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58615-02FF-4691-9C0C-232452774D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DC83E6-E1CD-4717-82D6-A53CBDCCAC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38D154-D95D-4A2A-87A0-5EDDF024B1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07CD4-292B-4733-B6C0-1408C91FB4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DDD116-ED53-407A-AC2D-2AFFD11925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38B7E-7993-48B0-A9C7-C3B6F42D3B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A5F330-AC12-4A87-A80D-E01EAC7E0A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2F3253-7275-4294-9B77-3D0FED1DF0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918319-5D4F-4382-A66C-11412F1B83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79160E-39B7-43CB-A384-CB72C583E8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BEB9CC-58DF-4EBA-BB7B-4037617CB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977E1F-A44F-4D0B-AF67-0A951E4884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314FEC-B53E-447A-987A-2D1D08AACB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510991-9D41-414E-AAA5-AF2BD2CC1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F6C539-40DA-41FA-B4CC-A47C16CB9F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A7E038-4927-4830-8E06-1D48193E16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C4D06F-95C9-4A6C-964D-5D3463B651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071170-1227-4543-A4E2-9627CD4703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E2C24D-FA33-472B-A6A4-31C676ABD0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8A019B-26ED-437F-B34E-15CB9EF216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9FD39A-5529-457F-96AB-F5F946E0E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4C8177-0BB9-400D-904C-659DF9D17E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93487-4E7F-498E-AD16-31C50D575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E40B7E-2F30-43B8-8D30-A7A3743D5C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0EB093-06B9-4F53-8F1D-0D80D9B38C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86F961-17A3-4E16-B41D-A4D74B0B1C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4514A3-54BE-457E-9089-49257ECD69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4E7B01-E386-4E7F-A9BE-966FBA7BC5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514288-D0E3-4BED-84F7-4906A039CB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5A35AE-6C82-4D83-8EF7-47E23148B4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36390-6906-4337-AD47-B51B0B2031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041D5F-F708-44E3-95BC-AE3CE0CF82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E35153-D316-479F-84D6-C166EB5AEF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EFAA2-2FD3-4A02-A3CE-D4D0653275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B9B86-3244-4D15-870D-DD20871492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B2744-199F-4EE0-B70A-BB8C34B92C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913F29-2E21-4BCE-8F57-042F8AEF53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EBF863-A02A-49DB-AFBB-00FE1C281F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F5171A-F24E-43FC-8F3E-C02196498A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2016.asp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8000" spc="-1" strike="noStrike">
                <a:solidFill>
                  <a:srgbClr val="ed7d31"/>
                </a:solidFill>
                <a:latin typeface="Calibri"/>
              </a:rPr>
              <a:t>JavaScript Lesson</a:t>
            </a:r>
            <a:endParaRPr b="0" lang="en-US" sz="80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4472c4"/>
                </a:solidFill>
                <a:latin typeface="Calibri"/>
              </a:rPr>
              <a:t>MMS IT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JavaScript Operators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Arithmetic Operators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တွက်ချက်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+, -, /, *, **, %, ++, --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Assignment Operators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တ်မှတ်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= ( </a:t>
            </a:r>
            <a:r>
              <a:rPr b="0" lang="my-MM" sz="1400" spc="-1" strike="noStrike">
                <a:solidFill>
                  <a:srgbClr val="000000"/>
                </a:solidFill>
                <a:latin typeface="Pyidaungsu"/>
                <a:cs typeface="Pyidaungsu"/>
              </a:rPr>
              <a:t>တူညီတယ် </a:t>
            </a: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), +=, -=, *=, /=, %=, **=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String Operators ( + 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Comparison Operators (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နှိုင်းယှဉ်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 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== ( </a:t>
            </a:r>
            <a:r>
              <a:rPr b="0" lang="my-MM" sz="1400" spc="-1" strike="noStrike">
                <a:solidFill>
                  <a:srgbClr val="000000"/>
                </a:solidFill>
                <a:latin typeface="Pyidaungsu"/>
                <a:cs typeface="Pyidaungsu"/>
              </a:rPr>
              <a:t>တူညီလား </a:t>
            </a: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), ===, !=, !==, &gt;, &lt;, &gt;=, &lt;=, ?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Logical Operators (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တစ်ခုထက်ပို နှိုင်းယဉ်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Pyidaungsu"/>
              </a:rPr>
              <a:t>&amp;&amp;, ||, 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Arithmetic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69" name="Table 7"/>
          <p:cNvGraphicFramePr/>
          <p:nvPr/>
        </p:nvGraphicFramePr>
        <p:xfrm>
          <a:off x="838080" y="1825560"/>
          <a:ext cx="10515240" cy="344052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Exponentiation (</a:t>
                      </a: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ES2016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Modulus (Division Remainder)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Assignment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71" name="Table 4"/>
          <p:cNvGraphicFramePr/>
          <p:nvPr/>
        </p:nvGraphicFramePr>
        <p:xfrm>
          <a:off x="838080" y="1825560"/>
          <a:ext cx="10514880" cy="30582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Example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Same 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+=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+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-=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-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*=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*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/=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/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%=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%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**=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**=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**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Comparison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73" name="Table 6"/>
          <p:cNvGraphicFramePr/>
          <p:nvPr/>
        </p:nvGraphicFramePr>
        <p:xfrm>
          <a:off x="838080" y="1825560"/>
          <a:ext cx="10515240" cy="3822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 value and equal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 value or not equal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 or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or equal 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8232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ternary 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Logical Operators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75" name="Table 4"/>
          <p:cNvGraphicFramePr/>
          <p:nvPr/>
        </p:nvGraphicFramePr>
        <p:xfrm>
          <a:off x="838080" y="1825560"/>
          <a:ext cx="10515240" cy="1482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&amp;&amp;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||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lIns="15228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5228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75960" rIns="75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Function Statement | declaration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 JavaScript function is a block of code designed to perform a particular task. A JavaScript function is executed when “something” invokes it (calls it).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 JavaScript function is defined with the function keyword, followed by a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name,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followed by parentheses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().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The code to be executed, by the function, is placed inside curly brackets: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{}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name(){ statement 1; statement 2;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return keyword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 တွက်ထုတ်ပြီး ထွက်လာမည့် တန်ဖိုးကို ပြန်ပါတယ်။ ပြီးရင်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အလုပ်လုပ်တာ ရပ်သွားပါပြီ။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invoke function with name()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Parameter in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parameters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 listed inside the parenthese () in the function definition.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parameters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တွေဟာ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variable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ကဲ့သို့ အလုပ်လုပ်ပါတယ်။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arguments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 the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values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 received by the function when it is invoked.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Default parameters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allow named parameters to be initialized with default values if no value or undefined is passed.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Why Functions?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You can reuse code: Define the code once, and use it many times.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You can use the same code many times with different arguments, to produce different results.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Function </a:t>
            </a:r>
            <a:r>
              <a:rPr b="0" lang="hi-IN" sz="3600" spc="-1" strike="noStrike">
                <a:solidFill>
                  <a:srgbClr val="000000"/>
                </a:solidFill>
                <a:latin typeface="Calibri"/>
                <a:cs typeface="Calibri"/>
              </a:rPr>
              <a:t>နှင့်ဆက်စပ်ပြီး သိထားသင့်သမျှ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console.log(“hello”);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expression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IIFE ( Immediately Invoked Function Expression 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invoke another function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scope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Block Scope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Scope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Global Scope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Hoisting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Function Practical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area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တွက်တဲ့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လေးတည်ဆောင်ပါမယ်။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width &amp; breadth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ယူပါမယ်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area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တွက်ပါမယ်။ အဖြေကို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square feet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ထုတ်ပေးပါမယ်။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တွက်ချက်မှု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w, b, result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မှတ်တမ်းအဖြစ်သိမ်းထားပါမယ်။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USD, EUR, SGD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မြန်မာငွေပြောင်းတဲ့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လေး တည်ဆောက်ပါမယ်။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rate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/js/exchange_rate.js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ထဲကနေရပါမယ်။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မြန်မာငွေကို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USD, EUR, SGD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ပြောင်းတဲ့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တည်ဆောက်ပါမယ်။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သစ်သီးဝယ်မယ်၊ ကျသင့်ငွေရယ်၊ အခွန် ၅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%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ရယ်၊ စုစုပေါင်းရယ်ထုတ်ပေးရပါမယ်။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JavaScript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Pyidaungsu"/>
              </a:rPr>
              <a:t>Variables are containers for storing data (values).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Var (ES5) | let,const (ES6) ( keywords </a:t>
            </a:r>
            <a:r>
              <a:rPr b="0" lang="my-MM" sz="20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တွေကိုသုံး </a:t>
            </a: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Let x; //Variable declaring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x = 5; //assign a value to the variable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Let y = 10+x;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x = 7; //</a:t>
            </a:r>
            <a:r>
              <a:rPr b="1" lang="en-US" sz="2000" spc="-1" strike="noStrike">
                <a:solidFill>
                  <a:srgbClr val="000000"/>
                </a:solidFill>
                <a:latin typeface="Pyidaungsu"/>
              </a:rPr>
              <a:t>value overwrite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naming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A letter (A-Z or a-z)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A dollar sign($)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</a:rPr>
              <a:t>Or an underscore(_)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Object, Propety,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ကျွန်တော်တို့လေ့လာခဲ့တဲ့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ကိုပဲ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object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ထဲမှာထည့်သွင်းရေးသားအသုံးပြုနိုင်ပါတယ်။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ဒါကိုပဲ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method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လို့ခေါ်ပါတယ်။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ပဲဖြစ်တဲ့အတွက်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parameter, argument, default parameter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တွေတူတူပါပဲ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ပြန်အသုံးပြုမယ်ဆိုရင်တော့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obj.method()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ဆိုပြီး အသုံးပြုရမှာဖြစ်ပါတယ်။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this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ကတော့ လက်ရှိရေးသားနေတဲ့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object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ကိုယ်စားပြုပါတယ်။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this.property, this.method()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စသဖြင့် အသုံးပြုနိုင်ပါတယ်။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Conditional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အခြေအနေ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(condition)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ပေါ်မူတည်ပြီး တုန့်ပြန်မယ်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=&gt; control the flow of your program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များသောအားဖြင့်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Comparison and Logical operator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တွေကို သုံးပါမယ်။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if(condition){ condition true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statement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if(condition){ true } else { condition false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ပြန်ရင် ဒီထဲက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statement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 အလုပ်လုပ်မယ်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if(condition){ true 1 } else if(condition 2){ true 2 } else { false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တစ်ကြိမ်တွင်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condition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တစ်ခုသာ မှန်ခွင့်ရှိသည်။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function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ပါတွဲပြီးသုံးကြည့်ရအောင်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Conditional Statement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838080" y="1791720"/>
            <a:ext cx="3113280" cy="163656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 5"/>
          <p:cNvSpPr/>
          <p:nvPr/>
        </p:nvSpPr>
        <p:spPr>
          <a:xfrm>
            <a:off x="645120" y="1649160"/>
            <a:ext cx="385200" cy="3852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7" descr=""/>
          <p:cNvPicPr/>
          <p:nvPr/>
        </p:nvPicPr>
        <p:blipFill>
          <a:blip r:embed="rId2"/>
          <a:stretch/>
        </p:blipFill>
        <p:spPr>
          <a:xfrm>
            <a:off x="838080" y="4050000"/>
            <a:ext cx="4261680" cy="2441880"/>
          </a:xfrm>
          <a:prstGeom prst="rect">
            <a:avLst/>
          </a:prstGeom>
          <a:ln w="0">
            <a:noFill/>
          </a:ln>
        </p:spPr>
      </p:pic>
      <p:sp>
        <p:nvSpPr>
          <p:cNvPr id="194" name="Rectangle 8"/>
          <p:cNvSpPr/>
          <p:nvPr/>
        </p:nvSpPr>
        <p:spPr>
          <a:xfrm>
            <a:off x="627840" y="3857040"/>
            <a:ext cx="385200" cy="3852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10" descr=""/>
          <p:cNvPicPr/>
          <p:nvPr/>
        </p:nvPicPr>
        <p:blipFill>
          <a:blip r:embed="rId3"/>
          <a:stretch/>
        </p:blipFill>
        <p:spPr>
          <a:xfrm>
            <a:off x="6095880" y="1883520"/>
            <a:ext cx="5715000" cy="445716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11"/>
          <p:cNvSpPr/>
          <p:nvPr/>
        </p:nvSpPr>
        <p:spPr>
          <a:xfrm>
            <a:off x="5902920" y="1690560"/>
            <a:ext cx="385200" cy="3852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Real Life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မနက် ၈ နာရီကျော်တာတောင်မထသေးရင် ကြိမ်လုံးနဲ့ လာနှိုူးမည်။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ကျောင်းသွားရင်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bus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ကားစီးဖို့ ငွေ ၂၀၀ သို့ ၂၀၀ အထက် ရှိရမယ်။ မဟုတ်ရင် လမ်းလျှောက်ရမယ်။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ဒါကြောင့် မုန့်ဖိုးတောင်းရင် အသွားအပြန် လမ်းစရိတ်ထက်ပိုတောင်းရမယ်။ မဟုတ်ရင် စိတ်ကောက်ရမယ်။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၁၀ နာရီအထိ ကျောင်းသားစောင့်မည်။ ကျော်သွားရင် စာစသင်မယ်။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စာမေးပွဲမှာ အမှတ် ၄၀ အောက်ဆိုကျတယ်။ အမှတ် ၄၀ အထက်မှအောင်မယ်။ ၈၀ ကျော်ရင် ဂုဏ်ထူးထွက်မယ်။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Using Logic Operator ( more than one condition 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&amp;&amp;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အကုန်မှန်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), ||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တစ်ခုမဟုတ်တစ်ခုမှန်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), ! (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ဆန့်ကျင်ဘက်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ရေးဖြေရမှတ် နှုတ်ဖြေရမှတ် နှစ်ခုလုံး ၆၀ ကျော်မှ ကျောင်းဝင်ခွင့်ရမည်။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vote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ပေးနိုင်ဖို့ အသက် ၁၈ နှစ် အထက်လည်းဖြစ်ရမယ်။ နိုင်ငံသားလည်းဖြစ်ရမယ်။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MMS IT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ကျောက်မြောင်း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campus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မြေနီကုန်းမှ လာဖို့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YBS 65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YBS 20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စီးလည်းရောက်တယ်။ အခြားကားများ မရောက်ပါ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hotpot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စားလည်း ဗိုက်ဝတယ်။ မာလာရှမ်းကော စားလည်း ဗိုက်ဝတယ်။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ice cream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ဗိုက်မဝပါ။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not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ကတော့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mwd, mrtv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လို့ပဲပြောရမယ်။ လက်ရှိ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oxygen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ပြတ်လတ်နေတယ် အဲဒါကိုပဲ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mrtv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သတင်းမှာပြတော့ လုံလောက်ပါတယ်ဆိုတာမျိုးပေါ့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Looping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why looping?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တူညီတဲ့ အလုပ်တွေကို အခါခါ ပြန်လုပ်နိုင်ဖို့ သုံးပါတယ်။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loop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ပတ်နေရင် မတူညီတဲ့ တန်ဖိုးတွေ ထည့်သွင်းအသုံးချ နိုင်ပါတယ်။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for (statement 1; statement 2; statement 3){ // code block to be executed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Statement 1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is executed (one time) before the execution of the code block.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Statement 2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defines the condition for executing the code block.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Statement 3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is executed (every time) after the code block has been executed.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break;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ရပ်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continue;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ကျော်သွား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Rectangle 3"/>
          <p:cNvSpPr/>
          <p:nvPr/>
        </p:nvSpPr>
        <p:spPr>
          <a:xfrm>
            <a:off x="8993160" y="1690560"/>
            <a:ext cx="2725560" cy="44856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1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2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{ code block }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 3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73520" y="402840"/>
            <a:ext cx="10044360" cy="89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4472c4"/>
                </a:solidFill>
                <a:latin typeface="Calibri"/>
              </a:rPr>
              <a:t>Basic Vocabulary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Oval 9"/>
          <p:cNvSpPr/>
          <p:nvPr/>
        </p:nvSpPr>
        <p:spPr>
          <a:xfrm>
            <a:off x="504000" y="492840"/>
            <a:ext cx="568800" cy="58248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Rectangle 11"/>
          <p:cNvSpPr/>
          <p:nvPr/>
        </p:nvSpPr>
        <p:spPr>
          <a:xfrm>
            <a:off x="805320" y="1854000"/>
            <a:ext cx="35060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Rectangle 12"/>
          <p:cNvSpPr/>
          <p:nvPr/>
        </p:nvSpPr>
        <p:spPr>
          <a:xfrm>
            <a:off x="670680" y="1307520"/>
            <a:ext cx="26924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Variable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 named reference to a value is a variable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Rectangle 13"/>
          <p:cNvSpPr/>
          <p:nvPr/>
        </p:nvSpPr>
        <p:spPr>
          <a:xfrm>
            <a:off x="1191240" y="2885760"/>
            <a:ext cx="3581280" cy="89676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7030a0"/>
                </a:solidFill>
                <a:latin typeface="Pyidaungsu"/>
                <a:ea typeface="DejaVu Sans"/>
              </a:rPr>
              <a:t>var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4472c4"/>
                </a:solidFill>
                <a:latin typeface="Pyidaungsu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=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4472c4"/>
                </a:solidFill>
                <a:latin typeface="Pyidaungsu"/>
                <a:ea typeface="DejaVu Sans"/>
              </a:rPr>
              <a:t>7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Pyidaungsu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Pyidaungsu"/>
                <a:ea typeface="DejaVu Sans"/>
              </a:rPr>
              <a:t>“2”</a:t>
            </a:r>
            <a:r>
              <a:rPr b="0" lang="en-US" sz="2800" spc="-1" strike="noStrike">
                <a:solidFill>
                  <a:srgbClr val="000000"/>
                </a:solidFill>
                <a:latin typeface="Pyidaungsu"/>
                <a:ea typeface="DejaVu Sans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Right Brace 24"/>
          <p:cNvSpPr/>
          <p:nvPr/>
        </p:nvSpPr>
        <p:spPr>
          <a:xfrm>
            <a:off x="4618800" y="2874960"/>
            <a:ext cx="318240" cy="89676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Right Brace 25"/>
          <p:cNvSpPr/>
          <p:nvPr/>
        </p:nvSpPr>
        <p:spPr>
          <a:xfrm rot="5400000">
            <a:off x="3252960" y="3255120"/>
            <a:ext cx="356760" cy="729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Rectangle 28"/>
          <p:cNvSpPr/>
          <p:nvPr/>
        </p:nvSpPr>
        <p:spPr>
          <a:xfrm>
            <a:off x="3610080" y="1307520"/>
            <a:ext cx="4000680" cy="13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Operator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Operator are reserved-words that perform action on values and variables.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Examples: </a:t>
            </a: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+ - = * in === typeof !=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Rectangle 48"/>
          <p:cNvSpPr/>
          <p:nvPr/>
        </p:nvSpPr>
        <p:spPr>
          <a:xfrm>
            <a:off x="670680" y="4056120"/>
            <a:ext cx="1736280" cy="21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Note:</a:t>
            </a:r>
            <a:r>
              <a:rPr b="0" lang="en-US" sz="1600" spc="-1" strike="noStrike">
                <a:solidFill>
                  <a:srgbClr val="7030a0"/>
                </a:solidFill>
                <a:latin typeface="Pyidaungsu"/>
                <a:ea typeface="DejaVu Sans"/>
              </a:rPr>
              <a:t> var</a:t>
            </a: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7030a0"/>
                </a:solidFill>
                <a:latin typeface="Pyidaungsu"/>
                <a:ea typeface="DejaVu Sans"/>
              </a:rPr>
              <a:t>let </a:t>
            </a: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&amp; </a:t>
            </a:r>
            <a:r>
              <a:rPr b="0" lang="en-US" sz="1600" spc="-1" strike="noStrike">
                <a:solidFill>
                  <a:srgbClr val="7030a0"/>
                </a:solidFill>
                <a:latin typeface="Pyidaungsu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 are all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vaild keywords to decleare variables.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yidaungsu"/>
                <a:ea typeface="DejaVu Sans"/>
              </a:rPr>
              <a:t>The difference between them is covered on page 7 of this cheatsheet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Rectangle 49"/>
          <p:cNvSpPr/>
          <p:nvPr/>
        </p:nvSpPr>
        <p:spPr>
          <a:xfrm>
            <a:off x="2919240" y="4212360"/>
            <a:ext cx="2574720" cy="20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Keyword/ reserced 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Any word that is part of the vocabulary of the programming language is called a keyword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(a.k.a reserved word).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Exmaples: </a:t>
            </a: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var = + if for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Straight Arrow Connector 65"/>
          <p:cNvSpPr/>
          <p:nvPr/>
        </p:nvSpPr>
        <p:spPr>
          <a:xfrm flipH="1" flipV="1">
            <a:off x="2016720" y="3506040"/>
            <a:ext cx="90144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onnector: Curved 70"/>
          <p:cNvSpPr/>
          <p:nvPr/>
        </p:nvSpPr>
        <p:spPr>
          <a:xfrm flipH="1" rot="16200000">
            <a:off x="4283640" y="2946240"/>
            <a:ext cx="1387800" cy="3093120"/>
          </a:xfrm>
          <a:prstGeom prst="curvedConnector4">
            <a:avLst>
              <a:gd name="adj1" fmla="val 8308"/>
              <a:gd name="adj2" fmla="val 77563"/>
            </a:avLst>
          </a:pr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Connector: Curved 78"/>
          <p:cNvSpPr/>
          <p:nvPr/>
        </p:nvSpPr>
        <p:spPr>
          <a:xfrm flipH="1" rot="16200000">
            <a:off x="1764000" y="2458800"/>
            <a:ext cx="1028160" cy="52128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onnector: Curved 88"/>
          <p:cNvSpPr/>
          <p:nvPr/>
        </p:nvSpPr>
        <p:spPr>
          <a:xfrm flipV="1" rot="10800000">
            <a:off x="2800080" y="1971000"/>
            <a:ext cx="810000" cy="120888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onnector: Curved 98"/>
          <p:cNvSpPr/>
          <p:nvPr/>
        </p:nvSpPr>
        <p:spPr>
          <a:xfrm flipV="1" rot="10800000">
            <a:off x="3350160" y="1970640"/>
            <a:ext cx="259920" cy="1124280"/>
          </a:xfrm>
          <a:prstGeom prst="curvedConnector2">
            <a:avLst/>
          </a:pr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Rectangle 118"/>
          <p:cNvSpPr/>
          <p:nvPr/>
        </p:nvSpPr>
        <p:spPr>
          <a:xfrm>
            <a:off x="5068800" y="2739240"/>
            <a:ext cx="3015720" cy="11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Statement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 group of words, numbers and operators that do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do a task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is a statement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Rectangle 119"/>
          <p:cNvSpPr/>
          <p:nvPr/>
        </p:nvSpPr>
        <p:spPr>
          <a:xfrm>
            <a:off x="6426000" y="4212360"/>
            <a:ext cx="2775960" cy="18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A reference, value or a group of reference(s) and value(s) combined with operator(s), </a:t>
            </a: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which result in a single value.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1257120" y="1328400"/>
            <a:ext cx="501300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70c0"/>
                </a:solidFill>
                <a:latin typeface="Pyidaungsu"/>
                <a:ea typeface="DejaVu Sans"/>
              </a:rPr>
              <a:t>Seven (7) 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Straight Connector 5"/>
          <p:cNvSpPr/>
          <p:nvPr/>
        </p:nvSpPr>
        <p:spPr>
          <a:xfrm>
            <a:off x="3521160" y="1628280"/>
            <a:ext cx="1591200" cy="360"/>
          </a:xfrm>
          <a:prstGeom prst="line">
            <a:avLst/>
          </a:prstGeom>
          <a:ln w="127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" name="Oval 14"/>
          <p:cNvSpPr/>
          <p:nvPr/>
        </p:nvSpPr>
        <p:spPr>
          <a:xfrm>
            <a:off x="728640" y="1321200"/>
            <a:ext cx="475920" cy="473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Rectangle 15"/>
          <p:cNvSpPr/>
          <p:nvPr/>
        </p:nvSpPr>
        <p:spPr>
          <a:xfrm>
            <a:off x="1367280" y="2156040"/>
            <a:ext cx="1990440" cy="16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Boolean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Null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Undefined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Symbol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Left Brace 16"/>
          <p:cNvSpPr/>
          <p:nvPr/>
        </p:nvSpPr>
        <p:spPr>
          <a:xfrm>
            <a:off x="1002960" y="2197800"/>
            <a:ext cx="322920" cy="159336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Rectangle 17"/>
          <p:cNvSpPr/>
          <p:nvPr/>
        </p:nvSpPr>
        <p:spPr>
          <a:xfrm rot="16200000">
            <a:off x="-318960" y="2831760"/>
            <a:ext cx="209664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Six Primitive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Rectangle 18"/>
          <p:cNvSpPr/>
          <p:nvPr/>
        </p:nvSpPr>
        <p:spPr>
          <a:xfrm>
            <a:off x="3763800" y="2165040"/>
            <a:ext cx="2331360" cy="352332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Any text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Pyidaungsu"/>
                <a:ea typeface="DejaVu Sans"/>
              </a:rPr>
              <a:t>123.45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Pyidaungsu"/>
                <a:ea typeface="DejaVu Sans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or </a:t>
            </a:r>
            <a:r>
              <a:rPr b="0" lang="en-US" sz="1800" spc="-1" strike="noStrike">
                <a:solidFill>
                  <a:srgbClr val="4472c4"/>
                </a:solidFill>
                <a:latin typeface="Pyidaungsu"/>
                <a:ea typeface="DejaVu Sans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undefined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Symbol(‘something’)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{ 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: ‘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’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[ </a:t>
            </a:r>
            <a:r>
              <a:rPr b="0" lang="en-US" sz="1800" spc="-1" strike="noStrike">
                <a:solidFill>
                  <a:srgbClr val="0070c0"/>
                </a:solidFill>
                <a:latin typeface="Pyidaungsu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, “</a:t>
            </a:r>
            <a:r>
              <a:rPr b="0" lang="en-US" sz="1800" spc="-1" strike="noStrike">
                <a:solidFill>
                  <a:srgbClr val="ff0000"/>
                </a:solidFill>
                <a:latin typeface="Pyidaungsu"/>
                <a:ea typeface="DejaVu Sans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”, </a:t>
            </a:r>
            <a:r>
              <a:rPr b="0" lang="en-US" sz="1800" spc="-1" strike="noStrike">
                <a:solidFill>
                  <a:srgbClr val="0070c0"/>
                </a:solidFill>
                <a:latin typeface="Pyidaungsu"/>
                <a:ea typeface="DejaVu Sans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70c0"/>
                </a:solidFill>
                <a:latin typeface="Pyidaungsu"/>
                <a:ea typeface="DejaVu San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030a0"/>
                </a:solidFill>
                <a:latin typeface="Pyidaungsu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() {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Rectangle 19"/>
          <p:cNvSpPr/>
          <p:nvPr/>
        </p:nvSpPr>
        <p:spPr>
          <a:xfrm>
            <a:off x="1329480" y="4347360"/>
            <a:ext cx="1914840" cy="14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7. Object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-Array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  <a:ea typeface="DejaVu Sans"/>
              </a:rPr>
              <a:t>-function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Rectangle 20"/>
          <p:cNvSpPr/>
          <p:nvPr/>
        </p:nvSpPr>
        <p:spPr>
          <a:xfrm>
            <a:off x="7103160" y="1388520"/>
            <a:ext cx="264960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Pyidaungsu"/>
                <a:ea typeface="DejaVu Sans"/>
              </a:rPr>
              <a:t>Major Dataype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Rectangle 21"/>
          <p:cNvSpPr/>
          <p:nvPr/>
        </p:nvSpPr>
        <p:spPr>
          <a:xfrm>
            <a:off x="7103160" y="1983960"/>
            <a:ext cx="2477520" cy="14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String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Number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Object, Array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Rectangle 22"/>
          <p:cNvSpPr/>
          <p:nvPr/>
        </p:nvSpPr>
        <p:spPr>
          <a:xfrm>
            <a:off x="7209360" y="3590640"/>
            <a:ext cx="2649600" cy="7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Pyidaungsu"/>
                <a:ea typeface="DejaVu Sans"/>
              </a:rPr>
              <a:t>typeof </a:t>
            </a:r>
            <a:r>
              <a:rPr b="0" lang="hi-IN" sz="20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စစ်လို့ရတယ်</a:t>
            </a:r>
            <a:r>
              <a:rPr b="0" lang="my-MM" sz="2000" spc="-1" strike="noStrike">
                <a:solidFill>
                  <a:srgbClr val="000000"/>
                </a:solidFill>
                <a:latin typeface="Pyidaungsu"/>
                <a:cs typeface="Pyidaungsu"/>
              </a:rPr>
              <a:t>။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String Data Type ( </a:t>
            </a:r>
            <a:r>
              <a:rPr b="1" lang="my-MM" sz="3600" spc="-1" strike="noStrike">
                <a:solidFill>
                  <a:srgbClr val="000000"/>
                </a:solidFill>
                <a:latin typeface="Calibri"/>
                <a:cs typeface="Pyidaungsu"/>
              </a:rPr>
              <a:t>စာသား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54368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greeting = “min ga lar par”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phonePrice = ‘12 lakhs’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စည်းမျဉ်း တစ်ခု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တော့ ရှိတယ်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double quote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single quote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ဒါမှမဟုတ်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single quote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ထဲမှာ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double quote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my height is 5’11”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ဆို ပြဿနာတက်ပါပြီ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Pyidaungsu"/>
              </a:rPr>
              <a:t>Template literals ( Template strings 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`my height is 5’11”`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ဒါမျိုးရေးလို့ရပါတယ်။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`string text ${expression} string text`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`string text ${name} string text`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Number Datatype ( </a:t>
            </a:r>
            <a:r>
              <a:rPr b="1" lang="hi-IN" sz="3600" spc="-1" strike="noStrike">
                <a:solidFill>
                  <a:srgbClr val="000000"/>
                </a:solidFill>
                <a:latin typeface="Calibri"/>
                <a:cs typeface="Pyidaungsu"/>
              </a:rPr>
              <a:t>ဂဏန်း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age = 26;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weight = 120.65;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girlFriend = 0;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temp = -10;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Array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JavaScript arrays are used to store multiple values in a single variable.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value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သ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ုံးတယ်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[ ]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 သုံးတယ်။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arr = [ “apple”, “orange”, “mango”, false, 15];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index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နံပါတ်နဲ့သိမ်းပါတယ်။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access element =&gt; arr[index_number]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overwrite value =&gt; arr[index_number] = newValue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array construction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key:value, </a:t>
            </a: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တွေအများကြီး သိမ်းဖို့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သုံးတယ်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{ }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ကိုသုံးတယ်။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let obj = { name : “orange”, price : 150; weight : 0.5, unit : “kg”, }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အခန်းတွေကို သိမ်းတဲ့အခါ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key name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နဲ့ သိမ်းပါတယ်။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access element =&gt; obj.key | obj[“key]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overwrite value =&gt; obj.key = newValue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object construction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Pratical Lesson ( data type 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i-IN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သက် ၁၅ နှစ်ရှိပြီဖြစ်တဲ့ မောင်မောင်ဟာ ကျောက်မြောင်းမှာနေထိုင်ပါတယ်။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မောင်မောင်မှာ ငွေ ၂၀၀ ရှိပြီး ။ လိမ္မော်သီး တစ်လုံး ၅၀ ဖိုးဝယ်စာလိုက်ပါတယ်။ မောင်မောင်မှာ ငွေမည်မျှကျန်မည်နည်း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မောင်မောင်သည် ကျောင်းသွားရန် လွယ်အိတ်ထဲသို့ မြန်မာစာအုပ်၊ အင်္ဂလိပ်စာအုပ်၊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bio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စာအုပ်များထည့်သွားပါသည်။ ဘောပင်များ ယူဆောင်ရန် မေ့သွားခဲ့ပါသည်။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 သူငယ်ချင်းများမှာ ဆေးလိပ်သောက်တက်ပေမဲ့၊ မောင်မောင်ကတော့ မသောက်တက်ပါ။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မောင်မောင် </a:t>
            </a:r>
            <a:r>
              <a:rPr b="0" lang="en-US" sz="1800" spc="-1" strike="noStrike">
                <a:solidFill>
                  <a:srgbClr val="000000"/>
                </a:solidFill>
                <a:latin typeface="Pyidaungsu"/>
              </a:rPr>
              <a:t>information </a:t>
            </a: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အားလုံးစုပေးပါ။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ကျော်ကျော်၊ ဇော်ဇော်၊ မြမြ တို့ကိုလည်း တည်ဆောက်ပေးပါ။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my-MM" sz="1800" spc="-1" strike="noStrike">
                <a:solidFill>
                  <a:srgbClr val="000000"/>
                </a:solidFill>
                <a:latin typeface="Pyidaungsu"/>
                <a:cs typeface="Pyidaungsu"/>
              </a:rPr>
              <a:t>ကျောင်းသားများ အကြောင်းစုပေးပါ။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Application>LibreOffice/7.3.2.2$Windows_X86_64 LibreOffice_project/49f2b1bff42cfccbd8f788c8dc32c1c309559be0</Application>
  <AppVersion>15.0000</AppVersion>
  <Words>3011</Words>
  <Paragraphs>259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2022-04-07T08:25:05Z</dcterms:created>
  <dc:creator>Yell Htet</dc:creator>
  <dc:description/>
  <dc:language>en-US</dc:language>
  <cp:lastModifiedBy/>
  <dcterms:modified xsi:type="dcterms:W3CDTF">2022-04-12T00:49:53Z</dcterms:modified>
  <cp:revision>51</cp:revision>
  <dc:subject/>
  <dc:title>JavaScript Variable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