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8.xml" ContentType="application/vnd.openxmlformats-officedocument.presentationml.slide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6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28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slide16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www.w3schools.com/js/js_2016.asp" TargetMode="External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9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56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en-US" sz="7200" spc="-1" strike="noStrike">
                <a:solidFill>
                  <a:srgbClr val="ed7d31"/>
                </a:solidFill>
                <a:latin typeface="Calibri"/>
              </a:rPr>
              <a:t>JavaScript Lesson</a:t>
            </a:r>
            <a:endParaRPr b="0" lang="en-US" sz="72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2560" cy="165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6000" spc="-1" strike="noStrike">
                <a:solidFill>
                  <a:srgbClr val="4472c4"/>
                </a:solidFill>
                <a:latin typeface="Calibri"/>
              </a:rPr>
              <a:t>MMS IT</a:t>
            </a:r>
            <a:endParaRPr b="0" lang="en-US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JavaScript Operators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Arithmetic Operators ( </a:t>
            </a: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တွက်ချက် 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)</a:t>
            </a:r>
            <a:endParaRPr b="0" lang="en-US" sz="1800" spc="-1" strike="noStrike">
              <a:latin typeface="Arial"/>
            </a:endParaRPr>
          </a:p>
          <a:p>
            <a:pPr lvl="1" marL="685800" indent="-228600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Pyidaungsu"/>
              </a:rPr>
              <a:t>+, -, /, *, **, %, ++, --</a:t>
            </a:r>
            <a:endParaRPr b="0" lang="en-US" sz="14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Assignment Operators ( </a:t>
            </a: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သ</a:t>
            </a:r>
            <a:r>
              <a:rPr b="0" lang="my-MM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တ်မှတ် 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)</a:t>
            </a:r>
            <a:endParaRPr b="0" lang="en-US" sz="1800" spc="-1" strike="noStrike">
              <a:latin typeface="Arial"/>
            </a:endParaRPr>
          </a:p>
          <a:p>
            <a:pPr lvl="1" marL="685800" indent="-228600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Pyidaungsu"/>
              </a:rPr>
              <a:t>= ( </a:t>
            </a:r>
            <a:r>
              <a:rPr b="0" lang="my-MM" sz="1400" spc="-1" strike="noStrike">
                <a:solidFill>
                  <a:srgbClr val="000000"/>
                </a:solidFill>
                <a:latin typeface="Pyidaungsu"/>
                <a:cs typeface="Pyidaungsu"/>
              </a:rPr>
              <a:t>တူညီတယ် </a:t>
            </a:r>
            <a:r>
              <a:rPr b="0" lang="en-US" sz="1400" spc="-1" strike="noStrike">
                <a:solidFill>
                  <a:srgbClr val="000000"/>
                </a:solidFill>
                <a:latin typeface="Pyidaungsu"/>
              </a:rPr>
              <a:t>), +=, -=, *=, /=, %=, **=</a:t>
            </a:r>
            <a:endParaRPr b="0" lang="en-US" sz="14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String Operators ( + )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Comparison Operators ( </a:t>
            </a:r>
            <a:r>
              <a:rPr b="0" lang="my-MM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နှိုင်းယှဉ် 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) </a:t>
            </a:r>
            <a:endParaRPr b="0" lang="en-US" sz="1800" spc="-1" strike="noStrike">
              <a:latin typeface="Arial"/>
            </a:endParaRPr>
          </a:p>
          <a:p>
            <a:pPr lvl="1" marL="685800" indent="-228600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Pyidaungsu"/>
              </a:rPr>
              <a:t>== ( </a:t>
            </a:r>
            <a:r>
              <a:rPr b="0" lang="my-MM" sz="1400" spc="-1" strike="noStrike">
                <a:solidFill>
                  <a:srgbClr val="000000"/>
                </a:solidFill>
                <a:latin typeface="Pyidaungsu"/>
                <a:cs typeface="Pyidaungsu"/>
              </a:rPr>
              <a:t>တူညီလား </a:t>
            </a:r>
            <a:r>
              <a:rPr b="0" lang="en-US" sz="1400" spc="-1" strike="noStrike">
                <a:solidFill>
                  <a:srgbClr val="000000"/>
                </a:solidFill>
                <a:latin typeface="Pyidaungsu"/>
              </a:rPr>
              <a:t>), ===, !=, !==, &gt;, &lt;, &gt;=, &lt;=, ?</a:t>
            </a:r>
            <a:endParaRPr b="0" lang="en-US" sz="14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Logical Operators ( </a:t>
            </a:r>
            <a:r>
              <a:rPr b="0" lang="my-MM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တစ်ခုထက်ပို နှိုင်းယဉ် 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)</a:t>
            </a:r>
            <a:endParaRPr b="0" lang="en-US" sz="1800" spc="-1" strike="noStrike">
              <a:latin typeface="Arial"/>
            </a:endParaRPr>
          </a:p>
          <a:p>
            <a:pPr lvl="1" marL="685800" indent="-228600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Pyidaungsu"/>
              </a:rPr>
              <a:t>&amp;&amp;, ||, !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Arithmetic Operators</a:t>
            </a:r>
            <a:endParaRPr b="0" lang="en-US" sz="3600" spc="-1" strike="noStrike">
              <a:latin typeface="Arial"/>
            </a:endParaRPr>
          </a:p>
        </p:txBody>
      </p:sp>
      <p:graphicFrame>
        <p:nvGraphicFramePr>
          <p:cNvPr id="198" name="Table 7"/>
          <p:cNvGraphicFramePr/>
          <p:nvPr/>
        </p:nvGraphicFramePr>
        <p:xfrm>
          <a:off x="838080" y="1825560"/>
          <a:ext cx="10515240" cy="3440520"/>
        </p:xfrm>
        <a:graphic>
          <a:graphicData uri="http://schemas.openxmlformats.org/drawingml/2006/table">
            <a:tbl>
              <a:tblPr/>
              <a:tblGrid>
                <a:gridCol w="5257800"/>
                <a:gridCol w="5257800"/>
              </a:tblGrid>
              <a:tr h="382320">
                <a:tc>
                  <a:txBody>
                    <a:bodyPr lIns="15228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Operator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15228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7596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Description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382320">
                <a:tc>
                  <a:txBody>
                    <a:bodyPr lIns="15228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15228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7596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Addition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82320">
                <a:tc>
                  <a:txBody>
                    <a:bodyPr lIns="15228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15228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7596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Subtraction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82320">
                <a:tc>
                  <a:txBody>
                    <a:bodyPr lIns="15228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*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15228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7596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Multiplication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82320">
                <a:tc>
                  <a:txBody>
                    <a:bodyPr lIns="15228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**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15228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7596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Exponentiation (</a:t>
                      </a:r>
                      <a:r>
                        <a:rPr b="0" lang="en-US" sz="1800" spc="-1" strike="noStrike" u="sng">
                          <a:solidFill>
                            <a:srgbClr val="0563c1"/>
                          </a:solidFill>
                          <a:uFillTx/>
                          <a:latin typeface="Calibri"/>
                          <a:hlinkClick r:id="rId1"/>
                        </a:rPr>
                        <a:t>ES2016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82320">
                <a:tc>
                  <a:txBody>
                    <a:bodyPr lIns="15228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/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15228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7596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Division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82320">
                <a:tc>
                  <a:txBody>
                    <a:bodyPr lIns="15228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%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15228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7596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Modulus (Division Remainder)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82320">
                <a:tc>
                  <a:txBody>
                    <a:bodyPr lIns="15228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++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15228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7596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Increment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82320">
                <a:tc>
                  <a:txBody>
                    <a:bodyPr lIns="15228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--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15228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7596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Decrement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Assignment Operators</a:t>
            </a:r>
            <a:endParaRPr b="0" lang="en-US" sz="3600" spc="-1" strike="noStrike">
              <a:latin typeface="Arial"/>
            </a:endParaRPr>
          </a:p>
        </p:txBody>
      </p:sp>
      <p:graphicFrame>
        <p:nvGraphicFramePr>
          <p:cNvPr id="200" name="Table 4"/>
          <p:cNvGraphicFramePr/>
          <p:nvPr/>
        </p:nvGraphicFramePr>
        <p:xfrm>
          <a:off x="838080" y="1825560"/>
          <a:ext cx="10514880" cy="3058200"/>
        </p:xfrm>
        <a:graphic>
          <a:graphicData uri="http://schemas.openxmlformats.org/drawingml/2006/table">
            <a:tbl>
              <a:tblPr/>
              <a:tblGrid>
                <a:gridCol w="3504960"/>
                <a:gridCol w="3504960"/>
                <a:gridCol w="3505320"/>
              </a:tblGrid>
              <a:tr h="382320">
                <a:tc>
                  <a:txBody>
                    <a:bodyPr lIns="15228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Operator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15228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7596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Example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7596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Same As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382320">
                <a:tc>
                  <a:txBody>
                    <a:bodyPr lIns="15228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=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15228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7596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x = 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7596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x = 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82320">
                <a:tc>
                  <a:txBody>
                    <a:bodyPr lIns="15228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+=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15228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7596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x += 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7596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x = x + 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82320">
                <a:tc>
                  <a:txBody>
                    <a:bodyPr lIns="15228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-=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15228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7596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x -= 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7596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x = x - 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82320">
                <a:tc>
                  <a:txBody>
                    <a:bodyPr lIns="15228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*=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15228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7596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x *= 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7596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x = x * 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82320">
                <a:tc>
                  <a:txBody>
                    <a:bodyPr lIns="15228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/=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15228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7596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x /= 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7596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x = x / 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82320">
                <a:tc>
                  <a:txBody>
                    <a:bodyPr lIns="15228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%=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15228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7596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x %= 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7596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x = x % 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82320">
                <a:tc>
                  <a:txBody>
                    <a:bodyPr lIns="15228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**=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15228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7596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x **= 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7596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x = x ** 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Comparison Operators</a:t>
            </a:r>
            <a:endParaRPr b="0" lang="en-US" sz="3600" spc="-1" strike="noStrike">
              <a:latin typeface="Arial"/>
            </a:endParaRPr>
          </a:p>
        </p:txBody>
      </p:sp>
      <p:graphicFrame>
        <p:nvGraphicFramePr>
          <p:cNvPr id="202" name="Table 6"/>
          <p:cNvGraphicFramePr/>
          <p:nvPr/>
        </p:nvGraphicFramePr>
        <p:xfrm>
          <a:off x="838080" y="1825560"/>
          <a:ext cx="10515240" cy="3822840"/>
        </p:xfrm>
        <a:graphic>
          <a:graphicData uri="http://schemas.openxmlformats.org/drawingml/2006/table">
            <a:tbl>
              <a:tblPr/>
              <a:tblGrid>
                <a:gridCol w="5257800"/>
                <a:gridCol w="5257800"/>
              </a:tblGrid>
              <a:tr h="382320">
                <a:tc>
                  <a:txBody>
                    <a:bodyPr lIns="15228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Operator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15228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7596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Description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382320">
                <a:tc>
                  <a:txBody>
                    <a:bodyPr lIns="15228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==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15228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7596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equal to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82320">
                <a:tc>
                  <a:txBody>
                    <a:bodyPr lIns="15228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===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15228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7596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equal value and equal type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82320">
                <a:tc>
                  <a:txBody>
                    <a:bodyPr lIns="15228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!=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15228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7596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not equal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82320">
                <a:tc>
                  <a:txBody>
                    <a:bodyPr lIns="15228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!==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15228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7596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not equal value or not equal type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82320">
                <a:tc>
                  <a:txBody>
                    <a:bodyPr lIns="15228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&gt;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15228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7596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greater than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82320">
                <a:tc>
                  <a:txBody>
                    <a:bodyPr lIns="15228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&lt;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15228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7596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less than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82320">
                <a:tc>
                  <a:txBody>
                    <a:bodyPr lIns="15228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&gt;=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15228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7596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greater than or equal to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82320">
                <a:tc>
                  <a:txBody>
                    <a:bodyPr lIns="15228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&lt;=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15228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7596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less than or equal to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82320">
                <a:tc>
                  <a:txBody>
                    <a:bodyPr lIns="15228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15228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7596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ternary operator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Logical Operators</a:t>
            </a:r>
            <a:endParaRPr b="0" lang="en-US" sz="3600" spc="-1" strike="noStrike">
              <a:latin typeface="Arial"/>
            </a:endParaRPr>
          </a:p>
        </p:txBody>
      </p:sp>
      <p:graphicFrame>
        <p:nvGraphicFramePr>
          <p:cNvPr id="204" name="Table 4"/>
          <p:cNvGraphicFramePr/>
          <p:nvPr/>
        </p:nvGraphicFramePr>
        <p:xfrm>
          <a:off x="838080" y="1825560"/>
          <a:ext cx="10515240" cy="1482840"/>
        </p:xfrm>
        <a:graphic>
          <a:graphicData uri="http://schemas.openxmlformats.org/drawingml/2006/table">
            <a:tbl>
              <a:tblPr/>
              <a:tblGrid>
                <a:gridCol w="5257800"/>
                <a:gridCol w="5257800"/>
              </a:tblGrid>
              <a:tr h="370800">
                <a:tc>
                  <a:txBody>
                    <a:bodyPr lIns="15228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Operator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15228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7596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Description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370800">
                <a:tc>
                  <a:txBody>
                    <a:bodyPr lIns="15228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&amp;&amp;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15228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7596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logical and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70800">
                <a:tc>
                  <a:txBody>
                    <a:bodyPr lIns="15228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||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15228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7596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logical or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70800">
                <a:tc>
                  <a:txBody>
                    <a:bodyPr lIns="15228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!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15228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7596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logical not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Function Statement | declaration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A JavaScript function is a block of code designed to perform a particular task. A JavaScript function is executed when “something” invokes it (calls it).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A JavaScript function is defined with the function keyword, followed by a </a:t>
            </a:r>
            <a:r>
              <a:rPr b="1" lang="en-US" sz="1800" spc="-1" strike="noStrike">
                <a:solidFill>
                  <a:srgbClr val="000000"/>
                </a:solidFill>
                <a:latin typeface="Pyidaungsu"/>
              </a:rPr>
              <a:t>name, 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followed by parentheses </a:t>
            </a:r>
            <a:r>
              <a:rPr b="1" lang="en-US" sz="1800" spc="-1" strike="noStrike">
                <a:solidFill>
                  <a:srgbClr val="000000"/>
                </a:solidFill>
                <a:latin typeface="Pyidaungsu"/>
              </a:rPr>
              <a:t>(). 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The code to be executed, by the function, is placed inside curly brackets: </a:t>
            </a:r>
            <a:r>
              <a:rPr b="1" lang="en-US" sz="1800" spc="-1" strike="noStrike">
                <a:solidFill>
                  <a:srgbClr val="000000"/>
                </a:solidFill>
                <a:latin typeface="Pyidaungsu"/>
              </a:rPr>
              <a:t>{}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function name(){ statement 1; statement 2; }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return keyword </a:t>
            </a: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နဲ့ 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function </a:t>
            </a: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က တွက်ထုတ်ပြီး ထွက်လာမည့် တန်ဖိုးကို ပြန်ပါတယ်။ ပြီးရင် 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function </a:t>
            </a: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အလုပ်လုပ်တာ ရပ်သွားပါပြီ။ 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invoke function with name()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Parameter in function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Function </a:t>
            </a:r>
            <a:r>
              <a:rPr b="1" lang="en-US" sz="1800" spc="-1" strike="noStrike">
                <a:solidFill>
                  <a:srgbClr val="000000"/>
                </a:solidFill>
                <a:latin typeface="Pyidaungsu"/>
              </a:rPr>
              <a:t>parameters 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are listed inside the parenthese () in the function definition.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parameters </a:t>
            </a: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တွေဟာ 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function </a:t>
            </a: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ထဲမှာ 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variable </a:t>
            </a: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ကဲ့သို့ အလုပ်လုပ်ပါတယ်။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Function </a:t>
            </a:r>
            <a:r>
              <a:rPr b="1" lang="en-US" sz="1800" spc="-1" strike="noStrike">
                <a:solidFill>
                  <a:srgbClr val="000000"/>
                </a:solidFill>
                <a:latin typeface="Pyidaungsu"/>
              </a:rPr>
              <a:t>arguments 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are the </a:t>
            </a:r>
            <a:r>
              <a:rPr b="1" lang="en-US" sz="1800" spc="-1" strike="noStrike">
                <a:solidFill>
                  <a:srgbClr val="000000"/>
                </a:solidFill>
                <a:latin typeface="Pyidaungsu"/>
              </a:rPr>
              <a:t>values 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 received by the function when it is invoked.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Pyidaungsu"/>
              </a:rPr>
              <a:t>Default parameters 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allow named parameters to be initialized with default values if no value or undefined is passed.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Why Functions?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You can reuse code: Define the code once, and use it many times.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You can use the same code many times with different arguments, to produce different results.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Function </a:t>
            </a:r>
            <a:r>
              <a:rPr b="0" lang="hi-IN" sz="3600" spc="-1" strike="noStrike">
                <a:solidFill>
                  <a:srgbClr val="000000"/>
                </a:solidFill>
                <a:latin typeface="Calibri"/>
                <a:cs typeface="Calibri"/>
              </a:rPr>
              <a:t>နှင့်ဆက်စပ်ပြီး သိထားသင့်သမျှ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console.log(“hello”);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function expression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IIFE ( Immediately Invoked Function Expression )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function invoke another function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scope</a:t>
            </a:r>
            <a:endParaRPr b="0" lang="en-US" sz="18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Block Scope</a:t>
            </a:r>
            <a:endParaRPr b="0" lang="en-US" sz="18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function Scope</a:t>
            </a:r>
            <a:endParaRPr b="0" lang="en-US" sz="18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Global Scope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Hoisting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Function Practical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area </a:t>
            </a: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တွက်တဲ့ 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fun </a:t>
            </a: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လေးတည်ဆောင်ပါမယ်။ 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width &amp; breadth </a:t>
            </a: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ယူပါမယ် 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area </a:t>
            </a: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ကို တွက်ပါမယ်။ အဖြေကို 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square feet </a:t>
            </a: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နဲ့ ထုတ်ပေးပါမယ်။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တွက်ချက်မှု 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w, b, result </a:t>
            </a: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တွေကို မှတ်တမ်းအဖြစ်သိမ်းထားပါမယ်။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USD, EUR, SGD </a:t>
            </a: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တွေကို မြန်မာငွေပြောင်းတဲ့ 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function </a:t>
            </a: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လေး တည်ဆောက်ပါမယ်။ 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rate </a:t>
            </a: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တွေကို 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/js/exchange_rate.js </a:t>
            </a: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ထဲကနေရပါမယ်။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မြန်မာငွေကို 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USD, EUR, SGD </a:t>
            </a: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ပြောင်းတဲ့ 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function </a:t>
            </a: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တည်ဆောက်ပါမယ်။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သစ်သီးဝယ်မယ်၊ ကျသင့်ငွေရယ်၊ အခွန် ၅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% </a:t>
            </a: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ရယ်၊ စုစုပေါင်းရယ်ထုတ်ပေးရပါမယ်။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JavaScript Variable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838080" y="1690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Pyidaungsu"/>
              </a:rPr>
              <a:t>Variables are containers for storing data (values).</a:t>
            </a:r>
            <a:endParaRPr b="0" lang="en-US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Pyidaungsu"/>
              </a:rPr>
              <a:t>Var (ES5) | let,const (ES6) ( keywords </a:t>
            </a:r>
            <a:r>
              <a:rPr b="0" lang="my-MM" sz="2000" spc="-1" strike="noStrike">
                <a:solidFill>
                  <a:srgbClr val="000000"/>
                </a:solidFill>
                <a:latin typeface="Pyidaungsu"/>
                <a:cs typeface="Pyidaungsu"/>
              </a:rPr>
              <a:t>တွေကိုသုံး </a:t>
            </a:r>
            <a:r>
              <a:rPr b="0" lang="en-US" sz="2000" spc="-1" strike="noStrike">
                <a:solidFill>
                  <a:srgbClr val="000000"/>
                </a:solidFill>
                <a:latin typeface="Pyidaungsu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Pyidaungsu"/>
              </a:rPr>
              <a:t>Let x; //Variable declaring</a:t>
            </a:r>
            <a:endParaRPr b="0" lang="en-US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Pyidaungsu"/>
              </a:rPr>
              <a:t>x = 5; //assign a value to the variable</a:t>
            </a:r>
            <a:endParaRPr b="0" lang="en-US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Pyidaungsu"/>
              </a:rPr>
              <a:t>Let y = 10+x;</a:t>
            </a:r>
            <a:endParaRPr b="0" lang="en-US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Pyidaungsu"/>
              </a:rPr>
              <a:t>x = 7; //</a:t>
            </a:r>
            <a:r>
              <a:rPr b="1" lang="en-US" sz="2000" spc="-1" strike="noStrike">
                <a:solidFill>
                  <a:srgbClr val="000000"/>
                </a:solidFill>
                <a:latin typeface="Pyidaungsu"/>
              </a:rPr>
              <a:t>value overwrite</a:t>
            </a:r>
            <a:endParaRPr b="0" lang="en-US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Pyidaungsu"/>
              </a:rPr>
              <a:t>naming</a:t>
            </a:r>
            <a:endParaRPr b="0" lang="en-US" sz="20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Pyidaungsu"/>
              </a:rPr>
              <a:t>A letter (A-Z or a-z)</a:t>
            </a:r>
            <a:endParaRPr b="0" lang="en-US" sz="20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Pyidaungsu"/>
              </a:rPr>
              <a:t>A dollar sign($)</a:t>
            </a:r>
            <a:endParaRPr b="0" lang="en-US" sz="20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Pyidaungsu"/>
              </a:rPr>
              <a:t>Or an underscore(_)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Object, Propety, method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ကျွန်တော်တို့လေ့လာခဲ့တဲ့ 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function </a:t>
            </a: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ကိုပဲ 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object </a:t>
            </a: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ထဲမှာထည့်သွင်းရေးသားအသုံးပြုနိုင်ပါတယ်။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ဒါကိုပဲ 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method </a:t>
            </a: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လို့ခေါ်ပါတယ်။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function </a:t>
            </a: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ပဲဖြစ်တဲ့အတွက် 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parameter, argument, default parameter </a:t>
            </a: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တွေတူတူပါပဲ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ပြန်အသုံးပြုမယ်ဆိုရင်တော့ 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obj.method() </a:t>
            </a: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ဆိုပြီး အသုံးပြုရမှာဖြစ်ပါတယ်။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this </a:t>
            </a: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ကတော့ လက်ရှိရေးသားနေတဲ့ 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object </a:t>
            </a: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ကို ကိုယ်စားပြုပါတယ်။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this.property, this.method() </a:t>
            </a: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စသဖြင့် အသုံးပြုနိုင်ပါတယ်။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Conditional Statement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အခြေအနေ 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(condition) </a:t>
            </a: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ပေါ်မူတည်ပြီး တုန့်ပြန်မယ် 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=&gt; control the flow of your program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များသောအားဖြင့် 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Comparison and Logical operator </a:t>
            </a: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တွေကို သုံးပါမယ်။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if(condition){ condition true </a:t>
            </a: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ပြန်ရင် ဒီထဲက 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statement </a:t>
            </a: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တွေ အလုပ်လုပ်မယ် 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}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if(condition){ true } else { condition false </a:t>
            </a: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ပြန်ရင် ဒီထဲက 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statement </a:t>
            </a: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တွေ အလုပ်လုပ်မယ် 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}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if(condition){ true 1 } else if(condition 2){ true 2 } else { false }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တစ်ကြိမ်တွင် 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condition </a:t>
            </a: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တစ်ခုသာ မှန်ခွင့်ရှိသည်။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function </a:t>
            </a: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ပါတွဲပြီးသုံးကြည့်ရအောင်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Conditional Statement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220" name="Picture 4" descr=""/>
          <p:cNvPicPr/>
          <p:nvPr/>
        </p:nvPicPr>
        <p:blipFill>
          <a:blip r:embed="rId1"/>
          <a:stretch/>
        </p:blipFill>
        <p:spPr>
          <a:xfrm>
            <a:off x="838080" y="1791720"/>
            <a:ext cx="3112560" cy="1635840"/>
          </a:xfrm>
          <a:prstGeom prst="rect">
            <a:avLst/>
          </a:prstGeom>
          <a:ln w="0">
            <a:noFill/>
          </a:ln>
        </p:spPr>
      </p:pic>
      <p:sp>
        <p:nvSpPr>
          <p:cNvPr id="221" name="Rectangle 5"/>
          <p:cNvSpPr/>
          <p:nvPr/>
        </p:nvSpPr>
        <p:spPr>
          <a:xfrm>
            <a:off x="645120" y="1649160"/>
            <a:ext cx="384480" cy="384480"/>
          </a:xfrm>
          <a:prstGeom prst="rect">
            <a:avLst/>
          </a:prstGeom>
          <a:solidFill>
            <a:srgbClr val="ed7d31"/>
          </a:solidFill>
          <a:ln>
            <a:solidFill>
              <a:srgbClr val="af5c2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22" name="Picture 7" descr=""/>
          <p:cNvPicPr/>
          <p:nvPr/>
        </p:nvPicPr>
        <p:blipFill>
          <a:blip r:embed="rId2"/>
          <a:stretch/>
        </p:blipFill>
        <p:spPr>
          <a:xfrm>
            <a:off x="838080" y="4050000"/>
            <a:ext cx="4260960" cy="2441160"/>
          </a:xfrm>
          <a:prstGeom prst="rect">
            <a:avLst/>
          </a:prstGeom>
          <a:ln w="0">
            <a:noFill/>
          </a:ln>
        </p:spPr>
      </p:pic>
      <p:sp>
        <p:nvSpPr>
          <p:cNvPr id="223" name="Rectangle 8"/>
          <p:cNvSpPr/>
          <p:nvPr/>
        </p:nvSpPr>
        <p:spPr>
          <a:xfrm>
            <a:off x="627840" y="3857040"/>
            <a:ext cx="384480" cy="384480"/>
          </a:xfrm>
          <a:prstGeom prst="rect">
            <a:avLst/>
          </a:prstGeom>
          <a:solidFill>
            <a:srgbClr val="ed7d31"/>
          </a:solidFill>
          <a:ln>
            <a:solidFill>
              <a:srgbClr val="af5c2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24" name="Picture 10" descr=""/>
          <p:cNvPicPr/>
          <p:nvPr/>
        </p:nvPicPr>
        <p:blipFill>
          <a:blip r:embed="rId3"/>
          <a:stretch/>
        </p:blipFill>
        <p:spPr>
          <a:xfrm>
            <a:off x="6095880" y="1883520"/>
            <a:ext cx="5714280" cy="4456440"/>
          </a:xfrm>
          <a:prstGeom prst="rect">
            <a:avLst/>
          </a:prstGeom>
          <a:ln w="0">
            <a:noFill/>
          </a:ln>
        </p:spPr>
      </p:pic>
      <p:sp>
        <p:nvSpPr>
          <p:cNvPr id="225" name="Rectangle 11"/>
          <p:cNvSpPr/>
          <p:nvPr/>
        </p:nvSpPr>
        <p:spPr>
          <a:xfrm>
            <a:off x="5902920" y="1690560"/>
            <a:ext cx="384480" cy="384480"/>
          </a:xfrm>
          <a:prstGeom prst="rect">
            <a:avLst/>
          </a:prstGeom>
          <a:solidFill>
            <a:srgbClr val="ed7d31"/>
          </a:solidFill>
          <a:ln>
            <a:solidFill>
              <a:srgbClr val="af5c2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Real Life examples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မနက် ၈ နာရီကျော်တာတောင်မထသေးရင် ကြိမ်လုံးနဲ့ လာနှိုူးမည်။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ကျောင်းသွားရင် 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bus </a:t>
            </a: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ကားစီးဖို့ ငွေ ၂၀၀ သို့ ၂၀၀ အထက် ရှိရမယ်။ မဟုတ်ရင် လမ်းလျှောက်ရမယ်။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ဒါကြောင့် မုန့်ဖိုးတောင်းရင် အသွားအပြန် လမ်းစရိတ်ထက်ပိုတောင်းရမယ်။ မဟုတ်ရင် စိတ်ကောက်ရမယ်။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၁၀ နာရီအထိ ကျောင်းသားစောင့်မည်။ ကျော်သွားရင် စာစသင်မယ်။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စာမေးပွဲမှာ အမှတ် ၄၀ အောက်ဆိုကျတယ်။ အမှတ် ၄၀ အထက်မှအောင်မယ်။ ၈၀ ကျော်ရင် ဂုဏ်ထူးထွက်မယ်။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Using Logic Operator ( more than one condition )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&amp;&amp; ( </a:t>
            </a: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အကုန်မှန် 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), || ( </a:t>
            </a: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တစ်ခုမဟုတ်တစ်ခုမှန် 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), ! ( </a:t>
            </a: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ဆန့်ကျင်ဘက် 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)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ရေးဖြေရမှတ် နှုတ်ဖြေရမှတ် နှစ်ခုလုံး ၆၀ ကျော်မှ ကျောင်းဝင်ခွင့်ရမည်။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vote </a:t>
            </a: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ပေးနိုင်ဖို့ အသက် ၁၈ နှစ် အထက်လည်းဖြစ်ရမယ်။ နိုင်ငံသားလည်းဖြစ်ရမယ်။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MMS IT </a:t>
            </a: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ကျောက်မြောင်း 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campus </a:t>
            </a: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ကို မြေနီကုန်းမှ လာဖို့ 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YBS 65 </a:t>
            </a: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စီးလည်းရောက်တယ်။ 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YBS 20 </a:t>
            </a: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စီးလည်းရောက်တယ်။ အခြားကားများ မရောက်ပါ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hotpot </a:t>
            </a: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စားလည်း ဗိုက်ဝတယ်။ မာလာရှမ်းကော စားလည်း ဗိုက်ဝတယ်။ 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ice cream </a:t>
            </a: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ဗိုက်မဝပါ။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not </a:t>
            </a: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ကတော့ 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mwd, mrtv </a:t>
            </a: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လို့ပဲပြောရမယ်။ လက်ရှိ 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oxygen </a:t>
            </a: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ပြတ်လတ်နေတယ် အဲဒါကိုပဲ 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mrtv </a:t>
            </a: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သတင်းမှာပြတော့ လုံလောက်ပါတယ်ဆိုတာမျိုးပေါ့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Looping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why looping? </a:t>
            </a: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တူညီတဲ့ အလုပ်တွေကို အခါခါ ပြန်လုပ်နိုင်ဖို့ သုံးပါတယ်။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loop </a:t>
            </a: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ပတ်နေရင် မတူညီတဲ့ တန်ဖိုးတွေ ထည့်သွင်းအသုံးချ နိုင်ပါတယ်။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for (statement 1; statement 2; statement 3){ // code block to be executed }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Pyidaungsu"/>
              </a:rPr>
              <a:t>Statement 1 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is executed (one time) before the execution of the code block.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Pyidaungsu"/>
              </a:rPr>
              <a:t>Statement 2 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defines the condition for executing the code block.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Pyidaungsu"/>
              </a:rPr>
              <a:t>Statement 3 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is executed (every time) after the code block has been executed.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break; </a:t>
            </a: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ရပ် 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continue; </a:t>
            </a: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ကျော်သွား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2" name="Rectangle 3"/>
          <p:cNvSpPr/>
          <p:nvPr/>
        </p:nvSpPr>
        <p:spPr>
          <a:xfrm>
            <a:off x="8993160" y="1690560"/>
            <a:ext cx="2724840" cy="448488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2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statement 1</a:t>
            </a:r>
            <a:endParaRPr b="0" lang="en-US" sz="2600" spc="-1" strike="noStrike">
              <a:latin typeface="Arial"/>
            </a:endParaRPr>
          </a:p>
          <a:p>
            <a:pPr algn="ctr">
              <a:lnSpc>
                <a:spcPct val="2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statement 2</a:t>
            </a:r>
            <a:endParaRPr b="0" lang="en-US" sz="2600" spc="-1" strike="noStrike">
              <a:latin typeface="Arial"/>
            </a:endParaRPr>
          </a:p>
          <a:p>
            <a:pPr algn="ctr">
              <a:lnSpc>
                <a:spcPct val="2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true</a:t>
            </a:r>
            <a:endParaRPr b="0" lang="en-US" sz="2600" spc="-1" strike="noStrike">
              <a:latin typeface="Arial"/>
            </a:endParaRPr>
          </a:p>
          <a:p>
            <a:pPr algn="ctr">
              <a:lnSpc>
                <a:spcPct val="2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{ code block }</a:t>
            </a:r>
            <a:endParaRPr b="0" lang="en-US" sz="2600" spc="-1" strike="noStrike">
              <a:latin typeface="Arial"/>
            </a:endParaRPr>
          </a:p>
          <a:p>
            <a:pPr algn="ctr">
              <a:lnSpc>
                <a:spcPct val="2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statement 3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7848720" cy="530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Pyidaungsu"/>
              </a:rPr>
              <a:t>statement 1 </a:t>
            </a:r>
            <a:r>
              <a:rPr b="0" lang="hi-IN" sz="1800" spc="-1" strike="noStrike">
                <a:latin typeface="Pyidaungsu"/>
              </a:rPr>
              <a:t>။ </a:t>
            </a:r>
            <a:r>
              <a:rPr b="0" lang="en-US" sz="1800" spc="-1" strike="noStrike">
                <a:latin typeface="Pyidaungsu"/>
              </a:rPr>
              <a:t>let i = 1;</a:t>
            </a:r>
            <a:endParaRPr b="0" lang="en-US" sz="1800" spc="-1" strike="noStrike"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Pyidaungsu"/>
              </a:rPr>
              <a:t>statement 2 </a:t>
            </a:r>
            <a:r>
              <a:rPr b="0" lang="hi-IN" sz="1800" spc="-1" strike="noStrike">
                <a:latin typeface="Pyidaungsu"/>
              </a:rPr>
              <a:t>စစ်တယ် </a:t>
            </a:r>
            <a:r>
              <a:rPr b="0" lang="en-US" sz="1800" spc="-1" strike="noStrike">
                <a:latin typeface="Pyidaungsu"/>
              </a:rPr>
              <a:t>true or false</a:t>
            </a:r>
            <a:endParaRPr b="0" lang="en-US" sz="1800" spc="-1" strike="noStrike"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Pyidaungsu"/>
              </a:rPr>
              <a:t>statement 2 true </a:t>
            </a:r>
            <a:r>
              <a:rPr b="0" lang="hi-IN" sz="1800" spc="-1" strike="noStrike">
                <a:latin typeface="Pyidaungsu"/>
              </a:rPr>
              <a:t>ဆိုရင် </a:t>
            </a:r>
            <a:r>
              <a:rPr b="0" lang="en-US" sz="1800" spc="-1" strike="noStrike">
                <a:latin typeface="Pyidaungsu"/>
              </a:rPr>
              <a:t>{ code block </a:t>
            </a:r>
            <a:r>
              <a:rPr b="0" lang="hi-IN" sz="1800" spc="-1" strike="noStrike">
                <a:latin typeface="Pyidaungsu"/>
              </a:rPr>
              <a:t>ကြီး တစ်ကြိမ်အလုပ်လုပ်မယ် </a:t>
            </a:r>
            <a:r>
              <a:rPr b="0" lang="en-US" sz="1800" spc="-1" strike="noStrike">
                <a:latin typeface="Pyidaungsu"/>
              </a:rPr>
              <a:t>}</a:t>
            </a:r>
            <a:endParaRPr b="0" lang="en-US" sz="1800" spc="-1" strike="noStrike"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Pyidaungsu"/>
                <a:ea typeface="Noto Sans CJK SC"/>
              </a:rPr>
              <a:t>statement 3 </a:t>
            </a:r>
            <a:r>
              <a:rPr b="0" lang="hi-IN" sz="1800" spc="-1" strike="noStrike">
                <a:latin typeface="Pyidaungsu"/>
                <a:cs typeface="Lohit Devanagari"/>
              </a:rPr>
              <a:t>အလုပ်လုပ်ပါမယ်။ </a:t>
            </a:r>
            <a:r>
              <a:rPr b="0" lang="en-US" sz="1800" spc="-1" strike="noStrike">
                <a:latin typeface="Pyidaungsu"/>
                <a:ea typeface="Noto Sans CJK SC"/>
              </a:rPr>
              <a:t>i++ </a:t>
            </a:r>
            <a:r>
              <a:rPr b="0" lang="hi-IN" sz="1800" spc="-1" strike="noStrike">
                <a:latin typeface="Pyidaungsu"/>
                <a:cs typeface="Lohit Devanagari"/>
              </a:rPr>
              <a:t>ဆို  </a:t>
            </a:r>
            <a:r>
              <a:rPr b="0" lang="en-US" sz="1800" spc="-1" strike="noStrike">
                <a:latin typeface="Pyidaungsu"/>
              </a:rPr>
              <a:t>i </a:t>
            </a:r>
            <a:r>
              <a:rPr b="0" lang="hi-IN" sz="1800" spc="-1" strike="noStrike">
                <a:latin typeface="Pyidaungsu"/>
              </a:rPr>
              <a:t>တန်ဖိုးပြောင်းသွားပါမယ်။</a:t>
            </a:r>
            <a:endParaRPr b="0" lang="en-US" sz="1800" spc="-1" strike="noStrike"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Pyidaungsu"/>
              </a:rPr>
              <a:t>============ loop </a:t>
            </a:r>
            <a:r>
              <a:rPr b="0" lang="hi-IN" sz="1800" spc="-1" strike="noStrike">
                <a:latin typeface="Pyidaungsu"/>
              </a:rPr>
              <a:t>တစ်ပတ်ပြီးပါပြီ </a:t>
            </a:r>
            <a:r>
              <a:rPr b="0" lang="en-US" sz="1800" spc="-1" strike="noStrike">
                <a:latin typeface="Pyidaungsu"/>
              </a:rPr>
              <a:t>==============</a:t>
            </a:r>
            <a:endParaRPr b="0" lang="en-US" sz="1800" spc="-1" strike="noStrike"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Pyidaungsu"/>
              </a:rPr>
              <a:t>i </a:t>
            </a:r>
            <a:r>
              <a:rPr b="0" lang="hi-IN" sz="1800" spc="-1" strike="noStrike">
                <a:latin typeface="Pyidaungsu"/>
              </a:rPr>
              <a:t>တန်ဖိုးအသစ် နဲ့ </a:t>
            </a:r>
            <a:r>
              <a:rPr b="0" lang="en-US" sz="1800" spc="-1" strike="noStrike">
                <a:latin typeface="Pyidaungsu"/>
              </a:rPr>
              <a:t>statement 2 </a:t>
            </a:r>
            <a:r>
              <a:rPr b="0" lang="hi-IN" sz="1800" spc="-1" strike="noStrike">
                <a:latin typeface="Pyidaungsu"/>
              </a:rPr>
              <a:t>ကို စစ်မယ် </a:t>
            </a:r>
            <a:r>
              <a:rPr b="0" lang="en-US" sz="1800" spc="-1" strike="noStrike">
                <a:latin typeface="Pyidaungsu"/>
              </a:rPr>
              <a:t>true </a:t>
            </a:r>
            <a:r>
              <a:rPr b="0" lang="hi-IN" sz="1800" spc="-1" strike="noStrike">
                <a:latin typeface="Pyidaungsu"/>
              </a:rPr>
              <a:t>ဆိုရင်</a:t>
            </a:r>
            <a:endParaRPr b="0" lang="en-US" sz="1800" spc="-1" strike="noStrike"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Pyidaungsu"/>
              </a:rPr>
              <a:t>{ code block </a:t>
            </a:r>
            <a:r>
              <a:rPr b="0" lang="hi-IN" sz="1800" spc="-1" strike="noStrike">
                <a:latin typeface="Pyidaungsu"/>
              </a:rPr>
              <a:t>ကြီး နောက်တစ်ကြိမ် ထပ်အလုပ်လုပ်မယ် </a:t>
            </a:r>
            <a:r>
              <a:rPr b="0" lang="en-US" sz="1800" spc="-1" strike="noStrike">
                <a:latin typeface="Pyidaungsu"/>
              </a:rPr>
              <a:t>}</a:t>
            </a:r>
            <a:endParaRPr b="0" lang="en-US" sz="1800" spc="-1" strike="noStrike"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Pyidaungsu"/>
              </a:rPr>
              <a:t>statement 3 </a:t>
            </a:r>
            <a:r>
              <a:rPr b="0" lang="hi-IN" sz="1800" spc="-1" strike="noStrike">
                <a:latin typeface="Pyidaungsu"/>
              </a:rPr>
              <a:t>အလုပ်လုပ်ပါမယ်။ </a:t>
            </a:r>
            <a:r>
              <a:rPr b="0" lang="en-US" sz="1800" spc="-1" strike="noStrike">
                <a:latin typeface="Pyidaungsu"/>
              </a:rPr>
              <a:t>i++ </a:t>
            </a:r>
            <a:r>
              <a:rPr b="0" lang="hi-IN" sz="1800" spc="-1" strike="noStrike">
                <a:latin typeface="Pyidaungsu"/>
              </a:rPr>
              <a:t>ဆိုရင် </a:t>
            </a:r>
            <a:r>
              <a:rPr b="0" lang="en-US" sz="1800" spc="-1" strike="noStrike">
                <a:latin typeface="Pyidaungsu"/>
              </a:rPr>
              <a:t>i</a:t>
            </a:r>
            <a:r>
              <a:rPr b="0" lang="hi-IN" sz="1800" spc="-1" strike="noStrike">
                <a:latin typeface="Pyidaungsu"/>
              </a:rPr>
              <a:t>တန်ဖိုးပြောင်းသွားပါမယ်။</a:t>
            </a:r>
            <a:endParaRPr b="0" lang="en-US" sz="1800" spc="-1" strike="noStrike"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Pyidaungsu"/>
              </a:rPr>
              <a:t>============ loop </a:t>
            </a:r>
            <a:r>
              <a:rPr b="0" lang="hi-IN" sz="1800" spc="-1" strike="noStrike">
                <a:latin typeface="Pyidaungsu"/>
              </a:rPr>
              <a:t>တစ်ပတ်ပြီးပါပြီ </a:t>
            </a:r>
            <a:r>
              <a:rPr b="0" lang="en-US" sz="1800" spc="-1" strike="noStrike">
                <a:latin typeface="Pyidaungsu"/>
              </a:rPr>
              <a:t>==============</a:t>
            </a:r>
            <a:endParaRPr b="0" lang="en-US" sz="1800" spc="-1" strike="noStrike"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Pyidaungsu"/>
              </a:rPr>
              <a:t>i</a:t>
            </a:r>
            <a:r>
              <a:rPr b="0" lang="hi-IN" sz="1800" spc="-1" strike="noStrike">
                <a:latin typeface="Pyidaungsu"/>
              </a:rPr>
              <a:t>တန်ဖိုးအသစ်နဲ့ </a:t>
            </a:r>
            <a:r>
              <a:rPr b="0" lang="en-US" sz="1800" spc="-1" strike="noStrike">
                <a:latin typeface="Pyidaungsu"/>
              </a:rPr>
              <a:t>statement 2 </a:t>
            </a:r>
            <a:r>
              <a:rPr b="0" lang="hi-IN" sz="1800" spc="-1" strike="noStrike">
                <a:latin typeface="Pyidaungsu"/>
              </a:rPr>
              <a:t>ကို စစ်မယ် </a:t>
            </a:r>
            <a:r>
              <a:rPr b="0" lang="en-US" sz="1800" spc="-1" strike="noStrike">
                <a:latin typeface="Pyidaungsu"/>
              </a:rPr>
              <a:t>true </a:t>
            </a:r>
            <a:r>
              <a:rPr b="0" lang="hi-IN" sz="1800" spc="-1" strike="noStrike">
                <a:latin typeface="Pyidaungsu"/>
              </a:rPr>
              <a:t>ဆိုရင် </a:t>
            </a:r>
            <a:endParaRPr b="0" lang="en-US" sz="1800" spc="-1" strike="noStrike"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Pyidaungsu"/>
              </a:rPr>
              <a:t>{ code block </a:t>
            </a:r>
            <a:r>
              <a:rPr b="0" lang="hi-IN" sz="1800" spc="-1" strike="noStrike">
                <a:latin typeface="Pyidaungsu"/>
              </a:rPr>
              <a:t>ကြီး နောက်တစ်ကြိမ် ထပ်အလုပ်လုပ်မယ် </a:t>
            </a:r>
            <a:r>
              <a:rPr b="0" lang="en-US" sz="1800" spc="-1" strike="noStrike">
                <a:latin typeface="Pyidaungsu"/>
              </a:rPr>
              <a:t>}</a:t>
            </a:r>
            <a:endParaRPr b="0" lang="en-US" sz="1800" spc="-1" strike="noStrike"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Pyidaungsu"/>
              </a:rPr>
              <a:t>statement 3 </a:t>
            </a:r>
            <a:r>
              <a:rPr b="0" lang="hi-IN" sz="1800" spc="-1" strike="noStrike">
                <a:latin typeface="Pyidaungsu"/>
              </a:rPr>
              <a:t>အလုပ်လုပ်ပါမယ်။ </a:t>
            </a:r>
            <a:r>
              <a:rPr b="0" lang="en-US" sz="1800" spc="-1" strike="noStrike">
                <a:latin typeface="Pyidaungsu"/>
              </a:rPr>
              <a:t>i++ </a:t>
            </a:r>
            <a:r>
              <a:rPr b="0" lang="hi-IN" sz="1800" spc="-1" strike="noStrike">
                <a:latin typeface="Pyidaungsu"/>
              </a:rPr>
              <a:t>ဆို </a:t>
            </a:r>
            <a:r>
              <a:rPr b="0" lang="en-US" sz="1800" spc="-1" strike="noStrike">
                <a:latin typeface="Pyidaungsu"/>
              </a:rPr>
              <a:t>i</a:t>
            </a:r>
            <a:r>
              <a:rPr b="0" lang="hi-IN" sz="1800" spc="-1" strike="noStrike">
                <a:latin typeface="Pyidaungsu"/>
              </a:rPr>
              <a:t>တန်ဖိုးပြောင်းသွားပါမယ်။</a:t>
            </a:r>
            <a:endParaRPr b="0" lang="en-US" sz="1800" spc="-1" strike="noStrike"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Pyidaungsu"/>
              </a:rPr>
              <a:t>============ loop </a:t>
            </a:r>
            <a:r>
              <a:rPr b="0" lang="hi-IN" sz="1800" spc="-1" strike="noStrike">
                <a:latin typeface="Pyidaungsu"/>
              </a:rPr>
              <a:t>တစ်ပတ်ပြီးပါပြီ </a:t>
            </a:r>
            <a:r>
              <a:rPr b="0" lang="en-US" sz="1800" spc="-1" strike="noStrike">
                <a:latin typeface="Pyidaungsu"/>
              </a:rPr>
              <a:t>==============</a:t>
            </a:r>
            <a:endParaRPr b="0" lang="en-US" sz="1800" spc="-1" strike="noStrike"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Pyidaungsu"/>
              </a:rPr>
              <a:t>i</a:t>
            </a:r>
            <a:r>
              <a:rPr b="0" lang="hi-IN" sz="1800" spc="-1" strike="noStrike">
                <a:latin typeface="Pyidaungsu"/>
              </a:rPr>
              <a:t>တန်ဖိုးအသစ်နဲ့ </a:t>
            </a:r>
            <a:r>
              <a:rPr b="0" lang="en-US" sz="1800" spc="-1" strike="noStrike">
                <a:latin typeface="Pyidaungsu"/>
              </a:rPr>
              <a:t>statement 2 </a:t>
            </a:r>
            <a:r>
              <a:rPr b="0" lang="hi-IN" sz="1800" spc="-1" strike="noStrike">
                <a:latin typeface="Pyidaungsu"/>
              </a:rPr>
              <a:t>ကို စစ်မယ် </a:t>
            </a:r>
            <a:r>
              <a:rPr b="0" lang="en-US" sz="1800" spc="-1" strike="noStrike">
                <a:latin typeface="Pyidaungsu"/>
              </a:rPr>
              <a:t>false </a:t>
            </a:r>
            <a:r>
              <a:rPr b="0" lang="hi-IN" sz="1800" spc="-1" strike="noStrike">
                <a:latin typeface="Pyidaungsu"/>
              </a:rPr>
              <a:t>ဆိုရင် </a:t>
            </a:r>
            <a:endParaRPr b="0" lang="en-US" sz="1800" spc="-1" strike="noStrike"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Pyidaungsu"/>
              </a:rPr>
              <a:t>code block </a:t>
            </a:r>
            <a:r>
              <a:rPr b="0" lang="hi-IN" sz="1800" spc="-1" strike="noStrike">
                <a:latin typeface="Pyidaungsu"/>
              </a:rPr>
              <a:t>အလုပ်မလုပ်တော့ပါ</a:t>
            </a:r>
            <a:endParaRPr b="0" lang="en-US" sz="1800" spc="-1" strike="noStrike"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Pyidaungsu"/>
              </a:rPr>
              <a:t>loop </a:t>
            </a:r>
            <a:r>
              <a:rPr b="0" lang="hi-IN" sz="1800" spc="-1" strike="noStrike">
                <a:latin typeface="Pyidaungsu"/>
              </a:rPr>
              <a:t>ရပ်သွားပါပြီ</a:t>
            </a:r>
            <a:endParaRPr b="0" lang="en-US" sz="1800" spc="-1" strike="noStrike">
              <a:latin typeface="Arial"/>
              <a:ea typeface="Noto Sans CJK SC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None/>
            </a:pPr>
            <a:endParaRPr b="0" lang="en-US" sz="1800" spc="-1" strike="noStrike">
              <a:latin typeface="Arial"/>
              <a:ea typeface="Noto Sans CJK SC"/>
            </a:endParaRPr>
          </a:p>
        </p:txBody>
      </p:sp>
      <p:sp>
        <p:nvSpPr>
          <p:cNvPr id="234" name="Rectangle 1"/>
          <p:cNvSpPr/>
          <p:nvPr/>
        </p:nvSpPr>
        <p:spPr>
          <a:xfrm>
            <a:off x="9059400" y="303120"/>
            <a:ext cx="2724840" cy="448488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2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statement 1</a:t>
            </a:r>
            <a:endParaRPr b="0" lang="en-US" sz="2600" spc="-1" strike="noStrike">
              <a:latin typeface="Arial"/>
            </a:endParaRPr>
          </a:p>
          <a:p>
            <a:pPr algn="ctr">
              <a:lnSpc>
                <a:spcPct val="2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statement 2</a:t>
            </a:r>
            <a:endParaRPr b="0" lang="en-US" sz="2600" spc="-1" strike="noStrike">
              <a:latin typeface="Arial"/>
            </a:endParaRPr>
          </a:p>
          <a:p>
            <a:pPr algn="ctr">
              <a:lnSpc>
                <a:spcPct val="2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true</a:t>
            </a:r>
            <a:endParaRPr b="0" lang="en-US" sz="2600" spc="-1" strike="noStrike">
              <a:latin typeface="Arial"/>
            </a:endParaRPr>
          </a:p>
          <a:p>
            <a:pPr algn="ctr">
              <a:lnSpc>
                <a:spcPct val="2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{ code block }</a:t>
            </a:r>
            <a:endParaRPr b="0" lang="en-US" sz="2600" spc="-1" strike="noStrike">
              <a:latin typeface="Arial"/>
            </a:endParaRPr>
          </a:p>
          <a:p>
            <a:pPr algn="ctr">
              <a:lnSpc>
                <a:spcPct val="2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statement 3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US" sz="3600" spc="-1" strike="noStrike">
                <a:latin typeface="Calibri"/>
              </a:rPr>
              <a:t>Array, object &amp; loop</a:t>
            </a:r>
            <a:endParaRPr b="1" lang="en-US" sz="3600" spc="-1" strike="noStrike">
              <a:latin typeface="Calibri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479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Pyidaungsu"/>
              </a:rPr>
              <a:t>array </a:t>
            </a:r>
            <a:r>
              <a:rPr b="0" lang="hi-IN" sz="1800" spc="-1" strike="noStrike">
                <a:latin typeface="Pyidaungsu"/>
                <a:cs typeface="Pyidaungsu"/>
              </a:rPr>
              <a:t>တွေနဲ့လည်း  တွဲသုံးလို့ရတယ်။</a:t>
            </a:r>
            <a:endParaRPr b="0" lang="en-US" sz="1800" spc="-1" strike="noStrike">
              <a:latin typeface="Pyidaungsu"/>
              <a:ea typeface="Noto Sans CJK SC"/>
            </a:endParaRPr>
          </a:p>
          <a:p>
            <a:pPr marL="432000" indent="-324000">
              <a:spcBef>
                <a:spcPts val="1417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Pyidaungsu"/>
              </a:rPr>
              <a:t>array.length </a:t>
            </a:r>
            <a:r>
              <a:rPr b="0" lang="hi-IN" sz="1800" spc="-1" strike="noStrike">
                <a:latin typeface="Pyidaungsu"/>
                <a:cs typeface="Pyidaungsu"/>
              </a:rPr>
              <a:t>ကိုသုံးပြီး </a:t>
            </a:r>
            <a:r>
              <a:rPr b="0" lang="en-US" sz="1800" spc="-1" strike="noStrike">
                <a:latin typeface="Pyidaungsu"/>
              </a:rPr>
              <a:t>array </a:t>
            </a:r>
            <a:r>
              <a:rPr b="0" lang="hi-IN" sz="1800" spc="-1" strike="noStrike">
                <a:latin typeface="Pyidaungsu"/>
                <a:cs typeface="Pyidaungsu"/>
              </a:rPr>
              <a:t>အခန်း အရေအတွက် သိရမယ်။</a:t>
            </a:r>
            <a:endParaRPr b="0" lang="en-US" sz="1800" spc="-1" strike="noStrike">
              <a:latin typeface="Pyidaungsu"/>
              <a:ea typeface="Noto Sans CJK SC"/>
            </a:endParaRPr>
          </a:p>
          <a:p>
            <a:pPr marL="432000" indent="-324000">
              <a:spcBef>
                <a:spcPts val="1417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Pyidaungsu"/>
              </a:rPr>
              <a:t>statement 2 </a:t>
            </a:r>
            <a:r>
              <a:rPr b="0" lang="hi-IN" sz="1800" spc="-1" strike="noStrike">
                <a:latin typeface="Pyidaungsu"/>
                <a:cs typeface="Pyidaungsu"/>
              </a:rPr>
              <a:t>မှာ </a:t>
            </a:r>
            <a:r>
              <a:rPr b="0" lang="en-US" sz="1800" spc="-1" strike="noStrike">
                <a:latin typeface="Pyidaungsu"/>
              </a:rPr>
              <a:t>condition </a:t>
            </a:r>
            <a:r>
              <a:rPr b="0" lang="hi-IN" sz="1800" spc="-1" strike="noStrike">
                <a:latin typeface="Pyidaungsu"/>
                <a:cs typeface="Pyidaungsu"/>
              </a:rPr>
              <a:t>စစ်ဖို့ အသုံးပြုနိုင်တယ်။</a:t>
            </a:r>
            <a:endParaRPr b="0" lang="en-US" sz="1800" spc="-1" strike="noStrike">
              <a:latin typeface="Pyidaungsu"/>
              <a:ea typeface="Noto Sans CJK SC"/>
            </a:endParaRPr>
          </a:p>
          <a:p>
            <a:pPr marL="432000" indent="-324000">
              <a:spcBef>
                <a:spcPts val="1417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Pyidaungsu"/>
              </a:rPr>
              <a:t>Array </a:t>
            </a:r>
            <a:r>
              <a:rPr b="0" lang="hi-IN" sz="1800" spc="-1" strike="noStrike">
                <a:latin typeface="Pyidaungsu"/>
                <a:cs typeface="Pyidaungsu"/>
              </a:rPr>
              <a:t>ကသုံးမယ်ဆိုရင် </a:t>
            </a:r>
            <a:r>
              <a:rPr b="0" lang="en-US" sz="1800" spc="-1" strike="noStrike">
                <a:latin typeface="Pyidaungsu"/>
              </a:rPr>
              <a:t>index </a:t>
            </a:r>
            <a:r>
              <a:rPr b="0" lang="hi-IN" sz="1800" spc="-1" strike="noStrike">
                <a:latin typeface="Pyidaungsu"/>
                <a:cs typeface="Pyidaungsu"/>
              </a:rPr>
              <a:t>နံပါတ်နဲ့ သွားတာမို့ </a:t>
            </a:r>
            <a:r>
              <a:rPr b="0" lang="en-US" sz="1800" spc="-1" strike="noStrike">
                <a:latin typeface="Pyidaungsu"/>
              </a:rPr>
              <a:t>statement 1 </a:t>
            </a:r>
            <a:r>
              <a:rPr b="0" lang="hi-IN" sz="1800" spc="-1" strike="noStrike">
                <a:latin typeface="Pyidaungsu"/>
                <a:cs typeface="Pyidaungsu"/>
              </a:rPr>
              <a:t>မှာ </a:t>
            </a:r>
            <a:r>
              <a:rPr b="0" lang="en-US" sz="1800" spc="-1" strike="noStrike">
                <a:latin typeface="Pyidaungsu"/>
              </a:rPr>
              <a:t>0 </a:t>
            </a:r>
            <a:r>
              <a:rPr b="0" lang="hi-IN" sz="1800" spc="-1" strike="noStrike">
                <a:latin typeface="Pyidaungsu"/>
                <a:cs typeface="Pyidaungsu"/>
              </a:rPr>
              <a:t>နဲ့စတာများပါမယ်။</a:t>
            </a:r>
            <a:endParaRPr b="0" lang="en-US" sz="1800" spc="-1" strike="noStrike">
              <a:latin typeface="Pyidaungsu"/>
              <a:ea typeface="Noto Sans CJK SC"/>
            </a:endParaRPr>
          </a:p>
          <a:p>
            <a:pPr marL="432000" indent="-324000">
              <a:spcBef>
                <a:spcPts val="1417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Pyidaungsu"/>
              </a:rPr>
              <a:t>for ( x of arr ){ //code } array only </a:t>
            </a:r>
            <a:r>
              <a:rPr b="0" lang="hi-IN" sz="1800" spc="-1" strike="noStrike">
                <a:latin typeface="Pyidaungsu"/>
                <a:cs typeface="Pyidaungsu"/>
              </a:rPr>
              <a:t>ပဲရမယ်။ </a:t>
            </a:r>
            <a:r>
              <a:rPr b="0" lang="en-US" sz="1800" spc="-1" strike="noStrike">
                <a:latin typeface="Pyidaungsu"/>
              </a:rPr>
              <a:t>x  </a:t>
            </a:r>
            <a:r>
              <a:rPr b="0" lang="hi-IN" sz="1800" spc="-1" strike="noStrike">
                <a:latin typeface="Pyidaungsu"/>
                <a:cs typeface="Pyidaungsu"/>
              </a:rPr>
              <a:t>က </a:t>
            </a:r>
            <a:r>
              <a:rPr b="0" lang="en-US" sz="1800" spc="-1" strike="noStrike">
                <a:latin typeface="Pyidaungsu"/>
              </a:rPr>
              <a:t>array </a:t>
            </a:r>
            <a:r>
              <a:rPr b="0" lang="hi-IN" sz="1800" spc="-1" strike="noStrike">
                <a:latin typeface="Pyidaungsu"/>
                <a:cs typeface="Pyidaungsu"/>
              </a:rPr>
              <a:t>တစ်ခန်းစီကို ကိုယ်စားပြုတယ်</a:t>
            </a:r>
            <a:endParaRPr b="0" lang="en-US" sz="1800" spc="-1" strike="noStrike">
              <a:latin typeface="Pyidaungsu"/>
              <a:ea typeface="Noto Sans CJK SC"/>
            </a:endParaRPr>
          </a:p>
          <a:p>
            <a:pPr marL="432000" indent="-324000">
              <a:spcBef>
                <a:spcPts val="1417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Pyidaungsu"/>
              </a:rPr>
              <a:t>for ( x in arr ){ //code } arr obj </a:t>
            </a:r>
            <a:r>
              <a:rPr b="0" lang="hi-IN" sz="1800" spc="-1" strike="noStrike">
                <a:latin typeface="Pyidaungsu"/>
                <a:cs typeface="Pyidaungsu"/>
              </a:rPr>
              <a:t>ရတယ်။ </a:t>
            </a:r>
            <a:r>
              <a:rPr b="0" lang="en-US" sz="1800" spc="-1" strike="noStrike">
                <a:latin typeface="Pyidaungsu"/>
              </a:rPr>
              <a:t>arr </a:t>
            </a:r>
            <a:r>
              <a:rPr b="0" lang="hi-IN" sz="1800" spc="-1" strike="noStrike">
                <a:latin typeface="Pyidaungsu"/>
                <a:cs typeface="Pyidaungsu"/>
              </a:rPr>
              <a:t>ဆို </a:t>
            </a:r>
            <a:r>
              <a:rPr b="0" lang="en-US" sz="1800" spc="-1" strike="noStrike">
                <a:latin typeface="Pyidaungsu"/>
              </a:rPr>
              <a:t>index number </a:t>
            </a:r>
            <a:r>
              <a:rPr b="0" lang="hi-IN" sz="1800" spc="-1" strike="noStrike">
                <a:latin typeface="Pyidaungsu"/>
                <a:cs typeface="Pyidaungsu"/>
              </a:rPr>
              <a:t>ပြန်တယ်။ </a:t>
            </a:r>
            <a:r>
              <a:rPr b="0" lang="en-US" sz="1800" spc="-1" strike="noStrike">
                <a:latin typeface="Pyidaungsu"/>
              </a:rPr>
              <a:t>obj </a:t>
            </a:r>
            <a:r>
              <a:rPr b="0" lang="hi-IN" sz="1800" spc="-1" strike="noStrike">
                <a:latin typeface="Pyidaungsu"/>
                <a:cs typeface="Pyidaungsu"/>
              </a:rPr>
              <a:t>ဆို </a:t>
            </a:r>
            <a:r>
              <a:rPr b="0" lang="en-US" sz="1800" spc="-1" strike="noStrike">
                <a:latin typeface="Pyidaungsu"/>
              </a:rPr>
              <a:t>key </a:t>
            </a:r>
            <a:r>
              <a:rPr b="0" lang="hi-IN" sz="1800" spc="-1" strike="noStrike">
                <a:latin typeface="Pyidaungsu"/>
                <a:cs typeface="Pyidaungsu"/>
              </a:rPr>
              <a:t>ပြန်ပါတယ်။</a:t>
            </a:r>
            <a:endParaRPr b="0" lang="en-US" sz="1800" spc="-1" strike="noStrike">
              <a:latin typeface="Pyidaungsu"/>
              <a:ea typeface="Noto Sans CJK SC"/>
            </a:endParaRPr>
          </a:p>
          <a:p>
            <a:pPr marL="432000" indent="-324000">
              <a:spcBef>
                <a:spcPts val="1417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Pyidaungsu"/>
              </a:rPr>
              <a:t>let &amp; var </a:t>
            </a:r>
            <a:endParaRPr b="0" lang="en-US" sz="1800" spc="-1" strike="noStrike">
              <a:latin typeface="Pyidaungsu"/>
              <a:ea typeface="Noto Sans CJK SC"/>
            </a:endParaRPr>
          </a:p>
          <a:p>
            <a:pPr marL="432000" indent="-324000">
              <a:spcBef>
                <a:spcPts val="1417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Pyidaungsu"/>
              </a:rPr>
              <a:t>error </a:t>
            </a:r>
            <a:r>
              <a:rPr b="0" lang="hi-IN" sz="1800" spc="-1" strike="noStrike">
                <a:latin typeface="Pyidaungsu"/>
                <a:cs typeface="Pyidaungsu"/>
              </a:rPr>
              <a:t>တက်နိုင်တဲ့ အခြေအနေ။</a:t>
            </a:r>
            <a:endParaRPr b="0" lang="en-US" sz="1800" spc="-1" strike="noStrike">
              <a:latin typeface="Pyidaungsu"/>
              <a:ea typeface="Noto Sans CJK S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600" spc="-1" strike="noStrike">
                <a:latin typeface="Arial"/>
              </a:rPr>
              <a:t>S</a:t>
            </a:r>
            <a:r>
              <a:rPr b="0" lang="en-US" sz="3600" spc="-1" strike="noStrike">
                <a:latin typeface="Arial"/>
              </a:rPr>
              <a:t>u</a:t>
            </a:r>
            <a:r>
              <a:rPr b="0" lang="en-US" sz="3600" spc="-1" strike="noStrike">
                <a:latin typeface="Arial"/>
              </a:rPr>
              <a:t>m</a:t>
            </a:r>
            <a:r>
              <a:rPr b="0" lang="en-US" sz="3600" spc="-1" strike="noStrike">
                <a:latin typeface="Arial"/>
              </a:rPr>
              <a:t>m</a:t>
            </a:r>
            <a:r>
              <a:rPr b="0" lang="en-US" sz="3600" spc="-1" strike="noStrike">
                <a:latin typeface="Arial"/>
              </a:rPr>
              <a:t>a</a:t>
            </a:r>
            <a:r>
              <a:rPr b="0" lang="en-US" sz="3600" spc="-1" strike="noStrike">
                <a:latin typeface="Arial"/>
              </a:rPr>
              <a:t>r</a:t>
            </a:r>
            <a:r>
              <a:rPr b="0" lang="en-US" sz="3600" spc="-1" strike="noStrike">
                <a:latin typeface="Arial"/>
              </a:rPr>
              <a:t>y</a:t>
            </a:r>
            <a:r>
              <a:rPr b="0" lang="en-US" sz="3600" spc="-1" strike="noStrike">
                <a:latin typeface="Arial"/>
              </a:rPr>
              <a:t> </a:t>
            </a:r>
            <a:r>
              <a:rPr b="0" lang="en-US" sz="3600" spc="-1" strike="noStrike">
                <a:latin typeface="Arial"/>
              </a:rPr>
              <a:t>P</a:t>
            </a:r>
            <a:r>
              <a:rPr b="0" lang="en-US" sz="3600" spc="-1" strike="noStrike">
                <a:latin typeface="Arial"/>
              </a:rPr>
              <a:t>r</a:t>
            </a:r>
            <a:r>
              <a:rPr b="0" lang="en-US" sz="3600" spc="-1" strike="noStrike">
                <a:latin typeface="Arial"/>
              </a:rPr>
              <a:t>o</a:t>
            </a:r>
            <a:r>
              <a:rPr b="0" lang="en-US" sz="3600" spc="-1" strike="noStrike">
                <a:latin typeface="Arial"/>
              </a:rPr>
              <a:t>g</a:t>
            </a:r>
            <a:r>
              <a:rPr b="0" lang="en-US" sz="3600" spc="-1" strike="noStrike">
                <a:latin typeface="Arial"/>
              </a:rPr>
              <a:t>r</a:t>
            </a:r>
            <a:r>
              <a:rPr b="0" lang="en-US" sz="3600" spc="-1" strike="noStrike">
                <a:latin typeface="Arial"/>
              </a:rPr>
              <a:t>a</a:t>
            </a:r>
            <a:r>
              <a:rPr b="0" lang="en-US" sz="3600" spc="-1" strike="noStrike">
                <a:latin typeface="Arial"/>
              </a:rPr>
              <a:t>m</a:t>
            </a:r>
            <a:r>
              <a:rPr b="0" lang="en-US" sz="3600" spc="-1" strike="noStrike">
                <a:latin typeface="Arial"/>
              </a:rPr>
              <a:t>m</a:t>
            </a:r>
            <a:r>
              <a:rPr b="0" lang="en-US" sz="3600" spc="-1" strike="noStrike">
                <a:latin typeface="Arial"/>
              </a:rPr>
              <a:t>i</a:t>
            </a:r>
            <a:r>
              <a:rPr b="0" lang="en-US" sz="3600" spc="-1" strike="noStrike">
                <a:latin typeface="Arial"/>
              </a:rPr>
              <a:t>n</a:t>
            </a:r>
            <a:r>
              <a:rPr b="0" lang="en-US" sz="3600" spc="-1" strike="noStrike">
                <a:latin typeface="Arial"/>
              </a:rPr>
              <a:t>g</a:t>
            </a:r>
            <a:r>
              <a:rPr b="0" lang="en-US" sz="3600" spc="-1" strike="noStrike">
                <a:latin typeface="Arial"/>
              </a:rPr>
              <a:t> </a:t>
            </a:r>
            <a:r>
              <a:rPr b="0" lang="en-US" sz="3600" spc="-1" strike="noStrike">
                <a:latin typeface="Arial"/>
              </a:rPr>
              <a:t>B</a:t>
            </a:r>
            <a:r>
              <a:rPr b="0" lang="en-US" sz="3600" spc="-1" strike="noStrike">
                <a:latin typeface="Arial"/>
              </a:rPr>
              <a:t>a</a:t>
            </a:r>
            <a:r>
              <a:rPr b="0" lang="en-US" sz="3600" spc="-1" strike="noStrike">
                <a:latin typeface="Arial"/>
              </a:rPr>
              <a:t>s</a:t>
            </a:r>
            <a:r>
              <a:rPr b="0" lang="en-US" sz="3600" spc="-1" strike="noStrike">
                <a:latin typeface="Arial"/>
              </a:rPr>
              <a:t>i</a:t>
            </a:r>
            <a:r>
              <a:rPr b="0" lang="en-US" sz="3600" spc="-1" strike="noStrike">
                <a:latin typeface="Arial"/>
              </a:rPr>
              <a:t>c</a:t>
            </a:r>
            <a:r>
              <a:rPr b="0" lang="en-US" sz="3600" spc="-1" strike="noStrike">
                <a:latin typeface="Arial"/>
              </a:rPr>
              <a:t> </a:t>
            </a:r>
            <a:r>
              <a:rPr b="0" lang="en-US" sz="3600" spc="-1" strike="noStrike">
                <a:latin typeface="Arial"/>
              </a:rPr>
              <a:t>( </a:t>
            </a:r>
            <a:r>
              <a:rPr b="0" lang="en-US" sz="3600" spc="-1" strike="noStrike">
                <a:latin typeface="Arial"/>
              </a:rPr>
              <a:t>J</a:t>
            </a:r>
            <a:r>
              <a:rPr b="0" lang="en-US" sz="3600" spc="-1" strike="noStrike">
                <a:latin typeface="Arial"/>
              </a:rPr>
              <a:t>S</a:t>
            </a:r>
            <a:r>
              <a:rPr b="0" lang="en-US" sz="3600" spc="-1" strike="noStrike">
                <a:latin typeface="Arial"/>
              </a:rPr>
              <a:t> </a:t>
            </a:r>
            <a:r>
              <a:rPr b="0" lang="en-US" sz="3600" spc="-1" strike="noStrike">
                <a:latin typeface="Arial"/>
              </a:rPr>
              <a:t>)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1073520" y="402840"/>
            <a:ext cx="10043640" cy="896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4472c4"/>
                </a:solidFill>
                <a:latin typeface="Calibri"/>
              </a:rPr>
              <a:t>Basic Vocabulary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57" name="Oval 9"/>
          <p:cNvSpPr/>
          <p:nvPr/>
        </p:nvSpPr>
        <p:spPr>
          <a:xfrm>
            <a:off x="504000" y="492840"/>
            <a:ext cx="568080" cy="58176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>
            <a:solidFill>
              <a:srgbClr val="000000"/>
            </a:solidFill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Pyidaungsu"/>
                <a:ea typeface="DejaVu Sans"/>
              </a:rPr>
              <a:t>2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8" name="Rectangle 11"/>
          <p:cNvSpPr/>
          <p:nvPr/>
        </p:nvSpPr>
        <p:spPr>
          <a:xfrm>
            <a:off x="805320" y="1854000"/>
            <a:ext cx="350532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Rectangle 12"/>
          <p:cNvSpPr/>
          <p:nvPr/>
        </p:nvSpPr>
        <p:spPr>
          <a:xfrm>
            <a:off x="670680" y="1307520"/>
            <a:ext cx="269172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Pyidaungsu"/>
                <a:ea typeface="DejaVu Sans"/>
              </a:rPr>
              <a:t>Variable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  <a:ea typeface="DejaVu Sans"/>
              </a:rPr>
              <a:t>A named reference to a value is a variable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Rectangle 13"/>
          <p:cNvSpPr/>
          <p:nvPr/>
        </p:nvSpPr>
        <p:spPr>
          <a:xfrm>
            <a:off x="1191240" y="2885760"/>
            <a:ext cx="3580560" cy="896040"/>
          </a:xfrm>
          <a:prstGeom prst="rect">
            <a:avLst/>
          </a:prstGeom>
          <a:solidFill>
            <a:schemeClr val="accent3">
              <a:alpha val="5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7030a0"/>
                </a:solidFill>
                <a:latin typeface="Pyidaungsu"/>
                <a:ea typeface="DejaVu Sans"/>
              </a:rPr>
              <a:t>var</a:t>
            </a:r>
            <a:r>
              <a:rPr b="0" lang="en-US" sz="2800" spc="-1" strike="noStrike">
                <a:solidFill>
                  <a:srgbClr val="ffffff"/>
                </a:solidFill>
                <a:latin typeface="Pyidaungsu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4472c4"/>
                </a:solidFill>
                <a:latin typeface="Pyidaungsu"/>
                <a:ea typeface="DejaVu Sans"/>
              </a:rPr>
              <a:t>a</a:t>
            </a:r>
            <a:r>
              <a:rPr b="0" lang="en-US" sz="2800" spc="-1" strike="noStrike">
                <a:solidFill>
                  <a:srgbClr val="ffffff"/>
                </a:solidFill>
                <a:latin typeface="Pyidaungsu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Pyidaungsu"/>
                <a:ea typeface="DejaVu Sans"/>
              </a:rPr>
              <a:t>=</a:t>
            </a:r>
            <a:r>
              <a:rPr b="0" lang="en-US" sz="2800" spc="-1" strike="noStrike">
                <a:solidFill>
                  <a:srgbClr val="ffffff"/>
                </a:solidFill>
                <a:latin typeface="Pyidaungsu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4472c4"/>
                </a:solidFill>
                <a:latin typeface="Pyidaungsu"/>
                <a:ea typeface="DejaVu Sans"/>
              </a:rPr>
              <a:t>7</a:t>
            </a:r>
            <a:r>
              <a:rPr b="0" lang="en-US" sz="2800" spc="-1" strike="noStrike">
                <a:solidFill>
                  <a:srgbClr val="ffffff"/>
                </a:solidFill>
                <a:latin typeface="Pyidaungsu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Pyidaungsu"/>
                <a:ea typeface="DejaVu Sans"/>
              </a:rPr>
              <a:t>+</a:t>
            </a:r>
            <a:r>
              <a:rPr b="0" lang="en-US" sz="2800" spc="-1" strike="noStrike">
                <a:solidFill>
                  <a:srgbClr val="ffffff"/>
                </a:solidFill>
                <a:latin typeface="Pyidaungsu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ff0000"/>
                </a:solidFill>
                <a:latin typeface="Pyidaungsu"/>
                <a:ea typeface="DejaVu Sans"/>
              </a:rPr>
              <a:t>“2”</a:t>
            </a:r>
            <a:r>
              <a:rPr b="0" lang="en-US" sz="2800" spc="-1" strike="noStrike">
                <a:solidFill>
                  <a:srgbClr val="000000"/>
                </a:solidFill>
                <a:latin typeface="Pyidaungsu"/>
                <a:ea typeface="DejaVu Sans"/>
              </a:rPr>
              <a:t>;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61" name="Right Brace 24"/>
          <p:cNvSpPr/>
          <p:nvPr/>
        </p:nvSpPr>
        <p:spPr>
          <a:xfrm>
            <a:off x="4618800" y="2874960"/>
            <a:ext cx="317520" cy="896040"/>
          </a:xfrm>
          <a:prstGeom prst="rightBrace">
            <a:avLst>
              <a:gd name="adj1" fmla="val 8333"/>
              <a:gd name="adj2" fmla="val 50000"/>
            </a:avLst>
          </a:prstGeom>
          <a:noFill/>
          <a:ln w="28575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62" name="Right Brace 25"/>
          <p:cNvSpPr/>
          <p:nvPr/>
        </p:nvSpPr>
        <p:spPr>
          <a:xfrm rot="5400000">
            <a:off x="3253680" y="3255120"/>
            <a:ext cx="356040" cy="728280"/>
          </a:xfrm>
          <a:prstGeom prst="rightBrace">
            <a:avLst>
              <a:gd name="adj1" fmla="val 8333"/>
              <a:gd name="adj2" fmla="val 50000"/>
            </a:avLst>
          </a:prstGeom>
          <a:noFill/>
          <a:ln w="28575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63" name="Rectangle 28"/>
          <p:cNvSpPr/>
          <p:nvPr/>
        </p:nvSpPr>
        <p:spPr>
          <a:xfrm>
            <a:off x="3610080" y="1307520"/>
            <a:ext cx="3999960" cy="132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Pyidaungsu"/>
                <a:ea typeface="DejaVu Sans"/>
              </a:rPr>
              <a:t>Operator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  <a:ea typeface="DejaVu Sans"/>
              </a:rPr>
              <a:t>Operator are reserved-words that perform action on values and variables.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  <a:ea typeface="DejaVu Sans"/>
              </a:rPr>
              <a:t>Examples: </a:t>
            </a:r>
            <a:r>
              <a:rPr b="0" lang="en-US" sz="1800" spc="-1" strike="noStrike">
                <a:solidFill>
                  <a:srgbClr val="7030a0"/>
                </a:solidFill>
                <a:latin typeface="Pyidaungsu"/>
                <a:ea typeface="DejaVu Sans"/>
              </a:rPr>
              <a:t>+ - = * in === typeof != …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4" name="Rectangle 48"/>
          <p:cNvSpPr/>
          <p:nvPr/>
        </p:nvSpPr>
        <p:spPr>
          <a:xfrm>
            <a:off x="670680" y="4056120"/>
            <a:ext cx="1735560" cy="216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yidaungsu"/>
                <a:ea typeface="DejaVu Sans"/>
              </a:rPr>
              <a:t>Note:</a:t>
            </a:r>
            <a:r>
              <a:rPr b="0" lang="en-US" sz="1600" spc="-1" strike="noStrike">
                <a:solidFill>
                  <a:srgbClr val="7030a0"/>
                </a:solidFill>
                <a:latin typeface="Pyidaungsu"/>
                <a:ea typeface="DejaVu Sans"/>
              </a:rPr>
              <a:t> var</a:t>
            </a:r>
            <a:r>
              <a:rPr b="0" lang="en-US" sz="1600" spc="-1" strike="noStrike">
                <a:solidFill>
                  <a:srgbClr val="000000"/>
                </a:solidFill>
                <a:latin typeface="Pyidaungsu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7030a0"/>
                </a:solidFill>
                <a:latin typeface="Pyidaungsu"/>
                <a:ea typeface="DejaVu Sans"/>
              </a:rPr>
              <a:t>let </a:t>
            </a:r>
            <a:r>
              <a:rPr b="0" lang="en-US" sz="1600" spc="-1" strike="noStrike">
                <a:solidFill>
                  <a:srgbClr val="000000"/>
                </a:solidFill>
                <a:latin typeface="Pyidaungsu"/>
                <a:ea typeface="DejaVu Sans"/>
              </a:rPr>
              <a:t>&amp; </a:t>
            </a:r>
            <a:r>
              <a:rPr b="0" lang="en-US" sz="1600" spc="-1" strike="noStrike">
                <a:solidFill>
                  <a:srgbClr val="7030a0"/>
                </a:solidFill>
                <a:latin typeface="Pyidaungsu"/>
                <a:ea typeface="DejaVu Sans"/>
              </a:rPr>
              <a:t>const</a:t>
            </a:r>
            <a:r>
              <a:rPr b="0" lang="en-US" sz="1600" spc="-1" strike="noStrike">
                <a:solidFill>
                  <a:srgbClr val="000000"/>
                </a:solidFill>
                <a:latin typeface="Pyidaungsu"/>
                <a:ea typeface="DejaVu Sans"/>
              </a:rPr>
              <a:t> are all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yidaungsu"/>
                <a:ea typeface="DejaVu Sans"/>
              </a:rPr>
              <a:t>vaild keywords to decleare variables.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yidaungsu"/>
                <a:ea typeface="DejaVu Sans"/>
              </a:rPr>
              <a:t>The difference between them is covered on page 7 of this cheatsheet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65" name="Rectangle 49"/>
          <p:cNvSpPr/>
          <p:nvPr/>
        </p:nvSpPr>
        <p:spPr>
          <a:xfrm>
            <a:off x="2919240" y="4212360"/>
            <a:ext cx="2574000" cy="201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Pyidaungsu"/>
                <a:ea typeface="DejaVu Sans"/>
              </a:rPr>
              <a:t>Keyword/ reserced word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  <a:ea typeface="DejaVu Sans"/>
              </a:rPr>
              <a:t>Any word that is part of the vocabulary of the programming language is called a keyword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  <a:ea typeface="DejaVu Sans"/>
              </a:rPr>
              <a:t>(a.k.a reserved word).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  <a:ea typeface="DejaVu Sans"/>
              </a:rPr>
              <a:t>Exmaples: </a:t>
            </a:r>
            <a:r>
              <a:rPr b="0" lang="en-US" sz="1800" spc="-1" strike="noStrike">
                <a:solidFill>
                  <a:srgbClr val="7030a0"/>
                </a:solidFill>
                <a:latin typeface="Pyidaungsu"/>
                <a:ea typeface="DejaVu Sans"/>
              </a:rPr>
              <a:t>var = + if for …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Straight Arrow Connector 65"/>
          <p:cNvSpPr/>
          <p:nvPr/>
        </p:nvSpPr>
        <p:spPr>
          <a:xfrm flipH="1" flipV="1">
            <a:off x="2015640" y="3505320"/>
            <a:ext cx="900720" cy="82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0000"/>
            </a:solidFill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67" name="Connector: Curved 70"/>
          <p:cNvSpPr/>
          <p:nvPr/>
        </p:nvSpPr>
        <p:spPr>
          <a:xfrm flipH="1" rot="16200000">
            <a:off x="4283640" y="2946240"/>
            <a:ext cx="1387080" cy="3092400"/>
          </a:xfrm>
          <a:prstGeom prst="curvedConnector4">
            <a:avLst>
              <a:gd name="adj1" fmla="val 8308"/>
              <a:gd name="adj2" fmla="val 77563"/>
            </a:avLst>
          </a:prstGeom>
          <a:noFill/>
          <a:ln w="28575">
            <a:solidFill>
              <a:srgbClr val="000000"/>
            </a:solidFill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68" name="Connector: Curved 78"/>
          <p:cNvSpPr/>
          <p:nvPr/>
        </p:nvSpPr>
        <p:spPr>
          <a:xfrm flipH="1" rot="16200000">
            <a:off x="1764000" y="2458800"/>
            <a:ext cx="1027440" cy="52056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69" name="Connector: Curved 88"/>
          <p:cNvSpPr/>
          <p:nvPr/>
        </p:nvSpPr>
        <p:spPr>
          <a:xfrm flipV="1" rot="10800000">
            <a:off x="2800800" y="1971000"/>
            <a:ext cx="809280" cy="1208160"/>
          </a:xfrm>
          <a:prstGeom prst="curvedConnector2">
            <a:avLst/>
          </a:prstGeom>
          <a:noFill/>
          <a:ln w="28575"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70" name="Connector: Curved 98"/>
          <p:cNvSpPr/>
          <p:nvPr/>
        </p:nvSpPr>
        <p:spPr>
          <a:xfrm flipV="1" rot="10800000">
            <a:off x="3350880" y="1970640"/>
            <a:ext cx="259200" cy="1123560"/>
          </a:xfrm>
          <a:prstGeom prst="curvedConnector2">
            <a:avLst/>
          </a:prstGeom>
          <a:noFill/>
          <a:ln w="28575"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71" name="Rectangle 118"/>
          <p:cNvSpPr/>
          <p:nvPr/>
        </p:nvSpPr>
        <p:spPr>
          <a:xfrm>
            <a:off x="5068800" y="2739240"/>
            <a:ext cx="3015000" cy="117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Pyidaungsu"/>
                <a:ea typeface="DejaVu Sans"/>
              </a:rPr>
              <a:t>Statement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  <a:ea typeface="DejaVu Sans"/>
              </a:rPr>
              <a:t>A group of words, numbers and operators that do </a:t>
            </a:r>
            <a:r>
              <a:rPr b="1" lang="en-US" sz="1800" spc="-1" strike="noStrike">
                <a:solidFill>
                  <a:srgbClr val="000000"/>
                </a:solidFill>
                <a:latin typeface="Pyidaungsu"/>
                <a:ea typeface="DejaVu Sans"/>
              </a:rPr>
              <a:t>do a task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  <a:ea typeface="DejaVu Sans"/>
              </a:rPr>
              <a:t> is a statement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Rectangle 119"/>
          <p:cNvSpPr/>
          <p:nvPr/>
        </p:nvSpPr>
        <p:spPr>
          <a:xfrm>
            <a:off x="6426000" y="4212360"/>
            <a:ext cx="2775240" cy="184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Pyidaungsu"/>
                <a:ea typeface="DejaVu Sans"/>
              </a:rPr>
              <a:t>Expression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  <a:ea typeface="DejaVu Sans"/>
              </a:rPr>
              <a:t>A reference, value or a group of reference(s) and value(s) combined with operator(s), </a:t>
            </a:r>
            <a:r>
              <a:rPr b="1" lang="en-US" sz="1800" spc="-1" strike="noStrike">
                <a:solidFill>
                  <a:srgbClr val="000000"/>
                </a:solidFill>
                <a:latin typeface="Pyidaungsu"/>
                <a:ea typeface="DejaVu Sans"/>
              </a:rPr>
              <a:t>which result in a single value.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76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Data Types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4" name="Rectangle 3"/>
          <p:cNvSpPr/>
          <p:nvPr/>
        </p:nvSpPr>
        <p:spPr>
          <a:xfrm>
            <a:off x="1257120" y="1328400"/>
            <a:ext cx="5012280" cy="59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70c0"/>
                </a:solidFill>
                <a:latin typeface="Pyidaungsu"/>
                <a:ea typeface="DejaVu Sans"/>
              </a:rPr>
              <a:t>Seven (7) Types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5" name="Straight Connector 5"/>
          <p:cNvSpPr/>
          <p:nvPr/>
        </p:nvSpPr>
        <p:spPr>
          <a:xfrm>
            <a:off x="3521160" y="1628280"/>
            <a:ext cx="1591200" cy="360"/>
          </a:xfrm>
          <a:prstGeom prst="line">
            <a:avLst/>
          </a:prstGeom>
          <a:ln w="12700">
            <a:solidFill>
              <a:srgbClr val="a5a5a5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76" name="Oval 14"/>
          <p:cNvSpPr/>
          <p:nvPr/>
        </p:nvSpPr>
        <p:spPr>
          <a:xfrm>
            <a:off x="728640" y="1321200"/>
            <a:ext cx="475200" cy="47268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Pyidaungsu"/>
                <a:ea typeface="DejaVu Sans"/>
              </a:rPr>
              <a:t>1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7" name="Rectangle 15"/>
          <p:cNvSpPr/>
          <p:nvPr/>
        </p:nvSpPr>
        <p:spPr>
          <a:xfrm>
            <a:off x="1367280" y="2156040"/>
            <a:ext cx="1989720" cy="167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  <a:ea typeface="DejaVu Sans"/>
              </a:rPr>
              <a:t>String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  <a:ea typeface="DejaVu Sans"/>
              </a:rPr>
              <a:t>Number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  <a:ea typeface="DejaVu Sans"/>
              </a:rPr>
              <a:t>Boolean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  <a:ea typeface="DejaVu Sans"/>
              </a:rPr>
              <a:t>Null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  <a:ea typeface="DejaVu Sans"/>
              </a:rPr>
              <a:t>Undefined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  <a:ea typeface="DejaVu Sans"/>
              </a:rPr>
              <a:t>Symbol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Left Brace 16"/>
          <p:cNvSpPr/>
          <p:nvPr/>
        </p:nvSpPr>
        <p:spPr>
          <a:xfrm>
            <a:off x="1002960" y="2197800"/>
            <a:ext cx="322200" cy="1592640"/>
          </a:xfrm>
          <a:prstGeom prst="leftBrace">
            <a:avLst>
              <a:gd name="adj1" fmla="val 8333"/>
              <a:gd name="adj2" fmla="val 50000"/>
            </a:avLst>
          </a:prstGeom>
          <a:noFill/>
          <a:ln w="28575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79" name="Rectangle 17"/>
          <p:cNvSpPr/>
          <p:nvPr/>
        </p:nvSpPr>
        <p:spPr>
          <a:xfrm rot="16200000">
            <a:off x="-318240" y="2832480"/>
            <a:ext cx="2095920" cy="40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Pyidaungsu"/>
                <a:ea typeface="DejaVu Sans"/>
              </a:rPr>
              <a:t>Six Primitive Types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Rectangle 18"/>
          <p:cNvSpPr/>
          <p:nvPr/>
        </p:nvSpPr>
        <p:spPr>
          <a:xfrm>
            <a:off x="3763800" y="2165040"/>
            <a:ext cx="2330640" cy="3522600"/>
          </a:xfrm>
          <a:prstGeom prst="rect">
            <a:avLst/>
          </a:prstGeom>
          <a:solidFill>
            <a:schemeClr val="accent3">
              <a:alpha val="5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ff0000"/>
                </a:solidFill>
                <a:latin typeface="Pyidaungsu"/>
                <a:ea typeface="DejaVu Sans"/>
              </a:rPr>
              <a:t>Any text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  <a:ea typeface="DejaVu Sans"/>
              </a:rPr>
              <a:t>”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4472c4"/>
                </a:solidFill>
                <a:latin typeface="Pyidaungsu"/>
                <a:ea typeface="DejaVu Sans"/>
              </a:rPr>
              <a:t>123.45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4472c4"/>
                </a:solidFill>
                <a:latin typeface="Pyidaungsu"/>
                <a:ea typeface="DejaVu Sans"/>
              </a:rPr>
              <a:t>true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  <a:ea typeface="DejaVu Sans"/>
              </a:rPr>
              <a:t> or </a:t>
            </a:r>
            <a:r>
              <a:rPr b="0" lang="en-US" sz="1800" spc="-1" strike="noStrike">
                <a:solidFill>
                  <a:srgbClr val="4472c4"/>
                </a:solidFill>
                <a:latin typeface="Pyidaungsu"/>
                <a:ea typeface="DejaVu Sans"/>
              </a:rPr>
              <a:t>false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7030a0"/>
                </a:solidFill>
                <a:latin typeface="Pyidaungsu"/>
                <a:ea typeface="DejaVu Sans"/>
              </a:rPr>
              <a:t>null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7030a0"/>
                </a:solidFill>
                <a:latin typeface="Pyidaungsu"/>
                <a:ea typeface="DejaVu Sans"/>
              </a:rPr>
              <a:t>undefined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0000"/>
                </a:solidFill>
                <a:latin typeface="Pyidaungsu"/>
                <a:ea typeface="DejaVu Sans"/>
              </a:rPr>
              <a:t>Symbol(‘something’)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  <a:ea typeface="DejaVu Sans"/>
              </a:rPr>
              <a:t>{ </a:t>
            </a:r>
            <a:r>
              <a:rPr b="0" lang="en-US" sz="1800" spc="-1" strike="noStrike">
                <a:solidFill>
                  <a:srgbClr val="ff0000"/>
                </a:solidFill>
                <a:latin typeface="Pyidaungsu"/>
                <a:ea typeface="DejaVu Sans"/>
              </a:rPr>
              <a:t>key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  <a:ea typeface="DejaVu Sans"/>
              </a:rPr>
              <a:t> : ‘</a:t>
            </a:r>
            <a:r>
              <a:rPr b="0" lang="en-US" sz="1800" spc="-1" strike="noStrike">
                <a:solidFill>
                  <a:srgbClr val="ff0000"/>
                </a:solidFill>
                <a:latin typeface="Pyidaungsu"/>
                <a:ea typeface="DejaVu Sans"/>
              </a:rPr>
              <a:t>value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  <a:ea typeface="DejaVu Sans"/>
              </a:rPr>
              <a:t>’  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  <a:ea typeface="DejaVu Sans"/>
              </a:rPr>
              <a:t>[ </a:t>
            </a:r>
            <a:r>
              <a:rPr b="0" lang="en-US" sz="1800" spc="-1" strike="noStrike">
                <a:solidFill>
                  <a:srgbClr val="0070c0"/>
                </a:solidFill>
                <a:latin typeface="Pyidaungsu"/>
                <a:ea typeface="DejaVu Sans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  <a:ea typeface="DejaVu Sans"/>
              </a:rPr>
              <a:t>, “</a:t>
            </a:r>
            <a:r>
              <a:rPr b="0" lang="en-US" sz="1800" spc="-1" strike="noStrike">
                <a:solidFill>
                  <a:srgbClr val="ff0000"/>
                </a:solidFill>
                <a:latin typeface="Pyidaungsu"/>
                <a:ea typeface="DejaVu Sans"/>
              </a:rPr>
              <a:t>text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  <a:ea typeface="DejaVu Sans"/>
              </a:rPr>
              <a:t>”, </a:t>
            </a:r>
            <a:r>
              <a:rPr b="0" lang="en-US" sz="1800" spc="-1" strike="noStrike">
                <a:solidFill>
                  <a:srgbClr val="0070c0"/>
                </a:solidFill>
                <a:latin typeface="Pyidaungsu"/>
                <a:ea typeface="DejaVu Sans"/>
              </a:rPr>
              <a:t>false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  <a:ea typeface="DejaVu Sans"/>
              </a:rPr>
              <a:t> 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70c0"/>
                </a:solidFill>
                <a:latin typeface="Pyidaungsu"/>
                <a:ea typeface="DejaVu Sans"/>
              </a:rPr>
              <a:t>function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7030a0"/>
                </a:solidFill>
                <a:latin typeface="Pyidaungsu"/>
                <a:ea typeface="DejaVu Sans"/>
              </a:rPr>
              <a:t>name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  <a:ea typeface="DejaVu Sans"/>
              </a:rPr>
              <a:t>() { 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1" name="Rectangle 19"/>
          <p:cNvSpPr/>
          <p:nvPr/>
        </p:nvSpPr>
        <p:spPr>
          <a:xfrm>
            <a:off x="1329480" y="4347360"/>
            <a:ext cx="1914120" cy="143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  <a:ea typeface="DejaVu Sans"/>
              </a:rPr>
              <a:t>7. Object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  <a:ea typeface="DejaVu Sans"/>
              </a:rPr>
              <a:t>-Array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  <a:ea typeface="DejaVu Sans"/>
              </a:rPr>
              <a:t>-function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Rectangle 20"/>
          <p:cNvSpPr/>
          <p:nvPr/>
        </p:nvSpPr>
        <p:spPr>
          <a:xfrm>
            <a:off x="7103160" y="1388520"/>
            <a:ext cx="2648880" cy="47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Pyidaungsu"/>
                <a:ea typeface="DejaVu Sans"/>
              </a:rPr>
              <a:t>Major Dataype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3" name="Rectangle 21"/>
          <p:cNvSpPr/>
          <p:nvPr/>
        </p:nvSpPr>
        <p:spPr>
          <a:xfrm>
            <a:off x="7103160" y="1983960"/>
            <a:ext cx="2476800" cy="143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Pyidaungsu"/>
                <a:ea typeface="DejaVu Sans"/>
              </a:rPr>
              <a:t>String</a:t>
            </a:r>
            <a:endParaRPr b="0" lang="en-US" sz="20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Pyidaungsu"/>
                <a:ea typeface="DejaVu Sans"/>
              </a:rPr>
              <a:t>Number</a:t>
            </a:r>
            <a:endParaRPr b="0" lang="en-US" sz="20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Pyidaungsu"/>
                <a:ea typeface="DejaVu Sans"/>
              </a:rPr>
              <a:t>Object, Array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4" name="Rectangle 22"/>
          <p:cNvSpPr/>
          <p:nvPr/>
        </p:nvSpPr>
        <p:spPr>
          <a:xfrm>
            <a:off x="7209360" y="3590640"/>
            <a:ext cx="2648880" cy="75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Pyidaungsu"/>
                <a:ea typeface="DejaVu Sans"/>
              </a:rPr>
              <a:t>typeof </a:t>
            </a:r>
            <a:r>
              <a:rPr b="0" lang="hi-IN" sz="2000" spc="-1" strike="noStrike">
                <a:solidFill>
                  <a:srgbClr val="000000"/>
                </a:solidFill>
                <a:latin typeface="Pyidaungsu"/>
                <a:cs typeface="Pyidaungsu"/>
              </a:rPr>
              <a:t>နဲ့ စစ်လို့ရတယ်</a:t>
            </a:r>
            <a:r>
              <a:rPr b="0" lang="my-MM" sz="2000" spc="-1" strike="noStrike">
                <a:solidFill>
                  <a:srgbClr val="000000"/>
                </a:solidFill>
                <a:latin typeface="Pyidaungsu"/>
                <a:cs typeface="Pyidaungsu"/>
              </a:rPr>
              <a:t>။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99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String Data Type ( </a:t>
            </a:r>
            <a:r>
              <a:rPr b="1" lang="my-MM" sz="3600" spc="-1" strike="noStrike">
                <a:solidFill>
                  <a:srgbClr val="000000"/>
                </a:solidFill>
                <a:latin typeface="Calibri"/>
                <a:cs typeface="Pyidaungsu"/>
              </a:rPr>
              <a:t>စာသား 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838080" y="154368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let greeting = “min ga lar par”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let phonePrice = ‘12 lakhs’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စည်းမျဉ်း တစ်ခု</a:t>
            </a:r>
            <a:r>
              <a:rPr b="0" lang="my-MM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တော့ ရှိတယ် 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double quote </a:t>
            </a:r>
            <a:r>
              <a:rPr b="0" lang="my-MM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ထဲမှာ 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single quote </a:t>
            </a:r>
            <a:r>
              <a:rPr b="0" lang="my-MM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ဒါမှမဟုတ် 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single quote </a:t>
            </a:r>
            <a:r>
              <a:rPr b="0" lang="my-MM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ထဲမှာ 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double quote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my height is 5’11” </a:t>
            </a:r>
            <a:r>
              <a:rPr b="0" lang="my-MM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ဆို ပြဿနာတက်ပါပြီ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Pyidaungsu"/>
              </a:rPr>
              <a:t>Template literals ( Template strings )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`my height is 5’11”` </a:t>
            </a:r>
            <a:r>
              <a:rPr b="0" lang="my-MM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ဒါမျိုးရေးလို့ရပါတယ်။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`string text ${expression} string text`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`string text ${name} string text`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Number Datatype ( </a:t>
            </a:r>
            <a:r>
              <a:rPr b="1" lang="hi-IN" sz="3600" spc="-1" strike="noStrike">
                <a:solidFill>
                  <a:srgbClr val="000000"/>
                </a:solidFill>
                <a:latin typeface="Calibri"/>
                <a:cs typeface="Pyidaungsu"/>
              </a:rPr>
              <a:t>ဂဏန်း 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let age = 26;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let weight = 120.65;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let girlFriend = 0;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let temp = -10;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Array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JavaScript arrays are used to store multiple values in a single variable.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value </a:t>
            </a: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တွေအများကြီး သိမ်းဖို့ သ</a:t>
            </a:r>
            <a:r>
              <a:rPr b="0" lang="my-MM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ုံးတယ်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[ ] </a:t>
            </a:r>
            <a:r>
              <a:rPr b="0" lang="my-MM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ကို သုံးတယ်။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let arr = [ “apple”, “orange”, “mango”, false, 15];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my-MM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အခန်းတွေကို သိမ်းတဲ့အခါ 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index </a:t>
            </a:r>
            <a:r>
              <a:rPr b="0" lang="my-MM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နံပါတ်နဲ့သိမ်းပါတယ်။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access element =&gt; arr[index_number]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overwrite value =&gt; arr[index_number] = newValue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array construction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Object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key:value, </a:t>
            </a: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တွေအများကြီး သိမ်းဖို့ </a:t>
            </a:r>
            <a:r>
              <a:rPr b="0" lang="my-MM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သုံးတယ်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{ } </a:t>
            </a:r>
            <a:r>
              <a:rPr b="0" lang="my-MM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ကိုသုံးတယ်။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let obj = { name : “orange”, price : 150; weight : 0.5, unit : “kg”, }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my-MM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အခန်းတွေကို သိမ်းတဲ့အခါ 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key name </a:t>
            </a:r>
            <a:r>
              <a:rPr b="0" lang="my-MM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နဲ့ သိမ်းပါတယ်။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access element =&gt; obj.key | obj[“key]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overwrite value =&gt; obj.key = newValue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object construction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Pratical Lesson ( data type )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7000"/>
          </a:bodyPr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အ</a:t>
            </a:r>
            <a:r>
              <a:rPr b="0" lang="my-MM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သက် ၁၅ နှစ်ရှိပြီဖြစ်တဲ့ မောင်မောင်ဟာ ကျောက်မြောင်းမှာနေထိုင်ပါတယ်။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my-MM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မောင်မောင်မှာ ငွေ ၂၀၀ ရှိပြီး ။ လိမ္မော်သီး တစ်လုံး ၅၀ ဖိုးဝယ်စာလိုက်ပါတယ်။ မောင်မောင်မှာ ငွေမည်မျှကျန်မည်နည်း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my-MM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မောင်မောင်သည် ကျောင်းသွားရန် လွယ်အိတ်ထဲသို့ မြန်မာစာအုပ်၊ အင်္ဂလိပ်စာအုပ်၊ 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bio </a:t>
            </a:r>
            <a:r>
              <a:rPr b="0" lang="my-MM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စာအုပ်များထည့်သွားပါသည်။ ဘောပင်များ ယူဆောင်ရန် မေ့သွားခဲ့ပါသည်။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my-MM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မောင်မောင် သူငယ်ချင်းများမှာ ဆေးလိပ်သောက်တက်ပေမဲ့၊ မောင်မောင်ကတော့ မသောက်တက်ပါ။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my-MM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မောင်မောင် 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information </a:t>
            </a:r>
            <a:r>
              <a:rPr b="0" lang="my-MM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အားလုံးစုပေးပါ။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my-MM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ကျော်ကျော်၊ ဇော်ဇော်၊ မြမြ တို့ကိုလည်း တည်ဆောက်ပေးပါ။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my-MM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ကျောင်းသားများ အကြောင်းစုပေးပါ။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808</TotalTime>
  <Application>LibreOffice/7.3.2.2$Linux_X86_64 LibreOffice_project/30$Build-2</Application>
  <AppVersion>15.0000</AppVersion>
  <Words>3011</Words>
  <Paragraphs>259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2022-04-07T08:25:05Z</dcterms:created>
  <dc:creator>Yell Htet</dc:creator>
  <dc:description/>
  <dc:language>en-US</dc:language>
  <cp:lastModifiedBy/>
  <dcterms:modified xsi:type="dcterms:W3CDTF">2022-04-28T13:35:42Z</dcterms:modified>
  <cp:revision>56</cp:revision>
  <dc:subject/>
  <dc:title>JavaScript Variable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25</vt:i4>
  </property>
</Properties>
</file>