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B4CE2A-1CC7-4F1A-BDEA-FFFA1CF8177F}">
          <p14:sldIdLst>
            <p14:sldId id="262"/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581B-466C-4906-A04E-89DD812D0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47126-ECE2-4011-81DD-F428EF524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7450-2CD5-4C26-A4FA-5BDAAFC3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A74-5D39-4C74-AB9A-F7F4A229E91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6B1C-BD2C-436E-A0F6-D5DDF6B9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3F418-6503-4C94-9A2A-D4330AB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5A0-DD5D-416D-A7A3-19B37B8E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8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DBE7-2008-4B18-83A1-759B231F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FFAB-2FBE-473F-BDB7-A0FA954C7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9E744-B28F-496D-BAAB-D02991E3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A74-5D39-4C74-AB9A-F7F4A229E91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5B8D-6B27-4634-AECC-9E530A20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CBC2-724B-4E0F-9C49-F9C1CB35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5A0-DD5D-416D-A7A3-19B37B8E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2DEAC-DCBB-402F-B34A-CFC1F54F3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3DA9A-590F-4BFA-8666-746566ABB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B2957-19FE-4329-9934-C36A984F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A74-5D39-4C74-AB9A-F7F4A229E91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25F7-6C51-4288-BB7C-B93825F8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5C68-00F0-4159-B9B4-9EC25AE0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5A0-DD5D-416D-A7A3-19B37B8E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595F-7E44-4D28-8597-052D2386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5B1F-4E41-466D-85BF-59E43E04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2BB4-E06E-4D47-B22C-CDF596F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A74-5D39-4C74-AB9A-F7F4A229E91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12CFB-D6F4-40D0-A46C-BD207643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D7E3-16AE-4511-9C96-941BD368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5A0-DD5D-416D-A7A3-19B37B8E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BF69-56EA-4880-84B3-141C963D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43A-13EE-45D4-A72A-7420DC440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5E24-F2C8-42DD-91FB-11FB671E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A74-5D39-4C74-AB9A-F7F4A229E91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BCAE-4FDD-45CF-9CA7-93B9BCEC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FEA7A-36F9-4C10-84D9-96E5720B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5A0-DD5D-416D-A7A3-19B37B8E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0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F95-2E26-4224-A693-80C7E567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C8C8-CF10-473C-93AE-E12FEB311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4672-65D2-412B-B397-C37B86DEE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80BE2-825C-427C-B01D-539054A6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A74-5D39-4C74-AB9A-F7F4A229E91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CAAB6-E278-40F2-BB46-0E15709B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6F9DC-1FA1-45E1-AAA8-0E1E51D9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5A0-DD5D-416D-A7A3-19B37B8E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0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4FE1-D329-4501-A116-746E6F6B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F0207-B0A3-4BBE-8548-CC5B1D52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B2A1-D8C8-46B9-B58A-FE0CD3577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AF9F3-2948-4CEB-84DA-B987EE8F0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79660-2B22-406A-AAC1-B96A8B62C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1E4A7-56F3-463C-B0E7-13086E30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A74-5D39-4C74-AB9A-F7F4A229E91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12B21-39C9-42C3-9FE8-2263E76D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8B30D-6A1A-470E-880E-EC3033AF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5A0-DD5D-416D-A7A3-19B37B8E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03EC-6598-4097-A322-AF5C2132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D5AED-287A-4B71-86A5-747BAAF7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A74-5D39-4C74-AB9A-F7F4A229E91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7283B-FA8E-4CA0-9B43-03E8A1AB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C8626-B138-4E79-A437-95281756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5A0-DD5D-416D-A7A3-19B37B8E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DC275-F752-4B1E-AC09-F2CDE609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A74-5D39-4C74-AB9A-F7F4A229E91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30C8D-1382-460E-9A14-5A58D955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86148-BE86-48E2-A510-6C540872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5A0-DD5D-416D-A7A3-19B37B8E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5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7ADF-D91E-4895-9BF8-A3FE8D65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7B57-0665-4C09-B179-0742C7A3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BE17C-F66C-4736-A126-12900C960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35D39-7FD3-452B-9FD1-ED752DCA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A74-5D39-4C74-AB9A-F7F4A229E91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40927-6C28-4E8A-A898-70B4B69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FBB7-5B4D-4AA9-8CE3-594EB2E5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5A0-DD5D-416D-A7A3-19B37B8E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0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AE26-776E-4664-B102-4B334840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ABEE1-17C0-4E2D-9B22-9EEDF8BB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A2325-2AE0-4B1D-A069-31BE1EE8B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52479-C2F7-4383-BB9F-9E6DF897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A74-5D39-4C74-AB9A-F7F4A229E91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0938-2A0A-4C19-BB43-B3D50955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36E35-6E8C-473B-BEDB-A35CDB51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5A0-DD5D-416D-A7A3-19B37B8E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CE649-25A7-42FA-B6F7-E0B35969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75D66-0B86-4DAF-8610-E12A7397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1BD4-55E4-4F41-9E83-ED6179463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8A74-5D39-4C74-AB9A-F7F4A229E91A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914A-D6CD-45C7-8F2A-8808FEF4E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36AA8-8C4B-46C4-9E22-32B46429F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25A0-DD5D-416D-A7A3-19B37B8E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2016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3FED-DA24-4191-9717-48060EC96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Lesson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A26CD-1EB9-4CD5-83D6-CD26C6F85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MMS IT</a:t>
            </a:r>
          </a:p>
        </p:txBody>
      </p:sp>
    </p:spTree>
    <p:extLst>
      <p:ext uri="{BB962C8B-B14F-4D97-AF65-F5344CB8AC3E}">
        <p14:creationId xmlns:p14="http://schemas.microsoft.com/office/powerpoint/2010/main" val="139136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453C-A1AC-4671-9A58-E05E141B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BCB1-2525-4ECE-8250-92BFA87F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Arithmetic Operators (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တွက်ချက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+, -, /, *, **, %, ++, --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Assignment Operators ( သ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ှတ် 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= ( 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ူ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ည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ီ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ယ</a:t>
            </a:r>
            <a:r>
              <a:rPr lang="my-MM" sz="14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), +=, -=, *=, /=, %=, **=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String Operators ( + 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Comparison Operators (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ှ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ု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ယှဉ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)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== ( </a:t>
            </a:r>
            <a:r>
              <a:rPr lang="en-US" sz="14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တူညီလား</a:t>
            </a: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 ), ===, !=, !==, &gt;, &lt;, &gt;=, &lt;=, ?</a:t>
            </a:r>
            <a:endParaRPr lang="en-US" sz="18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Logical Operators (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တစ်ခုထက်ပို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နှိုင်းယဉ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Pyidaungsu" panose="020B0502040204020203" pitchFamily="34" charset="0"/>
                <a:cs typeface="Pyidaungsu" panose="020B0502040204020203" pitchFamily="34" charset="0"/>
              </a:rPr>
              <a:t>&amp;&amp;, ||, !</a:t>
            </a:r>
          </a:p>
        </p:txBody>
      </p:sp>
    </p:spTree>
    <p:extLst>
      <p:ext uri="{BB962C8B-B14F-4D97-AF65-F5344CB8AC3E}">
        <p14:creationId xmlns:p14="http://schemas.microsoft.com/office/powerpoint/2010/main" val="129776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B18A-6104-4FCA-B940-369306C1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Arithmetic Operators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FBBE89-5C49-44E9-86D2-88C31F520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896626"/>
              </p:ext>
            </p:extLst>
          </p:nvPr>
        </p:nvGraphicFramePr>
        <p:xfrm>
          <a:off x="838200" y="1825625"/>
          <a:ext cx="10515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425348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9263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0784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1341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6148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292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Exponentiation (</a:t>
                      </a:r>
                      <a:r>
                        <a:rPr lang="en-US">
                          <a:effectLst/>
                          <a:hlinkClick r:id="rId2"/>
                        </a:rPr>
                        <a:t>ES2016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2585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1708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Modulus (Division Remainder)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055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7973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0505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62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43E4-9F72-4D5C-8AF3-AB6B578F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Assignment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CB5465-FACB-45DB-AAAE-FBE8AC0AD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183308"/>
              </p:ext>
            </p:extLst>
          </p:nvPr>
        </p:nvGraphicFramePr>
        <p:xfrm>
          <a:off x="838200" y="1825625"/>
          <a:ext cx="10515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249988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78319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7377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0867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4140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2236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9205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6108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21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8424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0902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72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8CBC-3AE5-4A4C-A4EE-99608FB3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cs typeface="Pyidaungsu" panose="020B0502040204020203" pitchFamily="34" charset="0"/>
              </a:rPr>
              <a:t>Comparison Operators</a:t>
            </a:r>
            <a:endParaRPr lang="en-US" sz="36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8CAF86-D4A1-4464-BD73-211C00311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429410"/>
              </p:ext>
            </p:extLst>
          </p:nvPr>
        </p:nvGraphicFramePr>
        <p:xfrm>
          <a:off x="838200" y="1825625"/>
          <a:ext cx="10515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558179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1872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389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9909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value and equal 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26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567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 value or not equal 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9315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940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9523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477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7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?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ternary operator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0578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63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BBD0-70F0-4A46-9284-59368A73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7E0EF8-B276-45F7-AA71-EE51EFD59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760432"/>
              </p:ext>
            </p:extLst>
          </p:nvPr>
        </p:nvGraphicFramePr>
        <p:xfrm>
          <a:off x="838200" y="1825625"/>
          <a:ext cx="10515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833381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851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9334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&amp;&amp;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logical and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1449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||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logical 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4817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logical not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2077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4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B575-ED65-4D15-8FDD-B283A916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Function Statement |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A799-F840-4A56-946E-D1A6273D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A JavaScript function is a block of code designed to perform a particular task. A JavaScript function is executed when “something” invokes it (calls it).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A JavaScript function is defined with the function keyword, followed by a </a:t>
            </a:r>
            <a:r>
              <a:rPr lang="en-US" sz="1800" b="1" dirty="0">
                <a:latin typeface="Pyidaungsu" panose="020B0502040204020203" pitchFamily="34" charset="0"/>
                <a:cs typeface="Pyidaungsu" panose="020B0502040204020203" pitchFamily="34" charset="0"/>
              </a:rPr>
              <a:t>name,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followed by parentheses </a:t>
            </a:r>
            <a:r>
              <a:rPr lang="en-US" sz="1800" b="1" dirty="0">
                <a:latin typeface="Pyidaungsu" panose="020B0502040204020203" pitchFamily="34" charset="0"/>
                <a:cs typeface="Pyidaungsu" panose="020B0502040204020203" pitchFamily="34" charset="0"/>
              </a:rPr>
              <a:t>().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The code to be executed, by the function, is placed inside curly brackets: </a:t>
            </a:r>
            <a:r>
              <a:rPr lang="en-US" sz="1800" b="1" dirty="0">
                <a:latin typeface="Pyidaungsu" panose="020B0502040204020203" pitchFamily="34" charset="0"/>
                <a:cs typeface="Pyidaungsu" panose="020B0502040204020203" pitchFamily="34" charset="0"/>
              </a:rPr>
              <a:t>{}</a:t>
            </a:r>
            <a:endParaRPr lang="en-US" sz="18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function name(){ statement 1; statement 2; }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return keyword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function က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တွက်ထုတ်ပြီး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ထွက်လာမည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တန်ဖိုးကို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ပြန်ပါတယ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ပြီးရင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function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အလုပ်လုပ်တာ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ရပ်သွားပါပြီ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။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invoke function with name()</a:t>
            </a:r>
          </a:p>
        </p:txBody>
      </p:sp>
    </p:spTree>
    <p:extLst>
      <p:ext uri="{BB962C8B-B14F-4D97-AF65-F5344CB8AC3E}">
        <p14:creationId xmlns:p14="http://schemas.microsoft.com/office/powerpoint/2010/main" val="250661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BEDC-6F64-4815-ADF5-EB8CC008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Parameter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3CAC-3900-48EC-AC2D-5100A007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Function </a:t>
            </a:r>
            <a:r>
              <a:rPr lang="en-US" sz="1800" b="1" dirty="0">
                <a:latin typeface="Pyidaungsu" panose="020B0502040204020203" pitchFamily="34" charset="0"/>
                <a:cs typeface="Pyidaungsu" panose="020B0502040204020203" pitchFamily="34" charset="0"/>
              </a:rPr>
              <a:t>parameters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are listed inside the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parenthese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() in the function definition.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parameters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တွေဟာ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function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ထဲမှာ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variable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ကဲ့သို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အလုပ်လုပ်ပါတယ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Function </a:t>
            </a:r>
            <a:r>
              <a:rPr lang="en-US" sz="1800" b="1" dirty="0">
                <a:latin typeface="Pyidaungsu" panose="020B0502040204020203" pitchFamily="34" charset="0"/>
                <a:cs typeface="Pyidaungsu" panose="020B0502040204020203" pitchFamily="34" charset="0"/>
              </a:rPr>
              <a:t>arguments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are the </a:t>
            </a:r>
            <a:r>
              <a:rPr lang="en-US" sz="1800" b="1" dirty="0">
                <a:latin typeface="Pyidaungsu" panose="020B0502040204020203" pitchFamily="34" charset="0"/>
                <a:cs typeface="Pyidaungsu" panose="020B0502040204020203" pitchFamily="34" charset="0"/>
              </a:rPr>
              <a:t>values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received by the function when it is invoked.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Pyidaungsu" panose="020B0502040204020203" pitchFamily="34" charset="0"/>
                <a:cs typeface="Pyidaungsu" panose="020B0502040204020203" pitchFamily="34" charset="0"/>
              </a:rPr>
              <a:t>Default parameters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allow named parameters to be initialized with default values if no value or undefined is passed.</a:t>
            </a:r>
            <a:endParaRPr lang="en-US" sz="18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4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E1B6-9EFF-4C5A-8E65-B3C144E8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DD05-8228-4A0D-9EF4-21C460E17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You can reuse code: Define the code once, and use it many times.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You can use the same code many times with different arguments, to produce different results.</a:t>
            </a:r>
          </a:p>
        </p:txBody>
      </p:sp>
    </p:spTree>
    <p:extLst>
      <p:ext uri="{BB962C8B-B14F-4D97-AF65-F5344CB8AC3E}">
        <p14:creationId xmlns:p14="http://schemas.microsoft.com/office/powerpoint/2010/main" val="24469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75BA-91EB-4B42-ADFF-F8AC6BB3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 </a:t>
            </a:r>
            <a:r>
              <a:rPr lang="en-US" sz="36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နှင</a:t>
            </a:r>
            <a:r>
              <a:rPr lang="en-US" sz="36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36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ဆက်စပ်ပြီး</a:t>
            </a:r>
            <a:r>
              <a:rPr lang="en-US" sz="36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36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သိထားသင</a:t>
            </a:r>
            <a:r>
              <a:rPr lang="en-US" sz="36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36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သမ</a:t>
            </a:r>
            <a:r>
              <a:rPr lang="en-US" sz="3600" dirty="0">
                <a:latin typeface="Pyidaungsu" panose="020B0502040204020203" pitchFamily="34" charset="0"/>
                <a:cs typeface="Pyidaungsu" panose="020B0502040204020203" pitchFamily="34" charset="0"/>
              </a:rPr>
              <a:t>ျှ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BCDA-3780-45DD-A8C5-13F9D6D7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console.log(“hello”);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function expression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IIFE ( Immediately Invoked Function Expression 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function invoke another function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scope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Block Scope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function Scope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Global Scope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153468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A870-2215-45AE-AA81-7F274726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Function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DF56-8760-42B9-85A4-6A87AF0B4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area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တွက်တဲ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fun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လေးတည်ဆောင်ပါမယ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width &amp; breadth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ယူပါမယ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area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တွက်ပါမယ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အဖြေကို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square feet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ထုတ်ပေးပါမယ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တွက်ချက်မှု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w, b, result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တွေကို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မှတ်တမ်းအဖြစ်သိမ်းထားပါမယ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USD, EUR, SGD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တွေကို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မြန်မာငွေပြောင်းတဲ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function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လေး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တည်ဆောက်ပါမယ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rate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တွေကို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/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js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/exchange_rate.js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ထဲကနေရပါမယ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မြန်မာငွေကို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USD, EUR, SGD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ပြောင်းတဲ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function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တည်ဆောက်ပါမယ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သစ်သီးဝယ်မယ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်၊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ကျသင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ငွေရယ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်၊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အခွန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၅%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ရယ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်၊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စုစုပေါင်းရယ်ထုတ်ပေးရပါမယ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</p:txBody>
      </p:sp>
    </p:spTree>
    <p:extLst>
      <p:ext uri="{BB962C8B-B14F-4D97-AF65-F5344CB8AC3E}">
        <p14:creationId xmlns:p14="http://schemas.microsoft.com/office/powerpoint/2010/main" val="80747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84ECE9-74C5-4160-950F-8F4271A4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cs typeface="Pyidaungsu" panose="020B0502040204020203" pitchFamily="34" charset="0"/>
              </a:rPr>
              <a:t>JavaScript Variable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3039C-D828-42A0-BE1E-D4F684C8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Pyidaungsu" panose="020B0502040204020203" pitchFamily="34" charset="0"/>
                <a:cs typeface="Pyidaungsu" panose="020B0502040204020203" pitchFamily="34" charset="0"/>
              </a:rPr>
              <a:t>Variables are containers for storing data (values).</a:t>
            </a:r>
          </a:p>
          <a:p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Var (ES5) | </a:t>
            </a:r>
            <a:r>
              <a:rPr lang="en-US" sz="2000" dirty="0" err="1">
                <a:latin typeface="Pyidaungsu" panose="020B0502040204020203" pitchFamily="34" charset="0"/>
                <a:cs typeface="Pyidaungsu" panose="020B0502040204020203" pitchFamily="34" charset="0"/>
              </a:rPr>
              <a:t>let,const</a:t>
            </a:r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 (ES6) ( keywords </a:t>
            </a:r>
            <a:r>
              <a:rPr lang="my-MM" sz="20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ွ</a:t>
            </a:r>
            <a:r>
              <a:rPr lang="en-US" sz="2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ေကိုသုံး</a:t>
            </a:r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 )</a:t>
            </a:r>
          </a:p>
          <a:p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Let x; //Variable declaring</a:t>
            </a:r>
          </a:p>
          <a:p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x = 5; //assign a value to the variable</a:t>
            </a:r>
          </a:p>
          <a:p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Let y = 10+x;</a:t>
            </a:r>
          </a:p>
          <a:p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x = 7; //</a:t>
            </a:r>
            <a:r>
              <a:rPr lang="en-US" sz="2000" b="1" dirty="0">
                <a:latin typeface="Pyidaungsu" panose="020B0502040204020203" pitchFamily="34" charset="0"/>
                <a:cs typeface="Pyidaungsu" panose="020B0502040204020203" pitchFamily="34" charset="0"/>
              </a:rPr>
              <a:t>value overwrite</a:t>
            </a:r>
          </a:p>
          <a:p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naming</a:t>
            </a:r>
          </a:p>
          <a:p>
            <a:pPr lvl="1"/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A letter (A-Z or a-z)</a:t>
            </a:r>
          </a:p>
          <a:p>
            <a:pPr lvl="1"/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A dollar sign($)</a:t>
            </a:r>
          </a:p>
          <a:p>
            <a:pPr lvl="1"/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Or an underscore(_)</a:t>
            </a:r>
          </a:p>
        </p:txBody>
      </p:sp>
    </p:spTree>
    <p:extLst>
      <p:ext uri="{BB962C8B-B14F-4D97-AF65-F5344CB8AC3E}">
        <p14:creationId xmlns:p14="http://schemas.microsoft.com/office/powerpoint/2010/main" val="346699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3BA7-2A49-4A4B-AE8C-35F1504A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Object, </a:t>
            </a:r>
            <a:r>
              <a:rPr lang="en-US" sz="3600" b="1" dirty="0" err="1"/>
              <a:t>Propety</a:t>
            </a:r>
            <a:r>
              <a:rPr lang="en-US" sz="3600" b="1" dirty="0"/>
              <a:t>,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5FDC-972E-4A5A-93B4-5805695E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ကျွ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န်တော်တို့လေ့လာခဲ့တဲ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function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ကိုပဲ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object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ထဲမှာထည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သွင်းရေးသားအသုံးပြုနိုင်ပါတယ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ဒါကိုပဲ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method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လို့ခေ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ပါတယ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function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ပဲဖြစ်တဲ့အတွက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parameter, argument, default parameter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တွေတူတူပါပဲ</a:t>
            </a:r>
            <a:endParaRPr lang="en-US" sz="18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ပြန်အသုံးပြုမယ်ဆိုရင်တော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obj.method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()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ဆိုပြီး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အသုံးပြုရမှာဖြစ်ပါတယ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this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ကတော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လက်ရှိရေးသားနေတဲ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object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ကိုယ်စားပြုပါတယ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this.property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,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this.method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()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စသဖြင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အသုံးပြုနိုင်ပါတယ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</p:txBody>
      </p:sp>
    </p:spTree>
    <p:extLst>
      <p:ext uri="{BB962C8B-B14F-4D97-AF65-F5344CB8AC3E}">
        <p14:creationId xmlns:p14="http://schemas.microsoft.com/office/powerpoint/2010/main" val="4219229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5CE9-7C05-475B-8F28-A4F3020D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64CD-FD8D-4744-874F-81F15C36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အခြေအနေ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(condition)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ပေ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မူတည်ပြီး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တုန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ပြန်မယ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=&gt; control the flow of your program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များသောအားဖြင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 Comparison and Logical operator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တွေကို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သုံးပါမယ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if(condition){ condition true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ပြန်ရင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ဒီထဲက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statement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အလုပ်လုပ်မယ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}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if(condition){ true } else { condition false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ပြန်ရင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ဒီထဲက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statement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အလုပ်လုပ်မယ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}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if(condition){ true 1 } else if(condition 2){ true 2 } else { false }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တစ်ကြိမ်တွင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condition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တစ်ခုသာ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မှန်ခွင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ရှိသည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function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ပါတွဲပြီးသုံးကြည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ရအောင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33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A916-BACF-461A-A696-85B2F6DC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Conditional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00611-C504-4103-A7AE-E4AA065E0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1881"/>
            <a:ext cx="3113902" cy="16371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DC9EA0-64F5-4B89-AFE6-21F56C9922FB}"/>
              </a:ext>
            </a:extLst>
          </p:cNvPr>
          <p:cNvSpPr/>
          <p:nvPr/>
        </p:nvSpPr>
        <p:spPr>
          <a:xfrm>
            <a:off x="645253" y="1649268"/>
            <a:ext cx="385894" cy="385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24DE51-715F-40C6-8A1A-AF322CEC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0117"/>
            <a:ext cx="4262306" cy="24427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738C46-2B90-4794-A253-01411B64FC0A}"/>
              </a:ext>
            </a:extLst>
          </p:cNvPr>
          <p:cNvSpPr/>
          <p:nvPr/>
        </p:nvSpPr>
        <p:spPr>
          <a:xfrm>
            <a:off x="627776" y="3857170"/>
            <a:ext cx="385894" cy="385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21FE94-30A5-43ED-87EF-C645A5D22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3635"/>
            <a:ext cx="5715699" cy="44577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9F619A-41E6-4256-8889-BE0C00D4FD76}"/>
              </a:ext>
            </a:extLst>
          </p:cNvPr>
          <p:cNvSpPr/>
          <p:nvPr/>
        </p:nvSpPr>
        <p:spPr>
          <a:xfrm>
            <a:off x="5903053" y="1690688"/>
            <a:ext cx="385894" cy="385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044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D7BF-FBB4-49B8-83F0-EE6FDE24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Real Life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BB4D-C1DB-4DC7-8A96-A7928F0E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မနက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၈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နာရီကျော်တာတောင်မထသေးရင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ကြိမ်လုံးနဲ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လာနှိုူးမည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ကျောင်းသွားရင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bus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ကားစီးဖို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ငွေ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၂၀၀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၂၀၀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အထက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ရှိရမယ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မဟုတ်ရင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လမ်းလ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ျှ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ောက်ရမယ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ဒါကြောင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မုန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ဖိုးတောင်းရင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အသွားအပြန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လမ်းစရိတ်ထက်ပိုတောင်းရမယ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မဟုတ်ရင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စိတ်ကောက်ရမယ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၁၀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နာရီအထိ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ကျောင်းသားစောင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မည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ကျော်သွားရင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စာစသင်မယ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စာမေးပွဲမှာ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အမှတ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၄၀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အောက်ဆိုကျတယ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အမှတ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၄၀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အထက်မှအောင်မယ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၈၀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ကျော်ရင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ဂုဏ်ထူးထွက်မယ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</p:txBody>
      </p:sp>
    </p:spTree>
    <p:extLst>
      <p:ext uri="{BB962C8B-B14F-4D97-AF65-F5344CB8AC3E}">
        <p14:creationId xmlns:p14="http://schemas.microsoft.com/office/powerpoint/2010/main" val="131758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6001-2DAB-468C-AD75-27662400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Logic Operator ( more than one condition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3782-4EBC-4CFD-8824-FA3127960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&amp;&amp; (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အကုန်မှန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), || (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တစ်ခုမဟုတ်တစ်ခုမှန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), ! (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ဆန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ကျင်ဘက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)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ရေးဖြေရမှတ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နှုတ်ဖြေရမှတ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နှစ်ခုလုံး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၆၀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ကျော်မ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ှ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ကျောင်းဝင်ခွင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ရမည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vote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ပေးနိုင်ဖို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အသက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၁၈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နှစ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အထက်လည်းဖြစ်ရမယ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နိုင်ငံသားလည်းဖြစ်ရမယ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MMS IT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ကျောက်မြောင်း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campus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မြေနီကုန်းမ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ှ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လာဖို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YBS 65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စီးလည်းရောက်တယ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YBS 20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စီးလည်းရောက်တယ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အခြားကားများ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မရောက်ပ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hotpot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စားလည်း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ဗိုက်ဝတယ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မာလာရှမ်းကော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စားလည်း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ဗိုက်ဝတယ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ice cream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ဗိုက်မဝပ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not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ကတော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mwd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,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mrtv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လို့ပဲပြောရမယ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လက်ရှိ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oxygen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ပြတ်လတ်နေတယ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အဲဒါကိုပဲ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mrtv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သတင်းမှာပြတော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လုံလောက်ပါတယ်ဆိုတာမျိုးပေ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ါ့</a:t>
            </a:r>
          </a:p>
        </p:txBody>
      </p:sp>
    </p:spTree>
    <p:extLst>
      <p:ext uri="{BB962C8B-B14F-4D97-AF65-F5344CB8AC3E}">
        <p14:creationId xmlns:p14="http://schemas.microsoft.com/office/powerpoint/2010/main" val="4260482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E425-7302-43DE-8D9F-301606C0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C79F-703C-497A-A451-1A6F48E6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why looping?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တူညီတဲ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အလုပ်တွေကို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အခါခ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ပြန်လုပ်နိုင်ဖို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သုံးပါတယ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loop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ပတ်နေရင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မတူညီတဲ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တန်ဖိုးတွေ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ထည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သွင်းအသုံးခ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ျ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နိုင်ပါတယ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for (statement 1; statement 2; statement 3){ // code block to be executed }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Pyidaungsu" panose="020B0502040204020203" pitchFamily="34" charset="0"/>
                <a:cs typeface="Pyidaungsu" panose="020B0502040204020203" pitchFamily="34" charset="0"/>
              </a:rPr>
              <a:t>Statement 1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is executed (one time) before the execution of the code block.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Pyidaungsu" panose="020B0502040204020203" pitchFamily="34" charset="0"/>
                <a:cs typeface="Pyidaungsu" panose="020B0502040204020203" pitchFamily="34" charset="0"/>
              </a:rPr>
              <a:t>Statement 2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defines the condition for executing the code block.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Pyidaungsu" panose="020B0502040204020203" pitchFamily="34" charset="0"/>
                <a:cs typeface="Pyidaungsu" panose="020B0502040204020203" pitchFamily="34" charset="0"/>
              </a:rPr>
              <a:t>Statement 3 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is executed (every time) after the code block has been executed.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break;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ရပ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continue;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ကျော်သွား</a:t>
            </a:r>
            <a:endParaRPr lang="en-US" sz="18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1654CC-50B9-4DB7-AE3F-A65D4C0EA9E5}"/>
              </a:ext>
            </a:extLst>
          </p:cNvPr>
          <p:cNvSpPr/>
          <p:nvPr/>
        </p:nvSpPr>
        <p:spPr>
          <a:xfrm>
            <a:off x="8992998" y="1690688"/>
            <a:ext cx="2726422" cy="44862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tx1"/>
                </a:solidFill>
              </a:rPr>
              <a:t>statement 1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tx1"/>
                </a:solidFill>
              </a:rPr>
              <a:t>statement 2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tx1"/>
                </a:solidFill>
              </a:rPr>
              <a:t>true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tx1"/>
                </a:solidFill>
              </a:rPr>
              <a:t>{ code block }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tx1"/>
                </a:solidFill>
              </a:rPr>
              <a:t>statement 3</a:t>
            </a:r>
          </a:p>
        </p:txBody>
      </p:sp>
    </p:spTree>
    <p:extLst>
      <p:ext uri="{BB962C8B-B14F-4D97-AF65-F5344CB8AC3E}">
        <p14:creationId xmlns:p14="http://schemas.microsoft.com/office/powerpoint/2010/main" val="64108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649FAD-212F-4816-B4B1-FD722D3C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41" y="402672"/>
            <a:ext cx="10045117" cy="89762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cs typeface="Pyidaungsu" panose="020B0502040204020203" pitchFamily="34" charset="0"/>
              </a:rPr>
              <a:t>Basic Vocabulary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D221DB-EDCA-4C43-BF5D-8922E1599379}"/>
              </a:ext>
            </a:extLst>
          </p:cNvPr>
          <p:cNvSpPr/>
          <p:nvPr/>
        </p:nvSpPr>
        <p:spPr>
          <a:xfrm>
            <a:off x="504084" y="492854"/>
            <a:ext cx="569357" cy="583035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>
                <a:latin typeface="Pyidaungsu" panose="020B0502040204020203" pitchFamily="34" charset="0"/>
                <a:cs typeface="Pyidaungsu" panose="020B0502040204020203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A00C0-9F2D-4A41-82D4-AFCB61CAC81D}"/>
              </a:ext>
            </a:extLst>
          </p:cNvPr>
          <p:cNvSpPr/>
          <p:nvPr/>
        </p:nvSpPr>
        <p:spPr>
          <a:xfrm>
            <a:off x="805343" y="1853967"/>
            <a:ext cx="3506598" cy="897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9C49D6-B6B0-4E09-8ACF-82EF1CBEF2F9}"/>
              </a:ext>
            </a:extLst>
          </p:cNvPr>
          <p:cNvSpPr/>
          <p:nvPr/>
        </p:nvSpPr>
        <p:spPr>
          <a:xfrm>
            <a:off x="670769" y="1307629"/>
            <a:ext cx="2693216" cy="897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Variable</a:t>
            </a:r>
          </a:p>
          <a:p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A named reference to a value is a variable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6C443-C265-4EEF-AB2B-5BFF1018FD37}"/>
              </a:ext>
            </a:extLst>
          </p:cNvPr>
          <p:cNvSpPr/>
          <p:nvPr/>
        </p:nvSpPr>
        <p:spPr>
          <a:xfrm>
            <a:off x="1191236" y="2885814"/>
            <a:ext cx="3582099" cy="89762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var</a:t>
            </a:r>
            <a:r>
              <a:rPr lang="en-US" sz="2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a</a:t>
            </a:r>
            <a:r>
              <a:rPr lang="en-US" sz="2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=</a:t>
            </a:r>
            <a:r>
              <a:rPr lang="en-US" sz="2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7</a:t>
            </a:r>
            <a:r>
              <a:rPr lang="en-US" sz="2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+</a:t>
            </a:r>
            <a:r>
              <a:rPr lang="en-US" sz="2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“2”</a:t>
            </a:r>
            <a:r>
              <a:rPr lang="en-US" sz="28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;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6197E97-83A8-4335-8628-6E8DCD1549AC}"/>
              </a:ext>
            </a:extLst>
          </p:cNvPr>
          <p:cNvSpPr/>
          <p:nvPr/>
        </p:nvSpPr>
        <p:spPr>
          <a:xfrm>
            <a:off x="4618639" y="2875065"/>
            <a:ext cx="318782" cy="89762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EB60177-693B-49A1-B9BD-2BB41816370F}"/>
              </a:ext>
            </a:extLst>
          </p:cNvPr>
          <p:cNvSpPr/>
          <p:nvPr/>
        </p:nvSpPr>
        <p:spPr>
          <a:xfrm rot="5400000">
            <a:off x="3252307" y="3255202"/>
            <a:ext cx="357581" cy="72984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592519-1885-4BC5-B2BD-AD131F40A969}"/>
              </a:ext>
            </a:extLst>
          </p:cNvPr>
          <p:cNvSpPr/>
          <p:nvPr/>
        </p:nvSpPr>
        <p:spPr>
          <a:xfrm>
            <a:off x="3610064" y="1307628"/>
            <a:ext cx="4001549" cy="13265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Operator</a:t>
            </a:r>
          </a:p>
          <a:p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Operator are reserved-words that perform action on values and variables.</a:t>
            </a:r>
          </a:p>
          <a:p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Examples: </a:t>
            </a:r>
            <a:r>
              <a:rPr lang="en-US" dirty="0">
                <a:solidFill>
                  <a:srgbClr val="7030A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+ - = * in === </a:t>
            </a:r>
            <a:r>
              <a:rPr lang="en-US" dirty="0" err="1">
                <a:solidFill>
                  <a:srgbClr val="7030A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typeof</a:t>
            </a:r>
            <a:r>
              <a:rPr lang="en-US" dirty="0">
                <a:solidFill>
                  <a:srgbClr val="7030A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!= 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A60C13-C688-4AED-BB05-051AF6E3B762}"/>
              </a:ext>
            </a:extLst>
          </p:cNvPr>
          <p:cNvSpPr/>
          <p:nvPr/>
        </p:nvSpPr>
        <p:spPr>
          <a:xfrm>
            <a:off x="670769" y="4056077"/>
            <a:ext cx="1736871" cy="216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Note:</a:t>
            </a:r>
            <a:r>
              <a:rPr lang="en-US" sz="1600" dirty="0">
                <a:solidFill>
                  <a:srgbClr val="7030A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var</a:t>
            </a:r>
            <a:r>
              <a:rPr lang="en-US" sz="16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let </a:t>
            </a:r>
            <a:r>
              <a:rPr lang="en-US" sz="16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&amp; </a:t>
            </a:r>
            <a:r>
              <a:rPr lang="en-US" sz="1600" dirty="0">
                <a:solidFill>
                  <a:srgbClr val="7030A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const</a:t>
            </a:r>
            <a:r>
              <a:rPr lang="en-US" sz="16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are all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vaild</a:t>
            </a:r>
            <a:r>
              <a:rPr lang="en-US" sz="16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keywords to </a:t>
            </a:r>
            <a:r>
              <a:rPr lang="en-US" sz="16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decleare</a:t>
            </a:r>
            <a:r>
              <a:rPr lang="en-US" sz="16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variables.</a:t>
            </a:r>
          </a:p>
          <a:p>
            <a:r>
              <a:rPr lang="en-US" sz="16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The difference between them is covered on page 7 of this </a:t>
            </a:r>
            <a:r>
              <a:rPr lang="en-US" sz="1600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cheatsheet</a:t>
            </a:r>
            <a:r>
              <a:rPr lang="en-US" sz="16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BC56B5-3646-4264-B80A-7B1CCF8EE1CF}"/>
              </a:ext>
            </a:extLst>
          </p:cNvPr>
          <p:cNvSpPr/>
          <p:nvPr/>
        </p:nvSpPr>
        <p:spPr>
          <a:xfrm>
            <a:off x="2919369" y="4212329"/>
            <a:ext cx="2575420" cy="20123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Keyword/ </a:t>
            </a:r>
            <a:r>
              <a:rPr lang="en-US" b="1" dirty="0" err="1">
                <a:latin typeface="Pyidaungsu" panose="020B0502040204020203" pitchFamily="34" charset="0"/>
                <a:cs typeface="Pyidaungsu" panose="020B0502040204020203" pitchFamily="34" charset="0"/>
              </a:rPr>
              <a:t>reserced</a:t>
            </a:r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 word</a:t>
            </a:r>
          </a:p>
          <a:p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Any word that is part of the vocabulary of the programming language is called a keyword</a:t>
            </a:r>
          </a:p>
          <a:p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(</a:t>
            </a:r>
            <a:r>
              <a:rPr lang="en-US" dirty="0" err="1">
                <a:latin typeface="Pyidaungsu" panose="020B0502040204020203" pitchFamily="34" charset="0"/>
                <a:cs typeface="Pyidaungsu" panose="020B0502040204020203" pitchFamily="34" charset="0"/>
              </a:rPr>
              <a:t>a.k.a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 reserved word).</a:t>
            </a:r>
          </a:p>
          <a:p>
            <a:r>
              <a:rPr lang="en-US" dirty="0" err="1">
                <a:latin typeface="Pyidaungsu" panose="020B0502040204020203" pitchFamily="34" charset="0"/>
                <a:cs typeface="Pyidaungsu" panose="020B0502040204020203" pitchFamily="34" charset="0"/>
              </a:rPr>
              <a:t>Exmaples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: </a:t>
            </a:r>
            <a:r>
              <a:rPr lang="en-US" dirty="0">
                <a:solidFill>
                  <a:srgbClr val="7030A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var = + if for 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815679-3CE9-40D8-9470-ED438084DB89}"/>
              </a:ext>
            </a:extLst>
          </p:cNvPr>
          <p:cNvCxnSpPr>
            <a:cxnSpLocks/>
          </p:cNvCxnSpPr>
          <p:nvPr/>
        </p:nvCxnSpPr>
        <p:spPr>
          <a:xfrm flipH="1" flipV="1">
            <a:off x="2017379" y="3506602"/>
            <a:ext cx="901990" cy="8221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B5FDB49-9544-4D59-86B4-3B86DE0B956D}"/>
              </a:ext>
            </a:extLst>
          </p:cNvPr>
          <p:cNvCxnSpPr>
            <a:cxnSpLocks/>
            <a:stCxn id="26" idx="1"/>
          </p:cNvCxnSpPr>
          <p:nvPr/>
        </p:nvCxnSpPr>
        <p:spPr>
          <a:xfrm rot="16200000" flipH="1">
            <a:off x="4283879" y="2946133"/>
            <a:ext cx="1388380" cy="3093942"/>
          </a:xfrm>
          <a:prstGeom prst="curvedConnector4">
            <a:avLst>
              <a:gd name="adj1" fmla="val 8308"/>
              <a:gd name="adj2" fmla="val 7756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B2AAFFCF-54A4-49A5-8322-3ECCF0148C45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1764084" y="2458543"/>
            <a:ext cx="1028712" cy="522127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9A78FF35-DC30-40F9-A31C-840EA13E8B62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2799344" y="1970885"/>
            <a:ext cx="810721" cy="120959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F78869C5-6176-4EF0-A437-C4C37C34159A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3349304" y="1970886"/>
            <a:ext cx="260760" cy="1124848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98984D8-F58F-4571-BE53-CF42ADD54599}"/>
              </a:ext>
            </a:extLst>
          </p:cNvPr>
          <p:cNvSpPr/>
          <p:nvPr/>
        </p:nvSpPr>
        <p:spPr>
          <a:xfrm>
            <a:off x="5068957" y="2739397"/>
            <a:ext cx="3016342" cy="1181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Statement</a:t>
            </a:r>
          </a:p>
          <a:p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A group of words, numbers and operators that do </a:t>
            </a:r>
            <a:r>
              <a:rPr lang="en-US" b="1" dirty="0" err="1">
                <a:latin typeface="Pyidaungsu" panose="020B0502040204020203" pitchFamily="34" charset="0"/>
                <a:cs typeface="Pyidaungsu" panose="020B0502040204020203" pitchFamily="34" charset="0"/>
              </a:rPr>
              <a:t>do</a:t>
            </a:r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 a task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 is a statement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D8B28D1-368E-40B0-B54F-F94A12528E94}"/>
              </a:ext>
            </a:extLst>
          </p:cNvPr>
          <p:cNvSpPr/>
          <p:nvPr/>
        </p:nvSpPr>
        <p:spPr>
          <a:xfrm>
            <a:off x="6425967" y="4212330"/>
            <a:ext cx="2776756" cy="184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Expression</a:t>
            </a:r>
          </a:p>
          <a:p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A reference, value or a group of reference(s) and value(s) combined with operator(s), </a:t>
            </a:r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which result in a single value.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2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0A68-E191-4022-88A9-F9AA891B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Pyidaungsu" panose="020B0502040204020203" pitchFamily="34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7234FD-6E6D-4628-B5D7-A110CF3CAB9F}"/>
              </a:ext>
            </a:extLst>
          </p:cNvPr>
          <p:cNvSpPr/>
          <p:nvPr/>
        </p:nvSpPr>
        <p:spPr>
          <a:xfrm>
            <a:off x="1256951" y="1328352"/>
            <a:ext cx="5013820" cy="5956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Seven (7) Types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3E35EF-136C-4289-845B-75AC84C2051B}"/>
              </a:ext>
            </a:extLst>
          </p:cNvPr>
          <p:cNvCxnSpPr>
            <a:cxnSpLocks/>
          </p:cNvCxnSpPr>
          <p:nvPr/>
        </p:nvCxnSpPr>
        <p:spPr>
          <a:xfrm flipV="1">
            <a:off x="3521431" y="1628522"/>
            <a:ext cx="1591112" cy="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2FB960-BA03-4216-967B-79EFF260B1A8}"/>
              </a:ext>
            </a:extLst>
          </p:cNvPr>
          <p:cNvSpPr/>
          <p:nvPr/>
        </p:nvSpPr>
        <p:spPr>
          <a:xfrm>
            <a:off x="728794" y="1321265"/>
            <a:ext cx="476774" cy="473978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609A8-04C3-4702-B29B-21FF7ECEC039}"/>
              </a:ext>
            </a:extLst>
          </p:cNvPr>
          <p:cNvSpPr/>
          <p:nvPr/>
        </p:nvSpPr>
        <p:spPr>
          <a:xfrm>
            <a:off x="1367406" y="2155972"/>
            <a:ext cx="1990987" cy="16777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Boolean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Null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Undefined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Symbol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91C7EEE-C8C1-404A-A1A4-41B0E52DED3B}"/>
              </a:ext>
            </a:extLst>
          </p:cNvPr>
          <p:cNvSpPr/>
          <p:nvPr/>
        </p:nvSpPr>
        <p:spPr>
          <a:xfrm>
            <a:off x="1002834" y="2197913"/>
            <a:ext cx="323676" cy="159391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BF262-EDE3-475E-822C-C9C2E11C0680}"/>
              </a:ext>
            </a:extLst>
          </p:cNvPr>
          <p:cNvSpPr/>
          <p:nvPr/>
        </p:nvSpPr>
        <p:spPr>
          <a:xfrm rot="16200000">
            <a:off x="-319811" y="2831280"/>
            <a:ext cx="2097210" cy="411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Six Primitive Types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3A719B-2D1C-48C6-907A-989D2FB1BA20}"/>
              </a:ext>
            </a:extLst>
          </p:cNvPr>
          <p:cNvSpPr/>
          <p:nvPr/>
        </p:nvSpPr>
        <p:spPr>
          <a:xfrm>
            <a:off x="3763861" y="2165092"/>
            <a:ext cx="2332139" cy="352412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Any text</a:t>
            </a:r>
            <a:r>
              <a:rPr lang="en-US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”</a:t>
            </a:r>
          </a:p>
          <a:p>
            <a:r>
              <a:rPr lang="en-US" dirty="0">
                <a:solidFill>
                  <a:schemeClr val="accent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123.45</a:t>
            </a:r>
          </a:p>
          <a:p>
            <a:r>
              <a:rPr lang="en-US" dirty="0">
                <a:solidFill>
                  <a:schemeClr val="accent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true</a:t>
            </a:r>
            <a:r>
              <a:rPr lang="en-US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or </a:t>
            </a:r>
            <a:r>
              <a:rPr lang="en-US" dirty="0">
                <a:solidFill>
                  <a:schemeClr val="accent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false</a:t>
            </a:r>
          </a:p>
          <a:p>
            <a:r>
              <a:rPr lang="en-US" dirty="0">
                <a:solidFill>
                  <a:srgbClr val="7030A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null</a:t>
            </a:r>
            <a:r>
              <a:rPr lang="en-US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undefined</a:t>
            </a:r>
          </a:p>
          <a:p>
            <a:r>
              <a:rPr lang="en-US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Symbol(‘something’)</a:t>
            </a:r>
          </a:p>
          <a:p>
            <a:endParaRPr lang="en-US" dirty="0">
              <a:solidFill>
                <a:srgbClr val="FF0000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endParaRPr lang="en-US" dirty="0">
              <a:solidFill>
                <a:srgbClr val="FF0000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{ </a:t>
            </a:r>
            <a:r>
              <a:rPr lang="en-US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key</a:t>
            </a:r>
            <a:r>
              <a:rPr lang="en-US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: ‘</a:t>
            </a:r>
            <a:r>
              <a:rPr lang="en-US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value</a:t>
            </a:r>
            <a:r>
              <a:rPr lang="en-US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’  }</a:t>
            </a:r>
          </a:p>
          <a:p>
            <a:r>
              <a:rPr lang="en-US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[ </a:t>
            </a:r>
            <a:r>
              <a:rPr lang="en-US" dirty="0">
                <a:solidFill>
                  <a:srgbClr val="0070C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, “</a:t>
            </a:r>
            <a:r>
              <a:rPr lang="en-US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text</a:t>
            </a:r>
            <a:r>
              <a:rPr lang="en-US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”, </a:t>
            </a:r>
            <a:r>
              <a:rPr lang="en-US" dirty="0">
                <a:solidFill>
                  <a:srgbClr val="0070C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false</a:t>
            </a:r>
            <a:r>
              <a:rPr lang="en-US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]</a:t>
            </a:r>
          </a:p>
          <a:p>
            <a:r>
              <a:rPr lang="en-US" dirty="0">
                <a:solidFill>
                  <a:srgbClr val="0070C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name</a:t>
            </a:r>
            <a:r>
              <a:rPr lang="en-US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() { 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369DB-F8D2-460E-8C9C-ECCFB862FB66}"/>
              </a:ext>
            </a:extLst>
          </p:cNvPr>
          <p:cNvSpPr/>
          <p:nvPr/>
        </p:nvSpPr>
        <p:spPr>
          <a:xfrm>
            <a:off x="1329655" y="4347464"/>
            <a:ext cx="1915486" cy="143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7. Object</a:t>
            </a:r>
          </a:p>
          <a:p>
            <a:pPr lvl="1"/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-Array</a:t>
            </a:r>
          </a:p>
          <a:p>
            <a:pPr lvl="1"/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-function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041C55-CF25-4015-967D-752B662D36B4}"/>
              </a:ext>
            </a:extLst>
          </p:cNvPr>
          <p:cNvSpPr/>
          <p:nvPr/>
        </p:nvSpPr>
        <p:spPr>
          <a:xfrm>
            <a:off x="7103165" y="1388375"/>
            <a:ext cx="2650435" cy="4739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Pyidaungsu" panose="020B0502040204020203" pitchFamily="34" charset="0"/>
                <a:cs typeface="Pyidaungsu" panose="020B0502040204020203" pitchFamily="34" charset="0"/>
              </a:rPr>
              <a:t>Major </a:t>
            </a:r>
            <a:r>
              <a:rPr lang="en-US" sz="2400" b="1" dirty="0" err="1">
                <a:latin typeface="Pyidaungsu" panose="020B0502040204020203" pitchFamily="34" charset="0"/>
                <a:cs typeface="Pyidaungsu" panose="020B0502040204020203" pitchFamily="34" charset="0"/>
              </a:rPr>
              <a:t>Dataype</a:t>
            </a:r>
            <a:endParaRPr lang="en-US" sz="24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E2FB4E-1971-4075-B9AD-17A1FE662CDB}"/>
              </a:ext>
            </a:extLst>
          </p:cNvPr>
          <p:cNvSpPr/>
          <p:nvPr/>
        </p:nvSpPr>
        <p:spPr>
          <a:xfrm>
            <a:off x="7103165" y="1983994"/>
            <a:ext cx="2478157" cy="143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Object, Array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AD1BBA-2D63-48E8-BF49-AD13183B2DE3}"/>
              </a:ext>
            </a:extLst>
          </p:cNvPr>
          <p:cNvSpPr/>
          <p:nvPr/>
        </p:nvSpPr>
        <p:spPr>
          <a:xfrm>
            <a:off x="7209182" y="3590488"/>
            <a:ext cx="2650435" cy="756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Pyidaungsu" panose="020B0502040204020203" pitchFamily="34" charset="0"/>
                <a:cs typeface="Pyidaungsu" panose="020B0502040204020203" pitchFamily="34" charset="0"/>
              </a:rPr>
              <a:t>typeof</a:t>
            </a:r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နဲ</a:t>
            </a:r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2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စစ်လို့ရတယ</a:t>
            </a:r>
            <a:r>
              <a:rPr lang="en-US" sz="20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2000" dirty="0"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  <a:endParaRPr lang="en-US" sz="20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7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3F28-F0FE-4B97-B7AC-93984E8F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892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cs typeface="Pyidaungsu" panose="020B0502040204020203" pitchFamily="34" charset="0"/>
              </a:rPr>
              <a:t>String Data Type ( </a:t>
            </a:r>
            <a:r>
              <a:rPr lang="my-MM" sz="3600" b="1" dirty="0">
                <a:cs typeface="Pyidaungsu" panose="020B0502040204020203" pitchFamily="34" charset="0"/>
              </a:rPr>
              <a:t>စ</a:t>
            </a:r>
            <a:r>
              <a:rPr lang="en-US" sz="3600" b="1" dirty="0">
                <a:cs typeface="Pyidaungsu" panose="020B0502040204020203" pitchFamily="34" charset="0"/>
              </a:rPr>
              <a:t>ာ</a:t>
            </a:r>
            <a:r>
              <a:rPr lang="my-MM" sz="3600" b="1" dirty="0">
                <a:cs typeface="Pyidaungsu" panose="020B0502040204020203" pitchFamily="34" charset="0"/>
              </a:rPr>
              <a:t>သ</a:t>
            </a:r>
            <a:r>
              <a:rPr lang="en-US" sz="3600" b="1" dirty="0">
                <a:cs typeface="Pyidaungsu" panose="020B0502040204020203" pitchFamily="34" charset="0"/>
              </a:rPr>
              <a:t>ာ</a:t>
            </a:r>
            <a:r>
              <a:rPr lang="my-MM" sz="3600" b="1" dirty="0">
                <a:cs typeface="Pyidaungsu" panose="020B0502040204020203" pitchFamily="34" charset="0"/>
              </a:rPr>
              <a:t>း</a:t>
            </a:r>
            <a:r>
              <a:rPr lang="en-US" sz="3600" b="1" dirty="0">
                <a:cs typeface="Pyidaungsu" panose="020B0502040204020203" pitchFamily="34" charset="0"/>
              </a:rPr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2547-26F1-480B-86F6-60A4CBDAB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let greeting = “min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ga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lar par”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let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phonePrice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= ‘12 lakhs’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စည်းမျဉ်း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တစ်ခု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ရ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ှ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double quote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ထ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ဲ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ှ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single quote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ဒါမှမဟုတ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single quote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ထ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ဲ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ှ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double quote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my height is 5’11”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ဆ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ြဿ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နာတက်ပါပြီ</a:t>
            </a:r>
            <a:endParaRPr lang="en-US" sz="18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Pyidaungsu" panose="020B0502040204020203" pitchFamily="34" charset="0"/>
                <a:cs typeface="Pyidaungsu" panose="020B0502040204020203" pitchFamily="34" charset="0"/>
              </a:rPr>
              <a:t>Template literals ( Template strings 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`my height is 5’11”`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ဒါမျိုး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ရ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လ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ု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ရ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ယ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`string text ${expression} string text`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`string text ${name} string text`</a:t>
            </a:r>
          </a:p>
        </p:txBody>
      </p:sp>
    </p:spTree>
    <p:extLst>
      <p:ext uri="{BB962C8B-B14F-4D97-AF65-F5344CB8AC3E}">
        <p14:creationId xmlns:p14="http://schemas.microsoft.com/office/powerpoint/2010/main" val="202303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C778-524C-4603-97E2-1BF99999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cs typeface="Pyidaungsu" panose="020B0502040204020203" pitchFamily="34" charset="0"/>
              </a:rPr>
              <a:t>Number Datatype ( </a:t>
            </a:r>
            <a:r>
              <a:rPr lang="en-US" sz="3600" b="1" dirty="0" err="1">
                <a:cs typeface="Pyidaungsu" panose="020B0502040204020203" pitchFamily="34" charset="0"/>
              </a:rPr>
              <a:t>ဂဏန်း</a:t>
            </a:r>
            <a:r>
              <a:rPr lang="en-US" sz="3600" b="1" dirty="0">
                <a:cs typeface="Pyidaungsu" panose="020B0502040204020203" pitchFamily="34" charset="0"/>
              </a:rPr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9870-3D09-44DC-B5C8-8DF289679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let age = 26;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let weight = 120.65;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let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girlFriend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let temp = -10;</a:t>
            </a:r>
          </a:p>
        </p:txBody>
      </p:sp>
    </p:spTree>
    <p:extLst>
      <p:ext uri="{BB962C8B-B14F-4D97-AF65-F5344CB8AC3E}">
        <p14:creationId xmlns:p14="http://schemas.microsoft.com/office/powerpoint/2010/main" val="4957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A47F-EEE0-40EC-9F6A-8085E3E7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Pyidaungsu" panose="020B0502040204020203" pitchFamily="34" charset="0"/>
              </a:rPr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664C-4202-41E3-9DE8-42D6295A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JavaScript arrays are used to store multiple values in a single variable.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value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တွေအများကြီး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သိမ်းဖို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သ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ံ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[ ]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သ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ုံးတယ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let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arr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= [ “apple”, “orange”, “mango”, false, 15];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အခန်း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ွ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ေကို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သိမ်းတဲ့အခ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 index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နံပါတ်နဲ့သိမ်းပါတယ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access element =&gt;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arr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[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index_number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overwrite value =&gt;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arr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[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index_number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] =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newValue</a:t>
            </a:r>
            <a:endParaRPr lang="en-US" sz="18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array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23482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728D-3B9B-4AE6-9F8D-D66FDBAE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cs typeface="Pyidaungsu" panose="020B0502040204020203" pitchFamily="34" charset="0"/>
              </a:rPr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9B6A-50B5-47D2-9303-36E7BEA9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key:value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,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တွေအများကြီး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သိမ်းဖို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သ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ုံးတယ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{ }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ု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သုံးတယ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let obj = { name : “orange”, price : 150; weight : 0.5, unit : “kg”, }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အခန်း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ွေ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သ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ဲ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အ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ခ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key name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ဲ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သ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  <a:endParaRPr lang="en-US" sz="18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access element =&gt;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obj.key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| obj[“key]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overwrite value =&gt;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obj.key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=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newValue</a:t>
            </a:r>
            <a:endParaRPr lang="en-US" sz="18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object construction</a:t>
            </a:r>
          </a:p>
        </p:txBody>
      </p:sp>
    </p:spTree>
    <p:extLst>
      <p:ext uri="{BB962C8B-B14F-4D97-AF65-F5344CB8AC3E}">
        <p14:creationId xmlns:p14="http://schemas.microsoft.com/office/powerpoint/2010/main" val="402518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D241-4250-4176-A59D-7A226A3A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cs typeface="Pyidaungsu" panose="020B0502040204020203" pitchFamily="34" charset="0"/>
              </a:rPr>
              <a:t>Pratical</a:t>
            </a:r>
            <a:r>
              <a:rPr lang="en-US" sz="3600" b="1" dirty="0">
                <a:cs typeface="Pyidaungsu" panose="020B0502040204020203" pitchFamily="34" charset="0"/>
              </a:rPr>
              <a:t> Lesson ( data type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BD22-3B00-49AA-ADCD-57E5C25F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အ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သ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၁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၅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ှ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စ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ရ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ှ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ြ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ီ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ဖ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ြ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စ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ဲ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ဟာ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ကျောက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ြ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ောင်းမှာ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ထ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မောင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ှ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ွေ ၂၀၀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ရှိပြီး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။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လိမ္မော်သီး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တစ်လုံး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၅၀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ဖိုး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ဝ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ယ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စ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လ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ု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ယ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။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ှ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ွ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ေမည်မ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ျှ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ကျန်မည်နည်း</a:t>
            </a:r>
            <a:endParaRPr lang="en-US" sz="18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မောင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သ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ည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ျ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ော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သ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ွ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ရ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လ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ွ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အ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ထဲသို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မြန်မာစာအုပ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်၊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အင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်္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ဂလိ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စ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အ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ု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်၊ bio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စာအုပ်များထည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သွားပ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သ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ည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။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ဘ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ျ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ူ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ဆ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ရ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န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သ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ွ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ခဲ့ပါသည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မောင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သ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ူင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ယ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ခ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ျ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ျ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ှ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ဆ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လ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ိ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သောက်တက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ဲ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၊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မောင်က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့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သောက်တက်ပ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ါ။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မောင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information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အ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လုံးစု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ကျော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ျ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ော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်၊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ဇော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ဇ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၊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ြ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ြ 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တ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ို့ကိုလည်း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တည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ဆ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ပေးပ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ါ။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ကျော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င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သ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မ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ျ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ာ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 အ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က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ြ</a:t>
            </a:r>
            <a:r>
              <a:rPr lang="en-US" sz="18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ောင်းစု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ေ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း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ပ</a:t>
            </a:r>
            <a:r>
              <a:rPr lang="my-MM" sz="1800" dirty="0">
                <a:latin typeface="Pyidaungsu" panose="020B0502040204020203" pitchFamily="34" charset="0"/>
                <a:cs typeface="Pyidaungsu" panose="020B0502040204020203" pitchFamily="34" charset="0"/>
              </a:rPr>
              <a:t>ါ</a:t>
            </a:r>
            <a:r>
              <a:rPr lang="en-US" sz="1800" dirty="0">
                <a:latin typeface="Pyidaungsu" panose="020B0502040204020203" pitchFamily="34" charset="0"/>
                <a:cs typeface="Pyidaungsu" panose="020B0502040204020203" pitchFamily="34" charset="0"/>
              </a:rPr>
              <a:t>။</a:t>
            </a:r>
          </a:p>
        </p:txBody>
      </p:sp>
    </p:spTree>
    <p:extLst>
      <p:ext uri="{BB962C8B-B14F-4D97-AF65-F5344CB8AC3E}">
        <p14:creationId xmlns:p14="http://schemas.microsoft.com/office/powerpoint/2010/main" val="259997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3011</Words>
  <Application>Microsoft Office PowerPoint</Application>
  <PresentationFormat>Widescreen</PresentationFormat>
  <Paragraphs>259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Pyidaungsu</vt:lpstr>
      <vt:lpstr>Office Theme</vt:lpstr>
      <vt:lpstr>JavaScript Lesson</vt:lpstr>
      <vt:lpstr>JavaScript Variable</vt:lpstr>
      <vt:lpstr>Basic Vocabulary</vt:lpstr>
      <vt:lpstr>Data Types</vt:lpstr>
      <vt:lpstr>String Data Type ( စာသား )</vt:lpstr>
      <vt:lpstr>Number Datatype ( ဂဏန်း )</vt:lpstr>
      <vt:lpstr>Array</vt:lpstr>
      <vt:lpstr>Object</vt:lpstr>
      <vt:lpstr>Pratical Lesson ( data type )</vt:lpstr>
      <vt:lpstr>JavaScript Operators</vt:lpstr>
      <vt:lpstr>Arithmetic Operators</vt:lpstr>
      <vt:lpstr>Assignment Operators</vt:lpstr>
      <vt:lpstr>Comparison Operators</vt:lpstr>
      <vt:lpstr>Logical Operators</vt:lpstr>
      <vt:lpstr>Function Statement | declaration</vt:lpstr>
      <vt:lpstr>Parameter in function</vt:lpstr>
      <vt:lpstr>Why Functions?</vt:lpstr>
      <vt:lpstr>Function နှင့်ဆက်စပ်ပြီး သိထားသင့်သမျှ</vt:lpstr>
      <vt:lpstr>Function Practical</vt:lpstr>
      <vt:lpstr>Object, Propety, method</vt:lpstr>
      <vt:lpstr>Conditional Statement</vt:lpstr>
      <vt:lpstr>Conditional Statement</vt:lpstr>
      <vt:lpstr>Real Life examples</vt:lpstr>
      <vt:lpstr>Using Logic Operator ( more than one condition )</vt:lpstr>
      <vt:lpstr>Looping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Variable</dc:title>
  <dc:creator>Yell Htet</dc:creator>
  <cp:lastModifiedBy>Yell Htet</cp:lastModifiedBy>
  <cp:revision>49</cp:revision>
  <dcterms:created xsi:type="dcterms:W3CDTF">2022-04-07T08:25:05Z</dcterms:created>
  <dcterms:modified xsi:type="dcterms:W3CDTF">2022-04-09T16:56:57Z</dcterms:modified>
</cp:coreProperties>
</file>