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2016.asp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8000" b="1" strike="noStrike" spc="-1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JavaScript Lesson</a:t>
            </a:r>
            <a:endParaRPr lang="en-US" sz="80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MMS IT</a:t>
            </a:r>
            <a:endParaRPr lang="en-US" sz="60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JavaScript Operators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Arithmetic Operators (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တွက်ချက်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)</a:t>
            </a:r>
            <a:endParaRPr lang="en-US" sz="1800" b="0" strike="noStrike" spc="-1">
              <a:latin typeface="Arial"/>
            </a:endParaRPr>
          </a:p>
          <a:p>
            <a:pPr marL="685800" lvl="1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Pyidaungsu"/>
              </a:rPr>
              <a:t>+, -, /, *, **, %, ++, --</a:t>
            </a:r>
            <a:endParaRPr lang="en-US" sz="14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Assignment Operators (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သ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တ်မှတ်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)</a:t>
            </a:r>
            <a:endParaRPr lang="en-US" sz="1800" b="0" strike="noStrike" spc="-1">
              <a:latin typeface="Arial"/>
            </a:endParaRPr>
          </a:p>
          <a:p>
            <a:pPr marL="685800" lvl="1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Pyidaungsu"/>
              </a:rPr>
              <a:t>= ( </a:t>
            </a:r>
            <a:r>
              <a:rPr lang="my-MM" sz="14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တူညီတယ် </a:t>
            </a:r>
            <a:r>
              <a:rPr lang="en-US" sz="1400" b="0" strike="noStrike" spc="-1">
                <a:solidFill>
                  <a:srgbClr val="000000"/>
                </a:solidFill>
                <a:latin typeface="Pyidaungsu"/>
              </a:rPr>
              <a:t>), +=, -=, *=, /=, %=, **=</a:t>
            </a:r>
            <a:endParaRPr lang="en-US" sz="14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String Operators ( + )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Comparison Operators (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နှိုင်းယှဉ်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) </a:t>
            </a:r>
            <a:endParaRPr lang="en-US" sz="1800" b="0" strike="noStrike" spc="-1">
              <a:latin typeface="Arial"/>
            </a:endParaRPr>
          </a:p>
          <a:p>
            <a:pPr marL="685800" lvl="1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Pyidaungsu"/>
              </a:rPr>
              <a:t>== ( </a:t>
            </a:r>
            <a:r>
              <a:rPr lang="my-MM" sz="14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တူညီလား </a:t>
            </a:r>
            <a:r>
              <a:rPr lang="en-US" sz="1400" b="0" strike="noStrike" spc="-1">
                <a:solidFill>
                  <a:srgbClr val="000000"/>
                </a:solidFill>
                <a:latin typeface="Pyidaungsu"/>
              </a:rPr>
              <a:t>), ===, !=, !==, &gt;, &lt;, &gt;=, &lt;=, ?</a:t>
            </a:r>
            <a:endParaRPr lang="en-US" sz="14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Logical Operators (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တစ်ခုထက်ပို နှိုင်းယဉ်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)</a:t>
            </a:r>
            <a:endParaRPr lang="en-US" sz="1800" b="0" strike="noStrike" spc="-1">
              <a:latin typeface="Arial"/>
            </a:endParaRPr>
          </a:p>
          <a:p>
            <a:pPr marL="685800" lvl="1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Pyidaungsu"/>
              </a:rPr>
              <a:t>&amp;&amp;, ||, 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Arithmetic Operators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198" name="Table 7"/>
          <p:cNvGraphicFramePr/>
          <p:nvPr/>
        </p:nvGraphicFramePr>
        <p:xfrm>
          <a:off x="838080" y="1825560"/>
          <a:ext cx="10515240" cy="34405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Addition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Subtraction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Multiplication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Exponentiation (</a:t>
                      </a:r>
                      <a:r>
                        <a:rPr lang="en-US" sz="1800" b="0" u="sng" strike="noStrike" spc="-1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2"/>
                        </a:rPr>
                        <a:t>ES2016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Division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Modulus (Division Remainder)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Increment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Decrement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Assignment Operators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200" name="Table 4"/>
          <p:cNvGraphicFramePr/>
          <p:nvPr/>
        </p:nvGraphicFramePr>
        <p:xfrm>
          <a:off x="838080" y="1825560"/>
          <a:ext cx="10514880" cy="3058200"/>
        </p:xfrm>
        <a:graphic>
          <a:graphicData uri="http://schemas.openxmlformats.org/drawingml/2006/table">
            <a:tbl>
              <a:tblPr/>
              <a:tblGrid>
                <a:gridCol w="350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Example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Same As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=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=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+=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= x +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-=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= x -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*=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= x *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/=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/=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= x /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%=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= x %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**=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 = x ** 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Comparison Operators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202" name="Table 6"/>
          <p:cNvGraphicFramePr/>
          <p:nvPr/>
        </p:nvGraphicFramePr>
        <p:xfrm>
          <a:off x="838080" y="1825560"/>
          <a:ext cx="10515240" cy="3822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==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equal to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===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equal value and equal type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!=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not equal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!==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not equal value or not equal type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greater than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less than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&gt;=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greater than or equal to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&lt;=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less than or equal to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ternary operator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204" name="Table 4"/>
          <p:cNvGraphicFramePr/>
          <p:nvPr/>
        </p:nvGraphicFramePr>
        <p:xfrm>
          <a:off x="838080" y="1825560"/>
          <a:ext cx="10515240" cy="1482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&amp;&amp;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logical and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||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logical 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!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logical not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Function Statement | declaration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 JavaScript function is a block of code designed to perform a particular task. A JavaScript function is executed when “something” invokes it (calls it).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 JavaScript function is defined with the function keyword, followed by a </a:t>
            </a: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name,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followed by parentheses </a:t>
            </a: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().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The code to be executed, by the function, is placed inside curly brackets: </a:t>
            </a: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{}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name(){ statement 1; statement 2; }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return keyword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နဲ့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 တွက်ထုတ်ပြီး ထွက်လာမည့် တန်ဖိုးကို ပြန်ပါတယ်။ ပြီးရင်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အလုပ်လုပ်တာ ရပ်သွားပါပြီ။ 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invoke function with name()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Parameter in function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parameters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are listed inside the parenthese () in the function definition.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parameters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တွေဟာ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ထဲမှာ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variable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ကဲ့သို့ အလုပ်လုပ်ပါတယ်။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arguments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are the </a:t>
            </a: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values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 received by the function when it is invoked.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Default parameters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allow named parameters to be initialized with default values if no value or undefined is passed.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Why Functions?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You can reuse code: Define the code once, and use it many times.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You can use the same code many times with different arguments, to produce different results.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Function </a:t>
            </a:r>
            <a:r>
              <a:rPr lang="hi-IN" sz="3600" b="0" strike="noStrike" spc="-1">
                <a:solidFill>
                  <a:srgbClr val="000000"/>
                </a:solidFill>
                <a:latin typeface="Calibri"/>
                <a:cs typeface="Calibri"/>
              </a:rPr>
              <a:t>နှင့်ဆက်စပ်ပြီး သိထားသင့်သမျှ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console.log(“hello”);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function expression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IIFE ( Immediately Invoked Function Expression )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function invoke another function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scope</a:t>
            </a:r>
            <a:endParaRPr lang="en-US" sz="1800" b="0" strike="noStrike" spc="-1"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Block Scope</a:t>
            </a:r>
            <a:endParaRPr lang="en-US" sz="1800" b="0" strike="noStrike" spc="-1"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function Scope</a:t>
            </a:r>
            <a:endParaRPr lang="en-US" sz="1800" b="0" strike="noStrike" spc="-1"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Global Scope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Hoisting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Function Practical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area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တွက်တဲ့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လေးတည်ဆောင်ပါမယ်။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width &amp; breadth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ယူပါမယ်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area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ကို တွက်ပါမယ်။ အဖြေကို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square feet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နဲ့ ထုတ်ပေးပါမယ်။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တွက်ချက်မှု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w, b, result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တွေကို မှတ်တမ်းအဖြစ်သိမ်းထားပါမယ်။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USD, EUR, SGD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တွေကို မြန်မာငွေပြောင်းတဲ့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လေး တည်ဆောက်ပါမယ်။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rate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တွေကို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/js/exchange_rate.js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ထဲကနေရပါမယ်။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မြန်မာငွေကို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USD, EUR, SGD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ပြောင်းတဲ့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တည်ဆောက်ပါမယ်။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သစ်သီးဝယ်မယ်၊ ကျသင့်ငွေရယ်၊ အခွန် ၅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%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ရယ်၊ စုစုပေါင်းရယ်ထုတ်ပေးရပါမယ်။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JavaScript Variable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Pyidaungsu"/>
              </a:rPr>
              <a:t>Variables are containers for storing data (values).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Var (ES5) |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Pyidaungsu"/>
              </a:rPr>
              <a:t>let,const</a:t>
            </a: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 (ES6) ( keywords </a:t>
            </a:r>
            <a:r>
              <a:rPr lang="my-MM" sz="2000" b="0" strike="noStrike" spc="-1" dirty="0">
                <a:solidFill>
                  <a:srgbClr val="000000"/>
                </a:solidFill>
                <a:latin typeface="Pyidaungsu"/>
                <a:cs typeface="Pyidaungsu"/>
              </a:rPr>
              <a:t>တွေကိုသုံး </a:t>
            </a: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Let x; //Variable declaring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x = 5; //assign a value to the variable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Let y = 10+x;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x = 7; //</a:t>
            </a:r>
            <a:r>
              <a:rPr lang="en-US" sz="2000" b="1" strike="noStrike" spc="-1" dirty="0">
                <a:solidFill>
                  <a:srgbClr val="000000"/>
                </a:solidFill>
                <a:latin typeface="Pyidaungsu"/>
              </a:rPr>
              <a:t>value overwrite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naming</a:t>
            </a:r>
            <a:endParaRPr lang="en-US" sz="20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A letter (A-Z or a-z)</a:t>
            </a:r>
            <a:endParaRPr lang="en-US" sz="20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A dollar sign($)</a:t>
            </a:r>
            <a:endParaRPr lang="en-US" sz="20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Pyidaungsu"/>
              </a:rPr>
              <a:t>Or an underscore(_)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Object, Propety, method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ကျွန်တော်တို့လေ့လာခဲ့တဲ့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ကိုပဲ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object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ထဲမှာထည့်သွင်းရေးသားအသုံးပြုနိုင်ပါတယ်။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ဒါကိုပဲ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method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လို့ခေါ်ပါတယ်။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ပဲဖြစ်တဲ့အတွက်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parameter, argument, default parameter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တွေတူတူပါပဲ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ပြန်အသုံးပြုမယ်ဆိုရင်တော့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obj.method()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ဆိုပြီး အသုံးပြုရမှာဖြစ်ပါတယ်။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this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ကတော့ လက်ရှိရေးသားနေတဲ့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object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ကို ကိုယ်စားပြုပါတယ်။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this.property, this.method()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စသဖြင့် အသုံးပြုနိုင်ပါတယ်။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Conditional Statement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အခြေအနေ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(condition)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ပေါ်မူတည်ပြီး တုန့်ပြန်မယ်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=&gt; control the flow of your program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များသောအားဖြင့်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Comparison and Logical operator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တွေကို သုံးပါမယ်။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if(condition){ condition true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ပြန်ရင် ဒီထဲက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statement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 အလုပ်လုပ်မယ်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}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if(condition){ true } else { condition false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ပြန်ရင် ဒီထဲက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statement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 အလုပ်လုပ်မယ်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}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if(condition){ true 1 } else if(condition 2){ true 2 } else { false }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တစ်ကြိမ်တွင်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condition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တစ်ခုသာ မှန်ခွင့်ရှိသည်။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function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ပါတွဲပြီးသုံးကြည့်ရအောင်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Conditional Statement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20" name="Picture 4"/>
          <p:cNvPicPr/>
          <p:nvPr/>
        </p:nvPicPr>
        <p:blipFill>
          <a:blip r:embed="rId2"/>
          <a:stretch/>
        </p:blipFill>
        <p:spPr>
          <a:xfrm>
            <a:off x="838080" y="1791720"/>
            <a:ext cx="3112560" cy="1635840"/>
          </a:xfrm>
          <a:prstGeom prst="rect">
            <a:avLst/>
          </a:prstGeom>
          <a:ln w="0">
            <a:noFill/>
          </a:ln>
        </p:spPr>
      </p:pic>
      <p:sp>
        <p:nvSpPr>
          <p:cNvPr id="221" name="Rectangle 5"/>
          <p:cNvSpPr/>
          <p:nvPr/>
        </p:nvSpPr>
        <p:spPr>
          <a:xfrm>
            <a:off x="645120" y="1649160"/>
            <a:ext cx="384480" cy="38448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2" name="Picture 7"/>
          <p:cNvPicPr/>
          <p:nvPr/>
        </p:nvPicPr>
        <p:blipFill>
          <a:blip r:embed="rId3"/>
          <a:stretch/>
        </p:blipFill>
        <p:spPr>
          <a:xfrm>
            <a:off x="838080" y="4050000"/>
            <a:ext cx="4260960" cy="2441160"/>
          </a:xfrm>
          <a:prstGeom prst="rect">
            <a:avLst/>
          </a:prstGeom>
          <a:ln w="0">
            <a:noFill/>
          </a:ln>
        </p:spPr>
      </p:pic>
      <p:sp>
        <p:nvSpPr>
          <p:cNvPr id="223" name="Rectangle 8"/>
          <p:cNvSpPr/>
          <p:nvPr/>
        </p:nvSpPr>
        <p:spPr>
          <a:xfrm>
            <a:off x="627840" y="3857040"/>
            <a:ext cx="384480" cy="38448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4" name="Picture 10"/>
          <p:cNvPicPr/>
          <p:nvPr/>
        </p:nvPicPr>
        <p:blipFill>
          <a:blip r:embed="rId4"/>
          <a:stretch/>
        </p:blipFill>
        <p:spPr>
          <a:xfrm>
            <a:off x="6095880" y="1883520"/>
            <a:ext cx="5714280" cy="4456440"/>
          </a:xfrm>
          <a:prstGeom prst="rect">
            <a:avLst/>
          </a:prstGeom>
          <a:ln w="0">
            <a:noFill/>
          </a:ln>
        </p:spPr>
      </p:pic>
      <p:sp>
        <p:nvSpPr>
          <p:cNvPr id="225" name="Rectangle 11"/>
          <p:cNvSpPr/>
          <p:nvPr/>
        </p:nvSpPr>
        <p:spPr>
          <a:xfrm>
            <a:off x="5902920" y="1690560"/>
            <a:ext cx="384480" cy="38448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Real Life examples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မနက် ၈ နာရီကျော်တာတောင်မထသေးရင် ကြိမ်လုံးနဲ့ လာနှိုူးမည်။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ကျောင်းသွားရင်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bus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ကားစီးဖို့ ငွေ ၂၀၀ သို့ ၂၀၀ အထက် ရှိရမယ်။ မဟုတ်ရင် လမ်းလျှောက်ရမယ်။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ဒါကြောင့် မုန့်ဖိုးတောင်းရင် အသွားအပြန် လမ်းစရိတ်ထက်ပိုတောင်းရမယ်။ မဟုတ်ရင် စိတ်ကောက်ရမယ်။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၁၀ နာရီအထိ ကျောင်းသားစောင့်မည်။ ကျော်သွားရင် စာစသင်မယ်။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စာမေးပွဲမှာ အမှတ် ၄၀ အောက်ဆိုကျတယ်။ အမှတ် ၄၀ အထက်မှအောင်မယ်။ ၈၀ ကျော်ရင် ဂုဏ်ထူးထွက်မယ်။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Using Logic Operator ( more than one condition 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&amp;&amp; (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အကုန်မှန်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), || (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တစ်ခုမဟုတ်တစ်ခုမှန်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), ! (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ဆန့်ကျင်ဘက်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)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ရေးဖြေရမှတ် နှုတ်ဖြေရမှတ် နှစ်ခုလုံး ၆၀ ကျော်မှ ကျောင်းဝင်ခွင့်ရမည်။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vote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ပေးနိုင်ဖို့ အသက် ၁၈ နှစ် အထက်လည်းဖြစ်ရမယ်။ နိုင်ငံသားလည်းဖြစ်ရမယ်။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MMS IT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ကျောက်မြောင်း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campus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ကို မြေနီကုန်းမှ လာဖို့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YBS 65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စီးလည်းရောက်တယ်။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YBS 20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စီးလည်းရောက်တယ်။ အခြားကားများ မရောက်ပါ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hotpot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စားလည်း ဗိုက်ဝတယ်။ မာလာရှမ်းကော စားလည်း ဗိုက်ဝတယ်။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ice cream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ဗိုက်မဝပါ။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not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ကတော့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mwd, mrtv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လို့ပဲပြောရမယ်။ လက်ရှိ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oxygen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ပြတ်လတ်နေတယ် အဲဒါကိုပဲ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mrtv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သတင်းမှာပြတော့ လုံလောက်ပါတယ်ဆိုတာမျိုးပေါ့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Looping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why looping?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တူညီတဲ့ အလုပ်တွေကို အခါခါ ပြန်လုပ်နိုင်ဖို့ သုံးပါတယ်။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loop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ပတ်နေရင် မတူညီတဲ့ တန်ဖိုးတွေ ထည့်သွင်းအသုံးချ နိုင်ပါတယ်။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for (statement 1; statement 2; statement 3){ // code block to be executed }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Statement 1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is executed (one time) before the execution of the code block.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Statement 2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defines the condition for executing the code block.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Statement 3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is executed (every time) after the code block has been executed.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break;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ရပ်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continue;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ကျော်သွား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Rectangle 3"/>
          <p:cNvSpPr/>
          <p:nvPr/>
        </p:nvSpPr>
        <p:spPr>
          <a:xfrm>
            <a:off x="8993160" y="1690560"/>
            <a:ext cx="2724840" cy="44848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statement 1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statement 2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{ code block }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statement 3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556213" y="388399"/>
            <a:ext cx="7848720" cy="608120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statement 1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။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let </a:t>
            </a: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 = 1;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statement 2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စစ်တယ်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true or false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statement 2 true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ဆိုရင်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{ code block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ကြီး တစ်ကြိမ်အလုပ်လုပ်မယ်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}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ea typeface="Noto Sans CJK SC"/>
                <a:cs typeface="Pyidaungsu" panose="020B0502040204020203" pitchFamily="34" charset="0"/>
              </a:rPr>
              <a:t>statement 3 </a:t>
            </a:r>
            <a:r>
              <a:rPr lang="hi-IN" sz="1800" b="0" strike="noStrike" spc="-1" dirty="0">
                <a:latin typeface="Pyidaungsu" panose="020B0502040204020203" pitchFamily="34" charset="0"/>
                <a:cs typeface="Lohit Devanagari"/>
              </a:rPr>
              <a:t>အလုပ်လုပ်ပါမယ်။ </a:t>
            </a:r>
            <a:r>
              <a:rPr lang="en-US" sz="1800" b="0" strike="noStrike" spc="-1" dirty="0" err="1">
                <a:latin typeface="Pyidaungsu" panose="020B0502040204020203" pitchFamily="34" charset="0"/>
                <a:ea typeface="Noto Sans CJK SC"/>
                <a:cs typeface="Pyidaungsu" panose="020B0502040204020203" pitchFamily="34" charset="0"/>
              </a:rPr>
              <a:t>i</a:t>
            </a:r>
            <a:r>
              <a:rPr lang="en-US" sz="1800" b="0" strike="noStrike" spc="-1" dirty="0">
                <a:latin typeface="Pyidaungsu" panose="020B0502040204020203" pitchFamily="34" charset="0"/>
                <a:ea typeface="Noto Sans CJK SC"/>
                <a:cs typeface="Pyidaungsu" panose="020B0502040204020203" pitchFamily="34" charset="0"/>
              </a:rPr>
              <a:t>++ </a:t>
            </a:r>
            <a:r>
              <a:rPr lang="hi-IN" sz="1800" b="0" strike="noStrike" spc="-1" dirty="0">
                <a:latin typeface="Pyidaungsu" panose="020B0502040204020203" pitchFamily="34" charset="0"/>
                <a:cs typeface="Lohit Devanagari"/>
              </a:rPr>
              <a:t>ဆို  </a:t>
            </a: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တန်ဖိုးပြောင်းသွားပါမယ်။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============ loop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တစ်ပတ်ပြီးပါပြီ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==============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တန်ဖိုးအသစ် နဲ့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statement 2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ကို စစ်မယ်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true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ဆိုရင်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{ code block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ကြီး နောက်တစ်ကြိမ် ထပ်အလုပ်လုပ်မယ်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}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statement 3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အလုပ်လုပ်ပါမယ်။ </a:t>
            </a: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++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ဆိုရင် </a:t>
            </a: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တန်ဖိုးပြောင်းသွားပါမယ်။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============ loop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တစ်ပတ်ပြီးပါပြီ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==============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တန်ဖိုးအသစ်နဲ့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statement 2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ကို စစ်မယ်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true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ဆိုရင် 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{ code block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ကြီး နောက်တစ်ကြိမ် ထပ်အလုပ်လုပ်မယ်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}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statement 3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အလုပ်လုပ်ပါမယ်။ </a:t>
            </a: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++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ဆို </a:t>
            </a: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တန်ဖိုးပြောင်းသွားပါမယ်။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============ loop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တစ်ပတ်ပြီးပါပြီ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==============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Pyidaungsu" panose="020B0502040204020203" pitchFamily="34" charset="0"/>
                <a:cs typeface="Pyidaungsu" panose="020B0502040204020203" pitchFamily="34" charset="0"/>
              </a:rPr>
              <a:t>i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တန်ဖိုးအသစ်နဲ့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statement 2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ကို စစ်မယ် </a:t>
            </a: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false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ဆိုရင် 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code block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အလုပ်မလုပ်တော့ပါ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 panose="020B0502040204020203" pitchFamily="34" charset="0"/>
                <a:cs typeface="Pyidaungsu" panose="020B0502040204020203" pitchFamily="34" charset="0"/>
              </a:rPr>
              <a:t>loop </a:t>
            </a:r>
            <a:r>
              <a:rPr lang="hi-IN" sz="1800" b="0" strike="noStrike" spc="-1" dirty="0">
                <a:latin typeface="Pyidaungsu" panose="020B0502040204020203" pitchFamily="34" charset="0"/>
              </a:rPr>
              <a:t>ရပ်သွားပါပြီ</a:t>
            </a: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</a:pPr>
            <a:endParaRPr lang="en-US" sz="1800" b="0" strike="noStrike" spc="-1" dirty="0">
              <a:latin typeface="Pyidaungsu" panose="020B0502040204020203" pitchFamily="34" charset="0"/>
              <a:ea typeface="Noto Sans CJK SC"/>
              <a:cs typeface="Pyidaungsu" panose="020B0502040204020203" pitchFamily="34" charset="0"/>
            </a:endParaRPr>
          </a:p>
        </p:txBody>
      </p:sp>
      <p:sp>
        <p:nvSpPr>
          <p:cNvPr id="234" name="Rectangle 1"/>
          <p:cNvSpPr/>
          <p:nvPr/>
        </p:nvSpPr>
        <p:spPr>
          <a:xfrm>
            <a:off x="9059400" y="303120"/>
            <a:ext cx="2724840" cy="44848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statement 1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statement 2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{ code block }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statement 3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 dirty="0">
                <a:latin typeface="Calibri"/>
              </a:rPr>
              <a:t>Array, object &amp; loop</a:t>
            </a: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479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/>
              </a:rPr>
              <a:t>array </a:t>
            </a:r>
            <a:r>
              <a:rPr lang="hi-IN" sz="1800" b="0" strike="noStrike" spc="-1" dirty="0">
                <a:latin typeface="Pyidaungsu"/>
                <a:cs typeface="Pyidaungsu"/>
              </a:rPr>
              <a:t>တွေနဲ့လည်း  တွဲသုံးလို့ရတယ်။</a:t>
            </a:r>
            <a:endParaRPr lang="en-US" sz="1800" b="0" strike="noStrike" spc="-1" dirty="0">
              <a:latin typeface="Pyidaungsu"/>
              <a:ea typeface="Noto Sans CJK SC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Pyidaungsu"/>
              </a:rPr>
              <a:t>array.length</a:t>
            </a:r>
            <a:r>
              <a:rPr lang="en-US" sz="1800" b="0" strike="noStrike" spc="-1" dirty="0">
                <a:latin typeface="Pyidaungsu"/>
              </a:rPr>
              <a:t> </a:t>
            </a:r>
            <a:r>
              <a:rPr lang="hi-IN" sz="1800" b="0" strike="noStrike" spc="-1" dirty="0">
                <a:latin typeface="Pyidaungsu"/>
                <a:cs typeface="Pyidaungsu"/>
              </a:rPr>
              <a:t>ကိုသုံးပြီး </a:t>
            </a:r>
            <a:r>
              <a:rPr lang="en-US" sz="1800" b="0" strike="noStrike" spc="-1" dirty="0">
                <a:latin typeface="Pyidaungsu"/>
              </a:rPr>
              <a:t>array </a:t>
            </a:r>
            <a:r>
              <a:rPr lang="hi-IN" sz="1800" b="0" strike="noStrike" spc="-1" dirty="0">
                <a:latin typeface="Pyidaungsu"/>
                <a:cs typeface="Pyidaungsu"/>
              </a:rPr>
              <a:t>အခန်း အရေအတွက် သိရမယ်။</a:t>
            </a:r>
            <a:endParaRPr lang="en-US" sz="1800" b="0" strike="noStrike" spc="-1" dirty="0">
              <a:latin typeface="Pyidaungsu"/>
              <a:ea typeface="Noto Sans CJK SC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/>
              </a:rPr>
              <a:t>statement 2 </a:t>
            </a:r>
            <a:r>
              <a:rPr lang="hi-IN" sz="1800" b="0" strike="noStrike" spc="-1" dirty="0">
                <a:latin typeface="Pyidaungsu"/>
                <a:cs typeface="Pyidaungsu"/>
              </a:rPr>
              <a:t>မှာ </a:t>
            </a:r>
            <a:r>
              <a:rPr lang="en-US" sz="1800" b="0" strike="noStrike" spc="-1" dirty="0">
                <a:latin typeface="Pyidaungsu"/>
              </a:rPr>
              <a:t>condition </a:t>
            </a:r>
            <a:r>
              <a:rPr lang="hi-IN" sz="1800" b="0" strike="noStrike" spc="-1" dirty="0">
                <a:latin typeface="Pyidaungsu"/>
                <a:cs typeface="Pyidaungsu"/>
              </a:rPr>
              <a:t>စစ်ဖို့ အသုံးပြုနိုင်တယ်။</a:t>
            </a:r>
            <a:endParaRPr lang="en-US" sz="1800" b="0" strike="noStrike" spc="-1" dirty="0">
              <a:latin typeface="Pyidaungsu"/>
              <a:ea typeface="Noto Sans CJK SC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/>
              </a:rPr>
              <a:t>Array </a:t>
            </a:r>
            <a:r>
              <a:rPr lang="hi-IN" sz="1800" b="0" strike="noStrike" spc="-1" dirty="0">
                <a:latin typeface="Pyidaungsu"/>
                <a:cs typeface="Pyidaungsu"/>
              </a:rPr>
              <a:t>ကသုံးမယ်ဆိုရင် </a:t>
            </a:r>
            <a:r>
              <a:rPr lang="en-US" sz="1800" b="0" strike="noStrike" spc="-1" dirty="0">
                <a:latin typeface="Pyidaungsu"/>
              </a:rPr>
              <a:t>index </a:t>
            </a:r>
            <a:r>
              <a:rPr lang="hi-IN" sz="1800" b="0" strike="noStrike" spc="-1" dirty="0">
                <a:latin typeface="Pyidaungsu"/>
                <a:cs typeface="Pyidaungsu"/>
              </a:rPr>
              <a:t>နံပါတ်နဲ့ သွားတာမို့ </a:t>
            </a:r>
            <a:r>
              <a:rPr lang="en-US" sz="1800" b="0" strike="noStrike" spc="-1" dirty="0">
                <a:latin typeface="Pyidaungsu"/>
              </a:rPr>
              <a:t>statement 1 </a:t>
            </a:r>
            <a:r>
              <a:rPr lang="hi-IN" sz="1800" b="0" strike="noStrike" spc="-1" dirty="0">
                <a:latin typeface="Pyidaungsu"/>
                <a:cs typeface="Pyidaungsu"/>
              </a:rPr>
              <a:t>မှာ </a:t>
            </a:r>
            <a:r>
              <a:rPr lang="en-US" sz="1800" b="0" strike="noStrike" spc="-1" dirty="0">
                <a:latin typeface="Pyidaungsu"/>
              </a:rPr>
              <a:t>0 </a:t>
            </a:r>
            <a:r>
              <a:rPr lang="hi-IN" sz="1800" b="0" strike="noStrike" spc="-1" dirty="0">
                <a:latin typeface="Pyidaungsu"/>
                <a:cs typeface="Pyidaungsu"/>
              </a:rPr>
              <a:t>နဲ့စတာများပါမယ်။</a:t>
            </a:r>
            <a:endParaRPr lang="en-US" sz="1800" b="0" strike="noStrike" spc="-1" dirty="0">
              <a:latin typeface="Pyidaungsu"/>
              <a:ea typeface="Noto Sans CJK SC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/>
              </a:rPr>
              <a:t>for ( x of </a:t>
            </a:r>
            <a:r>
              <a:rPr lang="en-US" sz="1800" b="0" strike="noStrike" spc="-1" dirty="0" err="1">
                <a:latin typeface="Pyidaungsu"/>
              </a:rPr>
              <a:t>arr</a:t>
            </a:r>
            <a:r>
              <a:rPr lang="en-US" sz="1800" b="0" strike="noStrike" spc="-1" dirty="0">
                <a:latin typeface="Pyidaungsu"/>
              </a:rPr>
              <a:t> ){ //code } array only </a:t>
            </a:r>
            <a:r>
              <a:rPr lang="hi-IN" sz="1800" b="0" strike="noStrike" spc="-1" dirty="0">
                <a:latin typeface="Pyidaungsu"/>
                <a:cs typeface="Pyidaungsu"/>
              </a:rPr>
              <a:t>ပဲရမယ်။ </a:t>
            </a:r>
            <a:r>
              <a:rPr lang="en-US" sz="1800" b="0" strike="noStrike" spc="-1" dirty="0">
                <a:latin typeface="Pyidaungsu"/>
              </a:rPr>
              <a:t>x  </a:t>
            </a:r>
            <a:r>
              <a:rPr lang="hi-IN" sz="1800" b="0" strike="noStrike" spc="-1" dirty="0">
                <a:latin typeface="Pyidaungsu"/>
                <a:cs typeface="Pyidaungsu"/>
              </a:rPr>
              <a:t>က </a:t>
            </a:r>
            <a:r>
              <a:rPr lang="en-US" sz="1800" b="0" strike="noStrike" spc="-1" dirty="0">
                <a:latin typeface="Pyidaungsu"/>
              </a:rPr>
              <a:t>array </a:t>
            </a:r>
            <a:r>
              <a:rPr lang="hi-IN" sz="1800" b="0" strike="noStrike" spc="-1" dirty="0">
                <a:latin typeface="Pyidaungsu"/>
                <a:cs typeface="Pyidaungsu"/>
              </a:rPr>
              <a:t>တစ်ခန်းစီကို ကိုယ်စားပြုတယ်</a:t>
            </a:r>
            <a:endParaRPr lang="en-US" sz="1800" b="0" strike="noStrike" spc="-1" dirty="0">
              <a:latin typeface="Pyidaungsu"/>
              <a:ea typeface="Noto Sans CJK SC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/>
              </a:rPr>
              <a:t>for ( x in </a:t>
            </a:r>
            <a:r>
              <a:rPr lang="en-US" sz="1800" b="0" strike="noStrike" spc="-1" dirty="0" err="1">
                <a:latin typeface="Pyidaungsu"/>
              </a:rPr>
              <a:t>arr</a:t>
            </a:r>
            <a:r>
              <a:rPr lang="en-US" sz="1800" b="0" strike="noStrike" spc="-1" dirty="0">
                <a:latin typeface="Pyidaungsu"/>
              </a:rPr>
              <a:t> ){ //code } </a:t>
            </a:r>
            <a:r>
              <a:rPr lang="en-US" sz="1800" b="0" strike="noStrike" spc="-1" dirty="0" err="1">
                <a:latin typeface="Pyidaungsu"/>
              </a:rPr>
              <a:t>arr</a:t>
            </a:r>
            <a:r>
              <a:rPr lang="en-US" sz="1800" b="0" strike="noStrike" spc="-1" dirty="0">
                <a:latin typeface="Pyidaungsu"/>
              </a:rPr>
              <a:t> obj </a:t>
            </a:r>
            <a:r>
              <a:rPr lang="hi-IN" sz="1800" b="0" strike="noStrike" spc="-1" dirty="0">
                <a:latin typeface="Pyidaungsu"/>
                <a:cs typeface="Pyidaungsu"/>
              </a:rPr>
              <a:t>ရတယ်။ </a:t>
            </a:r>
            <a:r>
              <a:rPr lang="en-US" sz="1800" b="0" strike="noStrike" spc="-1" dirty="0" err="1">
                <a:latin typeface="Pyidaungsu"/>
              </a:rPr>
              <a:t>arr</a:t>
            </a:r>
            <a:r>
              <a:rPr lang="en-US" sz="1800" b="0" strike="noStrike" spc="-1" dirty="0">
                <a:latin typeface="Pyidaungsu"/>
              </a:rPr>
              <a:t> </a:t>
            </a:r>
            <a:r>
              <a:rPr lang="hi-IN" sz="1800" b="0" strike="noStrike" spc="-1" dirty="0">
                <a:latin typeface="Pyidaungsu"/>
                <a:cs typeface="Pyidaungsu"/>
              </a:rPr>
              <a:t>ဆို </a:t>
            </a:r>
            <a:r>
              <a:rPr lang="en-US" sz="1800" b="0" strike="noStrike" spc="-1" dirty="0">
                <a:latin typeface="Pyidaungsu"/>
              </a:rPr>
              <a:t>index number </a:t>
            </a:r>
            <a:r>
              <a:rPr lang="hi-IN" sz="1800" b="0" strike="noStrike" spc="-1" dirty="0">
                <a:latin typeface="Pyidaungsu"/>
                <a:cs typeface="Pyidaungsu"/>
              </a:rPr>
              <a:t>ပြန်တယ်။ </a:t>
            </a:r>
            <a:r>
              <a:rPr lang="en-US" sz="1800" b="0" strike="noStrike" spc="-1" dirty="0">
                <a:latin typeface="Pyidaungsu"/>
              </a:rPr>
              <a:t>obj </a:t>
            </a:r>
            <a:r>
              <a:rPr lang="hi-IN" sz="1800" b="0" strike="noStrike" spc="-1" dirty="0">
                <a:latin typeface="Pyidaungsu"/>
                <a:cs typeface="Pyidaungsu"/>
              </a:rPr>
              <a:t>ဆို </a:t>
            </a:r>
            <a:r>
              <a:rPr lang="en-US" sz="1800" b="0" strike="noStrike" spc="-1" dirty="0">
                <a:latin typeface="Pyidaungsu"/>
              </a:rPr>
              <a:t>key </a:t>
            </a:r>
            <a:r>
              <a:rPr lang="hi-IN" sz="1800" b="0" strike="noStrike" spc="-1" dirty="0">
                <a:latin typeface="Pyidaungsu"/>
                <a:cs typeface="Pyidaungsu"/>
              </a:rPr>
              <a:t>ပြန်ပါတယ်။</a:t>
            </a:r>
            <a:endParaRPr lang="en-US" sz="1800" b="0" strike="noStrike" spc="-1" dirty="0">
              <a:latin typeface="Pyidaungsu"/>
              <a:ea typeface="Noto Sans CJK SC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/>
              </a:rPr>
              <a:t>let &amp; var </a:t>
            </a:r>
            <a:endParaRPr lang="en-US" sz="1800" b="0" strike="noStrike" spc="-1" dirty="0">
              <a:latin typeface="Pyidaungsu"/>
              <a:ea typeface="Noto Sans CJK SC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Pyidaungsu"/>
              </a:rPr>
              <a:t>error </a:t>
            </a:r>
            <a:r>
              <a:rPr lang="hi-IN" sz="1800" b="0" strike="noStrike" spc="-1" dirty="0">
                <a:latin typeface="Pyidaungsu"/>
                <a:cs typeface="Pyidaungsu"/>
              </a:rPr>
              <a:t>တက်နိုင်တဲ့ အခြေအနေ။</a:t>
            </a:r>
            <a:endParaRPr lang="en-US" sz="1800" b="0" strike="noStrike" spc="-1" dirty="0">
              <a:latin typeface="Pyidaungsu"/>
              <a:ea typeface="Noto Sans CJK S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2377A8-4950-4669-940B-FB480527215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78141" y="1604519"/>
            <a:ext cx="5486220" cy="189683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Math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3A663-D79F-46AC-ACEE-82B550DFD7E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27640" y="1604520"/>
            <a:ext cx="5354280" cy="1896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eval()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parseFloat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parseInt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()</a:t>
            </a:r>
          </a:p>
        </p:txBody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Summary Programming Basic ( JS 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AFEA-DE6B-DE88-717A-2DDB1C83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Date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4348-FFE1-6D7A-DD62-2ED866CFFA1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Date(),new Date()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let d = new Date();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d.getMethod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()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တွေအများကြီးပဲရှိတယ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 lvl="1">
              <a:lnSpc>
                <a:spcPct val="150000"/>
              </a:lnSpc>
            </a:pP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အတွဲလိုက်ယူ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 ( to )</a:t>
            </a:r>
          </a:p>
          <a:p>
            <a:pPr lvl="1">
              <a:lnSpc>
                <a:spcPct val="150000"/>
              </a:lnSpc>
            </a:pP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တစ်ခုချင်းယူ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 ( get )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အခြားအချိန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တစ်ခု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။ past, present, future။ mm-day-year, million second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အချိန်ပြောင်း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လုပ်ချင်တာတွေ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တွက်ချက်မှုတွေလုပ်လို့ရတယ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setMethod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()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တွေကိုသုံးပါတယ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 lvl="1">
              <a:lnSpc>
                <a:spcPct val="150000"/>
              </a:lnSpc>
            </a:pP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နောက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နာရီ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 ၃၀၀ 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ဆိုရင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ဘယ်နေ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့၊ 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ဘယ်အချိန်ဖြစ်မလဲ</a:t>
            </a:r>
            <a:endParaRPr lang="en-US" sz="1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နောက်တစ်ကြိမ်သွေးလှူရမည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့် date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50 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hr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ပါဝင်တဲ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့ SWD course 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ကို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တစ်နေ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့ ၂ 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နာရီလေ့လာရင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်၊ 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ဘယ်နေ့ပြီးမလဲ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။</a:t>
            </a:r>
          </a:p>
        </p:txBody>
      </p:sp>
    </p:spTree>
    <p:extLst>
      <p:ext uri="{BB962C8B-B14F-4D97-AF65-F5344CB8AC3E}">
        <p14:creationId xmlns:p14="http://schemas.microsoft.com/office/powerpoint/2010/main" val="283675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73520" y="402840"/>
            <a:ext cx="10043640" cy="89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4472C4"/>
                </a:solidFill>
                <a:latin typeface="Calibri"/>
              </a:rPr>
              <a:t>Basic Vocabulary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Oval 9"/>
          <p:cNvSpPr/>
          <p:nvPr/>
        </p:nvSpPr>
        <p:spPr>
          <a:xfrm>
            <a:off x="504000" y="492840"/>
            <a:ext cx="568080" cy="5817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000000"/>
            </a:solidFill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2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8" name="Rectangle 11"/>
          <p:cNvSpPr/>
          <p:nvPr/>
        </p:nvSpPr>
        <p:spPr>
          <a:xfrm>
            <a:off x="805320" y="1854000"/>
            <a:ext cx="3505320" cy="89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Rectangle 12"/>
          <p:cNvSpPr/>
          <p:nvPr/>
        </p:nvSpPr>
        <p:spPr>
          <a:xfrm>
            <a:off x="670680" y="1307520"/>
            <a:ext cx="2691720" cy="89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  <a:ea typeface="DejaVu Sans"/>
              </a:rPr>
              <a:t>Variable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A named reference to a value is a variable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0" name="Rectangle 13"/>
          <p:cNvSpPr/>
          <p:nvPr/>
        </p:nvSpPr>
        <p:spPr>
          <a:xfrm>
            <a:off x="1191240" y="2885760"/>
            <a:ext cx="3580560" cy="896040"/>
          </a:xfrm>
          <a:prstGeom prst="rect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var</a:t>
            </a:r>
            <a:r>
              <a:rPr lang="en-US" sz="2800" b="0" strike="noStrike" spc="-1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4472C4"/>
                </a:solidFill>
                <a:latin typeface="Pyidaungsu"/>
                <a:ea typeface="DejaVu Sans"/>
              </a:rPr>
              <a:t>a</a:t>
            </a:r>
            <a:r>
              <a:rPr lang="en-US" sz="2800" b="0" strike="noStrike" spc="-1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=</a:t>
            </a:r>
            <a:r>
              <a:rPr lang="en-US" sz="2800" b="0" strike="noStrike" spc="-1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4472C4"/>
                </a:solidFill>
                <a:latin typeface="Pyidaungsu"/>
                <a:ea typeface="DejaVu Sans"/>
              </a:rPr>
              <a:t>7</a:t>
            </a:r>
            <a:r>
              <a:rPr lang="en-US" sz="2800" b="0" strike="noStrike" spc="-1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+</a:t>
            </a:r>
            <a:r>
              <a:rPr lang="en-US" sz="2800" b="0" strike="noStrike" spc="-1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FF0000"/>
                </a:solidFill>
                <a:latin typeface="Pyidaungsu"/>
                <a:ea typeface="DejaVu Sans"/>
              </a:rPr>
              <a:t>“2”</a:t>
            </a:r>
            <a:r>
              <a:rPr lang="en-US" sz="2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;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1" name="Right Brace 24"/>
          <p:cNvSpPr/>
          <p:nvPr/>
        </p:nvSpPr>
        <p:spPr>
          <a:xfrm>
            <a:off x="4618800" y="2874960"/>
            <a:ext cx="317520" cy="89604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2" name="Right Brace 25"/>
          <p:cNvSpPr/>
          <p:nvPr/>
        </p:nvSpPr>
        <p:spPr>
          <a:xfrm rot="5400000">
            <a:off x="3253680" y="3255120"/>
            <a:ext cx="356040" cy="72828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Rectangle 28"/>
          <p:cNvSpPr/>
          <p:nvPr/>
        </p:nvSpPr>
        <p:spPr>
          <a:xfrm>
            <a:off x="3610080" y="1307520"/>
            <a:ext cx="399996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  <a:ea typeface="DejaVu Sans"/>
              </a:rPr>
              <a:t>Operator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Operator are reserved-words that perform action on values and variables.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Examples: </a:t>
            </a:r>
            <a:r>
              <a:rPr lang="en-US" sz="18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+ - = * in === typeof != 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" name="Rectangle 48"/>
          <p:cNvSpPr/>
          <p:nvPr/>
        </p:nvSpPr>
        <p:spPr>
          <a:xfrm>
            <a:off x="670680" y="4056120"/>
            <a:ext cx="1735560" cy="21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Note:</a:t>
            </a:r>
            <a:r>
              <a:rPr lang="en-US" sz="16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 var</a:t>
            </a:r>
            <a:r>
              <a:rPr lang="en-US" sz="16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, </a:t>
            </a:r>
            <a:r>
              <a:rPr lang="en-US" sz="16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let </a:t>
            </a:r>
            <a:r>
              <a:rPr lang="en-US" sz="16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&amp; </a:t>
            </a:r>
            <a:r>
              <a:rPr lang="en-US" sz="16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const</a:t>
            </a:r>
            <a:r>
              <a:rPr lang="en-US" sz="16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 are all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vaild keywords to decleare variables.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The difference between them is covered on page 7 of this cheatsheet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5" name="Rectangle 49"/>
          <p:cNvSpPr/>
          <p:nvPr/>
        </p:nvSpPr>
        <p:spPr>
          <a:xfrm>
            <a:off x="2919240" y="4212360"/>
            <a:ext cx="2574000" cy="201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  <a:ea typeface="DejaVu Sans"/>
              </a:rPr>
              <a:t>Keyword/ reserced word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Any word that is part of the vocabulary of the programming language is called a keyword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(a.k.a reserved word).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Exmaples: </a:t>
            </a:r>
            <a:r>
              <a:rPr lang="en-US" sz="18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var = + if for 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" name="Straight Arrow Connector 65"/>
          <p:cNvSpPr/>
          <p:nvPr/>
        </p:nvSpPr>
        <p:spPr>
          <a:xfrm flipH="1" flipV="1">
            <a:off x="2015640" y="3505320"/>
            <a:ext cx="900720" cy="82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7" name="Connector: Curved 70"/>
          <p:cNvSpPr/>
          <p:nvPr/>
        </p:nvSpPr>
        <p:spPr>
          <a:xfrm rot="16200000" flipH="1">
            <a:off x="4296150" y="2925810"/>
            <a:ext cx="1271700" cy="3005280"/>
          </a:xfrm>
          <a:prstGeom prst="curvedConnector4">
            <a:avLst>
              <a:gd name="adj1" fmla="val 8308"/>
              <a:gd name="adj2" fmla="val 77563"/>
            </a:avLst>
          </a:prstGeom>
          <a:noFill/>
          <a:ln w="28575"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8" name="Connector: Curved 78"/>
          <p:cNvSpPr/>
          <p:nvPr/>
        </p:nvSpPr>
        <p:spPr>
          <a:xfrm rot="16200000" flipH="1">
            <a:off x="1764000" y="2458800"/>
            <a:ext cx="1027440" cy="52056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9" name="Connector: Curved 88"/>
          <p:cNvSpPr/>
          <p:nvPr/>
        </p:nvSpPr>
        <p:spPr>
          <a:xfrm rot="10800000" flipV="1">
            <a:off x="2800800" y="1971000"/>
            <a:ext cx="809280" cy="1208160"/>
          </a:xfrm>
          <a:prstGeom prst="curvedConnector2">
            <a:avLst/>
          </a:prstGeom>
          <a:noFill/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0" name="Connector: Curved 98"/>
          <p:cNvSpPr/>
          <p:nvPr/>
        </p:nvSpPr>
        <p:spPr>
          <a:xfrm rot="10800000" flipV="1">
            <a:off x="3350880" y="1970640"/>
            <a:ext cx="259200" cy="1123560"/>
          </a:xfrm>
          <a:prstGeom prst="curvedConnector2">
            <a:avLst/>
          </a:prstGeom>
          <a:noFill/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Rectangle 118"/>
          <p:cNvSpPr/>
          <p:nvPr/>
        </p:nvSpPr>
        <p:spPr>
          <a:xfrm>
            <a:off x="5068800" y="2739240"/>
            <a:ext cx="3015000" cy="11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  <a:ea typeface="DejaVu Sans"/>
              </a:rPr>
              <a:t>Statement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A group of words, numbers and operators that do </a:t>
            </a:r>
            <a:r>
              <a:rPr lang="en-US" sz="1800" b="1" strike="noStrike" spc="-1">
                <a:solidFill>
                  <a:srgbClr val="000000"/>
                </a:solidFill>
                <a:latin typeface="Pyidaungsu"/>
                <a:ea typeface="DejaVu Sans"/>
              </a:rPr>
              <a:t>do a task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 is a statement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Rectangle 119"/>
          <p:cNvSpPr/>
          <p:nvPr/>
        </p:nvSpPr>
        <p:spPr>
          <a:xfrm>
            <a:off x="6426000" y="4212360"/>
            <a:ext cx="2775240" cy="18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Pyidaungsu"/>
                <a:ea typeface="DejaVu Sans"/>
              </a:rPr>
              <a:t>Expression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Pyidaungsu"/>
                <a:ea typeface="DejaVu Sans"/>
              </a:rPr>
              <a:t>A reference, value or a group of reference(s) and value(s) combined with operator(s), </a:t>
            </a:r>
            <a:r>
              <a:rPr lang="en-US" sz="1800" b="1" strike="noStrike" spc="-1" dirty="0">
                <a:solidFill>
                  <a:srgbClr val="000000"/>
                </a:solidFill>
                <a:latin typeface="Pyidaungsu"/>
                <a:ea typeface="DejaVu Sans"/>
              </a:rPr>
              <a:t>which result in a single value.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76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Data Types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4" name="Rectangle 3"/>
          <p:cNvSpPr/>
          <p:nvPr/>
        </p:nvSpPr>
        <p:spPr>
          <a:xfrm>
            <a:off x="1257120" y="1328400"/>
            <a:ext cx="5012280" cy="59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70C0"/>
                </a:solidFill>
                <a:latin typeface="Pyidaungsu"/>
                <a:ea typeface="DejaVu Sans"/>
              </a:rPr>
              <a:t>Seven (7) Types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5" name="Straight Connector 5"/>
          <p:cNvSpPr/>
          <p:nvPr/>
        </p:nvSpPr>
        <p:spPr>
          <a:xfrm>
            <a:off x="3521160" y="1628280"/>
            <a:ext cx="1591200" cy="360"/>
          </a:xfrm>
          <a:prstGeom prst="line">
            <a:avLst/>
          </a:prstGeom>
          <a:ln w="12700">
            <a:solidFill>
              <a:srgbClr val="A5A5A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6" name="Oval 14"/>
          <p:cNvSpPr/>
          <p:nvPr/>
        </p:nvSpPr>
        <p:spPr>
          <a:xfrm>
            <a:off x="728640" y="1321200"/>
            <a:ext cx="475200" cy="47268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7" name="Rectangle 15"/>
          <p:cNvSpPr/>
          <p:nvPr/>
        </p:nvSpPr>
        <p:spPr>
          <a:xfrm>
            <a:off x="1367280" y="2156040"/>
            <a:ext cx="1989720" cy="167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String</a:t>
            </a:r>
            <a:endParaRPr lang="en-US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Number</a:t>
            </a:r>
            <a:endParaRPr lang="en-US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Boolean</a:t>
            </a:r>
            <a:endParaRPr lang="en-US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Null</a:t>
            </a:r>
            <a:endParaRPr lang="en-US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Undefined</a:t>
            </a:r>
            <a:endParaRPr lang="en-US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Symbol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Left Brace 16"/>
          <p:cNvSpPr/>
          <p:nvPr/>
        </p:nvSpPr>
        <p:spPr>
          <a:xfrm>
            <a:off x="1002960" y="2197800"/>
            <a:ext cx="322200" cy="159264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9" name="Rectangle 17"/>
          <p:cNvSpPr/>
          <p:nvPr/>
        </p:nvSpPr>
        <p:spPr>
          <a:xfrm rot="16200000">
            <a:off x="-318240" y="2832480"/>
            <a:ext cx="2095920" cy="40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  <a:ea typeface="DejaVu Sans"/>
              </a:rPr>
              <a:t>Six Primitive Types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Rectangle 18"/>
          <p:cNvSpPr/>
          <p:nvPr/>
        </p:nvSpPr>
        <p:spPr>
          <a:xfrm>
            <a:off x="3763800" y="2165040"/>
            <a:ext cx="2330640" cy="3522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“</a:t>
            </a:r>
            <a:r>
              <a:rPr lang="en-US" sz="1800" b="0" strike="noStrike" spc="-1">
                <a:solidFill>
                  <a:srgbClr val="FF0000"/>
                </a:solidFill>
                <a:latin typeface="Pyidaungsu"/>
                <a:ea typeface="DejaVu Sans"/>
              </a:rPr>
              <a:t>Any text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4472C4"/>
                </a:solidFill>
                <a:latin typeface="Pyidaungsu"/>
                <a:ea typeface="DejaVu Sans"/>
              </a:rPr>
              <a:t>123.45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4472C4"/>
                </a:solidFill>
                <a:latin typeface="Pyidaungsu"/>
                <a:ea typeface="DejaVu Sans"/>
              </a:rPr>
              <a:t>true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 or </a:t>
            </a:r>
            <a:r>
              <a:rPr lang="en-US" sz="1800" b="0" strike="noStrike" spc="-1">
                <a:solidFill>
                  <a:srgbClr val="4472C4"/>
                </a:solidFill>
                <a:latin typeface="Pyidaungsu"/>
                <a:ea typeface="DejaVu Sans"/>
              </a:rPr>
              <a:t>false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undefined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0000"/>
                </a:solidFill>
                <a:latin typeface="Pyidaungsu"/>
                <a:ea typeface="DejaVu Sans"/>
              </a:rPr>
              <a:t>Symbol(‘something’)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{ </a:t>
            </a:r>
            <a:r>
              <a:rPr lang="en-US" sz="1800" b="0" strike="noStrike" spc="-1">
                <a:solidFill>
                  <a:srgbClr val="FF0000"/>
                </a:solidFill>
                <a:latin typeface="Pyidaungsu"/>
                <a:ea typeface="DejaVu Sans"/>
              </a:rPr>
              <a:t>key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 : ‘</a:t>
            </a:r>
            <a:r>
              <a:rPr lang="en-US" sz="1800" b="0" strike="noStrike" spc="-1">
                <a:solidFill>
                  <a:srgbClr val="FF0000"/>
                </a:solidFill>
                <a:latin typeface="Pyidaungsu"/>
                <a:ea typeface="DejaVu Sans"/>
              </a:rPr>
              <a:t>value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’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[ </a:t>
            </a:r>
            <a:r>
              <a:rPr lang="en-US" sz="1800" b="0" strike="noStrike" spc="-1">
                <a:solidFill>
                  <a:srgbClr val="0070C0"/>
                </a:solidFill>
                <a:latin typeface="Pyidaungsu"/>
                <a:ea typeface="DejaVu Sans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, “</a:t>
            </a:r>
            <a:r>
              <a:rPr lang="en-US" sz="1800" b="0" strike="noStrike" spc="-1">
                <a:solidFill>
                  <a:srgbClr val="FF0000"/>
                </a:solidFill>
                <a:latin typeface="Pyidaungsu"/>
                <a:ea typeface="DejaVu Sans"/>
              </a:rPr>
              <a:t>text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”, </a:t>
            </a:r>
            <a:r>
              <a:rPr lang="en-US" sz="1800" b="0" strike="noStrike" spc="-1">
                <a:solidFill>
                  <a:srgbClr val="0070C0"/>
                </a:solidFill>
                <a:latin typeface="Pyidaungsu"/>
                <a:ea typeface="DejaVu Sans"/>
              </a:rPr>
              <a:t>false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 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70C0"/>
                </a:solidFill>
                <a:latin typeface="Pyidaungsu"/>
                <a:ea typeface="DejaVu Sans"/>
              </a:rPr>
              <a:t>function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7030A0"/>
                </a:solidFill>
                <a:latin typeface="Pyidaungsu"/>
                <a:ea typeface="DejaVu Sans"/>
              </a:rPr>
              <a:t>name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() { 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Rectangle 19"/>
          <p:cNvSpPr/>
          <p:nvPr/>
        </p:nvSpPr>
        <p:spPr>
          <a:xfrm>
            <a:off x="1329480" y="4347360"/>
            <a:ext cx="1914120" cy="14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7. Object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-Array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-function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Rectangle 20"/>
          <p:cNvSpPr/>
          <p:nvPr/>
        </p:nvSpPr>
        <p:spPr>
          <a:xfrm>
            <a:off x="7103160" y="1388520"/>
            <a:ext cx="2648880" cy="47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Pyidaungsu"/>
                <a:ea typeface="DejaVu Sans"/>
              </a:rPr>
              <a:t>Major Dataype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3" name="Rectangle 21"/>
          <p:cNvSpPr/>
          <p:nvPr/>
        </p:nvSpPr>
        <p:spPr>
          <a:xfrm>
            <a:off x="7103160" y="1983960"/>
            <a:ext cx="2476800" cy="14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String</a:t>
            </a:r>
            <a:endParaRPr lang="en-US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Number</a:t>
            </a:r>
            <a:endParaRPr lang="en-US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Object, Array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Rectangle 22"/>
          <p:cNvSpPr/>
          <p:nvPr/>
        </p:nvSpPr>
        <p:spPr>
          <a:xfrm>
            <a:off x="7209360" y="3590640"/>
            <a:ext cx="2648880" cy="75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Pyidaungsu"/>
                <a:ea typeface="DejaVu Sans"/>
              </a:rPr>
              <a:t>typeof </a:t>
            </a:r>
            <a:r>
              <a:rPr lang="hi-IN" sz="20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နဲ့ စစ်လို့ရတယ်</a:t>
            </a:r>
            <a:r>
              <a:rPr lang="my-MM" sz="20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။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99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String Data Type ( </a:t>
            </a:r>
            <a:r>
              <a:rPr lang="my-MM" sz="3600" b="1" strike="noStrike" spc="-1">
                <a:solidFill>
                  <a:srgbClr val="000000"/>
                </a:solidFill>
                <a:latin typeface="Calibri"/>
                <a:cs typeface="Pyidaungsu"/>
              </a:rPr>
              <a:t>စာသား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38080" y="154368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let greeting = “min ga lar par”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let phonePrice = ‘12 lakhs’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စည်းမျဉ်း တစ်ခု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တော့ ရှိတယ်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double quote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ထဲမှာ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single quote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ဒါမှမဟုတ်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single quote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ထဲမှာ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double quote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my height is 5’11”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ဆို ပြဿနာတက်ပါပြီ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Pyidaungsu"/>
              </a:rPr>
              <a:t>Template literals ( Template strings )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`my height is 5’11”`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ဒါမျိုးရေးလို့ရပါတယ်။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`string text ${expression} string text`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`string text ${name} string text`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Number Datatype ( </a:t>
            </a:r>
            <a:r>
              <a:rPr lang="hi-IN" sz="3600" b="1" strike="noStrike" spc="-1" dirty="0">
                <a:solidFill>
                  <a:srgbClr val="000000"/>
                </a:solidFill>
                <a:latin typeface="Calibri"/>
                <a:cs typeface="Pyidaungsu"/>
              </a:rPr>
              <a:t>ဂဏန်း </a:t>
            </a: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let age = 26;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let weight = 120.65;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let girlFriend = 0;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let temp = -10;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Array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JavaScript arrays are used to store multiple values in a single variable.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value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တွေအများကြီး သိမ်းဖို့ သ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ုံးတယ်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[ ]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ကို သုံးတယ်။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let arr = [ “apple”, “orange”, “mango”, false, 15];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အခန်းတွေကို သိမ်းတဲ့အခါ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index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နံပါတ်နဲ့သိမ်းပါတယ်။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access element =&gt; arr[index_number]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overwrite value =&gt; arr[index_number] = newValue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array construction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Object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key:value, </a:t>
            </a: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တွေအများကြီး သိမ်းဖို့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သုံးတယ်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{ }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ကိုသုံးတယ်။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let obj = { name : “orange”, price : 150; weight : 0.5, unit : “kg”, }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အခန်းတွေကို သိမ်းတဲ့အခါ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key name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နဲ့ သိမ်းပါတယ်။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access element =&gt; obj.key | obj[“key]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overwrite value =&gt; obj.key = newValue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object construction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Pratical Lesson ( data type 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7000"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i-IN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အ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သက် ၁၅ နှစ်ရှိပြီဖြစ်တဲ့ မောင်မောင်ဟာ ကျောက်မြောင်းမှာနေထိုင်ပါတယ်။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မောင်မောင်မှာ ငွေ ၂၀၀ ရှိပြီး ။ လိမ္မော်သီး တစ်လုံး ၅၀ ဖိုးဝယ်စာလိုက်ပါတယ်။ မောင်မောင်မှာ ငွေမည်မျှကျန်မည်နည်း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မောင်မောင်သည် ကျောင်းသွားရန် လွယ်အိတ်ထဲသို့ မြန်မာစာအုပ်၊ အင်္ဂလိပ်စာအုပ်၊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bio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စာအုပ်များထည့်သွားပါသည်။ ဘောပင်များ ယူဆောင်ရန် မေ့သွားခဲ့ပါသည်။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မောင်မောင် သူငယ်ချင်းများမှာ ဆေးလိပ်သောက်တက်ပေမဲ့၊ မောင်မောင်ကတော့ မသောက်တက်ပါ။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မောင်မောင် </a:t>
            </a:r>
            <a:r>
              <a:rPr lang="en-US" sz="1800" b="0" strike="noStrike" spc="-1">
                <a:solidFill>
                  <a:srgbClr val="000000"/>
                </a:solidFill>
                <a:latin typeface="Pyidaungsu"/>
              </a:rPr>
              <a:t>information </a:t>
            </a: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အားလုံးစုပေးပါ။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ကျော်ကျော်၊ ဇော်ဇော်၊ မြမြ တို့ကိုလည်း တည်ဆောက်ပေးပါ။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my-MM" sz="1800" b="0" strike="noStrike" spc="-1">
                <a:solidFill>
                  <a:srgbClr val="000000"/>
                </a:solidFill>
                <a:latin typeface="Pyidaungsu"/>
                <a:cs typeface="Pyidaungsu"/>
              </a:rPr>
              <a:t>ကျောင်းသားများ အကြောင်းစုပေးပါ။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Words>3699</Words>
  <Application>Microsoft Office PowerPoint</Application>
  <PresentationFormat>Widescreen</PresentationFormat>
  <Paragraphs>307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Pyidaungsu</vt:lpstr>
      <vt:lpstr>Symbol</vt:lpstr>
      <vt:lpstr>Wingdings</vt:lpstr>
      <vt:lpstr>Office Theme</vt:lpstr>
      <vt:lpstr>Office Theme</vt:lpstr>
      <vt:lpstr>Office Theme</vt:lpstr>
      <vt:lpstr>Office Theme</vt:lpstr>
      <vt:lpstr>JavaScript Lesson</vt:lpstr>
      <vt:lpstr>JavaScript Variable</vt:lpstr>
      <vt:lpstr>Basic Vocabulary</vt:lpstr>
      <vt:lpstr>Data Types</vt:lpstr>
      <vt:lpstr>String Data Type ( စာသား )</vt:lpstr>
      <vt:lpstr>Number Datatype ( ဂဏန်း )</vt:lpstr>
      <vt:lpstr>Array</vt:lpstr>
      <vt:lpstr>Object</vt:lpstr>
      <vt:lpstr>Pratical Lesson ( data type )</vt:lpstr>
      <vt:lpstr>JavaScript Operators</vt:lpstr>
      <vt:lpstr>Arithmetic Operators</vt:lpstr>
      <vt:lpstr>Assignment Operators</vt:lpstr>
      <vt:lpstr>Comparison Operators</vt:lpstr>
      <vt:lpstr>Logical Operators</vt:lpstr>
      <vt:lpstr>Function Statement | declaration</vt:lpstr>
      <vt:lpstr>Parameter in function</vt:lpstr>
      <vt:lpstr>Why Functions?</vt:lpstr>
      <vt:lpstr>Function နှင့်ဆက်စပ်ပြီး သိထားသင့်သမျှ</vt:lpstr>
      <vt:lpstr>Function Practical</vt:lpstr>
      <vt:lpstr>Object, Propety, method</vt:lpstr>
      <vt:lpstr>Conditional Statement</vt:lpstr>
      <vt:lpstr>Conditional Statement</vt:lpstr>
      <vt:lpstr>Real Life examples</vt:lpstr>
      <vt:lpstr>Using Logic Operator ( more than one condition )</vt:lpstr>
      <vt:lpstr>Looping</vt:lpstr>
      <vt:lpstr>PowerPoint Presentation</vt:lpstr>
      <vt:lpstr>Array, object &amp; loop</vt:lpstr>
      <vt:lpstr>Summary Programming Basic ( JS )</vt:lpstr>
      <vt:lpstr>Date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Variable</dc:title>
  <dc:subject/>
  <dc:creator>Yell Htet</dc:creator>
  <dc:description/>
  <cp:lastModifiedBy>Yell Htet</cp:lastModifiedBy>
  <cp:revision>63</cp:revision>
  <dcterms:created xsi:type="dcterms:W3CDTF">2022-04-07T08:25:05Z</dcterms:created>
  <dcterms:modified xsi:type="dcterms:W3CDTF">2022-05-02T18:14:31Z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</Properties>
</file>