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9" r:id="rId5"/>
    <p:sldMasterId id="2147483681" r:id="rId6"/>
    <p:sldMasterId id="2147483686" r:id="rId7"/>
    <p:sldMasterId id="2147483692" r:id="rId8"/>
    <p:sldMasterId id="2147483697" r:id="rId9"/>
    <p:sldMasterId id="2147483702" r:id="rId10"/>
    <p:sldMasterId id="2147483710" r:id="rId11"/>
    <p:sldMasterId id="2147483715" r:id="rId12"/>
    <p:sldMasterId id="2147483717" r:id="rId13"/>
    <p:sldMasterId id="2147483727" r:id="rId14"/>
    <p:sldMasterId id="2147483731" r:id="rId15"/>
    <p:sldMasterId id="2147483735" r:id="rId16"/>
  </p:sldMasterIdLst>
  <p:notesMasterIdLst>
    <p:notesMasterId r:id="rId18"/>
  </p:notesMasterIdLst>
  <p:sldIdLst>
    <p:sldId id="257" r:id="rId17"/>
    <p:sldId id="284" r:id="rId19"/>
    <p:sldId id="402" r:id="rId20"/>
    <p:sldId id="290" r:id="rId21"/>
    <p:sldId id="451" r:id="rId22"/>
    <p:sldId id="452" r:id="rId23"/>
    <p:sldId id="288" r:id="rId24"/>
    <p:sldId id="580" r:id="rId25"/>
    <p:sldId id="285" r:id="rId26"/>
    <p:sldId id="413" r:id="rId27"/>
    <p:sldId id="414" r:id="rId28"/>
    <p:sldId id="512" r:id="rId29"/>
    <p:sldId id="408" r:id="rId30"/>
    <p:sldId id="287" r:id="rId31"/>
    <p:sldId id="265" r:id="rId32"/>
    <p:sldId id="261" r:id="rId33"/>
    <p:sldId id="295" r:id="rId34"/>
    <p:sldId id="296" r:id="rId35"/>
    <p:sldId id="294" r:id="rId36"/>
    <p:sldId id="286" r:id="rId37"/>
    <p:sldId id="513" r:id="rId38"/>
    <p:sldId id="514" r:id="rId39"/>
    <p:sldId id="462" r:id="rId40"/>
    <p:sldId id="419" r:id="rId41"/>
    <p:sldId id="420" r:id="rId42"/>
    <p:sldId id="421" r:id="rId43"/>
    <p:sldId id="422" r:id="rId44"/>
    <p:sldId id="508" r:id="rId45"/>
    <p:sldId id="509" r:id="rId46"/>
    <p:sldId id="515" r:id="rId47"/>
    <p:sldId id="516" r:id="rId48"/>
    <p:sldId id="460" r:id="rId49"/>
    <p:sldId id="461" r:id="rId50"/>
    <p:sldId id="517" r:id="rId51"/>
    <p:sldId id="518" r:id="rId52"/>
    <p:sldId id="519" r:id="rId53"/>
    <p:sldId id="520" r:id="rId54"/>
    <p:sldId id="521" r:id="rId55"/>
    <p:sldId id="522" r:id="rId56"/>
    <p:sldId id="523" r:id="rId57"/>
    <p:sldId id="531" r:id="rId58"/>
    <p:sldId id="532" r:id="rId59"/>
    <p:sldId id="458" r:id="rId60"/>
    <p:sldId id="403" r:id="rId61"/>
    <p:sldId id="453" r:id="rId62"/>
    <p:sldId id="454" r:id="rId63"/>
    <p:sldId id="455" r:id="rId64"/>
    <p:sldId id="456" r:id="rId65"/>
    <p:sldId id="457" r:id="rId66"/>
    <p:sldId id="495" r:id="rId67"/>
    <p:sldId id="496" r:id="rId68"/>
    <p:sldId id="423" r:id="rId6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27" clrIdx="0"/>
  <p:cmAuthor id="1" name="Lenovo User" initials="LU" lastIdx="1" clrIdx="1"/>
  <p:cmAuthor id="2" name="王永贵10010557" initials="王" lastIdx="2" clrIdx="0"/>
  <p:cmAuthor id="3" name="00024505" initials="FKX" lastIdx="1" clrIdx="2"/>
  <p:cmAuthor id="4" name="Administra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2.xml"/><Relationship Id="rId68" Type="http://schemas.openxmlformats.org/officeDocument/2006/relationships/slide" Target="slides/slide51.xml"/><Relationship Id="rId67" Type="http://schemas.openxmlformats.org/officeDocument/2006/relationships/slide" Target="slides/slide50.xml"/><Relationship Id="rId66" Type="http://schemas.openxmlformats.org/officeDocument/2006/relationships/slide" Target="slides/slide49.xml"/><Relationship Id="rId65" Type="http://schemas.openxmlformats.org/officeDocument/2006/relationships/slide" Target="slides/slide48.xml"/><Relationship Id="rId64" Type="http://schemas.openxmlformats.org/officeDocument/2006/relationships/slide" Target="slides/slide47.xml"/><Relationship Id="rId63" Type="http://schemas.openxmlformats.org/officeDocument/2006/relationships/slide" Target="slides/slide46.xml"/><Relationship Id="rId62" Type="http://schemas.openxmlformats.org/officeDocument/2006/relationships/slide" Target="slides/slide45.xml"/><Relationship Id="rId61" Type="http://schemas.openxmlformats.org/officeDocument/2006/relationships/slide" Target="slides/slide44.xml"/><Relationship Id="rId60" Type="http://schemas.openxmlformats.org/officeDocument/2006/relationships/slide" Target="slides/slide4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2.xml"/><Relationship Id="rId58" Type="http://schemas.openxmlformats.org/officeDocument/2006/relationships/slide" Target="slides/slide41.xml"/><Relationship Id="rId57" Type="http://schemas.openxmlformats.org/officeDocument/2006/relationships/slide" Target="slides/slide40.xml"/><Relationship Id="rId56" Type="http://schemas.openxmlformats.org/officeDocument/2006/relationships/slide" Target="slides/slide39.xml"/><Relationship Id="rId55" Type="http://schemas.openxmlformats.org/officeDocument/2006/relationships/slide" Target="slides/slide38.xml"/><Relationship Id="rId54" Type="http://schemas.openxmlformats.org/officeDocument/2006/relationships/slide" Target="slides/slide37.xml"/><Relationship Id="rId53" Type="http://schemas.openxmlformats.org/officeDocument/2006/relationships/slide" Target="slides/slide36.xml"/><Relationship Id="rId52" Type="http://schemas.openxmlformats.org/officeDocument/2006/relationships/slide" Target="slides/slide35.xml"/><Relationship Id="rId51" Type="http://schemas.openxmlformats.org/officeDocument/2006/relationships/slide" Target="slides/slide34.xml"/><Relationship Id="rId50" Type="http://schemas.openxmlformats.org/officeDocument/2006/relationships/slide" Target="slides/slide3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2.xml"/><Relationship Id="rId48" Type="http://schemas.openxmlformats.org/officeDocument/2006/relationships/slide" Target="slides/slide31.xml"/><Relationship Id="rId47" Type="http://schemas.openxmlformats.org/officeDocument/2006/relationships/slide" Target="slides/slide30.xml"/><Relationship Id="rId46" Type="http://schemas.openxmlformats.org/officeDocument/2006/relationships/slide" Target="slides/slide29.xml"/><Relationship Id="rId45" Type="http://schemas.openxmlformats.org/officeDocument/2006/relationships/slide" Target="slides/slide28.xml"/><Relationship Id="rId44" Type="http://schemas.openxmlformats.org/officeDocument/2006/relationships/slide" Target="slides/slide27.xml"/><Relationship Id="rId43" Type="http://schemas.openxmlformats.org/officeDocument/2006/relationships/slide" Target="slides/slide26.xml"/><Relationship Id="rId42" Type="http://schemas.openxmlformats.org/officeDocument/2006/relationships/slide" Target="slides/slide25.xml"/><Relationship Id="rId41" Type="http://schemas.openxmlformats.org/officeDocument/2006/relationships/slide" Target="slides/slide24.xml"/><Relationship Id="rId40" Type="http://schemas.openxmlformats.org/officeDocument/2006/relationships/slide" Target="slides/slide2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2.xml"/><Relationship Id="rId38" Type="http://schemas.openxmlformats.org/officeDocument/2006/relationships/slide" Target="slides/slide21.xml"/><Relationship Id="rId37" Type="http://schemas.openxmlformats.org/officeDocument/2006/relationships/slide" Target="slides/slide20.xml"/><Relationship Id="rId36" Type="http://schemas.openxmlformats.org/officeDocument/2006/relationships/slide" Target="slides/slide19.xml"/><Relationship Id="rId35" Type="http://schemas.openxmlformats.org/officeDocument/2006/relationships/slide" Target="slides/slide18.xml"/><Relationship Id="rId34" Type="http://schemas.openxmlformats.org/officeDocument/2006/relationships/slide" Target="slides/slide17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244027930908"/>
          <c:y val="0.315849355399214"/>
          <c:w val="0.624402793090775"/>
          <c:h val="0.6488447584494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44C8F5"/>
              </a:solidFill>
            </c:spPr>
          </c:dPt>
          <c:dPt>
            <c:idx val="1"/>
            <c:bubble3D val="0"/>
            <c:spPr>
              <a:solidFill>
                <a:srgbClr val="008DD3"/>
              </a:solidFill>
            </c:spPr>
          </c:dPt>
          <c:dPt>
            <c:idx val="2"/>
            <c:bubble3D val="0"/>
            <c:spPr>
              <a:solidFill>
                <a:srgbClr val="44C8F5"/>
              </a:solidFill>
            </c:spPr>
          </c:dPt>
          <c:dPt>
            <c:idx val="3"/>
            <c:bubble3D val="0"/>
            <c:spPr>
              <a:solidFill>
                <a:srgbClr val="008DD3"/>
              </a:solidFill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 w="25350"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795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873B3-03AA-4492-B4AE-7AD8F7212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DAFB6-869C-4961-BBB4-5CDB14A8A53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ZTE NFVO</a:t>
            </a:r>
            <a:r>
              <a:rPr lang="zh-CN" altLang="en-US" dirty="0" smtClean="0"/>
              <a:t>可以与</a:t>
            </a:r>
            <a:r>
              <a:rPr lang="en-US" altLang="zh-CN" dirty="0" smtClean="0"/>
              <a:t>UME</a:t>
            </a:r>
            <a:r>
              <a:rPr lang="zh-CN" altLang="en-US" dirty="0" smtClean="0"/>
              <a:t>集成发布也可以单独部署</a:t>
            </a:r>
            <a:endParaRPr lang="en-US" altLang="zh-CN" dirty="0" smtClean="0"/>
          </a:p>
          <a:p>
            <a:r>
              <a:rPr lang="en-US" altLang="zh-CN" dirty="0" smtClean="0"/>
              <a:t>UME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VNFM</a:t>
            </a:r>
            <a:r>
              <a:rPr lang="zh-CN" altLang="en-US" dirty="0" smtClean="0"/>
              <a:t>支持与第三方</a:t>
            </a:r>
            <a:r>
              <a:rPr lang="en-US" altLang="zh-CN" dirty="0" smtClean="0"/>
              <a:t>NFVO</a:t>
            </a:r>
            <a:r>
              <a:rPr lang="zh-CN" altLang="en-US" dirty="0" smtClean="0"/>
              <a:t>对接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92A8-DBB3-4D1A-80A5-DBF36BB4FAA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对于裸金属部署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UME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的场景，只在控制节点和公共服务节点所在的刀片部署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NBU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本示意图为了方便说明在所有的刀片上部署了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NBU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的客户端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这种部署影响不大，只要在配置备份策略时明确具体刀片的客户端即可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4552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4552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4552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4552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455295">
              <a:spcBef>
                <a:spcPct val="0"/>
              </a:spcBef>
            </a:pPr>
            <a:fld id="{49807E35-B98D-4407-975D-16379C8A74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更轻量：容器是进程级的资源隔离，虚机是操作系统级的资源隔离，容器比虚机节省更多的资源开销。</a:t>
            </a:r>
            <a:endParaRPr lang="en-US" altLang="zh-CN" sz="1200" dirty="0" smtClean="0">
              <a:solidFill>
                <a:srgbClr val="00B0F0"/>
              </a:solidFill>
              <a:latin typeface="+mn-lt"/>
              <a:ea typeface="微软雅黑" panose="020B0503020204020204" charset="-122"/>
            </a:endParaRPr>
          </a:p>
          <a:p>
            <a:pPr marL="179705" indent="-17970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更快速：容器实例创建和启动无需启动</a:t>
            </a:r>
            <a:r>
              <a:rPr lang="en-US" altLang="zh-CN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Guest OS</a:t>
            </a: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，实现秒级</a:t>
            </a:r>
            <a:r>
              <a:rPr lang="en-US" altLang="zh-CN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毫秒级的启动；</a:t>
            </a:r>
            <a:endParaRPr lang="en-US" altLang="zh-CN" sz="1200" dirty="0" smtClean="0">
              <a:solidFill>
                <a:srgbClr val="00B0F0"/>
              </a:solidFill>
              <a:latin typeface="+mn-lt"/>
              <a:ea typeface="微软雅黑" panose="020B0503020204020204" charset="-122"/>
            </a:endParaRPr>
          </a:p>
          <a:p>
            <a:pPr marL="179705" indent="-17970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更好的可移植性：容器技术（</a:t>
            </a:r>
            <a:r>
              <a:rPr lang="en-US" altLang="zh-CN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 Docker </a:t>
            </a:r>
            <a:r>
              <a:rPr lang="zh-CN" altLang="en-US" sz="1200" dirty="0" smtClean="0">
                <a:solidFill>
                  <a:srgbClr val="00B0F0"/>
                </a:solidFill>
                <a:latin typeface="+mn-lt"/>
                <a:ea typeface="微软雅黑" panose="020B0503020204020204" charset="-122"/>
              </a:rPr>
              <a:t>）将应用程序及其所依赖的运行环境打包成标准的容器镜像，进而发布到不同的平台上运行，实现应用在不同平台上移植。</a:t>
            </a:r>
            <a:endParaRPr lang="en-US" altLang="zh-CN" sz="1200" dirty="0" smtClean="0">
              <a:solidFill>
                <a:srgbClr val="00B0F0"/>
              </a:solidFill>
              <a:latin typeface="+mn-lt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A1F7B-5DE2-4A0E-BB07-9987D6DEF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技术方案确认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C0E72943-9F54-4067-A950-84A709784270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11351684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573617" y="3187700"/>
            <a:ext cx="5971116" cy="1344084"/>
          </a:xfrm>
        </p:spPr>
        <p:txBody>
          <a:bodyPr/>
          <a:lstStyle/>
          <a:p>
            <a:pPr lvl="0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cs typeface="Arial" panose="020B0604020202020204" pitchFamily="34" charset="0"/>
              </a:rPr>
              <a:t>单击此处编辑母版文本样式</a:t>
            </a:r>
            <a:endParaRPr lang="zh-CN" altLang="en-US" sz="140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9"/>
          </p:nvPr>
        </p:nvSpPr>
        <p:spPr>
          <a:xfrm>
            <a:off x="573617" y="1752600"/>
            <a:ext cx="85344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>
                <a:solidFill>
                  <a:srgbClr val="8CC63E"/>
                </a:solidFill>
                <a:latin typeface="微软雅黑" panose="020B050302020402020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anose="020B050302020402020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19"/>
          </p:nvPr>
        </p:nvSpPr>
        <p:spPr>
          <a:xfrm>
            <a:off x="573617" y="1147233"/>
            <a:ext cx="8534400" cy="592667"/>
          </a:xfrm>
        </p:spPr>
        <p:txBody>
          <a:bodyPr/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97800" y="593936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19851" y="5560484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82684" y="485140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274" name="图片 19" descr="未标题-1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2051" y="419100"/>
            <a:ext cx="1862667" cy="9355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573613" y="1752109"/>
            <a:ext cx="8534400" cy="75034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935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574163" y="3188360"/>
            <a:ext cx="5971117" cy="1342429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3613" y="1147995"/>
            <a:ext cx="8534400" cy="592317"/>
          </a:xfrm>
        </p:spPr>
        <p:txBody>
          <a:bodyPr>
            <a:noAutofit/>
          </a:bodyPr>
          <a:lstStyle>
            <a:lvl1pPr algn="l">
              <a:defRPr kumimoji="1" lang="zh-CN" altLang="en-US" sz="3735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depositphotos_73129531-stock-illustration-sydney-city.jpg"/>
          <p:cNvPicPr>
            <a:picLocks noChangeAspect="1"/>
          </p:cNvPicPr>
          <p:nvPr/>
        </p:nvPicPr>
        <p:blipFill>
          <a:blip r:embed="rId3"/>
          <a:srcRect l="3582" t="8501" r="3284" b="-1491"/>
          <a:stretch>
            <a:fillRect/>
          </a:stretch>
        </p:blipFill>
        <p:spPr>
          <a:xfrm>
            <a:off x="1253067" y="0"/>
            <a:ext cx="10938933" cy="694478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6" name="矩形 15"/>
          <p:cNvSpPr/>
          <p:nvPr/>
        </p:nvSpPr>
        <p:spPr>
          <a:xfrm>
            <a:off x="1253067" y="0"/>
            <a:ext cx="10938933" cy="6858000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2193901" y="553339"/>
            <a:ext cx="9227932" cy="957724"/>
          </a:xfrm>
        </p:spPr>
        <p:txBody>
          <a:bodyPr rtlCol="0">
            <a:normAutofit/>
          </a:bodyPr>
          <a:lstStyle>
            <a:lvl1pPr>
              <a:defRPr lang="en-US" altLang="zh-CN" sz="3200" dirty="0" smtClean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2193901" y="1573584"/>
            <a:ext cx="9227932" cy="405933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2400" b="0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kumimoji="1" lang="zh-CN" altLang="en-US" sz="213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kumimoji="1" lang="zh-CN" altLang="en-US" sz="186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15" descr="ZTE_ppt_design_0202-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© ZTE All rights reserved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p>
            <a:pPr lvl="0" defTabSz="457200" eaLnBrk="1" hangingPunct="1"/>
            <a:fld id="{9A0DB2DC-4C9A-4742-B13C-FB6460FD3503}" type="slidenum">
              <a:rPr lang="en-US" altLang="zh-CN" sz="106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065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0714567" y="277284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p>
            <a:pPr lvl="0" defTabSz="457200" eaLnBrk="1" hangingPunct="1"/>
            <a:r>
              <a:rPr lang="en-US" altLang="zh-CN" sz="133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Confidential</a:t>
            </a:r>
            <a:r>
              <a:rPr lang="en-US" altLang="zh-CN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</a:rPr>
              <a:t>▲</a:t>
            </a:r>
            <a:endParaRPr lang="en-US" altLang="zh-CN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11351684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3" descr="ZTE_ppt_design_0202-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© ZTE All rights reserved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p>
            <a:pPr lvl="0" defTabSz="457200" eaLnBrk="1" hangingPunct="1"/>
            <a:fld id="{9A0DB2DC-4C9A-4742-B13C-FB6460FD3503}" type="slidenum">
              <a:rPr lang="en-US" altLang="zh-CN" sz="106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065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0714567" y="277284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p>
            <a:pPr lvl="0" defTabSz="457200" eaLnBrk="1" hangingPunct="1"/>
            <a:r>
              <a:rPr lang="en-US" altLang="zh-CN" sz="133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Confidential</a:t>
            </a:r>
            <a:r>
              <a:rPr lang="en-US" altLang="zh-CN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</a:rPr>
              <a:t>▲</a:t>
            </a:r>
            <a:endParaRPr lang="en-US" altLang="zh-CN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idx="12"/>
          </p:nvPr>
        </p:nvSpPr>
        <p:spPr>
          <a:xfrm>
            <a:off x="6329801" y="1693435"/>
            <a:ext cx="547006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7" name="文本占位符 2"/>
          <p:cNvSpPr>
            <a:spLocks noGrp="1"/>
          </p:cNvSpPr>
          <p:nvPr>
            <p:ph idx="13"/>
          </p:nvPr>
        </p:nvSpPr>
        <p:spPr>
          <a:xfrm>
            <a:off x="448181" y="1693435"/>
            <a:ext cx="5470065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8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3" descr="ZTE_ppt_design_0202-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© ZTE All rights reserved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p>
            <a:pPr lvl="0" defTabSz="457200" eaLnBrk="1" hangingPunct="1"/>
            <a:fld id="{9A0DB2DC-4C9A-4742-B13C-FB6460FD3503}" type="slidenum">
              <a:rPr lang="en-US" altLang="zh-CN" sz="106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en-US" altLang="zh-CN" sz="1065" dirty="0">
              <a:solidFill>
                <a:srgbClr val="4040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0714567" y="277284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p>
            <a:pPr lvl="0" defTabSz="457200" eaLnBrk="1" hangingPunct="1"/>
            <a:r>
              <a:rPr lang="en-US" altLang="zh-CN" sz="133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Confidential</a:t>
            </a:r>
            <a:r>
              <a:rPr lang="en-US" altLang="zh-CN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</a:rPr>
              <a:t>▲</a:t>
            </a:r>
            <a:endParaRPr lang="en-US" altLang="zh-CN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7571196" y="1693435"/>
            <a:ext cx="4228668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672199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图片 14" descr="169英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600" y="-340783"/>
            <a:ext cx="13411200" cy="75416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5811" y="1991491"/>
            <a:ext cx="8192288" cy="1487063"/>
          </a:xfrm>
        </p:spPr>
        <p:txBody>
          <a:bodyPr rtlCol="0">
            <a:noAutofit/>
          </a:bodyPr>
          <a:lstStyle>
            <a:lvl1pPr>
              <a:defRPr lang="en-US" sz="5335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7800" y="593936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9851" y="5560484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2684" y="485140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573613" y="1752109"/>
            <a:ext cx="8534400" cy="75034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935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574163" y="3188360"/>
            <a:ext cx="5971117" cy="1342429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3613" y="1147995"/>
            <a:ext cx="8534400" cy="592317"/>
          </a:xfrm>
        </p:spPr>
        <p:txBody>
          <a:bodyPr>
            <a:noAutofit/>
          </a:bodyPr>
          <a:lstStyle>
            <a:lvl1pPr algn="l">
              <a:defRPr kumimoji="1" lang="zh-CN" altLang="en-US" sz="3735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3" name="图片 2" descr="未标题-1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1627" y="419947"/>
            <a:ext cx="1862667" cy="934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2193901" y="553339"/>
            <a:ext cx="9227932" cy="957724"/>
          </a:xfrm>
        </p:spPr>
        <p:txBody>
          <a:bodyPr rtlCol="0">
            <a:normAutofit/>
          </a:bodyPr>
          <a:lstStyle>
            <a:lvl1pPr>
              <a:defRPr lang="en-US" altLang="zh-CN" sz="3200" dirty="0" smtClean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2193901" y="1573584"/>
            <a:ext cx="9227932" cy="405933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2400" b="0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kumimoji="1" lang="zh-CN" altLang="en-US" sz="213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kumimoji="1" lang="zh-CN" altLang="en-US" sz="186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C0E72943-9F54-4067-A950-84A709784270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11351684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113F1D33-9059-47D3-954B-5D17F3B4270F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idx="12"/>
          </p:nvPr>
        </p:nvSpPr>
        <p:spPr>
          <a:xfrm>
            <a:off x="6329801" y="1693435"/>
            <a:ext cx="547006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7" name="文本占位符 2"/>
          <p:cNvSpPr>
            <a:spLocks noGrp="1"/>
          </p:cNvSpPr>
          <p:nvPr>
            <p:ph idx="13"/>
          </p:nvPr>
        </p:nvSpPr>
        <p:spPr>
          <a:xfrm>
            <a:off x="448181" y="1693435"/>
            <a:ext cx="5470065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8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D9DD1A95-C1D4-4F9A-857F-0557B7623FF8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7571196" y="1693435"/>
            <a:ext cx="4228668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672199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5811" y="1991491"/>
            <a:ext cx="8192288" cy="1487063"/>
          </a:xfrm>
        </p:spPr>
        <p:txBody>
          <a:bodyPr rtlCol="0">
            <a:noAutofit/>
          </a:bodyPr>
          <a:lstStyle>
            <a:lvl1pPr>
              <a:defRPr lang="en-US" sz="5335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2" name="图片 1" descr="169英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600" y="-341207"/>
            <a:ext cx="13411200" cy="7541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A1-办公助手\A3-企业标识\公司新Logo\logo &amp;slogan PNG透底图\ZTE_logo&amp;slogan_EN.png"/>
          <p:cNvPicPr>
            <a:picLocks noChangeAspect="1" noChangeArrowheads="1"/>
          </p:cNvPicPr>
          <p:nvPr userDrawn="1"/>
        </p:nvPicPr>
        <p:blipFill>
          <a:blip r:embed="rId3"/>
          <a:srcRect l="21782" t="12136" r="19563" b="36963"/>
          <a:stretch>
            <a:fillRect/>
          </a:stretch>
        </p:blipFill>
        <p:spPr bwMode="auto">
          <a:xfrm>
            <a:off x="10713349" y="266397"/>
            <a:ext cx="1283743" cy="787295"/>
          </a:xfrm>
          <a:prstGeom prst="rect">
            <a:avLst/>
          </a:prstGeom>
          <a:noFill/>
        </p:spPr>
      </p:pic>
      <p:sp>
        <p:nvSpPr>
          <p:cNvPr id="18" name="Rectangle 2"/>
          <p:cNvSpPr txBox="1">
            <a:spLocks noChangeArrowheads="1"/>
          </p:cNvSpPr>
          <p:nvPr userDrawn="1"/>
        </p:nvSpPr>
        <p:spPr>
          <a:xfrm>
            <a:off x="1352225" y="463589"/>
            <a:ext cx="3000955" cy="1325880"/>
          </a:xfrm>
          <a:prstGeom prst="rect">
            <a:avLst/>
          </a:prstGeom>
          <a:noFill/>
        </p:spPr>
        <p:txBody>
          <a:bodyPr vert="horz" wrap="square" lIns="71968" tIns="54393" rIns="71968" bIns="54393" rtlCol="0" anchor="ctr" anchorCtr="0">
            <a:spAutoFit/>
          </a:bodyPr>
          <a:lstStyle/>
          <a:p>
            <a:pPr marL="0" marR="0" lvl="0" indent="-403225" algn="ctr" defTabSz="342265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4400" b="0" i="1" kern="1200" noProof="0" dirty="0" smtClean="0">
                <a:solidFill>
                  <a:srgbClr val="4E4E4E"/>
                </a:solidFill>
                <a:latin typeface="+mj-lt"/>
                <a:ea typeface="微软雅黑" panose="020B0503020204020204" charset="-122"/>
                <a:cs typeface="Arial" panose="020B0604020202020204" pitchFamily="34" charset="0"/>
              </a:rPr>
              <a:t>Agenda</a:t>
            </a:r>
            <a:endParaRPr lang="zh-CN" altLang="en-US" sz="4400" b="0" i="1" kern="1200" noProof="0" dirty="0" smtClean="0">
              <a:solidFill>
                <a:srgbClr val="4E4E4E"/>
              </a:solidFill>
              <a:latin typeface="+mj-lt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636147" y="1426168"/>
            <a:ext cx="2717033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4E4E4E"/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12239304" y="2314436"/>
            <a:ext cx="1813984" cy="615950"/>
          </a:xfrm>
          <a:prstGeom prst="rect">
            <a:avLst/>
          </a:prstGeom>
          <a:noFill/>
          <a:ln>
            <a:noFill/>
          </a:ln>
        </p:spPr>
        <p:txBody>
          <a:bodyPr lIns="143932" tIns="0" rIns="124529" bIns="62269" anchor="t" anchorCtr="0">
            <a:spAutoFit/>
          </a:bodyPr>
          <a:lstStyle/>
          <a:p>
            <a:pPr algn="l" defTabSz="934720"/>
            <a:r>
              <a:rPr lang="en-US" sz="1200" b="1" i="1" noProof="1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Chapter </a:t>
            </a:r>
            <a:r>
              <a:rPr sz="1200" b="1" i="1" noProof="1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T</a:t>
            </a:r>
            <a:r>
              <a:rPr altLang="zh-CN" sz="1200" b="1" i="1" noProof="1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itle</a:t>
            </a:r>
            <a:r>
              <a:rPr altLang="zh-CN" sz="1200" b="1" i="1" noProof="1">
                <a:solidFill>
                  <a:schemeClr val="bg1"/>
                </a:solidFill>
                <a:latin typeface="+mj-lt"/>
                <a:ea typeface="黑体" panose="02010609060101010101" charset="-122"/>
                <a:cs typeface="Arial" panose="020B0604020202020204"/>
              </a:rPr>
              <a:t>:</a:t>
            </a:r>
            <a:endParaRPr altLang="ja-JP" sz="1200" b="1" i="1" noProof="1">
              <a:solidFill>
                <a:schemeClr val="bg1"/>
              </a:solidFill>
              <a:latin typeface="+mj-lt"/>
              <a:ea typeface="黑体" panose="02010609060101010101" charset="-122"/>
              <a:cs typeface="Arial" panose="020B0604020202020204"/>
            </a:endParaRPr>
          </a:p>
          <a:p>
            <a:pPr algn="l" defTabSz="934720"/>
            <a:r>
              <a:rPr altLang="zh-CN" sz="1200" i="1" noProof="1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Type</a:t>
            </a:r>
            <a:r>
              <a:rPr altLang="ja-JP" sz="1200" i="1" noProof="1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: </a:t>
            </a:r>
            <a:r>
              <a:rPr lang="en-US"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   </a:t>
            </a:r>
            <a:r>
              <a:rPr lang="en-US" altLang="ja-JP" sz="1200" i="1" kern="1200" noProof="1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/>
              </a:rPr>
              <a:t>Calibri </a:t>
            </a:r>
            <a:r>
              <a:rPr lang="en-US" altLang="zh-CN" sz="1200" i="1" kern="1200" noProof="1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/>
              </a:rPr>
              <a:t>b</a:t>
            </a:r>
            <a:r>
              <a:rPr lang="en-US" altLang="ja-JP" sz="1200" i="1" kern="1200" noProof="1" smtClean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Arial" panose="020B0604020202020204"/>
              </a:rPr>
              <a:t>old</a:t>
            </a:r>
            <a:endParaRPr lang="en-US" altLang="ja-JP" sz="1200" i="1" noProof="1" smtClean="0">
              <a:solidFill>
                <a:schemeClr val="bg1"/>
              </a:solidFill>
              <a:latin typeface="+mj-lt"/>
              <a:ea typeface="宋体" panose="02010600030101010101" pitchFamily="2" charset="-122"/>
              <a:cs typeface="Arial" panose="020B0604020202020204"/>
            </a:endParaRPr>
          </a:p>
          <a:p>
            <a:pPr algn="l" defTabSz="934720"/>
            <a:r>
              <a:rPr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S</a:t>
            </a:r>
            <a:r>
              <a:rPr altLang="zh-CN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ize</a:t>
            </a:r>
            <a:r>
              <a:rPr lang="en-US" altLang="zh-CN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:</a:t>
            </a:r>
            <a:r>
              <a:rPr lang="en-US" altLang="zh-CN" sz="1200" i="1" baseline="0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     </a:t>
            </a:r>
            <a:r>
              <a:rPr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3</a:t>
            </a:r>
            <a:r>
              <a:rPr lang="en-US"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6</a:t>
            </a:r>
            <a:r>
              <a:rPr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-</a:t>
            </a:r>
            <a:r>
              <a:rPr lang="en-US"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40 </a:t>
            </a:r>
            <a:r>
              <a:rPr altLang="ja-JP" sz="1200" i="1" noProof="1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Arial" panose="020B0604020202020204"/>
              </a:rPr>
              <a:t>pt</a:t>
            </a:r>
            <a:endParaRPr altLang="ja-JP" sz="1200" i="1" noProof="1">
              <a:solidFill>
                <a:schemeClr val="bg1"/>
              </a:solidFill>
              <a:latin typeface="+mj-lt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71960" y="3588437"/>
            <a:ext cx="2185300" cy="431165"/>
          </a:xfrm>
          <a:prstGeom prst="rect">
            <a:avLst/>
          </a:prstGeom>
          <a:noFill/>
          <a:ln>
            <a:noFill/>
          </a:ln>
        </p:spPr>
        <p:txBody>
          <a:bodyPr wrap="square" lIns="143932" tIns="0" rIns="124529" bIns="62269" anchor="t" anchorCtr="0">
            <a:spAutoFit/>
          </a:bodyPr>
          <a:lstStyle/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ZTE</a:t>
            </a:r>
            <a:r>
              <a:rPr lang="en-US" altLang="zh-CN" sz="1200" b="0" i="1" kern="1200" baseline="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 Blue</a:t>
            </a:r>
            <a:endParaRPr lang="en-US" altLang="zh-CN" sz="1200" b="0" i="1" kern="1200" noProof="1" smtClean="0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[R0-G142-B211]</a:t>
            </a:r>
            <a:endParaRPr lang="zh-CN" altLang="en-US" sz="1200" b="0" i="1" kern="1200" noProof="1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404145" y="3986035"/>
            <a:ext cx="1025393" cy="618836"/>
          </a:xfrm>
          <a:prstGeom prst="rect">
            <a:avLst/>
          </a:prstGeom>
          <a:solidFill>
            <a:srgbClr val="008E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8" tIns="45697" rIns="91398" bIns="45697"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矩形 22"/>
          <p:cNvSpPr/>
          <p:nvPr userDrawn="1"/>
        </p:nvSpPr>
        <p:spPr>
          <a:xfrm>
            <a:off x="12404145" y="5137920"/>
            <a:ext cx="1025393" cy="618836"/>
          </a:xfrm>
          <a:prstGeom prst="rect">
            <a:avLst/>
          </a:prstGeom>
          <a:solidFill>
            <a:srgbClr val="8CC6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8" tIns="45697" rIns="91398" bIns="45697"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2271960" y="4741317"/>
            <a:ext cx="2185300" cy="431165"/>
          </a:xfrm>
          <a:prstGeom prst="rect">
            <a:avLst/>
          </a:prstGeom>
          <a:noFill/>
          <a:ln>
            <a:noFill/>
          </a:ln>
        </p:spPr>
        <p:txBody>
          <a:bodyPr wrap="square" lIns="143932" tIns="0" rIns="124529" bIns="62269" anchor="t" anchorCtr="0">
            <a:spAutoFit/>
          </a:bodyPr>
          <a:lstStyle/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ZTE</a:t>
            </a:r>
            <a:r>
              <a:rPr lang="en-US" altLang="zh-CN" sz="1200" b="0" i="1" kern="1200" baseline="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 Green</a:t>
            </a:r>
            <a:endParaRPr lang="en-US" altLang="zh-CN" sz="1200" b="0" i="1" kern="1200" noProof="1" smtClean="0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[R140-G198-B62]</a:t>
            </a:r>
            <a:endParaRPr lang="zh-CN" altLang="en-US" sz="1200" b="0" i="1" kern="1200" noProof="1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404145" y="6239167"/>
            <a:ext cx="1025393" cy="618836"/>
          </a:xfrm>
          <a:prstGeom prst="rect">
            <a:avLst/>
          </a:prstGeom>
          <a:solidFill>
            <a:srgbClr val="57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8" tIns="45697" rIns="91398" bIns="45697"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2271960" y="5842565"/>
            <a:ext cx="2185300" cy="431165"/>
          </a:xfrm>
          <a:prstGeom prst="rect">
            <a:avLst/>
          </a:prstGeom>
          <a:noFill/>
          <a:ln>
            <a:noFill/>
          </a:ln>
        </p:spPr>
        <p:txBody>
          <a:bodyPr wrap="square" lIns="143932" tIns="0" rIns="124529" bIns="62269" anchor="t" anchorCtr="0">
            <a:spAutoFit/>
          </a:bodyPr>
          <a:lstStyle/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ZTE</a:t>
            </a:r>
            <a:r>
              <a:rPr lang="en-US" altLang="zh-CN" sz="1200" b="0" i="1" kern="1200" baseline="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 Gray</a:t>
            </a:r>
            <a:endParaRPr lang="en-US" altLang="zh-CN" sz="1200" b="0" i="1" kern="1200" noProof="1" smtClean="0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  <a:p>
            <a:pPr marL="0" algn="l" defTabSz="934720" rtl="0" eaLnBrk="1" latinLnBrk="0" hangingPunct="1"/>
            <a:r>
              <a:rPr lang="en-US" altLang="zh-CN" sz="1200" b="0" i="1" kern="1200" noProof="1" smtClean="0">
                <a:solidFill>
                  <a:schemeClr val="bg1"/>
                </a:solidFill>
                <a:latin typeface="+mj-lt"/>
                <a:ea typeface="微软雅黑" panose="020B0503020204020204" charset="-122"/>
                <a:cs typeface="Arial" panose="020B0604020202020204"/>
              </a:rPr>
              <a:t>[R87-G87-B87]</a:t>
            </a:r>
            <a:endParaRPr lang="zh-CN" altLang="en-US" sz="1200" b="0" i="1" kern="1200" noProof="1">
              <a:solidFill>
                <a:schemeClr val="bg1"/>
              </a:solidFill>
              <a:latin typeface="+mj-lt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13868E-E4A3-4021-B282-73E2155E5DD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16DAC3-EC4B-419B-93BF-E3B34ABE4B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1354937" cy="888643"/>
            <a:chOff x="1" y="0"/>
            <a:chExt cx="4951107" cy="888642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1" y="0"/>
              <a:ext cx="4655820" cy="888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10800000" flipH="1">
              <a:off x="4655809" y="0"/>
              <a:ext cx="295299" cy="88864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8354144" y="6560459"/>
            <a:ext cx="3837856" cy="297543"/>
            <a:chOff x="8354144" y="6560457"/>
            <a:chExt cx="3837856" cy="297543"/>
          </a:xfr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直角三角形 10"/>
            <p:cNvSpPr/>
            <p:nvPr/>
          </p:nvSpPr>
          <p:spPr>
            <a:xfrm flipH="1">
              <a:off x="8354144" y="6560457"/>
              <a:ext cx="194769" cy="2975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914" y="6560457"/>
              <a:ext cx="3643086" cy="2975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直接连接符 12"/>
          <p:cNvCxnSpPr>
            <a:endCxn id="9" idx="3"/>
          </p:cNvCxnSpPr>
          <p:nvPr userDrawn="1"/>
        </p:nvCxnSpPr>
        <p:spPr>
          <a:xfrm rot="5400000" flipH="1" flipV="1">
            <a:off x="10242157" y="114487"/>
            <a:ext cx="888644" cy="65967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1-0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272857" y="6517948"/>
            <a:ext cx="794535" cy="3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ZTE-PPT-16x9-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314767" y="3419054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6" tIns="62298" rIns="124586" bIns="62298" anchor="b" anchorCtr="1">
            <a:spAutoFit/>
          </a:bodyPr>
          <a:lstStyle/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2" name="组 5"/>
          <p:cNvGrpSpPr/>
          <p:nvPr/>
        </p:nvGrpSpPr>
        <p:grpSpPr bwMode="auto">
          <a:xfrm>
            <a:off x="12486219" y="5135035"/>
            <a:ext cx="1856316" cy="1318684"/>
            <a:chOff x="9286278" y="1725515"/>
            <a:chExt cx="1392554" cy="989008"/>
          </a:xfrm>
        </p:grpSpPr>
        <p:grpSp>
          <p:nvGrpSpPr>
            <p:cNvPr id="3" name="组 6"/>
            <p:cNvGrpSpPr/>
            <p:nvPr/>
          </p:nvGrpSpPr>
          <p:grpSpPr bwMode="auto">
            <a:xfrm>
              <a:off x="9286278" y="1725515"/>
              <a:ext cx="935250" cy="253999"/>
              <a:chOff x="9286278" y="1725515"/>
              <a:chExt cx="935250" cy="253999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 pitchFamily="18" charset="0"/>
                    <a:ea typeface="宋体" panose="02010600030101010101" pitchFamily="2" charset="-122"/>
                    <a:cs typeface="Times" pitchFamily="18" charset="0"/>
                  </a:rPr>
                  <a:t>G143, B212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endParaRPr>
              </a:p>
            </p:txBody>
          </p:sp>
        </p:grpSp>
        <p:grpSp>
          <p:nvGrpSpPr>
            <p:cNvPr id="5" name="组 9"/>
            <p:cNvGrpSpPr/>
            <p:nvPr/>
          </p:nvGrpSpPr>
          <p:grpSpPr bwMode="auto">
            <a:xfrm>
              <a:off x="9286278" y="2098576"/>
              <a:ext cx="1198835" cy="253999"/>
              <a:chOff x="9286278" y="2098576"/>
              <a:chExt cx="1198835" cy="253999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 pitchFamily="18" charset="0"/>
                    <a:ea typeface="宋体" panose="02010600030101010101" pitchFamily="2" charset="-122"/>
                    <a:cs typeface="Times" pitchFamily="18" charset="0"/>
                  </a:rPr>
                  <a:t>R140,G198, B62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rPr>
                <a:t>R90,G203, B245</a:t>
              </a:r>
              <a:endParaRPr kumimoji="1" lang="zh-CN" altLang="en-US" sz="935" i="1" dirty="0">
                <a:solidFill>
                  <a:prstClr val="white"/>
                </a:solidFill>
                <a:latin typeface="Times" pitchFamily="18" charset="0"/>
                <a:ea typeface="宋体" panose="02010600030101010101" pitchFamily="2" charset="-122"/>
                <a:cs typeface="Times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317500" y="6466419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8" rIns="91438" bIns="45718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909ED34E-68CD-4CBA-8768-968FC3B27E4C}" type="slidenum">
              <a:rPr lang="en-US" sz="106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065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48185" y="1693437"/>
            <a:ext cx="11351683" cy="446250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1865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48185" y="548177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TextBox 16"/>
          <p:cNvSpPr txBox="1">
            <a:spLocks noChangeArrowheads="1"/>
          </p:cNvSpPr>
          <p:nvPr userDrawn="1"/>
        </p:nvSpPr>
        <p:spPr bwMode="auto">
          <a:xfrm>
            <a:off x="6707341" y="6470073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©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ZTE 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75370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 bwMode="auto">
          <a:xfrm>
            <a:off x="1785259" y="1862297"/>
            <a:ext cx="3238919" cy="1468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  <a:endParaRPr kumimoji="0" lang="zh-CN" altLang="en-US" sz="6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75370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75370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73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47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9" y="1600200"/>
            <a:ext cx="675370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9647767" y="143933"/>
            <a:ext cx="1312333" cy="489585"/>
          </a:xfrm>
          <a:prstGeom prst="rect">
            <a:avLst/>
          </a:prstGeom>
          <a:noFill/>
        </p:spPr>
        <p:txBody>
          <a:bodyPr lIns="121810" tIns="60906" rIns="121810" bIns="60906">
            <a:spAutoFit/>
          </a:bodyPr>
          <a:lstStyle/>
          <a:p>
            <a:pPr algn="ctr" defTabSz="913765" eaLnBrk="0" hangingPunct="0">
              <a:buFont typeface="Arial" panose="020B0604020202020204" pitchFamily="34" charset="0"/>
              <a:buNone/>
              <a:defRPr/>
            </a:pPr>
            <a:endParaRPr kumimoji="1" lang="zh-CN" altLang="en-US" sz="2400" dirty="0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-1842136" y="3615267"/>
            <a:ext cx="369570" cy="489585"/>
          </a:xfrm>
          <a:prstGeom prst="rect">
            <a:avLst/>
          </a:prstGeom>
          <a:noFill/>
        </p:spPr>
        <p:txBody>
          <a:bodyPr wrap="none" lIns="121810" tIns="60906" rIns="121810" bIns="60906">
            <a:spAutoFit/>
          </a:bodyPr>
          <a:lstStyle/>
          <a:p>
            <a:pPr algn="ctr" defTabSz="913765" eaLnBrk="0" hangingPunct="0">
              <a:buFont typeface="Arial" panose="020B0604020202020204" pitchFamily="34" charset="0"/>
              <a:buNone/>
              <a:defRPr/>
            </a:pPr>
            <a:endParaRPr kumimoji="1" lang="zh-CN" altLang="en-US" sz="2400" dirty="0">
              <a:solidFill>
                <a:prstClr val="white"/>
              </a:solidFill>
              <a:latin typeface="Times New Roman" panose="020206030504050203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270317" y="3727239"/>
            <a:ext cx="1813983" cy="1642745"/>
          </a:xfrm>
          <a:prstGeom prst="rect">
            <a:avLst/>
          </a:prstGeom>
          <a:noFill/>
          <a:ln>
            <a:noFill/>
          </a:ln>
        </p:spPr>
        <p:txBody>
          <a:bodyPr lIns="124477" tIns="62241" rIns="124477" bIns="62241" anchor="b" anchorCtr="1">
            <a:spAutoFit/>
          </a:bodyPr>
          <a:lstStyle/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200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Title:</a:t>
            </a:r>
            <a:endParaRPr kumimoji="1" lang="en-US" altLang="ja-JP" sz="1200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kumimoji="1" lang="en-US" altLang="ja-JP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: Arial 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kumimoji="1" lang="en-US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kumimoji="1" lang="en-US" altLang="ja-JP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30-32pt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</a:t>
            </a:r>
            <a:r>
              <a:rPr kumimoji="1" lang="en-US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The theme blue</a:t>
            </a:r>
            <a:r>
              <a:rPr kumimoji="1" lang="en-US" altLang="ja-JP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endParaRPr kumimoji="1" lang="en-US" altLang="zh-CN" sz="1065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200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Text</a:t>
            </a:r>
            <a:r>
              <a:rPr kumimoji="1" lang="en-US" altLang="ja-JP" sz="1200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(1-5</a:t>
            </a:r>
            <a:r>
              <a:rPr kumimoji="1" lang="en-US" altLang="zh-CN" sz="1200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Level</a:t>
            </a:r>
            <a:r>
              <a:rPr kumimoji="1" lang="en-US" altLang="ja-JP" sz="1200" b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):</a:t>
            </a:r>
            <a:endParaRPr kumimoji="1" lang="en-US" altLang="ja-JP" sz="1200" b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Type</a:t>
            </a:r>
            <a:r>
              <a:rPr kumimoji="1" lang="en-US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Arial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Size</a:t>
            </a:r>
            <a:r>
              <a:rPr kumimoji="1" lang="en-US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28~</a:t>
            </a:r>
            <a:r>
              <a:rPr kumimoji="1" lang="en-US" altLang="ja-JP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12pt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defTabSz="932815" eaLnBrk="0" hangingPunct="0">
              <a:buFont typeface="Arial" panose="020B0604020202020204" pitchFamily="34" charset="0"/>
              <a:buNone/>
              <a:defRPr/>
            </a:pP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Color</a:t>
            </a:r>
            <a:r>
              <a:rPr kumimoji="1" lang="en-US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：</a:t>
            </a:r>
            <a:r>
              <a:rPr kumimoji="1" lang="en-US" altLang="zh-CN" sz="1065" i="1" noProof="1">
                <a:solidFill>
                  <a:prstClr val="white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Black</a:t>
            </a:r>
            <a:endParaRPr kumimoji="1" lang="en-US" altLang="ja-JP" sz="1065" i="1" noProof="1">
              <a:solidFill>
                <a:prstClr val="white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7" name="组 25"/>
          <p:cNvGrpSpPr/>
          <p:nvPr/>
        </p:nvGrpSpPr>
        <p:grpSpPr bwMode="auto">
          <a:xfrm>
            <a:off x="12490451" y="5530851"/>
            <a:ext cx="1246716" cy="1312968"/>
            <a:chOff x="9286278" y="1725515"/>
            <a:chExt cx="935158" cy="1313524"/>
          </a:xfrm>
        </p:grpSpPr>
        <p:grpSp>
          <p:nvGrpSpPr>
            <p:cNvPr id="8" name="组 26"/>
            <p:cNvGrpSpPr/>
            <p:nvPr userDrawn="1"/>
          </p:nvGrpSpPr>
          <p:grpSpPr bwMode="auto">
            <a:xfrm>
              <a:off x="9286278" y="1725515"/>
              <a:ext cx="795440" cy="267448"/>
              <a:chOff x="9286278" y="1725515"/>
              <a:chExt cx="795440" cy="267448"/>
            </a:xfrm>
          </p:grpSpPr>
          <p:sp>
            <p:nvSpPr>
              <p:cNvPr id="19" name="矩形 18"/>
              <p:cNvSpPr/>
              <p:nvPr userDrawn="1"/>
            </p:nvSpPr>
            <p:spPr>
              <a:xfrm>
                <a:off x="9286278" y="1725515"/>
                <a:ext cx="254033" cy="254108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 eaLnBrk="0" hangingPunct="0">
                  <a:buFont typeface="Arial" panose="020B0604020202020204" pitchFamily="34" charset="0"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文本框 36"/>
              <p:cNvSpPr txBox="1"/>
              <p:nvPr userDrawn="1"/>
            </p:nvSpPr>
            <p:spPr>
              <a:xfrm>
                <a:off x="9503793" y="1757278"/>
                <a:ext cx="577925" cy="2356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3765" eaLnBrk="0" hangingPunct="0">
                  <a:buFont typeface="Arial" panose="020B0604020202020204" pitchFamily="34" charset="0"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/>
                    <a:ea typeface="宋体" panose="02010600030101010101" pitchFamily="2" charset="-122"/>
                    <a:cs typeface="Times"/>
                  </a:rPr>
                  <a:t>G91, B170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/>
                  <a:ea typeface="宋体" panose="02010600030101010101" pitchFamily="2" charset="-122"/>
                  <a:cs typeface="Times"/>
                </a:endParaRPr>
              </a:p>
            </p:txBody>
          </p:sp>
        </p:grpSp>
        <p:grpSp>
          <p:nvGrpSpPr>
            <p:cNvPr id="10" name="组 27"/>
            <p:cNvGrpSpPr/>
            <p:nvPr userDrawn="1"/>
          </p:nvGrpSpPr>
          <p:grpSpPr bwMode="auto">
            <a:xfrm>
              <a:off x="9286278" y="2062206"/>
              <a:ext cx="935158" cy="267450"/>
              <a:chOff x="9286278" y="2062206"/>
              <a:chExt cx="935158" cy="267450"/>
            </a:xfrm>
          </p:grpSpPr>
          <p:sp>
            <p:nvSpPr>
              <p:cNvPr id="17" name="矩形 16"/>
              <p:cNvSpPr/>
              <p:nvPr userDrawn="1"/>
            </p:nvSpPr>
            <p:spPr>
              <a:xfrm>
                <a:off x="9286278" y="2062206"/>
                <a:ext cx="254033" cy="256226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 eaLnBrk="0" hangingPunct="0">
                  <a:buFont typeface="Arial" panose="020B0604020202020204" pitchFamily="34" charset="0"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文本框 34"/>
              <p:cNvSpPr txBox="1"/>
              <p:nvPr userDrawn="1"/>
            </p:nvSpPr>
            <p:spPr>
              <a:xfrm>
                <a:off x="9503793" y="2093971"/>
                <a:ext cx="717643" cy="2356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3765" eaLnBrk="0" hangingPunct="0">
                  <a:buFont typeface="Arial" panose="020B0604020202020204" pitchFamily="34" charset="0"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/>
                    <a:ea typeface="宋体" panose="02010600030101010101" pitchFamily="2" charset="-122"/>
                    <a:cs typeface="Times"/>
                  </a:rPr>
                  <a:t>G137, B207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/>
                  <a:ea typeface="宋体" panose="02010600030101010101" pitchFamily="2" charset="-122"/>
                  <a:cs typeface="Times"/>
                </a:endParaRPr>
              </a:p>
            </p:txBody>
          </p:sp>
        </p:grpSp>
        <p:grpSp>
          <p:nvGrpSpPr>
            <p:cNvPr id="11" name="组 28"/>
            <p:cNvGrpSpPr/>
            <p:nvPr userDrawn="1"/>
          </p:nvGrpSpPr>
          <p:grpSpPr bwMode="auto">
            <a:xfrm>
              <a:off x="9286278" y="2411606"/>
              <a:ext cx="935158" cy="267448"/>
              <a:chOff x="9286278" y="2411606"/>
              <a:chExt cx="935158" cy="267448"/>
            </a:xfrm>
          </p:grpSpPr>
          <p:sp>
            <p:nvSpPr>
              <p:cNvPr id="15" name="矩形 14"/>
              <p:cNvSpPr/>
              <p:nvPr userDrawn="1"/>
            </p:nvSpPr>
            <p:spPr>
              <a:xfrm>
                <a:off x="9286278" y="2411606"/>
                <a:ext cx="254033" cy="254108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 eaLnBrk="0" hangingPunct="0">
                  <a:buFont typeface="Arial" panose="020B0604020202020204" pitchFamily="34" charset="0"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32"/>
              <p:cNvSpPr txBox="1"/>
              <p:nvPr userDrawn="1"/>
            </p:nvSpPr>
            <p:spPr>
              <a:xfrm>
                <a:off x="9503793" y="2443369"/>
                <a:ext cx="717643" cy="2356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3765" eaLnBrk="0" hangingPunct="0">
                  <a:buFont typeface="Arial" panose="020B0604020202020204" pitchFamily="34" charset="0"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/>
                    <a:ea typeface="宋体" panose="02010600030101010101" pitchFamily="2" charset="-122"/>
                    <a:cs typeface="Times"/>
                  </a:rPr>
                  <a:t>G174, B239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/>
                  <a:ea typeface="宋体" panose="02010600030101010101" pitchFamily="2" charset="-122"/>
                  <a:cs typeface="Times"/>
                </a:endParaRPr>
              </a:p>
            </p:txBody>
          </p:sp>
        </p:grpSp>
        <p:sp>
          <p:nvSpPr>
            <p:cNvPr id="12" name="矩形 11"/>
            <p:cNvSpPr/>
            <p:nvPr userDrawn="1"/>
          </p:nvSpPr>
          <p:spPr>
            <a:xfrm>
              <a:off x="9286278" y="2773708"/>
              <a:ext cx="254033" cy="254108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hangingPunct="0">
                <a:buFont typeface="Arial" panose="020B0604020202020204" pitchFamily="34" charset="0"/>
                <a:buNone/>
                <a:defRPr/>
              </a:pP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文本框 30"/>
            <p:cNvSpPr txBox="1"/>
            <p:nvPr userDrawn="1"/>
          </p:nvSpPr>
          <p:spPr>
            <a:xfrm>
              <a:off x="9503793" y="2803354"/>
              <a:ext cx="717643" cy="2356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3765" eaLnBrk="0" hangingPunct="0">
                <a:buFont typeface="Arial" panose="020B0604020202020204" pitchFamily="34" charset="0"/>
                <a:buNone/>
                <a:defRPr/>
              </a:pPr>
              <a:r>
                <a:rPr kumimoji="1" lang="en-US" altLang="zh-CN" sz="935" i="1" dirty="0">
                  <a:solidFill>
                    <a:prstClr val="white"/>
                  </a:solidFill>
                  <a:latin typeface="Times"/>
                  <a:ea typeface="宋体" panose="02010600030101010101" pitchFamily="2" charset="-122"/>
                  <a:cs typeface="Times"/>
                </a:rPr>
                <a:t>G171, B189</a:t>
              </a:r>
              <a:endParaRPr kumimoji="1" lang="zh-CN" altLang="en-US" sz="935" i="1" dirty="0">
                <a:solidFill>
                  <a:prstClr val="white"/>
                </a:solidFill>
                <a:latin typeface="Times"/>
                <a:ea typeface="宋体" panose="02010600030101010101" pitchFamily="2" charset="-122"/>
                <a:cs typeface="Times"/>
              </a:endParaRPr>
            </a:p>
          </p:txBody>
        </p:sp>
      </p:grp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135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TE-PPT-16x9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>
              <a:defRPr/>
            </a:pPr>
            <a:r>
              <a:rPr lang="en-US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zh-CN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12486217" y="5135033"/>
            <a:ext cx="1856316" cy="1318684"/>
            <a:chOff x="9286278" y="1725515"/>
            <a:chExt cx="1392554" cy="989008"/>
          </a:xfrm>
        </p:grpSpPr>
        <p:grpSp>
          <p:nvGrpSpPr>
            <p:cNvPr id="7" name="组 6"/>
            <p:cNvGrpSpPr/>
            <p:nvPr/>
          </p:nvGrpSpPr>
          <p:grpSpPr bwMode="auto">
            <a:xfrm>
              <a:off x="9286278" y="1725515"/>
              <a:ext cx="935250" cy="253999"/>
              <a:chOff x="9286278" y="1725515"/>
              <a:chExt cx="935250" cy="253999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457200">
                  <a:defRPr/>
                </a:pPr>
                <a:r>
                  <a:rPr kumimoji="1" lang="en-US" altLang="zh-CN" sz="935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935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/>
            <p:nvPr/>
          </p:nvGrpSpPr>
          <p:grpSpPr bwMode="auto">
            <a:xfrm>
              <a:off x="9286278" y="2098576"/>
              <a:ext cx="1198835" cy="253999"/>
              <a:chOff x="9286278" y="2098576"/>
              <a:chExt cx="1198835" cy="253999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457200">
                  <a:defRPr/>
                </a:pPr>
                <a:r>
                  <a:rPr kumimoji="1" lang="en-US" altLang="zh-CN" sz="935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935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457200">
                <a:defRPr/>
              </a:pPr>
              <a:r>
                <a:rPr kumimoji="1" lang="en-US" altLang="zh-CN" sz="935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935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457200">
              <a:defRPr/>
            </a:pPr>
            <a:fld id="{8B1ACE5D-2313-4F27-A3BE-6E5F29C080E5}" type="slidenum">
              <a:rPr lang="en-US" sz="106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1065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4384" y="118533"/>
            <a:ext cx="510116" cy="406400"/>
          </a:xfrm>
          <a:prstGeom prst="rect">
            <a:avLst/>
          </a:prstGeom>
        </p:spPr>
        <p:txBody>
          <a:bodyPr lIns="0" tIns="0" rIns="0" bIns="0"/>
          <a:lstStyle>
            <a:lvl1pPr lvl="0">
              <a:spcBef>
                <a:spcPct val="0"/>
              </a:spcBef>
              <a:buNone/>
              <a:defRPr kumimoji="1" lang="zh-CN" altLang="en-US" sz="2400" b="0" i="0" dirty="0">
                <a:solidFill>
                  <a:srgbClr val="008FD4"/>
                </a:solidFill>
                <a:ea typeface="微软雅黑" panose="020B0503020204020204" charset="-122"/>
              </a:defRPr>
            </a:lvl1pPr>
          </a:lstStyle>
          <a:p>
            <a:pPr defTabSz="457200" fontAlgn="auto">
              <a:spcAft>
                <a:spcPts val="0"/>
              </a:spcAft>
              <a:defRPr/>
            </a:pPr>
            <a:r>
              <a:rPr sz="1335" smtClean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秘密</a:t>
            </a:r>
            <a:r>
              <a:rPr lang="en-US" sz="1335" smtClean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▲</a:t>
            </a:r>
            <a:endParaRPr lang="en-US" sz="1335" smtClean="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6707717" y="6470651"/>
            <a:ext cx="2921000" cy="226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457200">
              <a:defRPr/>
            </a:pP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All 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48183" y="1693451"/>
            <a:ext cx="11351683" cy="446250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1865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48183" y="548191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75370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13868E-E4A3-4021-B282-73E2155E5DD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16DAC3-EC4B-419B-93BF-E3B34ABE4B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 bwMode="auto">
          <a:xfrm>
            <a:off x="1785259" y="1862297"/>
            <a:ext cx="3238919" cy="1468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  <a:endParaRPr kumimoji="0" lang="zh-CN" altLang="en-US" sz="6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7800" y="593936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9851" y="5560484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2684" y="485140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573613" y="1752109"/>
            <a:ext cx="8534400" cy="75034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935" b="0" i="0" kern="1200" dirty="0">
                <a:solidFill>
                  <a:srgbClr val="8CC63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574163" y="3188360"/>
            <a:ext cx="5971117" cy="1342429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3613" y="1147995"/>
            <a:ext cx="8534400" cy="592317"/>
          </a:xfrm>
        </p:spPr>
        <p:txBody>
          <a:bodyPr>
            <a:noAutofit/>
          </a:bodyPr>
          <a:lstStyle>
            <a:lvl1pPr algn="l">
              <a:defRPr kumimoji="1" lang="zh-CN" altLang="en-US" sz="3735" b="1" i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3" name="图片 2" descr="未标题-1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1627" y="419947"/>
            <a:ext cx="1862667" cy="934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2193901" y="553339"/>
            <a:ext cx="9227932" cy="957724"/>
          </a:xfrm>
        </p:spPr>
        <p:txBody>
          <a:bodyPr rtlCol="0">
            <a:normAutofit/>
          </a:bodyPr>
          <a:lstStyle>
            <a:lvl1pPr>
              <a:defRPr lang="en-US" altLang="zh-CN" sz="3200" dirty="0" smtClean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2193901" y="1573584"/>
            <a:ext cx="9227932" cy="405933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6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2400" b="0" i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kumimoji="1" lang="zh-CN" altLang="en-US" sz="213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kumimoji="1" lang="zh-CN" altLang="en-US" sz="1865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C0E72943-9F54-4067-A950-84A709784270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11351684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113F1D33-9059-47D3-954B-5D17F3B4270F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idx="12"/>
          </p:nvPr>
        </p:nvSpPr>
        <p:spPr>
          <a:xfrm>
            <a:off x="6329801" y="1693435"/>
            <a:ext cx="547006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7" name="文本占位符 2"/>
          <p:cNvSpPr>
            <a:spLocks noGrp="1"/>
          </p:cNvSpPr>
          <p:nvPr>
            <p:ph idx="13"/>
          </p:nvPr>
        </p:nvSpPr>
        <p:spPr>
          <a:xfrm>
            <a:off x="448181" y="1693435"/>
            <a:ext cx="5470065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0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75365" y="0"/>
            <a:ext cx="5000555" cy="962147"/>
            <a:chOff x="281524" y="0"/>
            <a:chExt cx="3750416" cy="721610"/>
          </a:xfrm>
        </p:grpSpPr>
        <p:sp>
          <p:nvSpPr>
            <p:cNvPr id="15" name="矩形 1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9ACA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21550" y="681540"/>
              <a:ext cx="3510390" cy="0"/>
            </a:xfrm>
            <a:prstGeom prst="line">
              <a:avLst/>
            </a:prstGeom>
            <a:noFill/>
            <a:ln w="6350" cap="flat" cmpd="sng" algn="ctr">
              <a:solidFill>
                <a:srgbClr val="44C8F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3284"/>
            <a:ext cx="12192000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5951" y="6553200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kumimoji="1"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kumimoji="1"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kumimoji="1"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D9DD1A95-C1D4-4F9A-857F-0557B7623FF8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idx="11"/>
          </p:nvPr>
        </p:nvSpPr>
        <p:spPr>
          <a:xfrm>
            <a:off x="7571196" y="1693435"/>
            <a:ext cx="4228668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5" name="文本占位符 2"/>
          <p:cNvSpPr>
            <a:spLocks noGrp="1"/>
          </p:cNvSpPr>
          <p:nvPr>
            <p:ph idx="12"/>
          </p:nvPr>
        </p:nvSpPr>
        <p:spPr>
          <a:xfrm>
            <a:off x="448181" y="1693435"/>
            <a:ext cx="6721993" cy="446250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1" lang="zh-CN" altLang="en-US" sz="1865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6" name="标题 13"/>
          <p:cNvSpPr>
            <a:spLocks noGrp="1"/>
          </p:cNvSpPr>
          <p:nvPr>
            <p:ph type="title"/>
          </p:nvPr>
        </p:nvSpPr>
        <p:spPr>
          <a:xfrm>
            <a:off x="448183" y="548175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b="0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75365" y="0"/>
            <a:ext cx="5000555" cy="962147"/>
            <a:chOff x="281524" y="0"/>
            <a:chExt cx="3750416" cy="721610"/>
          </a:xfrm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9ACA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21550" y="681540"/>
              <a:ext cx="3510390" cy="0"/>
            </a:xfrm>
            <a:prstGeom prst="line">
              <a:avLst/>
            </a:prstGeom>
            <a:noFill/>
            <a:ln w="6350" cap="flat" cmpd="sng" algn="ctr">
              <a:solidFill>
                <a:srgbClr val="44C8F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ZTE-PPT-16x9-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314767" y="3419054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6" tIns="62298" rIns="124586" bIns="62298" anchor="b" anchorCtr="1">
            <a:spAutoFit/>
          </a:bodyPr>
          <a:lstStyle/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2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70040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1065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1065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2" name="组 5"/>
          <p:cNvGrpSpPr/>
          <p:nvPr/>
        </p:nvGrpSpPr>
        <p:grpSpPr bwMode="auto">
          <a:xfrm>
            <a:off x="12486219" y="5135035"/>
            <a:ext cx="1856316" cy="1318684"/>
            <a:chOff x="9286278" y="1725515"/>
            <a:chExt cx="1392554" cy="989008"/>
          </a:xfrm>
        </p:grpSpPr>
        <p:grpSp>
          <p:nvGrpSpPr>
            <p:cNvPr id="3" name="组 6"/>
            <p:cNvGrpSpPr/>
            <p:nvPr/>
          </p:nvGrpSpPr>
          <p:grpSpPr bwMode="auto">
            <a:xfrm>
              <a:off x="9286278" y="1725515"/>
              <a:ext cx="935250" cy="253999"/>
              <a:chOff x="9286278" y="1725515"/>
              <a:chExt cx="935250" cy="253999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 pitchFamily="18" charset="0"/>
                    <a:ea typeface="宋体" panose="02010600030101010101" pitchFamily="2" charset="-122"/>
                    <a:cs typeface="Times" pitchFamily="18" charset="0"/>
                  </a:rPr>
                  <a:t>G143, B212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endParaRPr>
              </a:p>
            </p:txBody>
          </p:sp>
        </p:grpSp>
        <p:grpSp>
          <p:nvGrpSpPr>
            <p:cNvPr id="5" name="组 9"/>
            <p:cNvGrpSpPr/>
            <p:nvPr/>
          </p:nvGrpSpPr>
          <p:grpSpPr bwMode="auto">
            <a:xfrm>
              <a:off x="9286278" y="2098576"/>
              <a:ext cx="1198835" cy="253999"/>
              <a:chOff x="9286278" y="2098576"/>
              <a:chExt cx="1198835" cy="253999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576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1" lang="en-US" altLang="zh-CN" sz="935" i="1" dirty="0">
                    <a:solidFill>
                      <a:prstClr val="white"/>
                    </a:solidFill>
                    <a:latin typeface="Times" pitchFamily="18" charset="0"/>
                    <a:ea typeface="宋体" panose="02010600030101010101" pitchFamily="2" charset="-122"/>
                    <a:cs typeface="Times" pitchFamily="18" charset="0"/>
                  </a:rPr>
                  <a:t>R140,G198, B62</a:t>
                </a:r>
                <a:endParaRPr kumimoji="1" lang="zh-CN" altLang="en-US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0686"/>
              <a:ext cx="1175017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1" lang="en-US" altLang="zh-CN" sz="935" i="1" dirty="0">
                  <a:solidFill>
                    <a:prstClr val="white"/>
                  </a:solidFill>
                  <a:latin typeface="Times" pitchFamily="18" charset="0"/>
                  <a:ea typeface="宋体" panose="02010600030101010101" pitchFamily="2" charset="-122"/>
                  <a:cs typeface="Times" pitchFamily="18" charset="0"/>
                </a:rPr>
                <a:t>R90,G203, B245</a:t>
              </a:r>
              <a:endParaRPr kumimoji="1" lang="zh-CN" altLang="en-US" sz="935" i="1" dirty="0">
                <a:solidFill>
                  <a:prstClr val="white"/>
                </a:solidFill>
                <a:latin typeface="Times" pitchFamily="18" charset="0"/>
                <a:ea typeface="宋体" panose="02010600030101010101" pitchFamily="2" charset="-122"/>
                <a:cs typeface="Times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317500" y="6466419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8" tIns="45718" rIns="91438" bIns="45718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909ED34E-68CD-4CBA-8768-968FC3B27E4C}" type="slidenum">
              <a:rPr lang="en-US" sz="106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065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48185" y="1693437"/>
            <a:ext cx="11351683" cy="446250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1865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48185" y="548177"/>
            <a:ext cx="11351683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TextBox 16"/>
          <p:cNvSpPr txBox="1">
            <a:spLocks noChangeArrowheads="1"/>
          </p:cNvSpPr>
          <p:nvPr userDrawn="1"/>
        </p:nvSpPr>
        <p:spPr bwMode="auto">
          <a:xfrm>
            <a:off x="6707341" y="6470073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©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ZTE 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+mn-cs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75365" y="0"/>
            <a:ext cx="5000555" cy="962147"/>
            <a:chOff x="281524" y="0"/>
            <a:chExt cx="3750416" cy="721610"/>
          </a:xfrm>
        </p:grpSpPr>
        <p:sp>
          <p:nvSpPr>
            <p:cNvPr id="22" name="矩形 21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9ACA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21550" y="681540"/>
              <a:ext cx="3510390" cy="0"/>
            </a:xfrm>
            <a:prstGeom prst="line">
              <a:avLst/>
            </a:prstGeom>
            <a:noFill/>
            <a:ln w="6350" cap="flat" cmpd="sng" algn="ctr">
              <a:solidFill>
                <a:srgbClr val="44C8F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384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Box 18"/>
          <p:cNvSpPr txBox="1">
            <a:spLocks noChangeArrowheads="1"/>
          </p:cNvSpPr>
          <p:nvPr userDrawn="1"/>
        </p:nvSpPr>
        <p:spPr bwMode="auto">
          <a:xfrm>
            <a:off x="10714785" y="278299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sz="1335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▲</a:t>
            </a:r>
            <a:endParaRPr kumimoji="1" lang="en-US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5365" y="0"/>
            <a:ext cx="5000555" cy="962147"/>
            <a:chOff x="281524" y="0"/>
            <a:chExt cx="3750416" cy="721610"/>
          </a:xfrm>
        </p:grpSpPr>
        <p:sp>
          <p:nvSpPr>
            <p:cNvPr id="7" name="矩形 6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9ACA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21550" y="681540"/>
              <a:ext cx="3510390" cy="0"/>
            </a:xfrm>
            <a:prstGeom prst="line">
              <a:avLst/>
            </a:prstGeom>
            <a:noFill/>
            <a:ln w="6350" cap="flat" cmpd="sng" algn="ctr">
              <a:solidFill>
                <a:srgbClr val="44C8F5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5811" y="1991491"/>
            <a:ext cx="8192288" cy="1487063"/>
          </a:xfrm>
        </p:spPr>
        <p:txBody>
          <a:bodyPr rtlCol="0">
            <a:noAutofit/>
          </a:bodyPr>
          <a:lstStyle>
            <a:lvl1pPr>
              <a:defRPr lang="en-US" sz="5335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2" name="图片 1" descr="169英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9600" y="-341207"/>
            <a:ext cx="13411200" cy="7541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44500" y="1775012"/>
            <a:ext cx="11355917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555836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3" y="1600200"/>
            <a:ext cx="5560484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455613"/>
            <a:ext cx="11355917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567892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9341" y="1600200"/>
            <a:ext cx="4521076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44500" y="1775012"/>
            <a:ext cx="11355917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8" y="1600200"/>
            <a:ext cx="5558367" cy="4252913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9935" y="1600200"/>
            <a:ext cx="5560484" cy="4252913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455613"/>
            <a:ext cx="11355917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8" y="1600200"/>
            <a:ext cx="6567892" cy="4252913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9343" y="1600200"/>
            <a:ext cx="4521076" cy="4252913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667" y="122767"/>
            <a:ext cx="11853333" cy="65659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465" b="1" baseline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9787467" y="6407151"/>
            <a:ext cx="20640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F6CB4A-6F0F-444F-A0FB-95BBEDD8F768}" type="slidenum">
              <a:rPr kumimoji="0" lang="zh-CN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455084"/>
            <a:ext cx="11355917" cy="96308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367" y="1600200"/>
            <a:ext cx="6753707" cy="4252384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26036" y="1600200"/>
            <a:ext cx="4374381" cy="4252384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3"/>
          <p:cNvSpPr>
            <a:spLocks noGrp="1"/>
          </p:cNvSpPr>
          <p:nvPr>
            <p:ph type="title"/>
          </p:nvPr>
        </p:nvSpPr>
        <p:spPr>
          <a:xfrm>
            <a:off x="238660" y="239076"/>
            <a:ext cx="11953340" cy="964969"/>
          </a:xfrm>
          <a:prstGeom prst="rect">
            <a:avLst/>
          </a:prstGeom>
        </p:spPr>
        <p:txBody>
          <a:bodyPr lIns="53993" tIns="26996" rIns="53993" bIns="26996" rtlCol="0" anchor="ctr" anchorCtr="0">
            <a:noAutofit/>
          </a:bodyPr>
          <a:lstStyle>
            <a:lvl1pPr algn="l">
              <a:defRPr lang="zh-CN" altLang="en-US" sz="3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灯片编号占位符 5"/>
          <p:cNvSpPr txBox="1"/>
          <p:nvPr userDrawn="1"/>
        </p:nvSpPr>
        <p:spPr>
          <a:xfrm>
            <a:off x="9787467" y="6407151"/>
            <a:ext cx="2064000" cy="366183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2F6CB4A-6F0F-444F-A0FB-95BBEDD8F768}" type="slidenum">
              <a:rPr lang="zh-CN" altLang="en-US" sz="2400" i="1" smtClean="0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zh-CN" altLang="en-US" sz="2400" i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59.xml"/></Relationships>
</file>

<file path=ppt/slideMasters/_rels/slideMaster13.xml.rels><?xml version="1.0" encoding="UTF-8" standalone="yes"?>
<Relationships xmlns="http://schemas.openxmlformats.org/package/2006/relationships"><Relationship Id="rId5" Type="http://schemas.openxmlformats.org/officeDocument/2006/relationships/theme" Target="../theme/theme13.xml"/><Relationship Id="rId4" Type="http://schemas.openxmlformats.org/officeDocument/2006/relationships/image" Target="../media/image12.jpeg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_rels/slideMaster14.xml.rels><?xml version="1.0" encoding="UTF-8" standalone="yes"?>
<Relationships xmlns="http://schemas.openxmlformats.org/package/2006/relationships"><Relationship Id="rId5" Type="http://schemas.openxmlformats.org/officeDocument/2006/relationships/theme" Target="../theme/theme14.xml"/><Relationship Id="rId4" Type="http://schemas.openxmlformats.org/officeDocument/2006/relationships/image" Target="../media/image15.jpeg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_rels/slideMaster15.xml.rels><?xml version="1.0" encoding="UTF-8" standalone="yes"?>
<Relationships xmlns="http://schemas.openxmlformats.org/package/2006/relationships"><Relationship Id="rId7" Type="http://schemas.openxmlformats.org/officeDocument/2006/relationships/theme" Target="../theme/theme15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12.jpeg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heme" Target="../theme/theme9.xml"/><Relationship Id="rId8" Type="http://schemas.openxmlformats.org/officeDocument/2006/relationships/image" Target="../media/image12.jpeg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4100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4101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4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341" y="6470072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ZTE</a:t>
            </a:r>
            <a:r>
              <a:rPr lang="en-US" sz="800" baseline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fld id="{63A232AC-B835-42C1-99DB-2C459B2C1403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  <p:sp>
        <p:nvSpPr>
          <p:cNvPr id="18" name="TextBox 18"/>
          <p:cNvSpPr txBox="1">
            <a:spLocks noChangeArrowheads="1"/>
          </p:cNvSpPr>
          <p:nvPr userDrawn="1"/>
        </p:nvSpPr>
        <p:spPr bwMode="auto">
          <a:xfrm>
            <a:off x="11303995" y="215900"/>
            <a:ext cx="672851" cy="40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335" b="0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秘密</a:t>
            </a:r>
            <a:r>
              <a:rPr lang="en-US" sz="1335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984" y="-1096433"/>
            <a:ext cx="12255501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2160251" y="3242307"/>
            <a:ext cx="1976967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34720">
              <a:defRPr/>
            </a:pPr>
            <a:r>
              <a:rPr 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</a:t>
            </a: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Type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: 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24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32pt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olor</a:t>
            </a: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：T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he ZTE blue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 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ype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en-US" altLang="zh-CN" sz="106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  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20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22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pt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 The 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ZTE green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12507385" y="4958285"/>
            <a:ext cx="1856316" cy="1756836"/>
            <a:chOff x="0" y="0"/>
            <a:chExt cx="1392554" cy="989008"/>
          </a:xfrm>
        </p:grpSpPr>
        <p:grpSp>
          <p:nvGrpSpPr>
            <p:cNvPr id="6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2" name="矩形 11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G142, B211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10" name="矩形 9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R154,G202, B60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32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35" i="1" dirty="0" smtClean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R68,G200, </a:t>
              </a:r>
              <a:r>
                <a:rPr 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B245</a:t>
              </a:r>
              <a:endParaRPr lang="zh-CN" altLang="en-US" sz="935" i="1" dirty="0">
                <a:solidFill>
                  <a:schemeClr val="bg1"/>
                </a:solidFill>
                <a:latin typeface="Times" pitchFamily="18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txStyles>
    <p:titleStyle>
      <a:lvl1pPr algn="l" defTabSz="609600" rtl="0" eaLnBrk="1" fontAlgn="base" hangingPunct="1">
        <a:spcBef>
          <a:spcPct val="0"/>
        </a:spcBef>
        <a:spcAft>
          <a:spcPct val="0"/>
        </a:spcAft>
        <a:defRPr kumimoji="1" lang="zh-CN" altLang="en-US" sz="32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990600" indent="-3810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5240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21336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7432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1" y="1716088"/>
            <a:ext cx="12192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6745817" y="6564313"/>
            <a:ext cx="292100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2314767" y="3836670"/>
            <a:ext cx="1813984" cy="1246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317500" y="6540500"/>
            <a:ext cx="558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11122660" y="215900"/>
            <a:ext cx="854287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613"/>
            <a:ext cx="11355917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12486217" y="5135563"/>
            <a:ext cx="1856316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491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491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49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18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2314767" y="3420110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>
              <a:defRPr/>
            </a:pPr>
            <a:r>
              <a:rPr lang="en-US" altLang="en-US" sz="12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12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2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1065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317500" y="6540500"/>
            <a:ext cx="558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106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11084560" y="215900"/>
            <a:ext cx="892387" cy="4047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335" b="0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335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613"/>
            <a:ext cx="11355917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6695480" y="6461160"/>
            <a:ext cx="2921000" cy="169863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 5"/>
          <p:cNvGrpSpPr/>
          <p:nvPr/>
        </p:nvGrpSpPr>
        <p:grpSpPr bwMode="auto">
          <a:xfrm>
            <a:off x="12566653" y="5231872"/>
            <a:ext cx="1856316" cy="1756836"/>
            <a:chOff x="0" y="0"/>
            <a:chExt cx="1392554" cy="989008"/>
          </a:xfrm>
        </p:grpSpPr>
        <p:grpSp>
          <p:nvGrpSpPr>
            <p:cNvPr id="19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2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G142, B211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23" name="矩形 22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R154,G202, B60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20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32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35" i="1" dirty="0" smtClean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R68,G200, </a:t>
              </a:r>
              <a:r>
                <a:rPr 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B245</a:t>
              </a:r>
              <a:endParaRPr lang="zh-CN" altLang="en-US" sz="935" i="1" dirty="0">
                <a:solidFill>
                  <a:schemeClr val="bg1"/>
                </a:solidFill>
                <a:latin typeface="Times" pitchFamily="18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xStyles>
    <p:titleStyle>
      <a:lvl1pPr algn="l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marL="457200" indent="-457200" algn="l" defTabSz="609600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:\2015\中兴\2015.9\BBWF胶片模板设计\素材\封面-v1--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932" y="0"/>
            <a:ext cx="12193865" cy="6858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 userDrawn="1"/>
        </p:nvSpPr>
        <p:spPr>
          <a:xfrm>
            <a:off x="0" y="6502400"/>
            <a:ext cx="12193859" cy="355600"/>
          </a:xfrm>
          <a:prstGeom prst="rect">
            <a:avLst/>
          </a:prstGeom>
          <a:solidFill>
            <a:srgbClr val="FF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Picture 8" descr="D:\2015\中兴\2015.9\BBWF胶片模板设计\素材\未标题-LOGO.png"/>
          <p:cNvPicPr>
            <a:picLocks noChangeAspect="1" noChangeArrowheads="1"/>
          </p:cNvPicPr>
          <p:nvPr userDrawn="1"/>
        </p:nvPicPr>
        <p:blipFill>
          <a:blip r:embed="rId6"/>
          <a:srcRect b="22771"/>
          <a:stretch>
            <a:fillRect/>
          </a:stretch>
        </p:blipFill>
        <p:spPr bwMode="auto">
          <a:xfrm>
            <a:off x="261408" y="6559243"/>
            <a:ext cx="476047" cy="240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Size：32-24-pt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Size：20pt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7797800" y="5939367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6419851" y="5560484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5382684" y="485140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grpSp>
        <p:nvGrpSpPr>
          <p:cNvPr id="2054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2055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58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10871200" y="13546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7200"/>
            <a:ext cx="9023351" cy="960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4051" y="93133"/>
            <a:ext cx="238548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096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2160251" y="3241252"/>
            <a:ext cx="1976967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p>
            <a:pPr lvl="0" defTabSz="933450" eaLnBrk="1" hangingPunct="1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Title:</a:t>
            </a:r>
            <a:endParaRPr lang="en-US" altLang="ja-JP" sz="1200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Type</a:t>
            </a:r>
            <a:r>
              <a:rPr lang="en-US" altLang="ja-JP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: Arial</a:t>
            </a:r>
            <a:endParaRPr lang="en-US" altLang="zh-CN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Size</a:t>
            </a:r>
            <a:r>
              <a:rPr lang="en-US" altLang="en-US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：</a:t>
            </a:r>
            <a:r>
              <a:rPr lang="en-US" altLang="ja-JP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24</a:t>
            </a:r>
            <a:r>
              <a:rPr lang="en-US" altLang="en-US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－</a:t>
            </a:r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32pt</a:t>
            </a:r>
            <a:endParaRPr lang="en-US" altLang="ja-JP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Color</a:t>
            </a:r>
            <a:r>
              <a:rPr lang="en-US" altLang="x-none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：</a:t>
            </a:r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The ZTE blue</a:t>
            </a:r>
            <a:r>
              <a:rPr lang="en-US" altLang="ja-JP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 </a:t>
            </a:r>
            <a:endParaRPr lang="en-US" altLang="ja-JP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Subtitle:</a:t>
            </a:r>
            <a:endParaRPr lang="en-US" altLang="ja-JP" sz="1200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Type</a:t>
            </a:r>
            <a:r>
              <a:rPr lang="en-US" altLang="en-US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：</a:t>
            </a:r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Arial</a:t>
            </a:r>
            <a:endParaRPr lang="en-US" altLang="zh-CN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Size</a:t>
            </a:r>
            <a:r>
              <a:rPr lang="en-US" altLang="x-none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：  </a:t>
            </a:r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20</a:t>
            </a:r>
            <a:r>
              <a:rPr lang="en-US" altLang="en-US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－</a:t>
            </a:r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22</a:t>
            </a:r>
            <a:r>
              <a:rPr lang="en-US" altLang="ja-JP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pt</a:t>
            </a:r>
            <a:endParaRPr lang="en-US" altLang="ja-JP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  <a:p>
            <a:pPr lvl="0" defTabSz="933450" eaLnBrk="1" hangingPunct="1"/>
            <a:r>
              <a:rPr lang="en-US" altLang="zh-CN" sz="1065" dirty="0">
                <a:solidFill>
                  <a:schemeClr val="bg1"/>
                </a:solidFill>
                <a:latin typeface="Arial" panose="020B0604020202020204" pitchFamily="34" charset="0"/>
                <a:ea typeface="Heiti SC Light"/>
              </a:rPr>
              <a:t>Color:  The ZTE green</a:t>
            </a:r>
            <a:endParaRPr lang="en-US" altLang="ja-JP" sz="1065" dirty="0">
              <a:solidFill>
                <a:schemeClr val="bg1"/>
              </a:solidFill>
              <a:latin typeface="Arial" panose="020B0604020202020204" pitchFamily="34" charset="0"/>
              <a:ea typeface="Heiti SC Light"/>
            </a:endParaRPr>
          </a:p>
        </p:txBody>
      </p:sp>
      <p:grpSp>
        <p:nvGrpSpPr>
          <p:cNvPr id="3077" name="组 5"/>
          <p:cNvGrpSpPr/>
          <p:nvPr/>
        </p:nvGrpSpPr>
        <p:grpSpPr>
          <a:xfrm>
            <a:off x="12507384" y="4957233"/>
            <a:ext cx="1856316" cy="1756833"/>
            <a:chOff x="0" y="0"/>
            <a:chExt cx="1392554" cy="989008"/>
          </a:xfrm>
        </p:grpSpPr>
        <p:grpSp>
          <p:nvGrpSpPr>
            <p:cNvPr id="3079" name="组 6"/>
            <p:cNvGrpSpPr/>
            <p:nvPr userDrawn="1"/>
          </p:nvGrpSpPr>
          <p:grpSpPr>
            <a:xfrm>
              <a:off x="0" y="0"/>
              <a:ext cx="935250" cy="253806"/>
              <a:chOff x="0" y="0"/>
              <a:chExt cx="935250" cy="253806"/>
            </a:xfrm>
          </p:grpSpPr>
          <p:sp>
            <p:nvSpPr>
              <p:cNvPr id="12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6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935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G142, B211</a:t>
                </a:r>
                <a:endParaRPr kumimoji="0" lang="zh-CN" altLang="en-US" sz="935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80" name="组 9"/>
            <p:cNvGrpSpPr/>
            <p:nvPr userDrawn="1"/>
          </p:nvGrpSpPr>
          <p:grpSpPr>
            <a:xfrm>
              <a:off x="0" y="372964"/>
              <a:ext cx="1198835" cy="254997"/>
              <a:chOff x="0" y="-496"/>
              <a:chExt cx="1198835" cy="254997"/>
            </a:xfrm>
          </p:grpSpPr>
          <p:sp>
            <p:nvSpPr>
              <p:cNvPr id="10" name="矩形 9"/>
              <p:cNvSpPr>
                <a:spLocks noChangeArrowheads="1"/>
              </p:cNvSpPr>
              <p:nvPr/>
            </p:nvSpPr>
            <p:spPr bwMode="auto">
              <a:xfrm>
                <a:off x="0" y="-496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5"/>
                <a:ext cx="981298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935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R154,G202, B60</a:t>
                </a:r>
                <a:endParaRPr kumimoji="0" lang="zh-CN" altLang="en-US" sz="935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0" y="735203"/>
              <a:ext cx="254058" cy="253805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217537" y="766184"/>
              <a:ext cx="1175017" cy="132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935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R68,G200, </a:t>
              </a:r>
              <a:r>
                <a:rPr kumimoji="0" lang="en-US" sz="935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B245</a:t>
              </a:r>
              <a:endParaRPr kumimoji="0" lang="zh-CN" altLang="en-US" sz="935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0714567" y="277284"/>
            <a:ext cx="1195917" cy="539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p>
            <a:pPr lvl="0" defTabSz="457200" eaLnBrk="1" hangingPunct="1"/>
            <a:r>
              <a:rPr lang="en-US" altLang="zh-CN" sz="1335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Confidential</a:t>
            </a:r>
            <a:r>
              <a:rPr lang="en-US" altLang="zh-CN" sz="1335" b="1" dirty="0">
                <a:solidFill>
                  <a:srgbClr val="404040"/>
                </a:solidFill>
                <a:latin typeface="Arial" panose="020B0604020202020204" pitchFamily="34" charset="0"/>
                <a:ea typeface="Heiti SC Light"/>
              </a:rPr>
              <a:t>▲</a:t>
            </a:r>
            <a:endParaRPr lang="en-US" altLang="zh-CN" sz="1335" b="1" dirty="0">
              <a:solidFill>
                <a:srgbClr val="404040"/>
              </a:solidFill>
              <a:latin typeface="Arial" panose="020B0604020202020204" pitchFamily="34" charset="0"/>
              <a:ea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7060" rtl="0" eaLnBrk="0" fontAlgn="base" hangingPunct="0">
        <a:spcBef>
          <a:spcPct val="0"/>
        </a:spcBef>
        <a:spcAft>
          <a:spcPct val="0"/>
        </a:spcAft>
        <a:defRPr kumimoji="1" lang="zh-CN" altLang="en-US" sz="32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5295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5295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5295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5295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marL="457200" indent="-4572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988695" indent="-3810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522095" indent="-3048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2131695" indent="-3048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741295" indent="-3048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2160251" y="3242307"/>
            <a:ext cx="1976967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34720">
              <a:defRPr/>
            </a:pPr>
            <a:r>
              <a:rPr 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</a:t>
            </a: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Type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Arial" panose="020B0604020202020204" pitchFamily="34" charset="0"/>
              </a:rPr>
              <a:t>: 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24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32pt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olor</a:t>
            </a: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：T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he ZTE blue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 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zh-CN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ja-JP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ype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endParaRPr lang="en-US" altLang="zh-CN" sz="106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ize</a:t>
            </a: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：  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20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－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22</a:t>
            </a:r>
            <a:r>
              <a:rPr lang="en-US" altLang="ja-JP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pt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 The </a:t>
            </a:r>
            <a:r>
              <a:rPr lang="en-US" altLang="zh-CN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ZTE green</a:t>
            </a:r>
            <a:endParaRPr lang="en-US" altLang="ja-JP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/>
          <p:nvPr userDrawn="1"/>
        </p:nvGrpSpPr>
        <p:grpSpPr bwMode="auto">
          <a:xfrm>
            <a:off x="12507385" y="4958285"/>
            <a:ext cx="1856316" cy="1756836"/>
            <a:chOff x="0" y="0"/>
            <a:chExt cx="1392554" cy="989008"/>
          </a:xfrm>
        </p:grpSpPr>
        <p:grpSp>
          <p:nvGrpSpPr>
            <p:cNvPr id="6" name="组 6"/>
            <p:cNvGrpSpPr/>
            <p:nvPr userDrawn="1"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2" name="矩形 11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 userDrawn="1"/>
            </p:nvSpPr>
            <p:spPr bwMode="auto">
              <a:xfrm>
                <a:off x="217537" y="30981"/>
                <a:ext cx="717713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G142, B211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组 9"/>
            <p:cNvGrpSpPr/>
            <p:nvPr userDrawn="1"/>
          </p:nvGrpSpPr>
          <p:grpSpPr bwMode="auto">
            <a:xfrm>
              <a:off x="1" y="372963"/>
              <a:ext cx="1198834" cy="254997"/>
              <a:chOff x="1" y="-497"/>
              <a:chExt cx="1198834" cy="254997"/>
            </a:xfrm>
          </p:grpSpPr>
          <p:sp>
            <p:nvSpPr>
              <p:cNvPr id="10" name="矩形 9"/>
              <p:cNvSpPr>
                <a:spLocks noChangeArrowheads="1"/>
              </p:cNvSpPr>
              <p:nvPr userDrawn="1"/>
            </p:nvSpPr>
            <p:spPr bwMode="auto">
              <a:xfrm>
                <a:off x="1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 userDrawn="1"/>
            </p:nvSpPr>
            <p:spPr bwMode="auto">
              <a:xfrm>
                <a:off x="217537" y="30484"/>
                <a:ext cx="981298" cy="1326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935" i="1" dirty="0" smtClean="0">
                    <a:solidFill>
                      <a:schemeClr val="bg1"/>
                    </a:solidFill>
                    <a:latin typeface="Times" pitchFamily="18" charset="0"/>
                    <a:cs typeface="Arial" panose="020B0604020202020204" pitchFamily="34" charset="0"/>
                  </a:rPr>
                  <a:t>R154,G202, B60</a:t>
                </a:r>
                <a:endParaRPr lang="zh-CN" alt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矩形 7"/>
            <p:cNvSpPr>
              <a:spLocks noChangeArrowheads="1"/>
            </p:cNvSpPr>
            <p:nvPr userDrawn="1"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217537" y="766183"/>
              <a:ext cx="1175017" cy="1326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935" i="1" dirty="0" smtClean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R68,G200, </a:t>
              </a:r>
              <a:r>
                <a:rPr lang="en-US" sz="935" i="1" dirty="0">
                  <a:solidFill>
                    <a:schemeClr val="bg1"/>
                  </a:solidFill>
                  <a:latin typeface="Times" pitchFamily="18" charset="0"/>
                  <a:cs typeface="Arial" panose="020B0604020202020204" pitchFamily="34" charset="0"/>
                </a:rPr>
                <a:t>B245</a:t>
              </a:r>
              <a:endParaRPr lang="zh-CN" altLang="en-US" sz="935" i="1" dirty="0">
                <a:solidFill>
                  <a:schemeClr val="bg1"/>
                </a:solidFill>
                <a:latin typeface="Times" pitchFamily="18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l" defTabSz="609600" rtl="0" eaLnBrk="1" fontAlgn="base" hangingPunct="1">
        <a:spcBef>
          <a:spcPct val="0"/>
        </a:spcBef>
        <a:spcAft>
          <a:spcPct val="0"/>
        </a:spcAft>
        <a:defRPr kumimoji="1" lang="zh-CN" altLang="en-US" sz="3200" kern="1200" dirty="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990600" indent="-3810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5240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21336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743200" indent="-304800" algn="l" defTabSz="609600" rtl="0" eaLnBrk="1" fontAlgn="base" hangingPunct="1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4100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4101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4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341" y="6470072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© ZTE Corporation. All 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fld id="{63A232AC-B835-42C1-99DB-2C459B2C1403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10947211" y="147397"/>
            <a:ext cx="1036983" cy="307687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r>
              <a:rPr lang="zh-CN" alt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内部公开</a:t>
            </a:r>
            <a:r>
              <a:rPr 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4100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4101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4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341" y="6470072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ZTE</a:t>
            </a:r>
            <a:r>
              <a:rPr lang="en-US" sz="800" baseline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fld id="{63A232AC-B835-42C1-99DB-2C459B2C1403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 userDrawn="1"/>
        </p:nvSpPr>
        <p:spPr bwMode="auto">
          <a:xfrm>
            <a:off x="11303995" y="215900"/>
            <a:ext cx="672851" cy="40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335" b="0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秘密</a:t>
            </a:r>
            <a:r>
              <a:rPr lang="en-US" sz="1335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4100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4101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4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341" y="6470072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© ZTE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fld id="{63A232AC-B835-42C1-99DB-2C459B2C1403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10947211" y="147397"/>
            <a:ext cx="1036983" cy="307687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r>
              <a:rPr lang="zh-CN" alt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内部公开</a:t>
            </a:r>
            <a:r>
              <a:rPr 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9" tIns="62300" rIns="124589" bIns="62300" anchor="b" anchorCtr="1">
            <a:spAutoFit/>
          </a:bodyPr>
          <a:lstStyle/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200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Arial</a:t>
            </a:r>
            <a:endParaRPr lang="en-US" sz="1065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/>
            <a:r>
              <a:rPr lang="en-US" altLang="en-US" sz="1065" noProof="1">
                <a:solidFill>
                  <a:schemeClr val="bg1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chemeClr val="bg1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4100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4101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G143, B212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4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935" i="1">
                    <a:solidFill>
                      <a:schemeClr val="bg1"/>
                    </a:solidFill>
                    <a:latin typeface="Arial" panose="020B0604020202020204" pitchFamily="34" charset="0"/>
                  </a:rPr>
                  <a:t>R140,G198, B62</a:t>
                </a:r>
                <a:endParaRPr lang="zh-CN" altLang="en-US" sz="935" i="1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935" i="1">
                  <a:solidFill>
                    <a:schemeClr val="bg1"/>
                  </a:solidFill>
                  <a:latin typeface="Arial" panose="020B0604020202020204" pitchFamily="34" charset="0"/>
                </a:rPr>
                <a:t>R90,G203, B245</a:t>
              </a:r>
              <a:endParaRPr lang="zh-CN" altLang="en-US" sz="935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341" y="6470072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ZTE</a:t>
            </a:r>
            <a:r>
              <a:rPr lang="en-US" sz="800" baseline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rgbClr val="7F7F7F"/>
                </a:solidFill>
                <a:latin typeface="Arial" panose="020B0604020202020204" pitchFamily="34" charset="0"/>
              </a:rPr>
              <a:t>All </a:t>
            </a: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</a:rPr>
              <a:t>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fld id="{63A232AC-B835-42C1-99DB-2C459B2C1403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</a:rPr>
            </a:fld>
            <a:endParaRPr lang="en-US" sz="1065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10947211" y="147397"/>
            <a:ext cx="1036983" cy="307687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r>
              <a:rPr lang="zh-CN" alt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内部公开</a:t>
            </a:r>
            <a:r>
              <a:rPr lang="en-US" sz="1335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6096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4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3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32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9600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ZTE-PPT-16x9-0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2314767" y="3419052"/>
            <a:ext cx="1813984" cy="1663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4581" tIns="62296" rIns="124581" bIns="62296" anchor="b" anchorCtr="1">
            <a:spAutoFit/>
          </a:bodyPr>
          <a:lstStyle/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200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Title:</a:t>
            </a:r>
            <a:endParaRPr lang="en-US" altLang="en-US" sz="1200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Type: </a:t>
            </a: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Arial</a:t>
            </a:r>
            <a:endParaRPr lang="en-US" sz="106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Size：22-24pt</a:t>
            </a:r>
            <a:endParaRPr lang="en-US" altLang="en-US" sz="1065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Color：The ZTE blue </a:t>
            </a:r>
            <a:endParaRPr lang="en-US" altLang="en-US" sz="1065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endParaRPr lang="en-US" altLang="en-US" sz="1200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200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Subtitle:</a:t>
            </a:r>
            <a:endParaRPr lang="en-US" altLang="en-US" sz="1200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Arial</a:t>
            </a:r>
            <a:endParaRPr lang="en-US" sz="106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Size：14-18pt</a:t>
            </a:r>
            <a:endParaRPr lang="en-US" altLang="en-US" sz="1065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  <a:p>
            <a:pPr defTabSz="934720">
              <a:buFont typeface="Arial" panose="020B0604020202020204" pitchFamily="34" charset="0"/>
              <a:buNone/>
              <a:defRPr/>
            </a:pPr>
            <a:r>
              <a:rPr lang="en-US" altLang="en-US" sz="1065" noProof="1">
                <a:solidFill>
                  <a:srgbClr val="FFFFFF"/>
                </a:solidFill>
                <a:latin typeface="Arial" panose="020B0604020202020204" pitchFamily="34" charset="0"/>
                <a:ea typeface="Heiti SC Light"/>
                <a:cs typeface="Heiti SC Light"/>
              </a:rPr>
              <a:t>Color: The ZTE green</a:t>
            </a:r>
            <a:endParaRPr lang="en-US" altLang="en-US" sz="1065" noProof="1">
              <a:solidFill>
                <a:srgbClr val="FFFFFF"/>
              </a:solidFill>
              <a:latin typeface="Arial" panose="020B0604020202020204" pitchFamily="34" charset="0"/>
              <a:ea typeface="Heiti SC Light"/>
              <a:cs typeface="Heiti SC Light"/>
            </a:endParaRPr>
          </a:p>
        </p:txBody>
      </p:sp>
      <p:grpSp>
        <p:nvGrpSpPr>
          <p:cNvPr id="67588" name="组 5"/>
          <p:cNvGrpSpPr/>
          <p:nvPr/>
        </p:nvGrpSpPr>
        <p:grpSpPr bwMode="auto">
          <a:xfrm>
            <a:off x="12486217" y="5135033"/>
            <a:ext cx="1856316" cy="1318684"/>
            <a:chOff x="0" y="0"/>
            <a:chExt cx="1392554" cy="989008"/>
          </a:xfrm>
        </p:grpSpPr>
        <p:grpSp>
          <p:nvGrpSpPr>
            <p:cNvPr id="67594" name="组 6"/>
            <p:cNvGrpSpPr/>
            <p:nvPr/>
          </p:nvGrpSpPr>
          <p:grpSpPr bwMode="auto">
            <a:xfrm>
              <a:off x="0" y="0"/>
              <a:ext cx="935250" cy="253999"/>
              <a:chOff x="0" y="0"/>
              <a:chExt cx="935250" cy="253999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defTabSz="456565">
                  <a:buFont typeface="Arial" panose="020B0604020202020204" pitchFamily="34" charset="0"/>
                  <a:buNone/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1750"/>
                <a:ext cx="717713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456565">
                  <a:buFont typeface="Arial" panose="020B0604020202020204" pitchFamily="34" charset="0"/>
                  <a:buNone/>
                  <a:defRPr/>
                </a:pPr>
                <a:r>
                  <a:rPr lang="en-US" sz="935" i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G143, B212</a:t>
                </a:r>
                <a:endParaRPr lang="zh-CN" altLang="en-US" sz="935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595" name="组 9"/>
            <p:cNvGrpSpPr/>
            <p:nvPr/>
          </p:nvGrpSpPr>
          <p:grpSpPr bwMode="auto">
            <a:xfrm>
              <a:off x="0" y="373061"/>
              <a:ext cx="1198835" cy="253999"/>
              <a:chOff x="0" y="-399"/>
              <a:chExt cx="1198835" cy="253999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-399"/>
                <a:ext cx="254058" cy="253999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defTabSz="456565">
                  <a:buFont typeface="Arial" panose="020B0604020202020204" pitchFamily="34" charset="0"/>
                  <a:buNone/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1351"/>
                <a:ext cx="981298" cy="1766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456565">
                  <a:buFont typeface="Arial" panose="020B0604020202020204" pitchFamily="34" charset="0"/>
                  <a:buNone/>
                  <a:defRPr/>
                </a:pPr>
                <a:r>
                  <a:rPr lang="en-US" sz="935" i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R140,G198, B62</a:t>
                </a:r>
                <a:endParaRPr lang="zh-CN" altLang="en-US" sz="935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5009"/>
              <a:ext cx="254058" cy="253999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defTabSz="456565">
                <a:buFont typeface="Arial" panose="020B0604020202020204" pitchFamily="34" charset="0"/>
                <a:buNone/>
                <a:defRPr/>
              </a:pP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537" y="765171"/>
              <a:ext cx="1175017" cy="1766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456565">
                <a:buFont typeface="Arial" panose="020B0604020202020204" pitchFamily="34" charset="0"/>
                <a:buNone/>
                <a:defRPr/>
              </a:pPr>
              <a:r>
                <a:rPr lang="en-US" sz="935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R90,G203, B245</a:t>
              </a:r>
              <a:endParaRPr lang="zh-CN" altLang="en-US" sz="935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6707717" y="6470651"/>
            <a:ext cx="2921000" cy="2264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456565">
              <a:buFont typeface="Arial" panose="020B0604020202020204" pitchFamily="34" charset="0"/>
              <a:buNone/>
              <a:defRPr/>
            </a:pPr>
            <a:r>
              <a:rPr lang="en-US" sz="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All rights reserved</a:t>
            </a:r>
            <a:endParaRPr lang="en-US" sz="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317500" y="6466417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912" tIns="60956" rIns="121912" bIns="60956" anchor="ctr"/>
          <a:lstStyle/>
          <a:p>
            <a:pPr defTabSz="456565">
              <a:buFont typeface="Arial" panose="020B0604020202020204" pitchFamily="34" charset="0"/>
              <a:buNone/>
              <a:defRPr/>
            </a:pPr>
            <a:fld id="{44D1C33A-656A-4F85-8AF0-9A9E6EDFAA1E}" type="slidenum">
              <a:rPr lang="en-US" sz="1065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65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9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455084"/>
            <a:ext cx="11355917" cy="963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6759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600200"/>
            <a:ext cx="11322051" cy="42523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二级</a:t>
            </a:r>
            <a:endParaRPr lang="zh-CN" smtClean="0"/>
          </a:p>
          <a:p>
            <a:pPr lvl="2"/>
            <a:r>
              <a:rPr lang="zh-CN" smtClean="0"/>
              <a:t>三级</a:t>
            </a:r>
            <a:endParaRPr lang="zh-CN" smtClean="0"/>
          </a:p>
          <a:p>
            <a:pPr lvl="3"/>
            <a:r>
              <a:rPr lang="zh-CN" smtClean="0"/>
              <a:t>四级</a:t>
            </a:r>
            <a:endParaRPr lang="zh-CN" smtClean="0"/>
          </a:p>
          <a:p>
            <a:pPr lvl="4"/>
            <a:r>
              <a:rPr lang="zh-CN" smtClean="0"/>
              <a:t>五级</a:t>
            </a:r>
            <a:endParaRPr lang="zh-CN" smtClean="0"/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11322051" y="148167"/>
            <a:ext cx="670983" cy="306917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 defTabSz="456565">
              <a:buFont typeface="Arial" panose="020B0604020202020204" pitchFamily="34" charset="0"/>
              <a:buNone/>
              <a:defRPr/>
            </a:pPr>
            <a:r>
              <a:rPr lang="zh-CN" altLang="en-US" sz="1335" dirty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秘密</a:t>
            </a:r>
            <a:r>
              <a:rPr lang="en-US" sz="1335" dirty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xStyles>
    <p:titleStyle>
      <a:lvl1pPr algn="l" defTabSz="60706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529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2pPr>
      <a:lvl3pPr algn="l" defTabSz="45529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3pPr>
      <a:lvl4pPr algn="l" defTabSz="45529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4pPr>
      <a:lvl5pPr algn="l" defTabSz="45529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5pPr>
      <a:lvl6pPr marL="457200" algn="l" defTabSz="456565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6pPr>
      <a:lvl7pPr marL="914400" algn="l" defTabSz="456565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7pPr>
      <a:lvl8pPr marL="1371600" algn="l" defTabSz="456565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8pPr>
      <a:lvl9pPr marL="1828800" algn="l" defTabSz="456565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微软雅黑" panose="020B0503020204020204" charset="-122"/>
        </a:defRPr>
      </a:lvl9pPr>
    </p:titleStyle>
    <p:bodyStyle>
      <a:lvl1pPr marL="457200" indent="-457200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defRPr sz="2665">
          <a:solidFill>
            <a:schemeClr val="tx1"/>
          </a:solidFill>
          <a:latin typeface="+mn-lt"/>
          <a:ea typeface="+mn-ea"/>
          <a:cs typeface="+mn-cs"/>
        </a:defRPr>
      </a:lvl1pPr>
      <a:lvl2pPr marL="988695" indent="-379095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522095" indent="-302895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2135">
          <a:solidFill>
            <a:schemeClr val="tx1"/>
          </a:solidFill>
          <a:latin typeface="+mn-lt"/>
          <a:ea typeface="+mn-ea"/>
        </a:defRPr>
      </a:lvl3pPr>
      <a:lvl4pPr marL="2131695" indent="-302895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1865">
          <a:solidFill>
            <a:schemeClr val="tx1"/>
          </a:solidFill>
          <a:latin typeface="+mn-lt"/>
          <a:ea typeface="+mn-ea"/>
        </a:defRPr>
      </a:lvl4pPr>
      <a:lvl5pPr marL="2741295" indent="-302895" algn="l" defTabSz="607060" rtl="0" eaLnBrk="0" fontAlgn="base" hangingPunct="0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3352800" indent="-304800" algn="l" defTabSz="608965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962400" indent="-304800" algn="l" defTabSz="608965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4572000" indent="-304800" algn="l" defTabSz="608965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5181600" indent="-304800" algn="l" defTabSz="608965" rtl="0" fontAlgn="base">
        <a:lnSpc>
          <a:spcPct val="120000"/>
        </a:lnSpc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2.xml"/><Relationship Id="rId4" Type="http://schemas.openxmlformats.org/officeDocument/2006/relationships/image" Target="../media/image31.wmf"/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573405" y="1147445"/>
            <a:ext cx="8534400" cy="1160145"/>
          </a:xfrm>
        </p:spPr>
        <p:txBody>
          <a:bodyPr/>
          <a:lstStyle/>
          <a:p>
            <a:r>
              <a:rPr sz="6600" b="1" dirty="0">
                <a:solidFill>
                  <a:schemeClr val="bg1"/>
                </a:solidFill>
                <a:latin typeface="微软雅黑" panose="020B0503020204020204" charset="-122"/>
              </a:rPr>
              <a:t>UME网管架构</a:t>
            </a:r>
            <a:endParaRPr sz="6600" b="1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2" name="副标题 1"/>
          <p:cNvSpPr/>
          <p:nvPr>
            <p:ph type="subTitle" idx="4294967295"/>
          </p:nvPr>
        </p:nvSpPr>
        <p:spPr>
          <a:xfrm>
            <a:off x="573617" y="2756535"/>
            <a:ext cx="5971116" cy="1344084"/>
          </a:xfrm>
        </p:spPr>
        <p:txBody>
          <a:bodyPr/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网络智能化系统部  杨威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</a:rPr>
              <a:t>UME </a:t>
            </a:r>
            <a:r>
              <a:rPr lang="zh-CN" altLang="en-US">
                <a:solidFill>
                  <a:srgbClr val="0070C0"/>
                </a:solidFill>
              </a:rPr>
              <a:t>新技术特征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8555" y="1490345"/>
            <a:ext cx="5943600" cy="3896360"/>
          </a:xfrm>
        </p:spPr>
        <p:txBody>
          <a:bodyPr>
            <a:normAutofit fontScale="80000"/>
          </a:bodyPr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模型驱动开发</a:t>
            </a:r>
            <a:r>
              <a:rPr lang="en-US" altLang="zh-CN">
                <a:solidFill>
                  <a:srgbClr val="0070C0"/>
                </a:solidFill>
              </a:rPr>
              <a:t>&amp;</a:t>
            </a:r>
            <a:r>
              <a:rPr lang="zh-CN" altLang="en-US">
                <a:solidFill>
                  <a:srgbClr val="0070C0"/>
                </a:solidFill>
              </a:rPr>
              <a:t>独立升级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基于新模型管理平台，网元模型驱动开发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容量管理无上限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支持管理规模无限扩大，支持水平扩展和业务隔离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灰度发布和升级 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系统级和</a:t>
            </a:r>
            <a:r>
              <a:rPr lang="en-US" altLang="zh-CN"/>
              <a:t>APP</a:t>
            </a:r>
            <a:r>
              <a:rPr lang="zh-CN" altLang="en-US"/>
              <a:t>级灰度发布，指定</a:t>
            </a:r>
            <a:r>
              <a:rPr lang="en-US" altLang="zh-CN"/>
              <a:t>“</a:t>
            </a:r>
            <a:r>
              <a:rPr lang="zh-CN" altLang="en-US"/>
              <a:t>区域</a:t>
            </a:r>
            <a:r>
              <a:rPr lang="en-US" altLang="zh-CN"/>
              <a:t>”</a:t>
            </a:r>
            <a:r>
              <a:rPr lang="zh-CN" altLang="en-US"/>
              <a:t>灰度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业务弹缩</a:t>
            </a:r>
            <a:r>
              <a:rPr lang="en-US" altLang="zh-CN">
                <a:solidFill>
                  <a:srgbClr val="0070C0"/>
                </a:solidFill>
              </a:rPr>
              <a:t>&amp;</a:t>
            </a:r>
            <a:r>
              <a:rPr lang="zh-CN" altLang="en-US">
                <a:solidFill>
                  <a:srgbClr val="0070C0"/>
                </a:solidFill>
              </a:rPr>
              <a:t>负载均衡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B0F0"/>
                </a:solidFill>
              </a:rPr>
              <a:t>          </a:t>
            </a:r>
            <a:r>
              <a:rPr lang="zh-CN" altLang="en-US">
                <a:sym typeface="+mn-ea"/>
              </a:rPr>
              <a:t>微服务弹缩，资源均衡负载，业务不中断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630045"/>
            <a:ext cx="5805805" cy="362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rgbClr val="0070C0"/>
                </a:solidFill>
              </a:rPr>
              <a:t>  </a:t>
            </a:r>
            <a:r>
              <a:rPr lang="zh-CN" altLang="en-US" sz="2000" b="1">
                <a:solidFill>
                  <a:srgbClr val="0070C0"/>
                </a:solidFill>
              </a:rPr>
              <a:t>微服务架构</a:t>
            </a:r>
            <a:endParaRPr lang="zh-CN" altLang="en-US" sz="2000">
              <a:solidFill>
                <a:srgbClr val="00B0F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B0F0"/>
                </a:solidFill>
              </a:rPr>
              <a:t>      </a:t>
            </a:r>
            <a:r>
              <a:rPr lang="zh-CN" altLang="en-US" sz="2000">
                <a:solidFill>
                  <a:schemeClr val="tx1"/>
                </a:solidFill>
              </a:rPr>
              <a:t>基于</a:t>
            </a:r>
            <a:r>
              <a:rPr lang="en-US" altLang="zh-CN" sz="2000">
                <a:solidFill>
                  <a:schemeClr val="tx1"/>
                </a:solidFill>
              </a:rPr>
              <a:t>Docker</a:t>
            </a:r>
            <a:r>
              <a:rPr lang="zh-CN" altLang="en-US" sz="2000">
                <a:solidFill>
                  <a:schemeClr val="tx1"/>
                </a:solidFill>
              </a:rPr>
              <a:t>，服务注册，服务自发现，服务调用，服务间通信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070C0"/>
                </a:solidFill>
              </a:rPr>
              <a:t>  基于</a:t>
            </a:r>
            <a:r>
              <a:rPr lang="en-US" altLang="zh-CN" sz="2000" b="1">
                <a:solidFill>
                  <a:srgbClr val="0070C0"/>
                </a:solidFill>
              </a:rPr>
              <a:t>IaaS</a:t>
            </a:r>
            <a:r>
              <a:rPr lang="zh-CN" altLang="en-US" sz="2000" b="1">
                <a:solidFill>
                  <a:srgbClr val="0070C0"/>
                </a:solidFill>
              </a:rPr>
              <a:t>平台运行部署</a:t>
            </a:r>
            <a:endParaRPr lang="zh-CN" altLang="en-US" sz="2000" b="1">
              <a:solidFill>
                <a:srgbClr val="0070C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70C0"/>
                </a:solidFill>
              </a:rPr>
              <a:t>      </a:t>
            </a:r>
            <a:r>
              <a:rPr lang="zh-CN" altLang="en-US" sz="2000"/>
              <a:t>硬件无关，兼容openstack技术栈 3rd IaasS  </a:t>
            </a:r>
            <a:endParaRPr lang="zh-CN" altLang="en-US" sz="2000" b="1">
              <a:solidFill>
                <a:srgbClr val="0070C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070C0"/>
                </a:solidFill>
              </a:rPr>
              <a:t>  基于</a:t>
            </a:r>
            <a:r>
              <a:rPr lang="en-US" altLang="zh-CN" sz="2000" b="1">
                <a:solidFill>
                  <a:srgbClr val="0070C0"/>
                </a:solidFill>
              </a:rPr>
              <a:t>PaaS</a:t>
            </a:r>
            <a:r>
              <a:rPr lang="zh-CN" altLang="en-US" sz="2000" b="1">
                <a:solidFill>
                  <a:srgbClr val="0070C0"/>
                </a:solidFill>
              </a:rPr>
              <a:t>平台</a:t>
            </a:r>
            <a:endParaRPr lang="zh-CN" altLang="en-US" sz="2000">
              <a:solidFill>
                <a:srgbClr val="00B0F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B0F0"/>
                </a:solidFill>
              </a:rPr>
              <a:t>       </a:t>
            </a:r>
            <a:r>
              <a:rPr lang="zh-CN" altLang="en-US" sz="2000">
                <a:solidFill>
                  <a:schemeClr val="tx1"/>
                </a:solidFill>
              </a:rPr>
              <a:t>提供多种公共服务能力和</a:t>
            </a:r>
            <a:r>
              <a:rPr lang="en-US" altLang="zh-CN" sz="2000">
                <a:solidFill>
                  <a:schemeClr val="tx1"/>
                </a:solidFill>
              </a:rPr>
              <a:t>K8S</a:t>
            </a:r>
            <a:r>
              <a:rPr lang="zh-CN" altLang="en-US" sz="2000">
                <a:solidFill>
                  <a:schemeClr val="tx1"/>
                </a:solidFill>
              </a:rPr>
              <a:t>集群管理能力</a:t>
            </a:r>
            <a:endParaRPr lang="zh-CN" altLang="en-US" sz="2000">
              <a:solidFill>
                <a:srgbClr val="00B0F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070C0"/>
                </a:solidFill>
              </a:rPr>
              <a:t>  </a:t>
            </a:r>
            <a:r>
              <a:rPr lang="en-US" altLang="zh-CN" sz="2000" b="1">
                <a:solidFill>
                  <a:srgbClr val="0070C0"/>
                </a:solidFill>
              </a:rPr>
              <a:t>BS</a:t>
            </a:r>
            <a:r>
              <a:rPr lang="zh-CN" altLang="zh-CN" sz="2000" b="1">
                <a:solidFill>
                  <a:srgbClr val="0070C0"/>
                </a:solidFill>
              </a:rPr>
              <a:t> 架构，</a:t>
            </a:r>
            <a:r>
              <a:rPr lang="en-US" altLang="zh-CN" sz="2000" b="1">
                <a:solidFill>
                  <a:srgbClr val="0070C0"/>
                </a:solidFill>
              </a:rPr>
              <a:t>Web UI</a:t>
            </a:r>
            <a:endParaRPr lang="zh-CN" altLang="zh-CN" sz="2000" b="1">
              <a:solidFill>
                <a:srgbClr val="0070C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zh-CN" sz="2000" b="1">
                <a:solidFill>
                  <a:srgbClr val="0070C0"/>
                </a:solidFill>
              </a:rPr>
              <a:t>  </a:t>
            </a:r>
            <a:r>
              <a:rPr lang="en-US" altLang="zh-CN" sz="2000" b="1">
                <a:solidFill>
                  <a:srgbClr val="0070C0"/>
                </a:solidFill>
              </a:rPr>
              <a:t>DevOps </a:t>
            </a:r>
            <a:r>
              <a:rPr lang="zh-CN" altLang="en-US" sz="2000" b="1">
                <a:solidFill>
                  <a:srgbClr val="0070C0"/>
                </a:solidFill>
              </a:rPr>
              <a:t>流水线</a:t>
            </a:r>
            <a:r>
              <a:rPr lang="en-US" altLang="zh-CN" sz="2000" b="1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  <a:r>
              <a:rPr lang="en-US" altLang="zh-CN" sz="2000"/>
              <a:t> </a:t>
            </a:r>
            <a:r>
              <a:rPr lang="en-US" altLang="zh-CN"/>
              <a:t>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27368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</a:rPr>
              <a:t>UME </a:t>
            </a:r>
            <a:r>
              <a:rPr lang="zh-CN" altLang="en-US">
                <a:solidFill>
                  <a:srgbClr val="0070C0"/>
                </a:solidFill>
              </a:rPr>
              <a:t>新业务特征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521906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   智动运维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 通过</a:t>
            </a:r>
            <a:r>
              <a:rPr lang="en-US" altLang="zh-CN"/>
              <a:t>AI</a:t>
            </a:r>
            <a:r>
              <a:rPr lang="zh-CN" altLang="en-US"/>
              <a:t>和</a:t>
            </a:r>
            <a:r>
              <a:rPr lang="en-US" altLang="zh-CN"/>
              <a:t>ML</a:t>
            </a:r>
            <a:r>
              <a:rPr lang="zh-CN" altLang="en-US"/>
              <a:t>，实现网络运维的智动化，形成闭环控制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</a:rPr>
              <a:t>GDPR</a:t>
            </a:r>
            <a:r>
              <a:rPr lang="zh-CN" altLang="en-US">
                <a:solidFill>
                  <a:srgbClr val="0070C0"/>
                </a:solidFill>
              </a:rPr>
              <a:t>和安全规范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 遵守</a:t>
            </a:r>
            <a:r>
              <a:rPr lang="en-US" altLang="zh-CN"/>
              <a:t>GDPR</a:t>
            </a:r>
            <a:r>
              <a:rPr lang="zh-CN" altLang="en-US"/>
              <a:t>规范，实现系统的全域安全控制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VNFM</a:t>
            </a:r>
            <a:r>
              <a:rPr lang="zh-CN" altLang="zh-CN">
                <a:solidFill>
                  <a:srgbClr val="0070C0"/>
                </a:solidFill>
                <a:sym typeface="+mn-ea"/>
              </a:rPr>
              <a:t>管理</a:t>
            </a:r>
            <a:endParaRPr lang="zh-CN" altLang="zh-CN">
              <a:solidFill>
                <a:srgbClr val="00B0F0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B0F0"/>
                </a:solidFill>
              </a:rPr>
              <a:t>           </a:t>
            </a:r>
            <a:r>
              <a:rPr lang="zh-CN" altLang="en-US">
                <a:solidFill>
                  <a:schemeClr val="tx1"/>
                </a:solidFill>
              </a:rPr>
              <a:t>遵循</a:t>
            </a:r>
            <a:r>
              <a:rPr lang="en-US" altLang="zh-CN">
                <a:solidFill>
                  <a:schemeClr val="tx1"/>
                </a:solidFill>
              </a:rPr>
              <a:t>ETSI</a:t>
            </a:r>
            <a:r>
              <a:rPr lang="zh-CN" altLang="en-US">
                <a:solidFill>
                  <a:schemeClr val="tx1"/>
                </a:solidFill>
              </a:rPr>
              <a:t>规范，实现</a:t>
            </a:r>
            <a:r>
              <a:rPr lang="en-US" altLang="zh-CN">
                <a:solidFill>
                  <a:schemeClr val="tx1"/>
                </a:solidFill>
              </a:rPr>
              <a:t>VNF</a:t>
            </a:r>
            <a:r>
              <a:rPr lang="zh-CN" altLang="en-US">
                <a:solidFill>
                  <a:schemeClr val="tx1"/>
                </a:solidFill>
              </a:rPr>
              <a:t>生命周期管理与</a:t>
            </a:r>
            <a:r>
              <a:rPr lang="en-US" altLang="zh-CN">
                <a:solidFill>
                  <a:schemeClr val="tx1"/>
                </a:solidFill>
              </a:rPr>
              <a:t>NFVO/VIM</a:t>
            </a:r>
            <a:r>
              <a:rPr lang="zh-CN" altLang="zh-CN">
                <a:solidFill>
                  <a:schemeClr val="tx1"/>
                </a:solidFill>
              </a:rPr>
              <a:t>协作</a:t>
            </a:r>
            <a:endParaRPr lang="zh-CN" altLang="en-US">
              <a:solidFill>
                <a:srgbClr val="00B0F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</a:rPr>
              <a:t>   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切片管理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/>
              <a:t>        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    基于</a:t>
            </a:r>
            <a:r>
              <a:rPr lang="en-US" altLang="zh-CN"/>
              <a:t>3GPP</a:t>
            </a:r>
            <a:r>
              <a:rPr lang="zh-CN" altLang="en-US"/>
              <a:t>规范，针对</a:t>
            </a:r>
            <a:r>
              <a:rPr lang="en-US" altLang="zh-CN"/>
              <a:t>5G </a:t>
            </a:r>
            <a:r>
              <a:rPr lang="zh-CN" altLang="en-US"/>
              <a:t>新业务需求，实现切片管理和监控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自运维管理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提升网管自身运维监控能力，快速发现和定位故障</a:t>
            </a:r>
            <a:endParaRPr lang="zh-CN" altLang="en-US"/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>
          <a:xfrm>
            <a:off x="231140" y="364173"/>
            <a:ext cx="11355917" cy="962025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bg2"/>
                </a:solidFill>
              </a:rPr>
              <a:t>ElasticNet</a:t>
            </a:r>
            <a:r>
              <a:rPr lang="en-US" altLang="zh-CN" dirty="0" smtClean="0">
                <a:solidFill>
                  <a:schemeClr val="bg2"/>
                </a:solidFill>
              </a:rPr>
              <a:t> UME</a:t>
            </a:r>
            <a:r>
              <a:rPr lang="zh-CN" altLang="en-US" dirty="0" smtClean="0">
                <a:solidFill>
                  <a:schemeClr val="bg2"/>
                </a:solidFill>
              </a:rPr>
              <a:t>技术架构图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639" y="1128359"/>
            <a:ext cx="11488352" cy="5379077"/>
            <a:chOff x="375285" y="916940"/>
            <a:chExt cx="10410402" cy="4897967"/>
          </a:xfrm>
        </p:grpSpPr>
        <p:sp>
          <p:nvSpPr>
            <p:cNvPr id="5" name="矩形 4"/>
            <p:cNvSpPr/>
            <p:nvPr/>
          </p:nvSpPr>
          <p:spPr>
            <a:xfrm>
              <a:off x="1445260" y="916940"/>
              <a:ext cx="9334500" cy="390313"/>
            </a:xfrm>
            <a:prstGeom prst="rect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ElasticNet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UME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Portal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51187" y="2962487"/>
              <a:ext cx="9334500" cy="1005840"/>
            </a:xfrm>
            <a:prstGeom prst="rect">
              <a:avLst/>
            </a:prstGeom>
            <a:solidFill>
              <a:srgbClr val="A7CF5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1410" y="3365500"/>
              <a:ext cx="1582420" cy="4758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+mn-ea"/>
                </a:rPr>
                <a:t>OCFS</a:t>
              </a: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rPr>
                <a:t>开发框架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137296" y="3370842"/>
              <a:ext cx="1268989" cy="4756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全文存储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检索引擎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823027" y="3365500"/>
              <a:ext cx="828040" cy="4758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规则引擎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1605" y="3365500"/>
              <a:ext cx="828040" cy="4758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流程引擎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28024" y="2985347"/>
              <a:ext cx="1612900" cy="38269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Dropwizard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/Springboot/Golang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961605" y="2987887"/>
              <a:ext cx="835660" cy="383540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Activiti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148804" y="2988456"/>
              <a:ext cx="1304281" cy="382386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ElasticSearch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823027" y="2985347"/>
              <a:ext cx="835660" cy="383540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Drools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5285" y="1970783"/>
              <a:ext cx="1213272" cy="30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Arial" panose="020B0604020202020204" pitchFamily="34" charset="0"/>
                  <a:ea typeface="+mn-ea"/>
                </a:rPr>
                <a:t>应用层</a:t>
              </a:r>
              <a:endParaRPr lang="zh-CN" altLang="en-US" sz="1600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5285" y="943503"/>
              <a:ext cx="919480" cy="30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+mn-lt"/>
                  <a:ea typeface="+mn-ea"/>
                </a:rPr>
                <a:t>门户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43567" y="3967480"/>
              <a:ext cx="9334500" cy="1847427"/>
            </a:xfrm>
            <a:prstGeom prst="rect">
              <a:avLst/>
            </a:prstGeom>
            <a:solidFill>
              <a:srgbClr val="87B3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40840" y="5458460"/>
              <a:ext cx="4338320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日志采集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0714" y="5469467"/>
              <a:ext cx="4505113" cy="256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分布式消息列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40840" y="4971627"/>
              <a:ext cx="4339167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实时流处理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29867" y="4096173"/>
              <a:ext cx="4527973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数据仓库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29020" y="4472940"/>
              <a:ext cx="4522047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NOSQL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25600" y="4052993"/>
              <a:ext cx="4308687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数据缓存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634067" y="4503420"/>
              <a:ext cx="4300220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RDBS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855634" y="4110567"/>
              <a:ext cx="986367" cy="2531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PG Cache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845474" y="4566920"/>
              <a:ext cx="996527" cy="2531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PG SQL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845127" y="4148667"/>
              <a:ext cx="1712807" cy="4182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lvl="0" algn="ctr"/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GBase/GreenPlum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859867" y="5095240"/>
              <a:ext cx="982133" cy="231140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JStorm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03740" y="5561330"/>
              <a:ext cx="911013" cy="2531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Kafka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443567" y="1352973"/>
              <a:ext cx="9334500" cy="1568027"/>
              <a:chOff x="1470" y="2084"/>
              <a:chExt cx="11025" cy="136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470" y="2084"/>
                <a:ext cx="11025" cy="13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62560" tIns="81280" rIns="162560" bIns="81280" numCol="1" anchor="t" anchorCtr="0" compatLnSpc="1"/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7" y="2253"/>
                <a:ext cx="1433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dirty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+mn-ea"/>
                  </a:rPr>
                  <a:t>编排设计服务</a:t>
                </a:r>
                <a:endParaRPr lang="zh-CN" altLang="en-US" sz="1465" dirty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81" y="2253"/>
                <a:ext cx="1353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anchor="ctr" anchorCtr="1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故障管理服务</a:t>
                </a:r>
                <a:endPara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38" y="2253"/>
                <a:ext cx="1394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+mn-ea"/>
                  </a:rPr>
                  <a:t>拓扑管理服务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210" y="2848"/>
                <a:ext cx="1491" cy="4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62560" tIns="81280" rIns="162560" bIns="81280" numCol="1" anchor="ctr" anchorCtr="0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消息订阅推送</a:t>
                </a:r>
                <a:endParaRPr kumimoji="0" lang="zh-CN" altLang="en-US" sz="1465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114" y="2253"/>
                <a:ext cx="1548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62560" tIns="81280" rIns="162560" bIns="81280" numCol="1" anchor="ctr" anchorCtr="0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策略管理服务</a:t>
                </a:r>
                <a:endPara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632" y="2253"/>
                <a:ext cx="1384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+mn-ea"/>
                  </a:rPr>
                  <a:t>性能管理服务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730" y="2253"/>
                <a:ext cx="1353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anchor="ctr" anchorCtr="1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资源管理服务</a:t>
                </a:r>
                <a:endPara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2998" y="2848"/>
                <a:ext cx="1095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数据采集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2" name="矩形 8"/>
              <p:cNvSpPr/>
              <p:nvPr/>
            </p:nvSpPr>
            <p:spPr>
              <a:xfrm>
                <a:off x="1707" y="2848"/>
                <a:ext cx="1212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安全管理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7806" y="2848"/>
                <a:ext cx="1325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License中心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4" name="矩形 8"/>
              <p:cNvSpPr/>
              <p:nvPr/>
            </p:nvSpPr>
            <p:spPr>
              <a:xfrm>
                <a:off x="4172" y="2848"/>
                <a:ext cx="1099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安全中心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5" name="矩形 8"/>
              <p:cNvSpPr/>
              <p:nvPr/>
            </p:nvSpPr>
            <p:spPr>
              <a:xfrm>
                <a:off x="5350" y="2848"/>
                <a:ext cx="1149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日志管理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6" name="矩形 8"/>
              <p:cNvSpPr/>
              <p:nvPr/>
            </p:nvSpPr>
            <p:spPr>
              <a:xfrm>
                <a:off x="6578" y="2848"/>
                <a:ext cx="1149" cy="4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64346" tIns="64346" rIns="64346" bIns="64346" numCol="1" rtlCol="0" anchor="ctr" anchorCtr="1" compatLnSpc="1">
                <a:noAutofit/>
              </a:bodyPr>
              <a:lstStyle/>
              <a:p>
                <a:pPr lvl="0" algn="ctr">
                  <a:buClrTx/>
                  <a:buSzTx/>
                </a:pPr>
                <a:r>
                  <a:rPr lang="zh-CN" altLang="en-US" sz="1465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sym typeface="Times New Roman" panose="02020603050405020304" charset="0"/>
                  </a:rPr>
                  <a:t>日志中心</a:t>
                </a:r>
                <a:endParaRPr lang="zh-CN" altLang="en-US" sz="1465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sym typeface="Times New Roman" panose="02020603050405020304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780" y="2253"/>
                <a:ext cx="1548" cy="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62560" tIns="81280" rIns="162560" bIns="81280" numCol="1" anchor="ctr" anchorCtr="0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北向接口服务</a:t>
                </a:r>
                <a:endPara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780" y="2848"/>
                <a:ext cx="1548" cy="47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62560" tIns="81280" rIns="162560" bIns="81280" numCol="1" anchor="ctr" anchorCtr="0" compatLnSpc="1"/>
              <a:lstStyle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465" b="0" i="0" u="none" strike="noStrike" cap="none" normalizeH="0" baseline="0" smtClean="0">
                    <a:ln>
                      <a:noFill/>
                    </a:ln>
                    <a:effectLst/>
                    <a:latin typeface="+mn-lt"/>
                    <a:ea typeface="微软雅黑" panose="020B0503020204020204" charset="-122"/>
                    <a:cs typeface="Arial" panose="020B0604020202020204" pitchFamily="34" charset="0"/>
                  </a:rPr>
                  <a:t>南向接入框架</a:t>
                </a:r>
                <a:endPara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725084" y="3365500"/>
              <a:ext cx="1025313" cy="4749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MSB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服务总线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723390" y="2985347"/>
              <a:ext cx="1032933" cy="381000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OpenResty/Ngnix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329517" y="3365500"/>
              <a:ext cx="1025313" cy="4749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COS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  <a:p>
              <a:pPr lvl="0" algn="ctr">
                <a:buClrTx/>
                <a:buSzTx/>
              </a:pPr>
              <a:r>
                <a:rPr lang="zh-CN" altLang="en-US" sz="1465" smtClean="0">
                  <a:ln>
                    <a:noFill/>
                  </a:ln>
                  <a:effectLst/>
                  <a:latin typeface="+mn-lt"/>
                  <a:ea typeface="+mn-ea"/>
                  <a:sym typeface="+mn-ea"/>
                </a:rPr>
                <a:t>服务开放</a:t>
              </a:r>
              <a:endParaRPr lang="zh-CN" altLang="en-US" sz="1465" smtClean="0">
                <a:ln>
                  <a:noFill/>
                </a:ln>
                <a:effectLst/>
                <a:latin typeface="+mn-lt"/>
                <a:ea typeface="+mn-ea"/>
                <a:sym typeface="+mn-ea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480435" y="2987887"/>
              <a:ext cx="723053" cy="381000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KONG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30714" y="4971627"/>
              <a:ext cx="4494953" cy="2675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+mn-ea"/>
                  <a:cs typeface="Arial" panose="020B0604020202020204" pitchFamily="34" charset="0"/>
                </a:rPr>
                <a:t>持久卷</a:t>
              </a:r>
              <a:endParaRPr kumimoji="0" lang="zh-CN" altLang="en-US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9561407" y="5095240"/>
              <a:ext cx="996527" cy="2531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64346" tIns="64346" rIns="64346" bIns="64346" numCol="1" anchor="ctr" anchorCtr="0" compatLnSpc="1">
              <a:noAutofit/>
            </a:bodyPr>
            <a:lstStyle/>
            <a:p>
              <a:pPr lvl="0" algn="ctr">
                <a:buClrTx/>
                <a:buSzTx/>
              </a:pPr>
              <a:r>
                <a:rPr lang="en-US" altLang="zh-CN" sz="1465" smtClean="0">
                  <a:ln>
                    <a:noFill/>
                  </a:ln>
                  <a:effectLst/>
                  <a:latin typeface="+mn-lt"/>
                  <a:sym typeface="+mn-ea"/>
                </a:rPr>
                <a:t>NFS</a:t>
              </a:r>
              <a:endParaRPr lang="en-US" altLang="zh-CN" sz="1465" smtClean="0">
                <a:ln>
                  <a:noFill/>
                </a:ln>
                <a:effectLst/>
                <a:latin typeface="+mn-lt"/>
                <a:sym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873120" y="5561468"/>
              <a:ext cx="941705" cy="243205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LogStash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751119" y="4118822"/>
              <a:ext cx="986367" cy="253153"/>
            </a:xfrm>
            <a:prstGeom prst="roundRect">
              <a:avLst/>
            </a:prstGeom>
            <a:solidFill>
              <a:srgbClr val="FFD59E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62560" tIns="81280" rIns="162560" bIns="81280" numCol="1" anchor="ctr" anchorCtr="0" compatLnSpc="1"/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65" b="0" i="0" u="none" strike="noStrike" cap="none" normalizeH="0" baseline="0" smtClean="0">
                  <a:ln>
                    <a:noFill/>
                  </a:ln>
                  <a:effectLst/>
                  <a:latin typeface="+mn-lt"/>
                  <a:ea typeface="宋体" panose="02010600030101010101" pitchFamily="2" charset="-122"/>
                  <a:cs typeface="Arial" panose="020B0604020202020204" pitchFamily="34" charset="0"/>
                </a:rPr>
                <a:t>Redis</a:t>
              </a:r>
              <a:endParaRPr kumimoji="0" lang="en-US" altLang="zh-CN" sz="1465" b="0" i="0" u="none" strike="noStrike" cap="none" normalizeH="0" baseline="0" smtClean="0">
                <a:ln>
                  <a:noFill/>
                </a:ln>
                <a:effectLst/>
                <a:latin typeface="+mn-lt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75285" y="4186766"/>
              <a:ext cx="1213272" cy="30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ea typeface="+mn-ea"/>
                </a:rPr>
                <a:t>平台支持</a:t>
              </a:r>
              <a:endParaRPr lang="zh-CN" altLang="en-US" sz="1600" dirty="0"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011555" y="2369820"/>
            <a:ext cx="1494155" cy="1580515"/>
          </a:xfrm>
          <a:prstGeom prst="roundRect">
            <a:avLst/>
          </a:prstGeom>
          <a:solidFill>
            <a:srgbClr val="6AE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MiddleWare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84518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8735060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逻辑架构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2" name="圆角矩形 21"/>
          <p:cNvSpPr/>
          <p:nvPr/>
        </p:nvSpPr>
        <p:spPr>
          <a:xfrm>
            <a:off x="2597785" y="2369820"/>
            <a:ext cx="2539365" cy="1580515"/>
          </a:xfrm>
          <a:prstGeom prst="roundRect">
            <a:avLst/>
          </a:prstGeom>
          <a:solidFill>
            <a:srgbClr val="6AE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Comm APPS(UI&amp;non-UI)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13985" y="2384425"/>
            <a:ext cx="2931160" cy="1565910"/>
          </a:xfrm>
          <a:prstGeom prst="roundRect">
            <a:avLst/>
          </a:prstGeom>
          <a:solidFill>
            <a:srgbClr val="6AE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RAN APPS(UI&amp;non-UI)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31875" y="4722495"/>
            <a:ext cx="7112635" cy="84899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32510" y="4022090"/>
            <a:ext cx="7112635" cy="63373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OTCP Mandatory Support Layer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OMSL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62960" y="5570855"/>
            <a:ext cx="4781550" cy="2946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Ironic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62835" y="4829175"/>
            <a:ext cx="1823720" cy="26606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cPaaS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62325" y="5175250"/>
            <a:ext cx="2118360" cy="2851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IaaS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TECS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65140" y="4843780"/>
            <a:ext cx="1191260" cy="6159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cPaaS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255395" y="4328795"/>
            <a:ext cx="1107440" cy="23749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OES-Portal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361180" y="4829175"/>
            <a:ext cx="1120140" cy="2660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CSM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31330" y="4829175"/>
            <a:ext cx="1059180" cy="6305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CSM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0995" y="1501140"/>
            <a:ext cx="591185" cy="43643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OKI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63320" y="5175250"/>
            <a:ext cx="2106295" cy="6902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Third-Parties IaaS,eg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VMware,OpenStack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50950" y="4829175"/>
            <a:ext cx="996950" cy="2660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CSM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838575" y="2845435"/>
            <a:ext cx="1123315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37305" y="3577590"/>
            <a:ext cx="112395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SSM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08275" y="2845435"/>
            <a:ext cx="98298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TOPO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72100" y="2813050"/>
            <a:ext cx="1142365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98615" y="2812415"/>
            <a:ext cx="1270635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99250" y="3188335"/>
            <a:ext cx="1270635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NAF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72735" y="3211195"/>
            <a:ext cx="1142365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SONM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78890" y="2813050"/>
            <a:ext cx="982980" cy="27749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Stream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837940" y="3216275"/>
            <a:ext cx="112395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BR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708275" y="3211195"/>
            <a:ext cx="97917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372735" y="3578860"/>
            <a:ext cx="1141095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RANCM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699250" y="3578860"/>
            <a:ext cx="1270000" cy="26416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Other APPs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46110" y="894080"/>
            <a:ext cx="36461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基于</a:t>
            </a:r>
            <a:r>
              <a:rPr lang="en-US" altLang="zh-CN"/>
              <a:t>cPaaS</a:t>
            </a:r>
            <a:r>
              <a:rPr lang="zh-CN" altLang="en-US"/>
              <a:t>架构，支持裸机和</a:t>
            </a:r>
            <a:r>
              <a:rPr lang="en-US" altLang="zh-CN"/>
              <a:t>IaaS</a:t>
            </a:r>
            <a:r>
              <a:rPr lang="zh-CN" altLang="en-US"/>
              <a:t>平台部署，支持单机和多机模式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采用</a:t>
            </a:r>
            <a:r>
              <a:rPr lang="en-US" altLang="zh-CN"/>
              <a:t>OES</a:t>
            </a:r>
            <a:r>
              <a:rPr lang="zh-CN" altLang="en-US"/>
              <a:t>统一</a:t>
            </a:r>
            <a:r>
              <a:rPr lang="en-US" altLang="zh-CN"/>
              <a:t>Portal</a:t>
            </a:r>
            <a:r>
              <a:rPr lang="zh-CN" altLang="en-US"/>
              <a:t>，支持</a:t>
            </a:r>
            <a:r>
              <a:rPr lang="en-US" altLang="zh-CN"/>
              <a:t>APP</a:t>
            </a:r>
            <a:r>
              <a:rPr lang="zh-CN" altLang="zh-CN"/>
              <a:t>粒度</a:t>
            </a:r>
            <a:r>
              <a:rPr lang="zh-CN" altLang="en-US"/>
              <a:t>集中安全，集中日志，单点登陆，部署与管理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/>
              <a:t>UME</a:t>
            </a:r>
            <a:r>
              <a:rPr lang="zh-CN" altLang="en-US"/>
              <a:t>三层逻辑架构：</a:t>
            </a:r>
            <a:r>
              <a:rPr lang="en-US" altLang="zh-CN"/>
              <a:t>PaaS</a:t>
            </a:r>
            <a:r>
              <a:rPr lang="zh-CN" altLang="en-US"/>
              <a:t>层，支撑服务层</a:t>
            </a:r>
            <a:r>
              <a:rPr lang="en-US" altLang="zh-CN"/>
              <a:t>OMSL</a:t>
            </a:r>
            <a:r>
              <a:rPr lang="zh-CN" altLang="en-US"/>
              <a:t>，</a:t>
            </a:r>
            <a:r>
              <a:rPr lang="en-US" altLang="zh-CN"/>
              <a:t>App</a:t>
            </a:r>
            <a:r>
              <a:rPr lang="zh-CN" altLang="en-US"/>
              <a:t>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支持第三方</a:t>
            </a:r>
            <a:r>
              <a:rPr lang="en-US" altLang="zh-CN"/>
              <a:t>APP</a:t>
            </a:r>
            <a:r>
              <a:rPr lang="zh-CN" altLang="en-US"/>
              <a:t>和</a:t>
            </a:r>
            <a:r>
              <a:rPr lang="en-US" altLang="zh-CN"/>
              <a:t>UEP</a:t>
            </a:r>
            <a:r>
              <a:rPr lang="zh-CN" altLang="en-US"/>
              <a:t>平台的</a:t>
            </a:r>
            <a:r>
              <a:rPr lang="en-US" altLang="zh-CN"/>
              <a:t>APP </a:t>
            </a:r>
            <a:r>
              <a:rPr lang="zh-CN" altLang="en-US"/>
              <a:t>通过</a:t>
            </a:r>
            <a:r>
              <a:rPr lang="en-US" altLang="zh-CN"/>
              <a:t>Coobit</a:t>
            </a:r>
            <a:r>
              <a:rPr lang="zh-CN" altLang="en-US"/>
              <a:t>接入到</a:t>
            </a:r>
            <a:r>
              <a:rPr lang="en-US" altLang="zh-CN"/>
              <a:t>Portal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支持</a:t>
            </a:r>
            <a:r>
              <a:rPr lang="en-US" altLang="zh-CN"/>
              <a:t>APP</a:t>
            </a:r>
            <a:r>
              <a:rPr lang="zh-CN" altLang="en-US"/>
              <a:t>为单位进行研发实施和交付，</a:t>
            </a:r>
            <a:r>
              <a:rPr lang="zh-CN" altLang="zh-CN"/>
              <a:t>定义</a:t>
            </a:r>
            <a:r>
              <a:rPr lang="en-US" altLang="zh-CN"/>
              <a:t>APP</a:t>
            </a:r>
            <a:r>
              <a:rPr lang="zh-CN" altLang="en-US"/>
              <a:t>研发</a:t>
            </a:r>
            <a:r>
              <a:rPr lang="zh-CN" altLang="zh-CN"/>
              <a:t>管理规范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支持按照外部市场不同解决方案定制</a:t>
            </a:r>
            <a:r>
              <a:rPr lang="en-US" altLang="zh-CN"/>
              <a:t>UME</a:t>
            </a:r>
            <a:r>
              <a:rPr lang="zh-CN" altLang="en-US"/>
              <a:t>蓝图，选择</a:t>
            </a:r>
            <a:r>
              <a:rPr lang="en-US" altLang="zh-CN"/>
              <a:t>APP</a:t>
            </a:r>
            <a:r>
              <a:rPr lang="zh-CN" altLang="en-US"/>
              <a:t>组合。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支持对</a:t>
            </a:r>
            <a:r>
              <a:rPr lang="en-US" altLang="zh-CN"/>
              <a:t>OTCP</a:t>
            </a:r>
            <a:r>
              <a:rPr lang="zh-CN" altLang="en-US"/>
              <a:t>通用</a:t>
            </a:r>
            <a:r>
              <a:rPr lang="en-US" altLang="zh-CN"/>
              <a:t>APP</a:t>
            </a:r>
            <a:r>
              <a:rPr lang="zh-CN" altLang="en-US"/>
              <a:t>的扩展</a:t>
            </a:r>
            <a:r>
              <a:rPr lang="en-US" altLang="zh-CN"/>
              <a:t>APP</a:t>
            </a:r>
            <a:r>
              <a:rPr lang="zh-CN" altLang="en-US"/>
              <a:t>（</a:t>
            </a:r>
            <a:r>
              <a:rPr lang="en-US" altLang="zh-CN"/>
              <a:t>UI&amp;S</a:t>
            </a:r>
            <a:r>
              <a:rPr lang="zh-CN" altLang="en-US"/>
              <a:t>），菜单</a:t>
            </a:r>
            <a:r>
              <a:rPr lang="en-US" altLang="zh-CN"/>
              <a:t>/</a:t>
            </a:r>
            <a:r>
              <a:rPr lang="zh-CN" altLang="en-US"/>
              <a:t>标准化接口动态扩展。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/>
              <a:t>通过</a:t>
            </a:r>
            <a:r>
              <a:rPr lang="en-US" altLang="zh-CN"/>
              <a:t>OKI</a:t>
            </a:r>
            <a:r>
              <a:rPr lang="zh-CN" altLang="en-US"/>
              <a:t>部署完成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00630" y="4328795"/>
            <a:ext cx="650240" cy="23622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UAC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13430" y="4328795"/>
            <a:ext cx="722630" cy="23558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LOGM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33645" y="4329430"/>
            <a:ext cx="836930" cy="23685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JAVAAF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185920" y="4329430"/>
            <a:ext cx="709930" cy="23685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VBA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278890" y="3167380"/>
            <a:ext cx="969645" cy="30861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6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Drools</a:t>
            </a:r>
            <a:endParaRPr lang="en-US" altLang="zh-CN" sz="16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278890" y="3580130"/>
            <a:ext cx="969645" cy="26289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6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Activiti</a:t>
            </a:r>
            <a:endParaRPr lang="en-US" altLang="zh-CN" sz="16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1555" y="1517015"/>
            <a:ext cx="7133590" cy="801370"/>
          </a:xfrm>
          <a:prstGeom prst="roundRect">
            <a:avLst/>
          </a:prstGeom>
          <a:solidFill>
            <a:srgbClr val="6AE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NIA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Network Intelligence Automation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3320" y="1920875"/>
            <a:ext cx="892175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AAX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7270" y="1920875"/>
            <a:ext cx="98298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Policy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93770" y="1920875"/>
            <a:ext cx="1128395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NIA-Health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896485" y="1920875"/>
            <a:ext cx="124968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SONM</a:t>
            </a:r>
            <a:r>
              <a:rPr lang="zh-CN" altLang="en-US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AAPC</a:t>
            </a:r>
            <a:r>
              <a:rPr lang="zh-CN" altLang="en-US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303645" y="1920875"/>
            <a:ext cx="1433195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NIA-Quality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707640" y="3580130"/>
            <a:ext cx="979170" cy="264160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FM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1720" y="5949315"/>
            <a:ext cx="5024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CSM</a:t>
            </a:r>
            <a:r>
              <a:rPr lang="zh-CN" altLang="en-US" sz="1200"/>
              <a:t>：</a:t>
            </a:r>
            <a:r>
              <a:rPr lang="en-US" altLang="zh-CN" sz="1200"/>
              <a:t>Common Service Market,</a:t>
            </a:r>
            <a:r>
              <a:rPr lang="zh-CN" altLang="zh-CN" sz="1200"/>
              <a:t> </a:t>
            </a:r>
            <a:r>
              <a:rPr lang="en-US" altLang="zh-CN" sz="1200"/>
              <a:t>eg: </a:t>
            </a:r>
            <a:r>
              <a:rPr lang="en-US" altLang="zh-CN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zk/kafka/pg/es/..</a:t>
            </a:r>
            <a:endParaRPr lang="en-US" altLang="zh-CN" sz="1200"/>
          </a:p>
        </p:txBody>
      </p:sp>
      <p:sp>
        <p:nvSpPr>
          <p:cNvPr id="47" name="圆角矩形 46"/>
          <p:cNvSpPr/>
          <p:nvPr/>
        </p:nvSpPr>
        <p:spPr>
          <a:xfrm>
            <a:off x="6033770" y="4327525"/>
            <a:ext cx="1092835" cy="23685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SpringBoot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59955" y="4327525"/>
            <a:ext cx="655955" cy="236855"/>
          </a:xfrm>
          <a:prstGeom prst="roundRect">
            <a:avLst/>
          </a:prstGeom>
          <a:solidFill>
            <a:srgbClr val="FAA8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4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OKI</a:t>
            </a:r>
            <a:endParaRPr lang="en-US" altLang="zh-CN" sz="14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6120" y="245745"/>
            <a:ext cx="10685882" cy="6510020"/>
            <a:chOff x="2168" y="989"/>
            <a:chExt cx="9961" cy="6068"/>
          </a:xfrm>
        </p:grpSpPr>
        <p:sp>
          <p:nvSpPr>
            <p:cNvPr id="6" name="空心弧 5"/>
            <p:cNvSpPr/>
            <p:nvPr/>
          </p:nvSpPr>
          <p:spPr>
            <a:xfrm rot="11968239">
              <a:off x="2168" y="989"/>
              <a:ext cx="5822" cy="5822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483470">
              <a:off x="3075" y="1640"/>
              <a:ext cx="4149" cy="4149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21" y="1886"/>
              <a:ext cx="3657" cy="365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85" y="2034"/>
              <a:ext cx="3317" cy="331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10" y="1639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66B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2" name="同心圆 11"/>
            <p:cNvSpPr/>
            <p:nvPr/>
          </p:nvSpPr>
          <p:spPr>
            <a:xfrm>
              <a:off x="6505" y="1056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7519" y="1480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99" y="1575"/>
              <a:ext cx="145" cy="145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794" y="1366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98" y="3241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8ED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9" name="同心圆 18"/>
            <p:cNvSpPr/>
            <p:nvPr/>
          </p:nvSpPr>
          <p:spPr>
            <a:xfrm>
              <a:off x="7293" y="2658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8307" y="3082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387" y="3177"/>
              <a:ext cx="145" cy="145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583" y="2968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114" y="5053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44C8F5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20" name="同心圆 19"/>
            <p:cNvSpPr/>
            <p:nvPr/>
          </p:nvSpPr>
          <p:spPr>
            <a:xfrm>
              <a:off x="6909" y="4469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9" name="同心圆 28"/>
            <p:cNvSpPr/>
            <p:nvPr/>
          </p:nvSpPr>
          <p:spPr>
            <a:xfrm>
              <a:off x="7923" y="4894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003" y="4989"/>
              <a:ext cx="145" cy="145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199" y="4779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031" y="6443"/>
              <a:ext cx="3807" cy="15"/>
            </a:xfrm>
            <a:prstGeom prst="line">
              <a:avLst/>
            </a:prstGeom>
            <a:noFill/>
            <a:ln w="12700" cap="flat" cmpd="sng" algn="ctr">
              <a:solidFill>
                <a:srgbClr val="99E0F9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38" name="同心圆 37"/>
            <p:cNvSpPr/>
            <p:nvPr/>
          </p:nvSpPr>
          <p:spPr>
            <a:xfrm>
              <a:off x="4826" y="5860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9" name="同心圆 38"/>
            <p:cNvSpPr/>
            <p:nvPr/>
          </p:nvSpPr>
          <p:spPr>
            <a:xfrm>
              <a:off x="5840" y="6285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" y="6380"/>
              <a:ext cx="145" cy="145"/>
            </a:xfrm>
            <a:prstGeom prst="ellipse">
              <a:avLst/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15" y="6170"/>
              <a:ext cx="621" cy="621"/>
            </a:xfrm>
            <a:prstGeom prst="ellipse">
              <a:avLst/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4193" y="3293"/>
              <a:ext cx="1902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rgbClr val="595757">
                      <a:lumMod val="65000"/>
                      <a:lumOff val="35000"/>
                    </a:srgbClr>
                  </a:solidFill>
                  <a:latin typeface="Agency FB" panose="020B0503020202020204" pitchFamily="34" charset="0"/>
                  <a:ea typeface="微软雅黑" panose="020B0503020204020204" charset="-122"/>
                  <a:cs typeface="Calibri" panose="020F0502020204030204" charset="0"/>
                </a:defRPr>
              </a:lvl1pPr>
            </a:lstStyle>
            <a:p>
              <a:pPr algn="ctr" defTabSz="685800">
                <a:lnSpc>
                  <a:spcPct val="100000"/>
                </a:lnSpc>
                <a:defRPr/>
              </a:pPr>
              <a:r>
                <a:rPr lang="zh-CN" altLang="en-US" sz="3600" kern="0">
                  <a:solidFill>
                    <a:srgbClr val="FFFFFF">
                      <a:lumMod val="95000"/>
                    </a:srgbClr>
                  </a:solidFill>
                  <a:ea typeface="微软雅黑" panose="020B0503020204020204" charset="-122"/>
                </a:rPr>
                <a:t>目录</a:t>
              </a:r>
              <a:endParaRPr lang="zh-CN" altLang="en-US" sz="3600" kern="0" dirty="0">
                <a:solidFill>
                  <a:srgbClr val="FFFFFF">
                    <a:lumMod val="95000"/>
                  </a:srgbClr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6890" y="1260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1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7692" y="2882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2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5" name="TextBox 40"/>
            <p:cNvSpPr txBox="1"/>
            <p:nvPr/>
          </p:nvSpPr>
          <p:spPr>
            <a:xfrm>
              <a:off x="7336" y="468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3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5217" y="607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4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7866" y="1169"/>
              <a:ext cx="3238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介绍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8622" y="2760"/>
              <a:ext cx="3507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技术架构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8204" y="4469"/>
              <a:ext cx="3742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 网元管理能力</a:t>
              </a:r>
              <a:endParaRPr lang="en-US" altLang="zh-CN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7070" y="5915"/>
              <a:ext cx="4492" cy="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UME 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关键领域技术架构方案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just" defTabSz="685800">
                <a:defRPr/>
              </a:pP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0070C0"/>
                </a:solidFill>
              </a:rPr>
              <a:t>234G SDR</a:t>
            </a:r>
            <a:r>
              <a:rPr lang="zh-CN" altLang="en-US" b="1">
                <a:solidFill>
                  <a:srgbClr val="0070C0"/>
                </a:solidFill>
              </a:rPr>
              <a:t>网元模型</a:t>
            </a:r>
            <a:r>
              <a:rPr lang="en-US" altLang="zh-CN" b="1">
                <a:solidFill>
                  <a:srgbClr val="0070C0"/>
                </a:solidFill>
              </a:rPr>
              <a:t>--SDR</a:t>
            </a:r>
            <a:r>
              <a:rPr lang="zh-CN" altLang="en-US" b="1">
                <a:solidFill>
                  <a:srgbClr val="0070C0"/>
                </a:solidFill>
              </a:rPr>
              <a:t>模型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37785" cy="4351655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SDR</a:t>
            </a:r>
            <a:r>
              <a:rPr lang="zh-CN" altLang="en-US">
                <a:solidFill>
                  <a:srgbClr val="0070C0"/>
                </a:solidFill>
              </a:rPr>
              <a:t>网元模型特征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只有</a:t>
            </a:r>
            <a:r>
              <a:rPr lang="en-US" altLang="zh-CN" sz="2000"/>
              <a:t>CM MOM</a:t>
            </a:r>
            <a:r>
              <a:rPr lang="zh-CN" altLang="en-US" sz="2000"/>
              <a:t>建模，</a:t>
            </a:r>
            <a:r>
              <a:rPr lang="en-US" altLang="zh-CN" sz="2000">
                <a:sym typeface="+mn-ea"/>
              </a:rPr>
              <a:t>FM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/>
              <a:t>PM</a:t>
            </a:r>
            <a:r>
              <a:rPr lang="zh-CN" altLang="en-US" sz="2000"/>
              <a:t>，</a:t>
            </a:r>
            <a:r>
              <a:rPr lang="en-US" altLang="zh-CN" sz="2000"/>
              <a:t>SwM</a:t>
            </a:r>
            <a:r>
              <a:rPr lang="zh-CN" altLang="en-US" sz="2000"/>
              <a:t>，</a:t>
            </a:r>
            <a:r>
              <a:rPr lang="en-US" altLang="zh-CN" sz="2000"/>
              <a:t>IM</a:t>
            </a:r>
            <a:r>
              <a:rPr lang="zh-CN" altLang="en-US" sz="2000"/>
              <a:t>，</a:t>
            </a:r>
            <a:r>
              <a:rPr lang="en-US" altLang="zh-CN" sz="2000"/>
              <a:t>Action</a:t>
            </a:r>
            <a:r>
              <a:rPr lang="zh-CN" altLang="en-US" sz="2000"/>
              <a:t>都没有建模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采用</a:t>
            </a:r>
            <a:r>
              <a:rPr lang="en-US" altLang="zh-CN" sz="2000"/>
              <a:t>Excel</a:t>
            </a:r>
            <a:r>
              <a:rPr lang="zh-CN" altLang="en-US" sz="2000"/>
              <a:t>描述模型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>
                <a:solidFill>
                  <a:schemeClr val="tx1"/>
                </a:solidFill>
              </a:rPr>
              <a:t>没有通用语言，暴露网元设备模型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硬编码，没有模型驱动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SDR</a:t>
            </a:r>
            <a:r>
              <a:rPr lang="zh-CN" altLang="en-US">
                <a:solidFill>
                  <a:srgbClr val="0070C0"/>
                </a:solidFill>
              </a:rPr>
              <a:t>网元模型规范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模型非代码化，无</a:t>
            </a:r>
            <a:r>
              <a:rPr lang="en-US" altLang="zh-CN" sz="2000"/>
              <a:t>CI</a:t>
            </a:r>
            <a:r>
              <a:rPr lang="zh-CN" altLang="en-US" sz="2000"/>
              <a:t>流水线，不支持模型校验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模型包随网管</a:t>
            </a:r>
            <a:r>
              <a:rPr lang="en-US" altLang="zh-CN" sz="2000"/>
              <a:t>OMM</a:t>
            </a:r>
            <a:r>
              <a:rPr lang="zh-CN" altLang="en-US" sz="2000"/>
              <a:t>版本发布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98920" y="1792605"/>
            <a:ext cx="5044440" cy="3955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SDR</a:t>
            </a:r>
            <a:r>
              <a:rPr lang="zh-CN" altLang="en-US">
                <a:solidFill>
                  <a:srgbClr val="0070C0"/>
                </a:solidFill>
              </a:rPr>
              <a:t>网元管理协议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en-US" altLang="zh-CN" sz="2000"/>
              <a:t>SNMPv3+SFTP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/>
              <a:t>      MIB</a:t>
            </a:r>
            <a:r>
              <a:rPr lang="zh-CN" altLang="en-US" sz="2000"/>
              <a:t>节点，支持</a:t>
            </a:r>
            <a:r>
              <a:rPr lang="en-US" altLang="zh-CN" sz="2000"/>
              <a:t>SNMP set/get/trap</a:t>
            </a:r>
            <a:r>
              <a:rPr lang="zh-CN" altLang="zh-CN" sz="2000"/>
              <a:t>操作</a:t>
            </a:r>
            <a:endParaRPr lang="zh-CN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zh-CN" sz="2000"/>
              <a:t>      除配置外，操作对象非</a:t>
            </a:r>
            <a:r>
              <a:rPr lang="en-US" altLang="zh-CN" sz="2000"/>
              <a:t>MO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SDR</a:t>
            </a:r>
            <a:r>
              <a:rPr lang="zh-CN" altLang="en-US">
                <a:solidFill>
                  <a:srgbClr val="0070C0"/>
                </a:solidFill>
              </a:rPr>
              <a:t>网元运维短板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网元无法自治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网元不支持直通</a:t>
            </a:r>
            <a:r>
              <a:rPr lang="en-US" altLang="zh-CN" sz="2000"/>
              <a:t>CLI</a:t>
            </a:r>
            <a:r>
              <a:rPr lang="zh-CN" altLang="en-US" sz="2000"/>
              <a:t>命令终端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网元升级，需要</a:t>
            </a:r>
            <a:r>
              <a:rPr lang="zh-CN" altLang="en-US" sz="2000">
                <a:sym typeface="+mn-ea"/>
              </a:rPr>
              <a:t>网管</a:t>
            </a:r>
            <a:r>
              <a:rPr lang="zh-CN" altLang="en-US" sz="2000"/>
              <a:t>同步升级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Event</a:t>
            </a:r>
            <a:r>
              <a:rPr lang="zh-CN" altLang="zh-CN" sz="2000"/>
              <a:t>，</a:t>
            </a:r>
            <a:r>
              <a:rPr lang="en-US" altLang="zh-CN" sz="2000"/>
              <a:t>Trace</a:t>
            </a:r>
            <a:r>
              <a:rPr lang="zh-CN" altLang="en-US" sz="2000"/>
              <a:t>，</a:t>
            </a:r>
            <a:r>
              <a:rPr lang="en-US" altLang="zh-CN" sz="2000"/>
              <a:t>PM</a:t>
            </a:r>
            <a:r>
              <a:rPr lang="zh-CN" altLang="en-US" sz="2000"/>
              <a:t>数据不同源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10515600" cy="1325563"/>
          </a:xfrm>
        </p:spPr>
        <p:txBody>
          <a:bodyPr/>
          <a:p>
            <a:r>
              <a:rPr lang="en-US" altLang="zh-CN" b="1">
                <a:solidFill>
                  <a:srgbClr val="0070C0"/>
                </a:solidFill>
              </a:rPr>
              <a:t>45G ITRAN</a:t>
            </a:r>
            <a:r>
              <a:rPr lang="zh-CN" altLang="en-US" b="1">
                <a:solidFill>
                  <a:srgbClr val="0070C0"/>
                </a:solidFill>
              </a:rPr>
              <a:t>网元模型</a:t>
            </a:r>
            <a:r>
              <a:rPr lang="en-US" altLang="zh-CN" b="1">
                <a:solidFill>
                  <a:srgbClr val="0070C0"/>
                </a:solidFill>
              </a:rPr>
              <a:t>--ITRAN</a:t>
            </a:r>
            <a:r>
              <a:rPr lang="zh-CN" altLang="en-US" b="1">
                <a:solidFill>
                  <a:srgbClr val="0070C0"/>
                </a:solidFill>
              </a:rPr>
              <a:t>模型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673225"/>
            <a:ext cx="5166995" cy="435165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ITRAN</a:t>
            </a:r>
            <a:r>
              <a:rPr lang="zh-CN" altLang="en-US">
                <a:solidFill>
                  <a:srgbClr val="0070C0"/>
                </a:solidFill>
              </a:rPr>
              <a:t>网元模型特征：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全领域建模，使用</a:t>
            </a:r>
            <a:r>
              <a:rPr lang="en-US" altLang="zh-CN" sz="2000"/>
              <a:t>YANG+JSON</a:t>
            </a:r>
            <a:r>
              <a:rPr lang="zh-CN" altLang="en-US" sz="2000"/>
              <a:t>描述语言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增加系统管理功能</a:t>
            </a:r>
            <a:r>
              <a:rPr lang="en-US" altLang="zh-CN" sz="2000"/>
              <a:t>SystemFunctions</a:t>
            </a:r>
            <a:r>
              <a:rPr lang="zh-CN" altLang="en-US" sz="2000"/>
              <a:t>对象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模型是唯一通用语言，模型驱动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模型约束采用</a:t>
            </a:r>
            <a:r>
              <a:rPr lang="en-US" altLang="zh-CN" sz="2000"/>
              <a:t>lua</a:t>
            </a:r>
            <a:r>
              <a:rPr lang="zh-CN" altLang="en-US" sz="2000"/>
              <a:t>描述</a:t>
            </a:r>
            <a:endParaRPr lang="zh-CN" altLang="en-US" sz="1800"/>
          </a:p>
          <a:p>
            <a:pPr>
              <a:buFont typeface="Wingdings" panose="05000000000000000000" charset="0"/>
              <a:buChar char="Ø"/>
            </a:pPr>
            <a:r>
              <a:rPr lang="en-US" altLang="zh-CN">
                <a:solidFill>
                  <a:srgbClr val="0070C0"/>
                </a:solidFill>
              </a:rPr>
              <a:t>ITRAN</a:t>
            </a:r>
            <a:r>
              <a:rPr lang="zh-CN" altLang="en-US">
                <a:solidFill>
                  <a:srgbClr val="0070C0"/>
                </a:solidFill>
              </a:rPr>
              <a:t>网元模型规范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模型文件代码化管理，统一代码库，自动</a:t>
            </a:r>
            <a:r>
              <a:rPr lang="en-US" altLang="zh-CN" sz="2000"/>
              <a:t>CI</a:t>
            </a:r>
            <a:r>
              <a:rPr lang="zh-CN" altLang="en-US" sz="2000"/>
              <a:t>流水线，模型自动校验</a:t>
            </a:r>
            <a:endParaRPr lang="zh-CN" altLang="en-US" sz="18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</a:t>
            </a:r>
            <a:r>
              <a:rPr lang="zh-CN" altLang="en-US" sz="2000"/>
              <a:t>模型包随网元版本包发布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60160" y="1597025"/>
            <a:ext cx="492315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en-US" altLang="zh-CN" sz="2500">
                <a:solidFill>
                  <a:srgbClr val="0070C0"/>
                </a:solidFill>
              </a:rPr>
              <a:t>ITRAN</a:t>
            </a:r>
            <a:r>
              <a:rPr lang="zh-CN" altLang="en-US" sz="2500">
                <a:solidFill>
                  <a:srgbClr val="0070C0"/>
                </a:solidFill>
              </a:rPr>
              <a:t>网元标准管理协议</a:t>
            </a:r>
            <a:endParaRPr lang="zh-CN" altLang="en-US" sz="25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NETCONF+SNMPv3+SFTP</a:t>
            </a:r>
            <a:endParaRPr lang="en-US" altLang="zh-CN" sz="20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MO</a:t>
            </a:r>
            <a:r>
              <a:rPr lang="zh-CN" altLang="en-US" sz="2000">
                <a:sym typeface="+mn-ea"/>
              </a:rPr>
              <a:t>接口支持</a:t>
            </a:r>
            <a:r>
              <a:rPr lang="en-US" altLang="zh-CN" sz="2000">
                <a:sym typeface="+mn-ea"/>
              </a:rPr>
              <a:t>Action</a:t>
            </a:r>
            <a:r>
              <a:rPr lang="zh-CN" altLang="zh-CN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Moeditconfig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Notification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</a:t>
            </a:r>
            <a:r>
              <a:rPr lang="zh-CN" altLang="en-US" sz="2000">
                <a:sym typeface="+mn-ea"/>
              </a:rPr>
              <a:t>告警采用</a:t>
            </a:r>
            <a:r>
              <a:rPr lang="en-US" altLang="zh-CN" sz="2000">
                <a:sym typeface="+mn-ea"/>
              </a:rPr>
              <a:t>SNMPv3</a:t>
            </a:r>
            <a:r>
              <a:rPr lang="zh-CN" altLang="en-US" sz="2000">
                <a:sym typeface="+mn-ea"/>
              </a:rPr>
              <a:t>管理协议，</a:t>
            </a:r>
            <a:r>
              <a:rPr lang="en-US" altLang="zh-CN" sz="2000">
                <a:sym typeface="+mn-ea"/>
              </a:rPr>
              <a:t>TRAP</a:t>
            </a:r>
            <a:r>
              <a:rPr lang="zh-CN" altLang="en-US" sz="2000">
                <a:sym typeface="+mn-ea"/>
              </a:rPr>
              <a:t>上报</a:t>
            </a:r>
            <a:endParaRPr lang="zh-CN" altLang="en-US" sz="2500"/>
          </a:p>
          <a:p>
            <a:pPr>
              <a:buFont typeface="Wingdings" panose="05000000000000000000" charset="0"/>
              <a:buChar char="Ø"/>
            </a:pPr>
            <a:r>
              <a:rPr lang="en-US" altLang="zh-CN" sz="2500">
                <a:solidFill>
                  <a:srgbClr val="0070C0"/>
                </a:solidFill>
              </a:rPr>
              <a:t>ITRAN</a:t>
            </a:r>
            <a:r>
              <a:rPr lang="zh-CN" altLang="en-US" sz="2500">
                <a:solidFill>
                  <a:srgbClr val="0070C0"/>
                </a:solidFill>
              </a:rPr>
              <a:t>网元运维收益</a:t>
            </a:r>
            <a:endParaRPr lang="zh-CN" altLang="en-US" sz="25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500"/>
              <a:t>  </a:t>
            </a:r>
            <a:r>
              <a:rPr lang="zh-CN" altLang="en-US" sz="2000"/>
              <a:t>   网元自治（自升级，自约束，</a:t>
            </a:r>
            <a:r>
              <a:rPr lang="en-US" altLang="zh-CN" sz="2000"/>
              <a:t>SON</a:t>
            </a:r>
            <a:r>
              <a:rPr lang="zh-CN" altLang="en-US" sz="2000"/>
              <a:t>自环）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网元提供直通</a:t>
            </a:r>
            <a:r>
              <a:rPr lang="en-US" altLang="zh-CN" sz="2000"/>
              <a:t>CLI</a:t>
            </a:r>
            <a:r>
              <a:rPr lang="zh-CN" altLang="en-US" sz="2000"/>
              <a:t>命令终端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</a:t>
            </a:r>
            <a:r>
              <a:rPr lang="en-US" altLang="zh-CN" sz="2000"/>
              <a:t>Event</a:t>
            </a:r>
            <a:r>
              <a:rPr lang="zh-CN" altLang="en-US" sz="2000"/>
              <a:t>，</a:t>
            </a:r>
            <a:r>
              <a:rPr lang="en-US" altLang="zh-CN" sz="2000"/>
              <a:t>Trace</a:t>
            </a:r>
            <a:r>
              <a:rPr lang="zh-CN" altLang="en-US" sz="2000"/>
              <a:t>，</a:t>
            </a:r>
            <a:r>
              <a:rPr lang="en-US" altLang="zh-CN" sz="2000"/>
              <a:t>PM</a:t>
            </a:r>
            <a:r>
              <a:rPr lang="zh-CN" altLang="en-US" sz="2000"/>
              <a:t>数据同源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网元升级与网管升级解耦</a:t>
            </a:r>
            <a:endParaRPr lang="zh-CN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网元安全管理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60" y="204470"/>
            <a:ext cx="10515600" cy="1325563"/>
          </a:xfrm>
        </p:spPr>
        <p:txBody>
          <a:bodyPr/>
          <a:p>
            <a:r>
              <a:rPr lang="en-US" altLang="zh-CN">
                <a:solidFill>
                  <a:srgbClr val="0070C0"/>
                </a:solidFill>
              </a:rPr>
              <a:t>45G ITRAN </a:t>
            </a:r>
            <a:r>
              <a:rPr lang="zh-CN" altLang="en-US">
                <a:solidFill>
                  <a:srgbClr val="0070C0"/>
                </a:solidFill>
              </a:rPr>
              <a:t>网元全领域建模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1235" y="1347470"/>
            <a:ext cx="9707245" cy="4223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0315" y="5967095"/>
            <a:ext cx="8811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5G</a:t>
            </a:r>
            <a:r>
              <a:rPr lang="zh-CN" altLang="zh-CN">
                <a:sym typeface="+mn-ea"/>
              </a:rPr>
              <a:t>全领域建模成果：</a:t>
            </a:r>
            <a:r>
              <a:rPr lang="en-US" altLang="zh-CN">
                <a:sym typeface="+mn-ea"/>
              </a:rPr>
              <a:t>https://wiki.zte.com.cn/pages/viewpage.action?pageId=128128946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" y="243205"/>
            <a:ext cx="10515600" cy="108902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rgbClr val="0070C0"/>
                </a:solidFill>
              </a:rPr>
              <a:t>LTE/NB-IoT/UMTS/GSM/GNB </a:t>
            </a:r>
            <a:r>
              <a:rPr lang="zh-CN" altLang="en-US">
                <a:solidFill>
                  <a:srgbClr val="0070C0"/>
                </a:solidFill>
              </a:rPr>
              <a:t>全领域建模设计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0595" y="1210310"/>
            <a:ext cx="7288530" cy="50425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/>
              <a:t>ManagedElement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│---SystemFunctions[1..1]</a:t>
            </a:r>
            <a:r>
              <a:rPr lang="zh-CN" altLang="en-US" sz="2000"/>
              <a:t>      </a:t>
            </a:r>
            <a:r>
              <a:rPr lang="en-US" altLang="zh-CN" sz="2000"/>
              <a:t>==</a:t>
            </a:r>
            <a:r>
              <a:rPr lang="zh-CN" altLang="en-US" sz="2000"/>
              <a:t>》系统管理节点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en-US" altLang="zh-CN" sz="2000">
                <a:sym typeface="+mn-ea"/>
              </a:rPr>
              <a:t>│---Equipment [0..1]                ==</a:t>
            </a:r>
            <a:r>
              <a:rPr lang="zh-CN" altLang="en-US" sz="2000">
                <a:sym typeface="+mn-ea"/>
              </a:rPr>
              <a:t>》物理设备节点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</a:t>
            </a:r>
            <a:r>
              <a:rPr lang="zh-CN" altLang="en-US"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│---SupportFunction[0..1]       ==</a:t>
            </a:r>
            <a:r>
              <a:rPr lang="zh-CN" altLang="en-US" sz="2000">
                <a:sym typeface="+mn-ea"/>
              </a:rPr>
              <a:t>》 辅助管理和外设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│</a:t>
            </a:r>
            <a:r>
              <a:rPr lang="en-US" altLang="zh-CN" sz="2000"/>
              <a:t>---TransportNetwork[0..1]    ==</a:t>
            </a:r>
            <a:r>
              <a:rPr lang="zh-CN" altLang="en-US" sz="2000"/>
              <a:t>》传输网络节点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en-US" altLang="zh-CN" sz="2000">
                <a:sym typeface="+mn-ea"/>
              </a:rPr>
              <a:t>│---RadioCommonFunction[0..1]    ==</a:t>
            </a:r>
            <a:r>
              <a:rPr lang="zh-CN" altLang="en-US" sz="2000">
                <a:sym typeface="+mn-ea"/>
              </a:rPr>
              <a:t>》</a:t>
            </a:r>
            <a:r>
              <a:rPr lang="en-US" altLang="zh-CN" sz="2000">
                <a:sym typeface="+mn-ea"/>
              </a:rPr>
              <a:t>PCE </a:t>
            </a:r>
            <a:r>
              <a:rPr lang="zh-CN" altLang="en-US" sz="2000">
                <a:sym typeface="+mn-ea"/>
              </a:rPr>
              <a:t>根节点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│</a:t>
            </a:r>
            <a:r>
              <a:rPr lang="en-US" altLang="zh-CN" sz="2000"/>
              <a:t>---ENBFunction[0..1]              ==</a:t>
            </a:r>
            <a:r>
              <a:rPr lang="zh-CN" altLang="en-US" sz="2000"/>
              <a:t>》</a:t>
            </a:r>
            <a:r>
              <a:rPr lang="en-US" altLang="zh-CN" sz="2000"/>
              <a:t>LTE</a:t>
            </a:r>
            <a:r>
              <a:rPr lang="zh-CN" altLang="en-US" sz="2000"/>
              <a:t>制式根节点，合一模型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│</a:t>
            </a:r>
            <a:r>
              <a:rPr lang="en-US" altLang="zh-CN" sz="2000"/>
              <a:t>---NodeBFunction[0..1]         </a:t>
            </a:r>
            <a:r>
              <a:rPr lang="en-US" altLang="zh-CN" sz="2000">
                <a:sym typeface="+mn-ea"/>
              </a:rPr>
              <a:t>==</a:t>
            </a:r>
            <a:r>
              <a:rPr lang="zh-CN" altLang="en-US" sz="2000">
                <a:sym typeface="+mn-ea"/>
              </a:rPr>
              <a:t>》</a:t>
            </a:r>
            <a:r>
              <a:rPr lang="en-US" altLang="zh-CN" sz="2000">
                <a:sym typeface="+mn-ea"/>
              </a:rPr>
              <a:t>UMTS</a:t>
            </a:r>
            <a:r>
              <a:rPr lang="zh-CN" altLang="en-US" sz="2000">
                <a:sym typeface="+mn-ea"/>
              </a:rPr>
              <a:t>制式根节点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sym typeface="+mn-ea"/>
              </a:rPr>
              <a:t>│</a:t>
            </a:r>
            <a:r>
              <a:rPr lang="en-US" altLang="zh-CN" sz="2000"/>
              <a:t>---BtsFunction[0..1]                </a:t>
            </a:r>
            <a:r>
              <a:rPr lang="en-US" altLang="zh-CN" sz="2000">
                <a:sym typeface="+mn-ea"/>
              </a:rPr>
              <a:t>==</a:t>
            </a:r>
            <a:r>
              <a:rPr lang="zh-CN" altLang="en-US" sz="2000">
                <a:sym typeface="+mn-ea"/>
              </a:rPr>
              <a:t>》</a:t>
            </a:r>
            <a:r>
              <a:rPr lang="en-US" altLang="zh-CN" sz="2000">
                <a:sym typeface="+mn-ea"/>
              </a:rPr>
              <a:t>GSM</a:t>
            </a:r>
            <a:r>
              <a:rPr lang="zh-CN" altLang="en-US" sz="2000">
                <a:sym typeface="+mn-ea"/>
              </a:rPr>
              <a:t>制式根节点，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en-US" altLang="zh-CN" sz="2000">
                <a:sym typeface="+mn-ea"/>
              </a:rPr>
              <a:t>│</a:t>
            </a:r>
            <a:r>
              <a:rPr lang="en-US" altLang="zh-CN" sz="2000">
                <a:solidFill>
                  <a:schemeClr val="tx1"/>
                </a:solidFill>
              </a:rPr>
              <a:t>---NbiotFunction[0..1]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》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NB-IoT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制式根节点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│---GNBDUFunction[0..1]        ==</a:t>
            </a:r>
            <a:r>
              <a:rPr lang="zh-CN" altLang="en-US" sz="2000">
                <a:sym typeface="+mn-ea"/>
              </a:rPr>
              <a:t>》</a:t>
            </a:r>
            <a:r>
              <a:rPr lang="en-US" altLang="zh-CN" sz="2000">
                <a:sym typeface="+mn-ea"/>
              </a:rPr>
              <a:t>GNB DU</a:t>
            </a:r>
            <a:r>
              <a:rPr lang="zh-CN" altLang="en-US" sz="2000">
                <a:sym typeface="+mn-ea"/>
              </a:rPr>
              <a:t>根节点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|---GNBCUUPFunction[0..1]   ==</a:t>
            </a:r>
            <a:r>
              <a:rPr lang="zh-CN" altLang="zh-CN" sz="2000">
                <a:sym typeface="+mn-ea"/>
              </a:rPr>
              <a:t>》</a:t>
            </a:r>
            <a:r>
              <a:rPr lang="en-US" altLang="zh-CN" sz="2000">
                <a:sym typeface="+mn-ea"/>
              </a:rPr>
              <a:t>GNB CUUP</a:t>
            </a:r>
            <a:r>
              <a:rPr lang="zh-CN" altLang="en-US" sz="2000">
                <a:sym typeface="+mn-ea"/>
              </a:rPr>
              <a:t>根节点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|---GNBCUCPFunction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》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GNB CUCP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根节点   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120" y="1271270"/>
            <a:ext cx="471487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明确</a:t>
            </a:r>
            <a:r>
              <a:rPr lang="en-US" altLang="zh-CN" sz="2400">
                <a:solidFill>
                  <a:srgbClr val="0070C0"/>
                </a:solidFill>
              </a:rPr>
              <a:t>YANG+JSON</a:t>
            </a:r>
            <a:r>
              <a:rPr lang="zh-CN" altLang="en-US" sz="2400">
                <a:solidFill>
                  <a:srgbClr val="0070C0"/>
                </a:solidFill>
              </a:rPr>
              <a:t>为统一建模语言</a:t>
            </a:r>
            <a:endParaRPr lang="zh-CN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继承</a:t>
            </a:r>
            <a:r>
              <a:rPr lang="en-US" altLang="zh-CN" sz="2400">
                <a:solidFill>
                  <a:srgbClr val="0070C0"/>
                </a:solidFill>
              </a:rPr>
              <a:t>5G</a:t>
            </a:r>
            <a:r>
              <a:rPr lang="zh-CN" altLang="en-US" sz="2400">
                <a:solidFill>
                  <a:srgbClr val="0070C0"/>
                </a:solidFill>
              </a:rPr>
              <a:t>的</a:t>
            </a:r>
            <a:r>
              <a:rPr lang="en-US" altLang="zh-CN" sz="2400">
                <a:solidFill>
                  <a:srgbClr val="0070C0"/>
                </a:solidFill>
              </a:rPr>
              <a:t>SystemFunctions</a:t>
            </a:r>
            <a:r>
              <a:rPr lang="zh-CN" altLang="zh-CN" sz="2400">
                <a:solidFill>
                  <a:srgbClr val="0070C0"/>
                </a:solidFill>
              </a:rPr>
              <a:t>、</a:t>
            </a:r>
            <a:r>
              <a:rPr lang="en-US" altLang="zh-CN" sz="2400">
                <a:solidFill>
                  <a:srgbClr val="0070C0"/>
                </a:solidFill>
              </a:rPr>
              <a:t>Equipment</a:t>
            </a:r>
            <a:r>
              <a:rPr lang="zh-CN" altLang="en-US" sz="2400">
                <a:solidFill>
                  <a:srgbClr val="0070C0"/>
                </a:solidFill>
              </a:rPr>
              <a:t>、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SupportFunction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sz="2400">
                <a:solidFill>
                  <a:srgbClr val="0070C0"/>
                </a:solidFill>
              </a:rPr>
              <a:t>TransportNetwork</a:t>
            </a:r>
            <a:r>
              <a:rPr lang="zh-CN" altLang="en-US" sz="2400">
                <a:solidFill>
                  <a:srgbClr val="0070C0"/>
                </a:solidFill>
              </a:rPr>
              <a:t>模型</a:t>
            </a:r>
            <a:r>
              <a:rPr lang="en-US" altLang="zh-CN" sz="2400">
                <a:solidFill>
                  <a:srgbClr val="0070C0"/>
                </a:solidFill>
              </a:rPr>
              <a:t>fragment</a:t>
            </a:r>
            <a:endParaRPr lang="en-US" altLang="zh-CN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70C0"/>
                </a:solidFill>
              </a:rPr>
              <a:t>以</a:t>
            </a:r>
            <a:r>
              <a:rPr lang="en-US" altLang="zh-CN" sz="2400">
                <a:solidFill>
                  <a:srgbClr val="0070C0"/>
                </a:solidFill>
              </a:rPr>
              <a:t>YANG+JSON</a:t>
            </a:r>
            <a:r>
              <a:rPr lang="zh-CN" altLang="en-US" sz="2400">
                <a:solidFill>
                  <a:srgbClr val="0070C0"/>
                </a:solidFill>
              </a:rPr>
              <a:t>描述制式根节点模型</a:t>
            </a:r>
            <a:r>
              <a:rPr lang="en-US" altLang="zh-CN" sz="2400">
                <a:solidFill>
                  <a:srgbClr val="0070C0"/>
                </a:solidFill>
              </a:rPr>
              <a:t>fragment</a:t>
            </a:r>
            <a:endParaRPr lang="en-US" altLang="zh-CN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zh-CN" sz="2400">
                <a:solidFill>
                  <a:srgbClr val="0070C0"/>
                </a:solidFill>
              </a:rPr>
              <a:t>每个</a:t>
            </a:r>
            <a:r>
              <a:rPr lang="en-US" altLang="zh-CN" sz="2400">
                <a:solidFill>
                  <a:srgbClr val="0070C0"/>
                </a:solidFill>
              </a:rPr>
              <a:t>Fragment</a:t>
            </a:r>
            <a:r>
              <a:rPr lang="zh-CN" altLang="en-US" sz="2400">
                <a:solidFill>
                  <a:srgbClr val="0070C0"/>
                </a:solidFill>
              </a:rPr>
              <a:t>均有</a:t>
            </a:r>
            <a:r>
              <a:rPr lang="en-US" altLang="zh-CN" sz="2400">
                <a:solidFill>
                  <a:srgbClr val="0070C0"/>
                </a:solidFill>
              </a:rPr>
              <a:t>mim</a:t>
            </a:r>
            <a:r>
              <a:rPr lang="zh-CN" altLang="en-US" sz="2400">
                <a:solidFill>
                  <a:srgbClr val="0070C0"/>
                </a:solidFill>
              </a:rPr>
              <a:t>版本号</a:t>
            </a:r>
            <a:endParaRPr lang="zh-CN" altLang="en-US" sz="240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70C0"/>
                </a:solidFill>
              </a:rPr>
              <a:t> </a:t>
            </a:r>
            <a:r>
              <a:rPr lang="zh-CN" altLang="en-US" sz="2400">
                <a:solidFill>
                  <a:srgbClr val="0070C0"/>
                </a:solidFill>
              </a:rPr>
              <a:t>整个模型存在模型类型和模型版本号，模型类型目前定义为四种类型：</a:t>
            </a:r>
            <a:r>
              <a:rPr lang="en-US" altLang="zh-CN" sz="2400">
                <a:solidFill>
                  <a:srgbClr val="0070C0"/>
                </a:solidFill>
              </a:rPr>
              <a:t>ITRAN-PNF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ITRAN-VNF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MEC</a:t>
            </a:r>
            <a:r>
              <a:rPr lang="zh-CN" altLang="en-US" sz="2400">
                <a:solidFill>
                  <a:srgbClr val="0070C0"/>
                </a:solidFill>
              </a:rPr>
              <a:t>，</a:t>
            </a:r>
            <a:r>
              <a:rPr lang="en-US" altLang="zh-CN" sz="2400">
                <a:solidFill>
                  <a:srgbClr val="0070C0"/>
                </a:solidFill>
              </a:rPr>
              <a:t>MCE</a:t>
            </a:r>
            <a:r>
              <a:rPr lang="zh-CN" altLang="en-US" sz="2400">
                <a:solidFill>
                  <a:srgbClr val="0070C0"/>
                </a:solidFill>
              </a:rPr>
              <a:t>，模型版本号基于</a:t>
            </a:r>
            <a:r>
              <a:rPr lang="en-US" altLang="zh-CN" sz="2400">
                <a:solidFill>
                  <a:srgbClr val="0070C0"/>
                </a:solidFill>
              </a:rPr>
              <a:t>Fragment mimversion </a:t>
            </a:r>
            <a:r>
              <a:rPr lang="zh-CN" altLang="en-US" sz="2400">
                <a:solidFill>
                  <a:srgbClr val="0070C0"/>
                </a:solidFill>
              </a:rPr>
              <a:t>自动变化</a:t>
            </a:r>
            <a:endParaRPr lang="en-US" altLang="zh-CN" sz="2400">
              <a:solidFill>
                <a:srgbClr val="0070C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/>
          <p:cNvSpPr>
            <a:spLocks noChangeArrowheads="1"/>
          </p:cNvSpPr>
          <p:nvPr/>
        </p:nvSpPr>
        <p:spPr bwMode="auto">
          <a:xfrm>
            <a:off x="101600" y="149860"/>
            <a:ext cx="7889875" cy="59944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0">
            <a:normAutofit fontScale="7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 algn="l" defTabSz="914400" fontAlgn="auto">
              <a:lnSpc>
                <a:spcPct val="90000"/>
              </a:lnSpc>
            </a:pPr>
            <a:r>
              <a:rPr lang="en-US" altLang="zh-CN" sz="4400" b="0">
                <a:solidFill>
                  <a:srgbClr val="0070C0"/>
                </a:solidFill>
                <a:sym typeface="+mn-ea"/>
              </a:rPr>
              <a:t>2345G ITRAN</a:t>
            </a:r>
            <a:r>
              <a:rPr lang="zh-CN" altLang="en-US" sz="4400" b="0">
                <a:solidFill>
                  <a:srgbClr val="0070C0"/>
                </a:solidFill>
                <a:sym typeface="+mn-ea"/>
              </a:rPr>
              <a:t>网元 </a:t>
            </a:r>
            <a:r>
              <a:rPr lang="en-US" altLang="zh-CN" sz="4400" b="0">
                <a:solidFill>
                  <a:srgbClr val="0070C0"/>
                </a:solidFill>
                <a:sym typeface="+mn-ea"/>
              </a:rPr>
              <a:t>模型Devops</a:t>
            </a:r>
            <a:endParaRPr lang="en-US" altLang="zh-CN" sz="4400" b="0">
              <a:solidFill>
                <a:srgbClr val="0070C0"/>
              </a:solidFill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49415"/>
            <a:ext cx="1219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024380" y="823807"/>
            <a:ext cx="8083973" cy="5605908"/>
            <a:chOff x="2530" y="520"/>
            <a:chExt cx="10617" cy="7362"/>
          </a:xfrm>
        </p:grpSpPr>
        <p:sp>
          <p:nvSpPr>
            <p:cNvPr id="4" name="MH_SubTitle_1"/>
            <p:cNvSpPr/>
            <p:nvPr>
              <p:custDataLst>
                <p:tags r:id="rId1"/>
              </p:custDataLst>
            </p:nvPr>
          </p:nvSpPr>
          <p:spPr>
            <a:xfrm>
              <a:off x="6796" y="2183"/>
              <a:ext cx="1097" cy="1097"/>
            </a:xfrm>
            <a:prstGeom prst="ellipse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  <a:ea typeface="+mn-ea"/>
                </a:rPr>
                <a:t>01</a:t>
              </a:r>
              <a:endParaRPr lang="en-US" altLang="zh-CN" sz="16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" name="MH_SubTitle_2"/>
            <p:cNvSpPr/>
            <p:nvPr>
              <p:custDataLst>
                <p:tags r:id="rId2"/>
              </p:custDataLst>
            </p:nvPr>
          </p:nvSpPr>
          <p:spPr>
            <a:xfrm>
              <a:off x="7965" y="3035"/>
              <a:ext cx="1095" cy="1095"/>
            </a:xfrm>
            <a:prstGeom prst="ellipse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  <a:ea typeface="+mn-ea"/>
                </a:rPr>
                <a:t>02</a:t>
              </a:r>
              <a:endParaRPr lang="en-US" altLang="zh-CN" sz="16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MH_SubTitle_3"/>
            <p:cNvSpPr/>
            <p:nvPr>
              <p:custDataLst>
                <p:tags r:id="rId3"/>
              </p:custDataLst>
            </p:nvPr>
          </p:nvSpPr>
          <p:spPr>
            <a:xfrm>
              <a:off x="7519" y="4424"/>
              <a:ext cx="1095" cy="1095"/>
            </a:xfrm>
            <a:prstGeom prst="ellipse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  <a:ea typeface="+mn-ea"/>
                </a:rPr>
                <a:t>03</a:t>
              </a:r>
              <a:endParaRPr lang="en-US" altLang="zh-CN" sz="16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MH_SubTitle_4"/>
            <p:cNvSpPr/>
            <p:nvPr>
              <p:custDataLst>
                <p:tags r:id="rId4"/>
              </p:custDataLst>
            </p:nvPr>
          </p:nvSpPr>
          <p:spPr>
            <a:xfrm>
              <a:off x="6074" y="4424"/>
              <a:ext cx="1095" cy="1095"/>
            </a:xfrm>
            <a:prstGeom prst="ellipse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  <a:ea typeface="+mn-ea"/>
                </a:rPr>
                <a:t>04</a:t>
              </a:r>
              <a:endParaRPr lang="en-US" altLang="zh-CN" sz="16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MH_SubTitle_5"/>
            <p:cNvSpPr/>
            <p:nvPr>
              <p:custDataLst>
                <p:tags r:id="rId5"/>
              </p:custDataLst>
            </p:nvPr>
          </p:nvSpPr>
          <p:spPr>
            <a:xfrm>
              <a:off x="5626" y="3050"/>
              <a:ext cx="1097" cy="1095"/>
            </a:xfrm>
            <a:prstGeom prst="ellipse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altLang="zh-CN" sz="1600" b="1" dirty="0">
                  <a:solidFill>
                    <a:srgbClr val="FFFFFF"/>
                  </a:solidFill>
                  <a:latin typeface="+mn-ea"/>
                  <a:ea typeface="+mn-ea"/>
                </a:rPr>
                <a:t>05</a:t>
              </a:r>
              <a:endParaRPr lang="en-US" altLang="zh-CN" sz="16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MH_Other_1"/>
            <p:cNvSpPr/>
            <p:nvPr>
              <p:custDataLst>
                <p:tags r:id="rId6"/>
              </p:custDataLst>
            </p:nvPr>
          </p:nvSpPr>
          <p:spPr>
            <a:xfrm>
              <a:off x="6464" y="3096"/>
              <a:ext cx="1763" cy="176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p>
              <a:pPr algn="ctr">
                <a:defRPr/>
              </a:pPr>
              <a:endParaRPr lang="zh-CN" altLang="en-US" sz="1355" b="1">
                <a:latin typeface="+mn-ea"/>
                <a:ea typeface="+mn-ea"/>
              </a:endParaRPr>
            </a:p>
          </p:txBody>
        </p:sp>
        <p:sp>
          <p:nvSpPr>
            <p:cNvPr id="22" name="MH_Title_1"/>
            <p:cNvSpPr/>
            <p:nvPr>
              <p:custDataLst>
                <p:tags r:id="rId7"/>
              </p:custDataLst>
            </p:nvPr>
          </p:nvSpPr>
          <p:spPr>
            <a:xfrm>
              <a:off x="6667" y="3286"/>
              <a:ext cx="1356" cy="1356"/>
            </a:xfrm>
            <a:prstGeom prst="ellipse">
              <a:avLst/>
            </a:prstGeom>
            <a:solidFill>
              <a:srgbClr val="9ACA3C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>
                <a:srgbClr val="0066B3">
                  <a:lumMod val="60000"/>
                  <a:lumOff val="40000"/>
                </a:srgbClr>
              </a:innerShdw>
            </a:effectLst>
          </p:spPr>
          <p:txBody>
            <a:bodyPr lIns="0" tIns="0" rIns="0" bIns="0" anchor="ctr">
              <a:normAutofit lnSpcReduction="10000"/>
            </a:bodyPr>
            <a:p>
              <a:pPr algn="ctr"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+mn-ea"/>
                  <a:ea typeface="+mn-ea"/>
                </a:rPr>
                <a:t>dev</a:t>
              </a:r>
              <a:endParaRPr lang="en-US" altLang="zh-CN" sz="2400" b="1" dirty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+mn-ea"/>
                  <a:ea typeface="+mn-ea"/>
                </a:rPr>
                <a:t>ops</a:t>
              </a:r>
              <a:endParaRPr lang="en-US" altLang="zh-CN" sz="2400" b="1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756" y="520"/>
              <a:ext cx="3162" cy="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模型同源</a:t>
              </a:r>
              <a:endParaRPr lang="zh-CN" altLang="en-US" sz="1600" b="1" dirty="0" smtClean="0">
                <a:latin typeface="+mn-ea"/>
                <a:ea typeface="+mn-e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756" y="1084"/>
              <a:ext cx="3162" cy="960"/>
            </a:xfrm>
            <a:prstGeom prst="rect">
              <a:avLst/>
            </a:prstGeom>
            <a:noFill/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全领域建模、统一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CI</a:t>
              </a: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、统一模型制品库</a:t>
              </a:r>
              <a:endPara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266" y="2792"/>
              <a:ext cx="2890" cy="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网元合法性校验</a:t>
              </a:r>
              <a:endParaRPr lang="zh-CN" altLang="en-US" sz="1600" b="1" dirty="0" smtClean="0">
                <a:latin typeface="+mn-ea"/>
                <a:ea typeface="+mn-ea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266" y="3356"/>
              <a:ext cx="2890" cy="960"/>
            </a:xfrm>
            <a:prstGeom prst="rect">
              <a:avLst/>
            </a:prstGeom>
            <a:noFill/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  <a:sym typeface="+mn-ea"/>
                </a:rPr>
                <a:t>实现约束的</a:t>
              </a: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  <a:sym typeface="+mn-ea"/>
                </a:rPr>
                <a:t>自动化测试和效率测试</a:t>
              </a:r>
              <a:endPara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30" y="2792"/>
              <a:ext cx="2890" cy="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网元数据自升级</a:t>
              </a:r>
              <a:endParaRPr lang="zh-CN" altLang="en-US" sz="16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Box 5"/>
            <p:cNvSpPr txBox="1"/>
            <p:nvPr/>
          </p:nvSpPr>
          <p:spPr>
            <a:xfrm>
              <a:off x="2530" y="3356"/>
              <a:ext cx="2890" cy="960"/>
            </a:xfrm>
            <a:prstGeom prst="rect">
              <a:avLst/>
            </a:prstGeom>
            <a:noFill/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实现自升级的自动化测试</a:t>
              </a:r>
              <a:endPara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97" y="5519"/>
              <a:ext cx="3375" cy="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网管网元接口</a:t>
              </a:r>
              <a:r>
                <a:rPr lang="en-US" altLang="zh-CN" sz="1600" b="1" dirty="0" smtClean="0">
                  <a:latin typeface="+mn-ea"/>
                  <a:ea typeface="+mn-ea"/>
                </a:rPr>
                <a:t>/</a:t>
              </a:r>
              <a:r>
                <a:rPr lang="zh-CN" altLang="zh-CN" sz="1600" b="1" dirty="0" smtClean="0">
                  <a:latin typeface="+mn-ea"/>
                  <a:ea typeface="+mn-ea"/>
                </a:rPr>
                <a:t>模型</a:t>
              </a:r>
              <a:r>
                <a:rPr lang="zh-CN" altLang="en-US" sz="1600" b="1" dirty="0" smtClean="0">
                  <a:latin typeface="+mn-ea"/>
                  <a:ea typeface="+mn-ea"/>
                </a:rPr>
                <a:t>遍历</a:t>
              </a:r>
              <a:endParaRPr lang="zh-CN" altLang="en-US" sz="1600" b="1" dirty="0" smtClean="0">
                <a:latin typeface="+mn-ea"/>
                <a:ea typeface="+mn-ea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3198" y="6082"/>
              <a:ext cx="3374" cy="1800"/>
            </a:xfrm>
            <a:prstGeom prst="rect">
              <a:avLst/>
            </a:prstGeom>
            <a:noFill/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模型变更时，通过自动化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UT</a:t>
              </a:r>
              <a:r>
                <a:rPr lang="zh-CN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、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FT</a:t>
              </a: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，完成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NF-OAM</a:t>
              </a: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和网管、模型和业务的自动化联调</a:t>
              </a:r>
              <a:endPara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78" y="5745"/>
              <a:ext cx="5269" cy="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 smtClean="0">
                  <a:latin typeface="+mn-ea"/>
                  <a:ea typeface="+mn-ea"/>
                </a:rPr>
                <a:t>文档即代码</a:t>
              </a:r>
              <a:endParaRPr lang="zh-CN" altLang="en-US" sz="16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Box 5"/>
            <p:cNvSpPr txBox="1"/>
            <p:nvPr/>
          </p:nvSpPr>
          <p:spPr>
            <a:xfrm>
              <a:off x="7878" y="6308"/>
              <a:ext cx="5269" cy="1380"/>
            </a:xfrm>
            <a:prstGeom prst="rect">
              <a:avLst/>
            </a:prstGeom>
            <a:noFill/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模型生成文档，代码文档一致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,</a:t>
              </a:r>
              <a:r>
                <a:rPr lang="zh-CN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支持和</a:t>
              </a:r>
              <a:r>
                <a:rPr lang="en-US" altLang="zh-CN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iDOC</a:t>
              </a: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ea"/>
                  <a:ea typeface="+mn-ea"/>
                </a:rPr>
                <a:t>对接，支撑网元、网管的对外文档发布</a:t>
              </a:r>
              <a:endPara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6120" y="245745"/>
            <a:ext cx="10685882" cy="6510020"/>
            <a:chOff x="2168" y="989"/>
            <a:chExt cx="9961" cy="6068"/>
          </a:xfrm>
        </p:grpSpPr>
        <p:sp>
          <p:nvSpPr>
            <p:cNvPr id="6" name="空心弧 5"/>
            <p:cNvSpPr/>
            <p:nvPr/>
          </p:nvSpPr>
          <p:spPr>
            <a:xfrm rot="11968239">
              <a:off x="2168" y="989"/>
              <a:ext cx="5822" cy="5822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483470">
              <a:off x="3075" y="1640"/>
              <a:ext cx="4149" cy="4149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21" y="1886"/>
              <a:ext cx="3657" cy="365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85" y="2034"/>
              <a:ext cx="3317" cy="331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10" y="1639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66B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2" name="同心圆 11"/>
            <p:cNvSpPr/>
            <p:nvPr/>
          </p:nvSpPr>
          <p:spPr>
            <a:xfrm>
              <a:off x="6505" y="1056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7519" y="1480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99" y="1575"/>
              <a:ext cx="145" cy="145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794" y="1366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98" y="3241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8ED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9" name="同心圆 18"/>
            <p:cNvSpPr/>
            <p:nvPr/>
          </p:nvSpPr>
          <p:spPr>
            <a:xfrm>
              <a:off x="7293" y="2658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8307" y="3082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387" y="3177"/>
              <a:ext cx="145" cy="145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583" y="2968"/>
              <a:ext cx="621" cy="621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114" y="5053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44C8F5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20" name="同心圆 19"/>
            <p:cNvSpPr/>
            <p:nvPr/>
          </p:nvSpPr>
          <p:spPr>
            <a:xfrm>
              <a:off x="6909" y="4469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9" name="同心圆 28"/>
            <p:cNvSpPr/>
            <p:nvPr/>
          </p:nvSpPr>
          <p:spPr>
            <a:xfrm>
              <a:off x="7923" y="4894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003" y="4989"/>
              <a:ext cx="145" cy="145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199" y="4779"/>
              <a:ext cx="621" cy="621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031" y="6443"/>
              <a:ext cx="3807" cy="15"/>
            </a:xfrm>
            <a:prstGeom prst="line">
              <a:avLst/>
            </a:prstGeom>
            <a:noFill/>
            <a:ln w="12700" cap="flat" cmpd="sng" algn="ctr">
              <a:solidFill>
                <a:srgbClr val="99E0F9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38" name="同心圆 37"/>
            <p:cNvSpPr/>
            <p:nvPr/>
          </p:nvSpPr>
          <p:spPr>
            <a:xfrm>
              <a:off x="4826" y="5860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9" name="同心圆 38"/>
            <p:cNvSpPr/>
            <p:nvPr/>
          </p:nvSpPr>
          <p:spPr>
            <a:xfrm>
              <a:off x="5840" y="6285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" y="6380"/>
              <a:ext cx="145" cy="145"/>
            </a:xfrm>
            <a:prstGeom prst="ellipse">
              <a:avLst/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15" y="6170"/>
              <a:ext cx="621" cy="621"/>
            </a:xfrm>
            <a:prstGeom prst="ellipse">
              <a:avLst/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4193" y="3293"/>
              <a:ext cx="1902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rgbClr val="595757">
                      <a:lumMod val="65000"/>
                      <a:lumOff val="35000"/>
                    </a:srgbClr>
                  </a:solidFill>
                  <a:latin typeface="Agency FB" panose="020B0503020202020204" pitchFamily="34" charset="0"/>
                  <a:ea typeface="微软雅黑" panose="020B0503020204020204" charset="-122"/>
                  <a:cs typeface="Calibri" panose="020F0502020204030204" charset="0"/>
                </a:defRPr>
              </a:lvl1pPr>
            </a:lstStyle>
            <a:p>
              <a:pPr algn="ctr" defTabSz="685800">
                <a:lnSpc>
                  <a:spcPct val="100000"/>
                </a:lnSpc>
                <a:defRPr/>
              </a:pPr>
              <a:r>
                <a:rPr lang="zh-CN" altLang="en-US" sz="3600" kern="0">
                  <a:solidFill>
                    <a:srgbClr val="FFFFFF">
                      <a:lumMod val="95000"/>
                    </a:srgbClr>
                  </a:solidFill>
                  <a:ea typeface="微软雅黑" panose="020B0503020204020204" charset="-122"/>
                </a:rPr>
                <a:t>目录</a:t>
              </a:r>
              <a:endParaRPr lang="zh-CN" altLang="en-US" sz="3600" kern="0" dirty="0">
                <a:solidFill>
                  <a:srgbClr val="FFFFFF">
                    <a:lumMod val="95000"/>
                  </a:srgbClr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6890" y="1260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1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7692" y="2882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2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5" name="TextBox 40"/>
            <p:cNvSpPr txBox="1"/>
            <p:nvPr/>
          </p:nvSpPr>
          <p:spPr>
            <a:xfrm>
              <a:off x="7336" y="468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3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5217" y="607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4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7866" y="1169"/>
              <a:ext cx="3238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介绍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8622" y="2760"/>
              <a:ext cx="3507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技术架构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8204" y="4469"/>
              <a:ext cx="3742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网元管理能力 </a:t>
              </a:r>
              <a:endParaRPr lang="en-US" altLang="zh-CN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7070" y="5915"/>
              <a:ext cx="4596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关键领域技术架构方案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6120" y="245745"/>
            <a:ext cx="10685882" cy="6510020"/>
            <a:chOff x="2168" y="989"/>
            <a:chExt cx="9961" cy="6068"/>
          </a:xfrm>
        </p:grpSpPr>
        <p:sp>
          <p:nvSpPr>
            <p:cNvPr id="6" name="空心弧 5"/>
            <p:cNvSpPr/>
            <p:nvPr/>
          </p:nvSpPr>
          <p:spPr>
            <a:xfrm rot="11968239">
              <a:off x="2168" y="989"/>
              <a:ext cx="5822" cy="5822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483470">
              <a:off x="3075" y="1640"/>
              <a:ext cx="4149" cy="4149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21" y="1886"/>
              <a:ext cx="3657" cy="365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85" y="2034"/>
              <a:ext cx="3317" cy="331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10" y="1639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66B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2" name="同心圆 11"/>
            <p:cNvSpPr/>
            <p:nvPr/>
          </p:nvSpPr>
          <p:spPr>
            <a:xfrm>
              <a:off x="6505" y="1056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7519" y="1480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99" y="1575"/>
              <a:ext cx="145" cy="145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794" y="1366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98" y="3241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8ED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9" name="同心圆 18"/>
            <p:cNvSpPr/>
            <p:nvPr/>
          </p:nvSpPr>
          <p:spPr>
            <a:xfrm>
              <a:off x="7293" y="2658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8307" y="3082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387" y="3177"/>
              <a:ext cx="145" cy="145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583" y="2968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114" y="5053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44C8F5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20" name="同心圆 19"/>
            <p:cNvSpPr/>
            <p:nvPr/>
          </p:nvSpPr>
          <p:spPr>
            <a:xfrm>
              <a:off x="6909" y="4469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9" name="同心圆 28"/>
            <p:cNvSpPr/>
            <p:nvPr/>
          </p:nvSpPr>
          <p:spPr>
            <a:xfrm>
              <a:off x="7923" y="4894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003" y="4989"/>
              <a:ext cx="145" cy="145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199" y="4779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031" y="6443"/>
              <a:ext cx="3807" cy="15"/>
            </a:xfrm>
            <a:prstGeom prst="line">
              <a:avLst/>
            </a:prstGeom>
            <a:noFill/>
            <a:ln w="12700" cap="flat" cmpd="sng" algn="ctr">
              <a:solidFill>
                <a:srgbClr val="99E0F9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38" name="同心圆 37"/>
            <p:cNvSpPr/>
            <p:nvPr/>
          </p:nvSpPr>
          <p:spPr>
            <a:xfrm>
              <a:off x="4826" y="5860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9" name="同心圆 38"/>
            <p:cNvSpPr/>
            <p:nvPr/>
          </p:nvSpPr>
          <p:spPr>
            <a:xfrm>
              <a:off x="5840" y="6285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" y="6380"/>
              <a:ext cx="145" cy="145"/>
            </a:xfrm>
            <a:prstGeom prst="ellipse">
              <a:avLst/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15" y="6170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4193" y="3293"/>
              <a:ext cx="1902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rgbClr val="595757">
                      <a:lumMod val="65000"/>
                      <a:lumOff val="35000"/>
                    </a:srgbClr>
                  </a:solidFill>
                  <a:latin typeface="Agency FB" panose="020B0503020202020204" pitchFamily="34" charset="0"/>
                  <a:ea typeface="微软雅黑" panose="020B0503020204020204" charset="-122"/>
                  <a:cs typeface="Calibri" panose="020F0502020204030204" charset="0"/>
                </a:defRPr>
              </a:lvl1pPr>
            </a:lstStyle>
            <a:p>
              <a:pPr algn="ctr" defTabSz="685800">
                <a:lnSpc>
                  <a:spcPct val="100000"/>
                </a:lnSpc>
                <a:defRPr/>
              </a:pPr>
              <a:r>
                <a:rPr lang="zh-CN" altLang="en-US" sz="3600" kern="0">
                  <a:solidFill>
                    <a:srgbClr val="FFFFFF">
                      <a:lumMod val="95000"/>
                    </a:srgbClr>
                  </a:solidFill>
                  <a:ea typeface="微软雅黑" panose="020B0503020204020204" charset="-122"/>
                </a:rPr>
                <a:t>目录</a:t>
              </a:r>
              <a:endParaRPr lang="zh-CN" altLang="en-US" sz="3600" kern="0" dirty="0">
                <a:solidFill>
                  <a:srgbClr val="FFFFFF">
                    <a:lumMod val="95000"/>
                  </a:srgbClr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6890" y="1260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1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7692" y="2882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2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5" name="TextBox 40"/>
            <p:cNvSpPr txBox="1"/>
            <p:nvPr/>
          </p:nvSpPr>
          <p:spPr>
            <a:xfrm>
              <a:off x="7336" y="468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3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5217" y="607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4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7866" y="1169"/>
              <a:ext cx="3238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介绍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8622" y="2760"/>
              <a:ext cx="3507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技术架构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8204" y="4469"/>
              <a:ext cx="3742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网元管理能力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7070" y="5915"/>
              <a:ext cx="4578" cy="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UME 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关键领域技术架构方案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just" defTabSz="685800">
                <a:defRPr/>
              </a:pP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圆角矩形 125"/>
          <p:cNvSpPr/>
          <p:nvPr/>
        </p:nvSpPr>
        <p:spPr>
          <a:xfrm>
            <a:off x="448733" y="701040"/>
            <a:ext cx="11247120" cy="56100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 sz="240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448733" y="216133"/>
            <a:ext cx="11351684" cy="965200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en-US" b="0" dirty="0" smtClean="0">
              <a:ea typeface="微软雅黑" panose="020B050302020402020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894927" y="833120"/>
            <a:ext cx="1025313" cy="1051560"/>
            <a:chOff x="2042" y="1641"/>
            <a:chExt cx="908" cy="1178"/>
          </a:xfrm>
        </p:grpSpPr>
        <p:sp>
          <p:nvSpPr>
            <p:cNvPr id="116" name="圆角矩形 115"/>
            <p:cNvSpPr/>
            <p:nvPr/>
          </p:nvSpPr>
          <p:spPr>
            <a:xfrm rot="2700000">
              <a:off x="2104" y="1973"/>
              <a:ext cx="784" cy="908"/>
            </a:xfrm>
            <a:prstGeom prst="roundRect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 rot="3891411">
              <a:off x="2104" y="1579"/>
              <a:ext cx="784" cy="908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8DD3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69" y="1829"/>
              <a:ext cx="453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19" name="Oval 5"/>
            <p:cNvSpPr>
              <a:spLocks noChangeArrowheads="1"/>
            </p:cNvSpPr>
            <p:nvPr/>
          </p:nvSpPr>
          <p:spPr bwMode="auto">
            <a:xfrm>
              <a:off x="2275" y="1840"/>
              <a:ext cx="435" cy="374"/>
            </a:xfrm>
            <a:prstGeom prst="ellipse">
              <a:avLst/>
            </a:prstGeom>
            <a:noFill/>
            <a:ln w="30163" cap="rnd">
              <a:solidFill>
                <a:srgbClr val="008ED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>
                <a:solidFill>
                  <a:srgbClr val="008ED3"/>
                </a:solidFill>
                <a:ea typeface="微软雅黑" panose="020B0503020204020204" charset="-122"/>
              </a:endParaRPr>
            </a:p>
          </p:txBody>
        </p:sp>
        <p:sp>
          <p:nvSpPr>
            <p:cNvPr id="120" name="Freeform 6"/>
            <p:cNvSpPr/>
            <p:nvPr/>
          </p:nvSpPr>
          <p:spPr bwMode="auto">
            <a:xfrm>
              <a:off x="2342" y="1889"/>
              <a:ext cx="224" cy="176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solidFill>
              <a:srgbClr val="008ED3"/>
            </a:solidFill>
            <a:ln w="30163" cap="rnd">
              <a:solidFill>
                <a:srgbClr val="008ED3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21" name="Freeform 7"/>
            <p:cNvSpPr/>
            <p:nvPr/>
          </p:nvSpPr>
          <p:spPr bwMode="auto">
            <a:xfrm>
              <a:off x="2411" y="2065"/>
              <a:ext cx="172" cy="173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008ED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22" name="Freeform 8"/>
            <p:cNvSpPr/>
            <p:nvPr/>
          </p:nvSpPr>
          <p:spPr bwMode="auto">
            <a:xfrm>
              <a:off x="2554" y="1848"/>
              <a:ext cx="149" cy="242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008ED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595757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23" name="文本框 104"/>
          <p:cNvSpPr txBox="1"/>
          <p:nvPr/>
        </p:nvSpPr>
        <p:spPr>
          <a:xfrm>
            <a:off x="883073" y="986367"/>
            <a:ext cx="519091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2665" b="1" dirty="0">
                <a:solidFill>
                  <a:srgbClr val="008ED3"/>
                </a:solidFill>
                <a:latin typeface="微软雅黑" panose="020B0503020204020204" charset="-122"/>
                <a:ea typeface="微软雅黑" panose="020B0503020204020204" charset="-122"/>
              </a:rPr>
              <a:t>RAN Network</a:t>
            </a:r>
            <a:endParaRPr lang="en-US" altLang="zh-CN" sz="2665" b="1" dirty="0">
              <a:solidFill>
                <a:srgbClr val="008ED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214207" y="116947"/>
            <a:ext cx="11355917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无线</a:t>
            </a:r>
            <a:r>
              <a:rPr lang="en-US" altLang="zh-CN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UME </a:t>
            </a:r>
            <a:r>
              <a:rPr lang="zh-CN" altLang="en-US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产品解决方案</a:t>
            </a:r>
            <a:endParaRPr lang="zh-CN" altLang="en-US" sz="3200" b="1">
              <a:solidFill>
                <a:srgbClr val="4F80B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2103120" y="2375747"/>
            <a:ext cx="6327987" cy="1088813"/>
          </a:xfrm>
          <a:prstGeom prst="roundRect">
            <a:avLst>
              <a:gd name="adj" fmla="val 1191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</a:ln>
        </p:spPr>
        <p:txBody>
          <a:bodyPr wrap="none" lIns="108784" tIns="54393" rIns="108784" bIns="54393"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6565" fontAlgn="ctr"/>
            <a:r>
              <a:rPr lang="en-US" altLang="zh-CN" sz="2665" dirty="0" smtClean="0">
                <a:solidFill>
                  <a:prstClr val="black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UME R18  NIA </a:t>
            </a:r>
            <a:endParaRPr lang="en-US" altLang="zh-CN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ctr" defTabSz="456565" fontAlgn="ctr"/>
            <a:r>
              <a:rPr lang="en-US" altLang="zh-CN" sz="1600">
                <a:sym typeface="+mn-ea"/>
              </a:rPr>
              <a:t>Network Intelligent and Automation</a:t>
            </a:r>
            <a:endParaRPr lang="zh-CN" altLang="en-US" sz="2665"/>
          </a:p>
          <a:p>
            <a:pPr algn="ctr" defTabSz="456565" fontAlgn="ctr"/>
            <a:r>
              <a:rPr lang="en-US" altLang="zh-CN" sz="2665" dirty="0" smtClean="0">
                <a:solidFill>
                  <a:prstClr val="black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endParaRPr lang="en-US" altLang="zh-CN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2103120" y="3748193"/>
            <a:ext cx="1397000" cy="1088813"/>
          </a:xfrm>
          <a:prstGeom prst="roundRect">
            <a:avLst>
              <a:gd name="adj" fmla="val 1191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</a:ln>
        </p:spPr>
        <p:txBody>
          <a:bodyPr wrap="none" lIns="108784" tIns="54393" rIns="108784" bIns="54393"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6565" fontAlgn="ctr"/>
            <a:r>
              <a:rPr lang="en-US" altLang="zh-CN" sz="2665" dirty="0" smtClean="0">
                <a:solidFill>
                  <a:prstClr val="black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U31</a:t>
            </a:r>
            <a:endParaRPr lang="zh-CN" altLang="en-US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4086860" y="3734647"/>
            <a:ext cx="4344247" cy="1102360"/>
          </a:xfrm>
          <a:prstGeom prst="roundRect">
            <a:avLst>
              <a:gd name="adj" fmla="val 1191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</a:ln>
        </p:spPr>
        <p:txBody>
          <a:bodyPr wrap="none" lIns="108784" tIns="54393" rIns="108784" bIns="54393"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6565" fontAlgn="ctr"/>
            <a:r>
              <a:rPr lang="en-US" altLang="zh-CN" sz="2665" dirty="0" smtClean="0">
                <a:solidFill>
                  <a:prstClr val="black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UME R18 NM</a:t>
            </a:r>
            <a:endParaRPr lang="en-US" altLang="zh-CN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ctr" defTabSz="456565" fontAlgn="ctr"/>
            <a:r>
              <a:rPr lang="en-US" altLang="zh-CN" sz="1600">
                <a:sym typeface="+mn-ea"/>
              </a:rPr>
              <a:t>Network Management</a:t>
            </a:r>
            <a:endParaRPr lang="zh-CN" altLang="en-US" sz="2665"/>
          </a:p>
          <a:p>
            <a:pPr algn="ctr" defTabSz="456565" fontAlgn="ctr"/>
            <a:endParaRPr lang="zh-CN" altLang="en-US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9598660" y="3627120"/>
            <a:ext cx="1305560" cy="1335193"/>
          </a:xfrm>
          <a:prstGeom prst="roundRect">
            <a:avLst>
              <a:gd name="adj" fmla="val 11912"/>
            </a:avLst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wrap="none" lIns="108784" tIns="54393" rIns="108784" bIns="54393" anchor="t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6565" fontAlgn="ctr"/>
            <a:endParaRPr lang="en-US" altLang="zh-CN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ctr" defTabSz="456565" fontAlgn="ctr"/>
            <a:r>
              <a:rPr lang="en-US" altLang="zh-CN" sz="2665" dirty="0" smtClean="0">
                <a:solidFill>
                  <a:prstClr val="black"/>
                </a:solidFill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NFVO</a:t>
            </a:r>
            <a:endParaRPr lang="en-US" altLang="zh-CN" sz="2665" dirty="0" smtClean="0">
              <a:solidFill>
                <a:prstClr val="black"/>
              </a:solidFill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cxnSp>
        <p:nvCxnSpPr>
          <p:cNvPr id="5" name="直接连接符 4"/>
          <p:cNvCxnSpPr>
            <a:stCxn id="3" idx="1"/>
            <a:endCxn id="4" idx="3"/>
          </p:cNvCxnSpPr>
          <p:nvPr/>
        </p:nvCxnSpPr>
        <p:spPr>
          <a:xfrm flipH="1" flipV="1">
            <a:off x="8431107" y="4272280"/>
            <a:ext cx="1167553" cy="93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7148407" y="855980"/>
            <a:ext cx="463211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65"/>
              <a:t>NM</a:t>
            </a:r>
            <a:r>
              <a:rPr lang="zh-CN" altLang="en-US" sz="1865"/>
              <a:t>：</a:t>
            </a:r>
            <a:r>
              <a:rPr lang="en-US" altLang="zh-CN" sz="1865"/>
              <a:t>Network Management</a:t>
            </a:r>
            <a:endParaRPr lang="zh-CN" altLang="en-US" sz="1865"/>
          </a:p>
          <a:p>
            <a:r>
              <a:rPr lang="en-US" altLang="zh-CN" sz="1865"/>
              <a:t>NIA</a:t>
            </a:r>
            <a:r>
              <a:rPr lang="zh-CN" altLang="en-US" sz="1865"/>
              <a:t>：</a:t>
            </a:r>
            <a:r>
              <a:rPr lang="en-US" altLang="zh-CN" sz="1865"/>
              <a:t>Network Intelligent  and  Automation</a:t>
            </a:r>
            <a:endParaRPr lang="en-US" altLang="zh-CN" sz="1865"/>
          </a:p>
          <a:p>
            <a:endParaRPr lang="en-US" altLang="zh-CN" sz="18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标题 1"/>
          <p:cNvSpPr>
            <a:spLocks noGrp="1"/>
          </p:cNvSpPr>
          <p:nvPr/>
        </p:nvSpPr>
        <p:spPr>
          <a:xfrm>
            <a:off x="214207" y="144040"/>
            <a:ext cx="11355917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无线</a:t>
            </a:r>
            <a:r>
              <a:rPr lang="en-US" altLang="zh-CN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UME </a:t>
            </a:r>
            <a:r>
              <a:rPr lang="zh-CN" altLang="en-US" sz="3200" b="1">
                <a:solidFill>
                  <a:srgbClr val="4F80BD"/>
                </a:solidFill>
                <a:latin typeface="微软雅黑" panose="020B0503020204020204" charset="-122"/>
                <a:ea typeface="微软雅黑" panose="020B0503020204020204" charset="-122"/>
              </a:rPr>
              <a:t>产品定义</a:t>
            </a:r>
            <a:endParaRPr lang="zh-CN" altLang="en-US" sz="3200" b="1">
              <a:solidFill>
                <a:srgbClr val="4F80B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1"/>
          <p:cNvCxnSpPr/>
          <p:nvPr>
            <p:custDataLst>
              <p:tags r:id="rId1"/>
            </p:custDataLst>
          </p:nvPr>
        </p:nvCxnSpPr>
        <p:spPr>
          <a:xfrm flipV="1">
            <a:off x="3521287" y="2870200"/>
            <a:ext cx="867833" cy="219287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2"/>
          <p:cNvCxnSpPr/>
          <p:nvPr>
            <p:custDataLst>
              <p:tags r:id="rId2"/>
            </p:custDataLst>
          </p:nvPr>
        </p:nvCxnSpPr>
        <p:spPr>
          <a:xfrm>
            <a:off x="3110653" y="4009813"/>
            <a:ext cx="1278467" cy="476673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MH_Other_3"/>
          <p:cNvCxnSpPr/>
          <p:nvPr>
            <p:custDataLst>
              <p:tags r:id="rId3"/>
            </p:custDataLst>
          </p:nvPr>
        </p:nvCxnSpPr>
        <p:spPr>
          <a:xfrm flipV="1">
            <a:off x="3047153" y="833120"/>
            <a:ext cx="1247140" cy="1454573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H_Other_4"/>
          <p:cNvSpPr/>
          <p:nvPr>
            <p:custDataLst>
              <p:tags r:id="rId4"/>
            </p:custDataLst>
          </p:nvPr>
        </p:nvSpPr>
        <p:spPr>
          <a:xfrm rot="19574601">
            <a:off x="1220893" y="2178473"/>
            <a:ext cx="1499447" cy="2714413"/>
          </a:xfrm>
          <a:custGeom>
            <a:avLst/>
            <a:gdLst/>
            <a:ahLst/>
            <a:cxnLst/>
            <a:rect l="l" t="t" r="r" b="b"/>
            <a:pathLst>
              <a:path w="3506582" h="6341948">
                <a:moveTo>
                  <a:pt x="3240360" y="0"/>
                </a:moveTo>
                <a:cubicBezTo>
                  <a:pt x="3330025" y="0"/>
                  <a:pt x="3418839" y="3642"/>
                  <a:pt x="3506582" y="11780"/>
                </a:cubicBezTo>
                <a:cubicBezTo>
                  <a:pt x="1772732" y="148098"/>
                  <a:pt x="408933" y="1587041"/>
                  <a:pt x="408933" y="3341898"/>
                </a:cubicBezTo>
                <a:cubicBezTo>
                  <a:pt x="408933" y="4661317"/>
                  <a:pt x="1179894" y="5802148"/>
                  <a:pt x="2301104" y="6341948"/>
                </a:cubicBezTo>
                <a:cubicBezTo>
                  <a:pt x="969445" y="5939773"/>
                  <a:pt x="0" y="4703279"/>
                  <a:pt x="0" y="3240360"/>
                </a:cubicBezTo>
                <a:cubicBezTo>
                  <a:pt x="0" y="1450759"/>
                  <a:pt x="1450759" y="0"/>
                  <a:pt x="3240360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" name="MH_Title_1"/>
          <p:cNvSpPr/>
          <p:nvPr>
            <p:custDataLst>
              <p:tags r:id="rId5"/>
            </p:custDataLst>
          </p:nvPr>
        </p:nvSpPr>
        <p:spPr>
          <a:xfrm>
            <a:off x="1461347" y="2115820"/>
            <a:ext cx="2059093" cy="2060787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>
              <a:defRPr/>
            </a:pPr>
            <a:r>
              <a:rPr lang="zh-CN" altLang="en-US" sz="21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无线网管</a:t>
            </a:r>
            <a:endParaRPr lang="zh-CN" altLang="en-US" sz="213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13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产品</a:t>
            </a:r>
            <a:endParaRPr lang="zh-CN" altLang="en-US" sz="213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6"/>
            </p:custDataLst>
          </p:nvPr>
        </p:nvSpPr>
        <p:spPr>
          <a:xfrm>
            <a:off x="4225713" y="604520"/>
            <a:ext cx="3145367" cy="467360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p>
            <a:pPr algn="ctr">
              <a:defRPr/>
            </a:pPr>
            <a:r>
              <a:rPr lang="en-US" altLang="zh-CN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UME R18 NM </a:t>
            </a:r>
            <a:r>
              <a:rPr lang="zh-CN" altLang="en-US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基础网络管理</a:t>
            </a:r>
            <a:endParaRPr lang="zh-CN" altLang="en-US" sz="186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7"/>
            </p:custDataLst>
          </p:nvPr>
        </p:nvSpPr>
        <p:spPr>
          <a:xfrm>
            <a:off x="4197773" y="2642447"/>
            <a:ext cx="3322320" cy="507153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r>
              <a:rPr lang="en-US" altLang="zh-CN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U31    </a:t>
            </a:r>
            <a:r>
              <a:rPr lang="zh-CN" altLang="en-US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无线网管</a:t>
            </a:r>
            <a:endParaRPr lang="zh-CN" altLang="en-US" sz="186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MH_Other_5"/>
          <p:cNvSpPr/>
          <p:nvPr>
            <p:custDataLst>
              <p:tags r:id="rId8"/>
            </p:custDataLst>
          </p:nvPr>
        </p:nvSpPr>
        <p:spPr>
          <a:xfrm rot="20884470" flipH="1">
            <a:off x="2297007" y="1441873"/>
            <a:ext cx="1501987" cy="2714413"/>
          </a:xfrm>
          <a:custGeom>
            <a:avLst/>
            <a:gdLst/>
            <a:ahLst/>
            <a:cxnLst/>
            <a:rect l="l" t="t" r="r" b="b"/>
            <a:pathLst>
              <a:path w="3506582" h="6341948">
                <a:moveTo>
                  <a:pt x="3240360" y="0"/>
                </a:moveTo>
                <a:cubicBezTo>
                  <a:pt x="3330025" y="0"/>
                  <a:pt x="3418839" y="3642"/>
                  <a:pt x="3506582" y="11780"/>
                </a:cubicBezTo>
                <a:cubicBezTo>
                  <a:pt x="1772732" y="148098"/>
                  <a:pt x="408933" y="1587041"/>
                  <a:pt x="408933" y="3341898"/>
                </a:cubicBezTo>
                <a:cubicBezTo>
                  <a:pt x="408933" y="4661317"/>
                  <a:pt x="1179894" y="5802148"/>
                  <a:pt x="2301104" y="6341948"/>
                </a:cubicBezTo>
                <a:cubicBezTo>
                  <a:pt x="969445" y="5939773"/>
                  <a:pt x="0" y="4703279"/>
                  <a:pt x="0" y="3240360"/>
                </a:cubicBezTo>
                <a:cubicBezTo>
                  <a:pt x="0" y="1450759"/>
                  <a:pt x="1450759" y="0"/>
                  <a:pt x="3240360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5600" y="1071033"/>
            <a:ext cx="6504093" cy="1398693"/>
          </a:xfrm>
          <a:prstGeom prst="rect">
            <a:avLst/>
          </a:prstGeom>
          <a:noFill/>
          <a:ln w="6350" cap="flat" cmpd="sng" algn="ctr">
            <a:solidFill>
              <a:srgbClr val="008DD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00" tIns="120000" rIns="120000" bIns="120000" rtlCol="0" anchor="ctr"/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下一代无线网管，支持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5G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以及 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2G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，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3G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，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4G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的混合网络管理</a:t>
            </a:r>
            <a:endParaRPr lang="zh-CN" altLang="en-US" sz="1600" noProof="0" dirty="0">
              <a:solidFill>
                <a:srgbClr val="080808"/>
              </a:solidFill>
              <a:latin typeface="+mn-ea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完成无线产品基础网络管理</a:t>
            </a: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，包含拓扑，系统管理，安全管理，配置管理，性能管理，告警管理，软件版本，信令跟踪，北向，开放服务市场等功能</a:t>
            </a:r>
            <a:endParaRPr lang="zh-CN" sz="1600" noProof="0" dirty="0">
              <a:solidFill>
                <a:srgbClr val="080808"/>
              </a:solidFill>
              <a:latin typeface="+mn-ea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微服务架构，全领域建模模型驱动，灰度升级，弹性伸缩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65600" y="3151293"/>
            <a:ext cx="6504093" cy="857673"/>
          </a:xfrm>
          <a:prstGeom prst="rect">
            <a:avLst/>
          </a:prstGeom>
          <a:noFill/>
          <a:ln w="6350" cap="flat" cmpd="sng" algn="ctr">
            <a:solidFill>
              <a:srgbClr val="008DD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00" tIns="120000" rIns="120000" bIns="120000" rtlCol="0" anchor="ctr"/>
          <a:p>
            <a:pPr marL="285750" indent="-285750" algn="l">
              <a:buFont typeface="Wingdings" panose="05000000000000000000" charset="0"/>
              <a:buChar char="u"/>
            </a:pP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无线网管，支持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2G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，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3G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，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4G</a:t>
            </a:r>
            <a:r>
              <a:rPr lang="zh-CN" altLang="en-US" sz="1600" noProof="0" dirty="0">
                <a:solidFill>
                  <a:srgbClr val="080808"/>
                </a:solidFill>
                <a:latin typeface="+mn-ea"/>
                <a:sym typeface="+mn-ea"/>
              </a:rPr>
              <a:t>的网络管理</a:t>
            </a:r>
            <a:endParaRPr lang="zh-CN" altLang="en-US" sz="1600" noProof="0" dirty="0">
              <a:solidFill>
                <a:srgbClr val="080808"/>
              </a:solidFill>
              <a:latin typeface="+mn-ea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sz="1600" noProof="0" dirty="0">
              <a:solidFill>
                <a:srgbClr val="080808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680" y="5092700"/>
            <a:ext cx="389720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NM</a:t>
            </a:r>
            <a:r>
              <a:rPr lang="zh-CN" altLang="en-US" sz="1600"/>
              <a:t>：</a:t>
            </a:r>
            <a:r>
              <a:rPr lang="en-US" altLang="zh-CN" sz="1600"/>
              <a:t>Network Management</a:t>
            </a:r>
            <a:endParaRPr lang="zh-CN" altLang="en-US" sz="1600"/>
          </a:p>
          <a:p>
            <a:r>
              <a:rPr lang="en-US" altLang="zh-CN" sz="1600"/>
              <a:t>NIA</a:t>
            </a:r>
            <a:r>
              <a:rPr lang="zh-CN" altLang="en-US" sz="1600"/>
              <a:t>：</a:t>
            </a:r>
            <a:r>
              <a:rPr lang="en-US" altLang="zh-CN" sz="1600"/>
              <a:t>Network Intelligent  and  Automation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12" name="MH_SubTitle_2"/>
          <p:cNvSpPr/>
          <p:nvPr>
            <p:custDataLst>
              <p:tags r:id="rId9"/>
            </p:custDataLst>
          </p:nvPr>
        </p:nvSpPr>
        <p:spPr>
          <a:xfrm>
            <a:off x="4225713" y="4229100"/>
            <a:ext cx="3322320" cy="507153"/>
          </a:xfrm>
          <a:custGeom>
            <a:avLst/>
            <a:gdLst>
              <a:gd name="connsiteX0" fmla="*/ 0 w 2880320"/>
              <a:gd name="connsiteY0" fmla="*/ 0 h 504056"/>
              <a:gd name="connsiteX1" fmla="*/ 2880320 w 2880320"/>
              <a:gd name="connsiteY1" fmla="*/ 0 h 504056"/>
              <a:gd name="connsiteX2" fmla="*/ 2880320 w 2880320"/>
              <a:gd name="connsiteY2" fmla="*/ 504056 h 504056"/>
              <a:gd name="connsiteX3" fmla="*/ 0 w 2880320"/>
              <a:gd name="connsiteY3" fmla="*/ 504056 h 504056"/>
              <a:gd name="connsiteX4" fmla="*/ 0 w 2880320"/>
              <a:gd name="connsiteY4" fmla="*/ 0 h 504056"/>
              <a:gd name="connsiteX0-1" fmla="*/ 275771 w 2880320"/>
              <a:gd name="connsiteY0-2" fmla="*/ 14514 h 504056"/>
              <a:gd name="connsiteX1-3" fmla="*/ 2880320 w 2880320"/>
              <a:gd name="connsiteY1-4" fmla="*/ 0 h 504056"/>
              <a:gd name="connsiteX2-5" fmla="*/ 2880320 w 2880320"/>
              <a:gd name="connsiteY2-6" fmla="*/ 504056 h 504056"/>
              <a:gd name="connsiteX3-7" fmla="*/ 0 w 2880320"/>
              <a:gd name="connsiteY3-8" fmla="*/ 504056 h 504056"/>
              <a:gd name="connsiteX4-9" fmla="*/ 275771 w 2880320"/>
              <a:gd name="connsiteY4-10" fmla="*/ 14514 h 504056"/>
              <a:gd name="connsiteX0-11" fmla="*/ 275771 w 2880320"/>
              <a:gd name="connsiteY0-12" fmla="*/ 14514 h 504056"/>
              <a:gd name="connsiteX1-13" fmla="*/ 2546492 w 2880320"/>
              <a:gd name="connsiteY1-14" fmla="*/ 0 h 504056"/>
              <a:gd name="connsiteX2-15" fmla="*/ 2880320 w 2880320"/>
              <a:gd name="connsiteY2-16" fmla="*/ 504056 h 504056"/>
              <a:gd name="connsiteX3-17" fmla="*/ 0 w 2880320"/>
              <a:gd name="connsiteY3-18" fmla="*/ 504056 h 504056"/>
              <a:gd name="connsiteX4-19" fmla="*/ 275771 w 2880320"/>
              <a:gd name="connsiteY4-20" fmla="*/ 14514 h 504056"/>
              <a:gd name="connsiteX0-21" fmla="*/ 275771 w 2880320"/>
              <a:gd name="connsiteY0-22" fmla="*/ 0 h 489542"/>
              <a:gd name="connsiteX1-23" fmla="*/ 2677120 w 2880320"/>
              <a:gd name="connsiteY1-24" fmla="*/ 1 h 489542"/>
              <a:gd name="connsiteX2-25" fmla="*/ 2880320 w 2880320"/>
              <a:gd name="connsiteY2-26" fmla="*/ 489542 h 489542"/>
              <a:gd name="connsiteX3-27" fmla="*/ 0 w 2880320"/>
              <a:gd name="connsiteY3-28" fmla="*/ 489542 h 489542"/>
              <a:gd name="connsiteX4-29" fmla="*/ 275771 w 2880320"/>
              <a:gd name="connsiteY4-30" fmla="*/ 0 h 489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0320" h="489542">
                <a:moveTo>
                  <a:pt x="275771" y="0"/>
                </a:moveTo>
                <a:lnTo>
                  <a:pt x="2677120" y="1"/>
                </a:lnTo>
                <a:lnTo>
                  <a:pt x="2880320" y="489542"/>
                </a:lnTo>
                <a:lnTo>
                  <a:pt x="0" y="489542"/>
                </a:lnTo>
                <a:lnTo>
                  <a:pt x="275771" y="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r>
              <a:rPr lang="en-US" altLang="zh-CN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UME R18  NIA   </a:t>
            </a:r>
            <a:r>
              <a:rPr lang="zh-CN" altLang="en-US" sz="1865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智动运维</a:t>
            </a:r>
            <a:endParaRPr lang="zh-CN" altLang="en-US" sz="1865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65600" y="4736253"/>
            <a:ext cx="6504093" cy="1347047"/>
          </a:xfrm>
          <a:prstGeom prst="rect">
            <a:avLst/>
          </a:prstGeom>
          <a:noFill/>
          <a:ln w="6350" cap="flat" cmpd="sng" algn="ctr">
            <a:solidFill>
              <a:srgbClr val="008DD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000" tIns="120000" rIns="120000" bIns="120000" rtlCol="0" anchor="ctr"/>
          <a:p>
            <a:pPr marL="285750" indent="-285750" algn="l">
              <a:buFont typeface="Wingdings" panose="05000000000000000000" charset="0"/>
              <a:buChar char="u"/>
            </a:pPr>
            <a:r>
              <a:rPr sz="1600" noProof="0" dirty="0">
                <a:solidFill>
                  <a:srgbClr val="080808"/>
                </a:solidFill>
                <a:latin typeface="+mn-ea"/>
                <a:sym typeface="+mn-ea"/>
              </a:rPr>
              <a:t>无线主设备网络运维</a:t>
            </a: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产品</a:t>
            </a:r>
            <a:r>
              <a:rPr sz="1600" noProof="0" dirty="0">
                <a:solidFill>
                  <a:srgbClr val="080808"/>
                </a:solidFill>
                <a:latin typeface="+mn-ea"/>
                <a:sym typeface="+mn-ea"/>
              </a:rPr>
              <a:t>，</a:t>
            </a: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跟随</a:t>
            </a:r>
            <a:r>
              <a:rPr sz="1600" noProof="0" dirty="0">
                <a:solidFill>
                  <a:srgbClr val="080808"/>
                </a:solidFill>
                <a:latin typeface="+mn-ea"/>
                <a:sym typeface="+mn-ea"/>
              </a:rPr>
              <a:t>无线网络智能化演进趋势，构建</a:t>
            </a: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小环内</a:t>
            </a:r>
            <a:r>
              <a:rPr sz="1600" noProof="0" dirty="0">
                <a:solidFill>
                  <a:srgbClr val="080808"/>
                </a:solidFill>
                <a:latin typeface="+mn-ea"/>
                <a:sym typeface="+mn-ea"/>
              </a:rPr>
              <a:t>轻量级网络智动运维</a:t>
            </a:r>
            <a:r>
              <a:rPr 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体系，降低</a:t>
            </a:r>
            <a:r>
              <a:rPr lang="en-US" altLang="zh-CN" sz="1600" noProof="0" dirty="0">
                <a:solidFill>
                  <a:srgbClr val="080808"/>
                </a:solidFill>
                <a:latin typeface="+mn-ea"/>
                <a:sym typeface="+mn-ea"/>
              </a:rPr>
              <a:t>OPEX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kumimoji="1"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sz="1600" noProof="0" dirty="0">
                <a:solidFill>
                  <a:srgbClr val="080808"/>
                </a:solidFill>
                <a:latin typeface="+mn-ea"/>
                <a:sym typeface="+mn-ea"/>
              </a:rPr>
              <a:t>提供数据和智能服务能力，构建数据分析挖掘，网优参数分析等多个智动运维工具</a:t>
            </a:r>
            <a:endParaRPr sz="1600" noProof="0" dirty="0">
              <a:solidFill>
                <a:srgbClr val="080808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 idx="4294967295"/>
          </p:nvPr>
        </p:nvSpPr>
        <p:spPr>
          <a:xfrm>
            <a:off x="708959" y="243611"/>
            <a:ext cx="11351683" cy="965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ZTE UME </a:t>
            </a:r>
            <a:r>
              <a:rPr dirty="0" smtClean="0">
                <a:solidFill>
                  <a:schemeClr val="bg2"/>
                </a:solidFill>
              </a:rPr>
              <a:t>功能</a:t>
            </a:r>
            <a:r>
              <a:rPr lang="zh-CN" altLang="en-US" dirty="0" smtClean="0">
                <a:solidFill>
                  <a:schemeClr val="bg2"/>
                </a:solidFill>
              </a:rPr>
              <a:t>架构</a:t>
            </a:r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1477009" y="5522313"/>
            <a:ext cx="8972973" cy="443653"/>
          </a:xfrm>
          <a:prstGeom prst="roundRect">
            <a:avLst>
              <a:gd name="adj" fmla="val 39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05BAA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57200" fontAlgn="ctr">
              <a:defRPr/>
            </a:pPr>
            <a:endParaRPr lang="zh-CN" altLang="en-US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7" name="AutoShape 32"/>
          <p:cNvSpPr>
            <a:spLocks noChangeArrowheads="1"/>
          </p:cNvSpPr>
          <p:nvPr/>
        </p:nvSpPr>
        <p:spPr bwMode="auto">
          <a:xfrm>
            <a:off x="7037070" y="5578475"/>
            <a:ext cx="1700530" cy="321945"/>
          </a:xfrm>
          <a:prstGeom prst="roundRect">
            <a:avLst>
              <a:gd name="adj" fmla="val 11912"/>
            </a:avLst>
          </a:prstGeom>
          <a:solidFill>
            <a:srgbClr val="0089C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457200">
              <a:defRPr/>
            </a:pP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SDR LTE/NB/GU</a:t>
            </a:r>
            <a:endParaRPr lang="en-US" altLang="zh-CN" sz="16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8" name="AutoShape 58"/>
          <p:cNvSpPr>
            <a:spLocks noChangeArrowheads="1"/>
          </p:cNvSpPr>
          <p:nvPr/>
        </p:nvSpPr>
        <p:spPr bwMode="auto">
          <a:xfrm>
            <a:off x="2733675" y="5591810"/>
            <a:ext cx="2446020" cy="321945"/>
          </a:xfrm>
          <a:prstGeom prst="roundRect">
            <a:avLst>
              <a:gd name="adj" fmla="val 11912"/>
            </a:avLst>
          </a:prstGeom>
          <a:solidFill>
            <a:srgbClr val="0089C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457200">
              <a:defRPr/>
            </a:pP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ITRAN NR/LTE/NB/GU</a:t>
            </a:r>
            <a:endParaRPr lang="en-US" altLang="zh-CN" sz="16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9" name="Line 33"/>
          <p:cNvSpPr>
            <a:spLocks noChangeShapeType="1"/>
          </p:cNvSpPr>
          <p:nvPr/>
        </p:nvSpPr>
        <p:spPr bwMode="auto">
          <a:xfrm>
            <a:off x="1431289" y="5367373"/>
            <a:ext cx="9120068" cy="1947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 wrap="none" lIns="120000" tIns="62400" rIns="120000" bIns="62400" anchor="ctr"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auto">
          <a:xfrm>
            <a:off x="1598228" y="1830788"/>
            <a:ext cx="8851528" cy="3373251"/>
          </a:xfrm>
          <a:prstGeom prst="roundRect">
            <a:avLst>
              <a:gd name="adj" fmla="val 4412"/>
            </a:avLst>
          </a:prstGeom>
          <a:pattFill prst="ltDn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3" rIns="91428" bIns="45713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342900" fontAlgn="ctr">
              <a:defRPr/>
            </a:pPr>
            <a:endParaRPr lang="zh-CN" altLang="en-US" sz="1065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1" name="AutoShape 8"/>
          <p:cNvSpPr>
            <a:spLocks noChangeArrowheads="1"/>
          </p:cNvSpPr>
          <p:nvPr/>
        </p:nvSpPr>
        <p:spPr bwMode="auto">
          <a:xfrm>
            <a:off x="8163560" y="1221740"/>
            <a:ext cx="2049145" cy="4064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wrap="square" lIns="108801" tIns="54401" rIns="108801" bIns="5440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1600" b="1" dirty="0" smtClean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3</a:t>
            </a:r>
            <a:r>
              <a:rPr lang="en-US" altLang="zh-CN" sz="1600" b="1" baseline="30000" dirty="0" smtClean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rd</a:t>
            </a:r>
            <a:r>
              <a:rPr lang="en-US" altLang="zh-CN" sz="1600" b="1" dirty="0" smtClean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Party System</a:t>
            </a:r>
            <a:endParaRPr lang="en-US" altLang="zh-CN" sz="1600" b="1" dirty="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02" name="AutoShape 8"/>
          <p:cNvSpPr>
            <a:spLocks noChangeArrowheads="1"/>
          </p:cNvSpPr>
          <p:nvPr/>
        </p:nvSpPr>
        <p:spPr bwMode="auto">
          <a:xfrm>
            <a:off x="8377313" y="2461567"/>
            <a:ext cx="1199727" cy="2425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prstDash val="sysDot"/>
            <a:round/>
          </a:ln>
        </p:spPr>
        <p:txBody>
          <a:bodyPr wrap="square" lIns="108836" tIns="54417" rIns="108836" bIns="54417"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endParaRPr lang="en-US" altLang="zh-CN" sz="16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3" name="AutoShape 8"/>
          <p:cNvSpPr>
            <a:spLocks noChangeArrowheads="1"/>
          </p:cNvSpPr>
          <p:nvPr/>
        </p:nvSpPr>
        <p:spPr bwMode="auto">
          <a:xfrm>
            <a:off x="8489950" y="3616325"/>
            <a:ext cx="1007745" cy="32893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策略管理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04" name="上下箭头 103"/>
          <p:cNvSpPr/>
          <p:nvPr/>
        </p:nvSpPr>
        <p:spPr>
          <a:xfrm>
            <a:off x="9004431" y="1628036"/>
            <a:ext cx="240001" cy="816007"/>
          </a:xfrm>
          <a:prstGeom prst="upDownArrow">
            <a:avLst/>
          </a:prstGeom>
          <a:gradFill>
            <a:gsLst>
              <a:gs pos="10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8" tIns="45697" rIns="91398" bIns="45697" rtlCol="0" anchor="ctr"/>
          <a:lstStyle/>
          <a:p>
            <a:pPr algn="ctr"/>
            <a:endParaRPr lang="zh-CN" alt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1660309" y="2406191"/>
            <a:ext cx="408295" cy="2616307"/>
          </a:xfrm>
          <a:prstGeom prst="rect">
            <a:avLst/>
          </a:prstGeom>
        </p:spPr>
        <p:txBody>
          <a:bodyPr vert="eaVert" wrap="square" lIns="0" tIns="0" rIns="0" bIns="0" rtlCol="0" anchor="t">
            <a:noAutofit/>
          </a:bodyPr>
          <a:lstStyle/>
          <a:p>
            <a:pPr algn="ctr" defTabSz="342900" fontAlgn="ctr">
              <a:defRPr/>
            </a:pPr>
            <a:r>
              <a:rPr lang="en-US" altLang="zh-CN" sz="1600" b="1" dirty="0" smtClean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ZTE ElasticNet UME R18</a:t>
            </a:r>
            <a:endParaRPr lang="zh-CN" altLang="en-US" sz="1600" b="1" dirty="0" smtClean="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06" name="TextBox 68"/>
          <p:cNvSpPr txBox="1"/>
          <p:nvPr/>
        </p:nvSpPr>
        <p:spPr>
          <a:xfrm>
            <a:off x="8523936" y="2596537"/>
            <a:ext cx="914519" cy="444989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kumimoji="1" lang="zh-CN" altLang="en-US" sz="1465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开放能力</a:t>
            </a:r>
            <a:endParaRPr kumimoji="1" lang="zh-CN" altLang="en-US" sz="1465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7" name="AutoShape 8"/>
          <p:cNvSpPr>
            <a:spLocks noChangeArrowheads="1"/>
          </p:cNvSpPr>
          <p:nvPr/>
        </p:nvSpPr>
        <p:spPr bwMode="auto">
          <a:xfrm>
            <a:off x="8477272" y="2921609"/>
            <a:ext cx="1008000" cy="57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OPEN API</a:t>
            </a:r>
            <a:r>
              <a:rPr lang="en-US" altLang="zh-CN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 </a:t>
            </a:r>
            <a:endParaRPr lang="en-US" altLang="zh-CN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服务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08" name="AutoShape 8"/>
          <p:cNvSpPr>
            <a:spLocks noChangeArrowheads="1"/>
          </p:cNvSpPr>
          <p:nvPr/>
        </p:nvSpPr>
        <p:spPr bwMode="auto">
          <a:xfrm>
            <a:off x="2521755" y="2466693"/>
            <a:ext cx="1199727" cy="242485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prstDash val="sysDot"/>
            <a:round/>
          </a:ln>
        </p:spPr>
        <p:txBody>
          <a:bodyPr wrap="square" lIns="108836" tIns="54417" rIns="108836" bIns="54417"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endParaRPr lang="en-US" altLang="zh-CN" sz="16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9" name="AutoShape 8"/>
          <p:cNvSpPr>
            <a:spLocks noChangeArrowheads="1"/>
          </p:cNvSpPr>
          <p:nvPr/>
        </p:nvSpPr>
        <p:spPr bwMode="auto">
          <a:xfrm>
            <a:off x="2613465" y="2942905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拓扑</a:t>
            </a:r>
            <a:endParaRPr lang="en-US" altLang="zh-CN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0" name="TextBox 68"/>
          <p:cNvSpPr txBox="1"/>
          <p:nvPr/>
        </p:nvSpPr>
        <p:spPr>
          <a:xfrm>
            <a:off x="2732735" y="2615799"/>
            <a:ext cx="778933" cy="44534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kumimoji="1" lang="zh-CN" altLang="en-US" sz="1465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配置部署</a:t>
            </a:r>
            <a:endParaRPr kumimoji="1" lang="zh-CN" altLang="en-US" sz="1465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1" name="AutoShape 8"/>
          <p:cNvSpPr>
            <a:spLocks noChangeArrowheads="1"/>
          </p:cNvSpPr>
          <p:nvPr/>
        </p:nvSpPr>
        <p:spPr bwMode="auto">
          <a:xfrm>
            <a:off x="2606693" y="3361032"/>
            <a:ext cx="1008000" cy="33528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无线配置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2" name="AutoShape 8"/>
          <p:cNvSpPr>
            <a:spLocks noChangeArrowheads="1"/>
          </p:cNvSpPr>
          <p:nvPr/>
        </p:nvSpPr>
        <p:spPr bwMode="auto">
          <a:xfrm>
            <a:off x="2613467" y="3778439"/>
            <a:ext cx="1008000" cy="33528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无线网元</a:t>
            </a:r>
            <a:endParaRPr lang="zh-CN" altLang="zh-CN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管理</a:t>
            </a:r>
            <a:endParaRPr lang="zh-CN" altLang="zh-CN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3" name="AutoShape 8"/>
          <p:cNvSpPr>
            <a:spLocks noChangeArrowheads="1"/>
          </p:cNvSpPr>
          <p:nvPr/>
        </p:nvSpPr>
        <p:spPr bwMode="auto">
          <a:xfrm>
            <a:off x="2606693" y="4195845"/>
            <a:ext cx="1008000" cy="33528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开通升级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4" name="AutoShape 8"/>
          <p:cNvSpPr>
            <a:spLocks noChangeArrowheads="1"/>
          </p:cNvSpPr>
          <p:nvPr/>
        </p:nvSpPr>
        <p:spPr bwMode="auto">
          <a:xfrm>
            <a:off x="3980561" y="2466693"/>
            <a:ext cx="1199727" cy="2425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prstDash val="sysDot"/>
            <a:round/>
          </a:ln>
        </p:spPr>
        <p:txBody>
          <a:bodyPr wrap="square" lIns="108836" tIns="54417" rIns="108836" bIns="54417"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endParaRPr lang="en-US" altLang="zh-CN" sz="16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5" name="AutoShape 8"/>
          <p:cNvSpPr>
            <a:spLocks noChangeArrowheads="1"/>
          </p:cNvSpPr>
          <p:nvPr/>
        </p:nvSpPr>
        <p:spPr bwMode="auto">
          <a:xfrm>
            <a:off x="4081179" y="2934733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告警管理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6" name="TextBox 68"/>
          <p:cNvSpPr txBox="1"/>
          <p:nvPr/>
        </p:nvSpPr>
        <p:spPr>
          <a:xfrm>
            <a:off x="4214916" y="2622572"/>
            <a:ext cx="778933" cy="44534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kumimoji="1" lang="zh-CN" altLang="en-US" sz="1465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网络监控</a:t>
            </a:r>
            <a:endParaRPr kumimoji="1" lang="zh-CN" altLang="en-US" sz="1465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7" name="AutoShape 8"/>
          <p:cNvSpPr>
            <a:spLocks noChangeArrowheads="1"/>
          </p:cNvSpPr>
          <p:nvPr/>
        </p:nvSpPr>
        <p:spPr bwMode="auto">
          <a:xfrm>
            <a:off x="4083720" y="3322507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性能管理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8" name="AutoShape 8"/>
          <p:cNvSpPr>
            <a:spLocks noChangeArrowheads="1"/>
          </p:cNvSpPr>
          <p:nvPr/>
        </p:nvSpPr>
        <p:spPr bwMode="auto">
          <a:xfrm>
            <a:off x="4077241" y="3728023"/>
            <a:ext cx="1008000" cy="51626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无线网络</a:t>
            </a:r>
            <a:endParaRPr lang="en-US" altLang="zh-CN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看板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9" name="AutoShape 8"/>
          <p:cNvSpPr>
            <a:spLocks noChangeArrowheads="1"/>
          </p:cNvSpPr>
          <p:nvPr/>
        </p:nvSpPr>
        <p:spPr bwMode="auto">
          <a:xfrm>
            <a:off x="4083720" y="4319656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信令跟踪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0" name="AutoShape 8"/>
          <p:cNvSpPr>
            <a:spLocks noChangeArrowheads="1"/>
          </p:cNvSpPr>
          <p:nvPr/>
        </p:nvSpPr>
        <p:spPr bwMode="auto">
          <a:xfrm>
            <a:off x="6900545" y="2451735"/>
            <a:ext cx="1199515" cy="2441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prstDash val="sysDot"/>
            <a:round/>
          </a:ln>
        </p:spPr>
        <p:txBody>
          <a:bodyPr wrap="square" lIns="108836" tIns="54417" rIns="108836" bIns="54417"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endParaRPr lang="en-US" altLang="zh-CN" sz="16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1" name="AutoShape 8"/>
          <p:cNvSpPr>
            <a:spLocks noChangeArrowheads="1"/>
          </p:cNvSpPr>
          <p:nvPr/>
        </p:nvSpPr>
        <p:spPr bwMode="auto">
          <a:xfrm>
            <a:off x="6997581" y="2921807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800" tIns="4800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SON</a:t>
            </a:r>
            <a:r>
              <a:rPr lang="zh-CN" altLang="en-US" sz="1335" kern="0" dirty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管理</a:t>
            </a:r>
            <a:endParaRPr lang="zh-CN" altLang="en-US" sz="1335" kern="0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2" name="TextBox 68"/>
          <p:cNvSpPr txBox="1"/>
          <p:nvPr/>
        </p:nvSpPr>
        <p:spPr>
          <a:xfrm>
            <a:off x="7111845" y="2600588"/>
            <a:ext cx="778933" cy="44534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kumimoji="1" lang="zh-CN" altLang="en-US" sz="1465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网络优化</a:t>
            </a:r>
            <a:endParaRPr kumimoji="1" lang="zh-CN" altLang="en-US" sz="1465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3" name="AutoShape 8"/>
          <p:cNvSpPr>
            <a:spLocks noChangeArrowheads="1"/>
          </p:cNvSpPr>
          <p:nvPr/>
        </p:nvSpPr>
        <p:spPr bwMode="auto">
          <a:xfrm>
            <a:off x="6997581" y="3338417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Qcell</a:t>
            </a: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4" name="AutoShape 8"/>
          <p:cNvSpPr>
            <a:spLocks noChangeArrowheads="1"/>
          </p:cNvSpPr>
          <p:nvPr/>
        </p:nvSpPr>
        <p:spPr bwMode="auto">
          <a:xfrm>
            <a:off x="5452068" y="2457380"/>
            <a:ext cx="1199727" cy="2435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hlink"/>
            </a:solidFill>
            <a:prstDash val="sysDot"/>
            <a:round/>
          </a:ln>
        </p:spPr>
        <p:txBody>
          <a:bodyPr wrap="square" lIns="108836" tIns="54417" rIns="108836" bIns="54417"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endParaRPr lang="en-US" altLang="zh-CN" sz="1600" dirty="0" smtClean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5561096" y="3360838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日志管理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6" name="TextBox 68"/>
          <p:cNvSpPr txBox="1"/>
          <p:nvPr/>
        </p:nvSpPr>
        <p:spPr>
          <a:xfrm>
            <a:off x="5662697" y="2600979"/>
            <a:ext cx="795867" cy="44534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kumimoji="1" lang="zh-CN" altLang="en-US" sz="1465" b="1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系统安全</a:t>
            </a:r>
            <a:endParaRPr kumimoji="1" lang="zh-CN" altLang="en-US" sz="1465" b="1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7" name="AutoShape 8"/>
          <p:cNvSpPr>
            <a:spLocks noChangeArrowheads="1"/>
          </p:cNvSpPr>
          <p:nvPr/>
        </p:nvSpPr>
        <p:spPr bwMode="auto">
          <a:xfrm>
            <a:off x="5561096" y="2917159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用户管理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28" name="AutoShape 8"/>
          <p:cNvSpPr>
            <a:spLocks noChangeArrowheads="1"/>
          </p:cNvSpPr>
          <p:nvPr/>
        </p:nvSpPr>
        <p:spPr bwMode="auto">
          <a:xfrm>
            <a:off x="5561330" y="3747770"/>
            <a:ext cx="1007745" cy="302895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备份恢复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30" name="AutoShape 8"/>
          <p:cNvSpPr>
            <a:spLocks noChangeArrowheads="1"/>
          </p:cNvSpPr>
          <p:nvPr/>
        </p:nvSpPr>
        <p:spPr bwMode="auto">
          <a:xfrm>
            <a:off x="5561051" y="4146756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自管理</a:t>
            </a:r>
            <a:endParaRPr lang="zh-CN" altLang="en-US" sz="1335" kern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820332" y="4581832"/>
            <a:ext cx="485140" cy="279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altLang="zh-CN" sz="1865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en-US" altLang="zh-CN" sz="1865" b="1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3015361" y="4482607"/>
            <a:ext cx="485140" cy="279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altLang="zh-CN" sz="1865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en-US" altLang="zh-CN" sz="1865" b="1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932128" y="4564098"/>
            <a:ext cx="485140" cy="279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altLang="zh-CN" sz="1865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en-US" altLang="zh-CN" sz="1865" b="1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386490" y="4587593"/>
            <a:ext cx="485140" cy="279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altLang="zh-CN" sz="1865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en-US" altLang="zh-CN" sz="1865" b="1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484328" y="4561347"/>
            <a:ext cx="485140" cy="2794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kumimoji="1" lang="en-US" altLang="zh-CN" sz="1865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kumimoji="1" lang="en-US" altLang="zh-CN" sz="1865" b="1" dirty="0" smtClean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上下箭头 136"/>
          <p:cNvSpPr/>
          <p:nvPr/>
        </p:nvSpPr>
        <p:spPr bwMode="auto">
          <a:xfrm flipH="1">
            <a:off x="7671223" y="5164623"/>
            <a:ext cx="101600" cy="397360"/>
          </a:xfrm>
          <a:prstGeom prst="upDownArrow">
            <a:avLst/>
          </a:prstGeom>
          <a:solidFill>
            <a:srgbClr val="008FD4"/>
          </a:solidFill>
          <a:ln>
            <a:solidFill>
              <a:srgbClr val="008F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上下箭头 137"/>
          <p:cNvSpPr/>
          <p:nvPr/>
        </p:nvSpPr>
        <p:spPr bwMode="auto">
          <a:xfrm flipH="1">
            <a:off x="3868476" y="5164623"/>
            <a:ext cx="101600" cy="397360"/>
          </a:xfrm>
          <a:prstGeom prst="upDownArrow">
            <a:avLst/>
          </a:prstGeom>
          <a:solidFill>
            <a:srgbClr val="008FD4"/>
          </a:solidFill>
          <a:ln>
            <a:solidFill>
              <a:srgbClr val="008F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AutoShape 8"/>
          <p:cNvSpPr>
            <a:spLocks noChangeArrowheads="1"/>
          </p:cNvSpPr>
          <p:nvPr/>
        </p:nvSpPr>
        <p:spPr bwMode="auto">
          <a:xfrm>
            <a:off x="3097530" y="1934845"/>
            <a:ext cx="5814060" cy="335915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统一门户</a:t>
            </a:r>
            <a:endParaRPr lang="zh-CN" altLang="en-US" sz="1335" b="1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6996151" y="3779091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网络分析</a:t>
            </a:r>
            <a:endParaRPr lang="en-US" altLang="zh-CN" sz="1335" kern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6997421" y="4225496"/>
            <a:ext cx="1008000" cy="33600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rPr>
              <a:t>网络覆盖</a:t>
            </a:r>
            <a:endParaRPr lang="zh-CN" altLang="en-US" sz="1335" kern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8489950" y="4050665"/>
            <a:ext cx="1007745" cy="328930"/>
          </a:xfrm>
          <a:prstGeom prst="roundRect">
            <a:avLst>
              <a:gd name="adj" fmla="val 16667"/>
            </a:avLst>
          </a:prstGeom>
          <a:solidFill>
            <a:srgbClr val="0070B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7997" tIns="28796" rIns="17997" bIns="2879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35" kern="0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  <a:sym typeface="Helvetica Light"/>
              </a:rPr>
              <a:t>脚本执行</a:t>
            </a:r>
            <a:endParaRPr lang="zh-CN" altLang="en-US" sz="1335" kern="0" dirty="0" smtClean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53285" y="1221740"/>
            <a:ext cx="1567815" cy="4064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wrap="square" lIns="108801" tIns="54401" rIns="108801" bIns="54401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1600" b="1" dirty="0" smtClean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NMS/MANO</a:t>
            </a:r>
            <a:endParaRPr lang="en-US" altLang="zh-CN" sz="1600" b="1" dirty="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上下箭头 5"/>
          <p:cNvSpPr/>
          <p:nvPr/>
        </p:nvSpPr>
        <p:spPr>
          <a:xfrm>
            <a:off x="2819531" y="1645181"/>
            <a:ext cx="240001" cy="816007"/>
          </a:xfrm>
          <a:prstGeom prst="upDownArrow">
            <a:avLst/>
          </a:prstGeom>
          <a:gradFill>
            <a:gsLst>
              <a:gs pos="100000">
                <a:schemeClr val="bg2"/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8" tIns="45697" rIns="91398" bIns="45697" rtlCol="0" anchor="ctr"/>
          <a:p>
            <a:pPr algn="ctr"/>
            <a:endParaRPr lang="zh-CN" altLang="en-US" sz="24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040" y="197485"/>
            <a:ext cx="10515600" cy="1068070"/>
          </a:xfrm>
        </p:spPr>
        <p:txBody>
          <a:bodyPr/>
          <a:p>
            <a:r>
              <a:rPr lang="en-US" altLang="zh-CN">
                <a:solidFill>
                  <a:srgbClr val="0070C0"/>
                </a:solidFill>
              </a:rPr>
              <a:t> UME </a:t>
            </a:r>
            <a:r>
              <a:rPr lang="zh-CN" altLang="zh-CN">
                <a:solidFill>
                  <a:srgbClr val="0070C0"/>
                </a:solidFill>
              </a:rPr>
              <a:t>配置部署分组（一）</a:t>
            </a:r>
            <a:endParaRPr lang="zh-CN" altLang="zh-CN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508000" y="1264920"/>
          <a:ext cx="11174730" cy="452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1457325"/>
                <a:gridCol w="1669415"/>
                <a:gridCol w="2490470"/>
                <a:gridCol w="3449320"/>
              </a:tblGrid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建议分组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一句话功能说明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TOPO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TOPO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TOPO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Topo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节点管理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RANCM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无线配置管理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 Configration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提供全网网络无线业务配置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SPU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网络开通升级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  Provisioning and Upgrading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提供全网网络开通和升级操作和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NSSMF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NAF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北向接口管理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Northbound  Adapter Function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北向接口开通和维护功能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无线网元管理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 Element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提供无线网元的管理功能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RAN-VNFM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VNF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 VNF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提供无线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VNF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生命周期管理功能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UCLI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网管命令终端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  Command Line Interface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系统的人机命令功能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资产管理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Inventory 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提供全网网元资产管理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LICENSE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License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License 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系统和网元能力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License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配置部署（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Provisioning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软采设备管理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Signaling Convergence Adapter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提供软采设备管理功能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1082675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UME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运维监控</a:t>
            </a:r>
            <a:r>
              <a:rPr lang="zh-CN" altLang="zh-CN">
                <a:solidFill>
                  <a:srgbClr val="0070C0"/>
                </a:solidFill>
                <a:sym typeface="+mn-ea"/>
              </a:rPr>
              <a:t>分组（二）</a:t>
            </a:r>
            <a:endParaRPr lang="zh-CN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83235" y="1219200"/>
          <a:ext cx="11173460" cy="53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80"/>
                <a:gridCol w="1262380"/>
                <a:gridCol w="1393825"/>
                <a:gridCol w="2608580"/>
                <a:gridCol w="3604895"/>
              </a:tblGrid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建议分组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中文描述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英文描述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一句话功能说明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FM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告警管理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Fault   Management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系统和全网网络告警管理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PM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Performance Management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KPI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管理和门限管理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NIA-Health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网络健康度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NIA-Health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提供全网络健康度检查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AAX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告警自动化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Alarm Automation eXpert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系统和全网网络告警自动化能力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NPQ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网络性能查询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Performance Query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提供网络性能数据查询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NPR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网络性能报表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Performance Report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提供网络性能数据报表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RSD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无线网络看板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  Supervision DashBoard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提供全网网络监控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DCM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数据采集管理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Data Collection Management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提供网元数据的订阅和采集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EIM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设备感知管理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Equipment Insight Management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提供设备能力洞察和电源能力洞察和管理。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运维监控（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Maintenance &amp; Surveillance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信令跟踪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Signaling Trace  Analytics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系统全网网络小区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/UE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信令跟踪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UME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网络优化</a:t>
            </a:r>
            <a:r>
              <a:rPr lang="zh-CN" altLang="zh-CN">
                <a:solidFill>
                  <a:srgbClr val="0070C0"/>
                </a:solidFill>
                <a:sym typeface="+mn-ea"/>
              </a:rPr>
              <a:t>分组（三）</a:t>
            </a:r>
            <a:endParaRPr lang="zh-CN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17550" y="1569085"/>
          <a:ext cx="10743565" cy="385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/>
                <a:gridCol w="1479550"/>
                <a:gridCol w="1506220"/>
                <a:gridCol w="2169795"/>
                <a:gridCol w="3466465"/>
              </a:tblGrid>
              <a:tr h="320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建议分组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一句话功能说明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网络优化（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Optimization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NIA-Quality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网络质量分析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NIA-Quality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提供全网网络性能优化智能分析（性能分析，参数优化，公共管理：场景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知识库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/AI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模型管理）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网络优化（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Optimization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提供全网网络参数策略自适应，包括网元和网管级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网络优化（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Optimization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NIA-NGI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网络覆盖感知分析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NIA-Network Geolocation Insight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提供网络覆盖，用户感知分析，终端分析等能力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网络优化（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Network Optimization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QCM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QCell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QCell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QCell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逻辑视图，地理覆盖，信号覆盖等管理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UME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开放能力</a:t>
            </a:r>
            <a:r>
              <a:rPr lang="zh-CN" altLang="zh-CN">
                <a:solidFill>
                  <a:srgbClr val="0070C0"/>
                </a:solidFill>
                <a:sym typeface="+mn-ea"/>
              </a:rPr>
              <a:t>分组（四）</a:t>
            </a:r>
            <a:endParaRPr lang="zh-CN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38200" y="1691005"/>
          <a:ext cx="10248900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395"/>
                <a:gridCol w="1208405"/>
                <a:gridCol w="1443990"/>
                <a:gridCol w="2145665"/>
                <a:gridCol w="3306445"/>
              </a:tblGrid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建议分组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一句话功能说明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开放能力（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Openness  Capabilities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Policy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策略管理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Policy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系统全局策略中心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开放能力（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Openness  Capabilities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OAS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 API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  API  Service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OpenAPI   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开放中心管理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开放能力（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Openness  Capabilities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OSE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脚本执行引擎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 Script Execution  Engine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提供业务脚本执行平台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开放能力（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Openness  Capabilities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OSD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脚本设计器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 Script Designer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提供业务脚本设计平台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 UME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开放能力</a:t>
            </a:r>
            <a:r>
              <a:rPr lang="zh-CN" altLang="zh-CN">
                <a:solidFill>
                  <a:srgbClr val="0070C0"/>
                </a:solidFill>
                <a:sym typeface="+mn-ea"/>
              </a:rPr>
              <a:t>分组（五）</a:t>
            </a:r>
            <a:endParaRPr lang="zh-CN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46735" y="1612900"/>
          <a:ext cx="11122025" cy="407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810"/>
                <a:gridCol w="1271270"/>
                <a:gridCol w="1584960"/>
                <a:gridCol w="2387600"/>
                <a:gridCol w="3588385"/>
              </a:tblGrid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建议分组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英文描述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一句话功能说明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UAC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系统用户，角色权限管理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日志管理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系统日志，安全日志，操作日志审计管理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USC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  Setting Center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系统全局参数配置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SSM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系统自管理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self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的硬件，数据库，支撑平台，系统运行信息监控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LED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日志异常检测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Log exception detection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提供日志告警规则设置，日志查询任务管理和日志文件加密导出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BR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备份恢复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Backup &amp; Recovery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系统应用数据，版本文件，平台数据备份恢复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AIM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应用集成管理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Application Integration  Management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提供对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LEM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及第三方应用集成管理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DOCLite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在线文档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Online Document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全系统相关在线文档查看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系统安全（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&amp; Security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UGR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异地容灾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UME Geography Redundancy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提供异地冗余系统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720" y="106045"/>
            <a:ext cx="10515600" cy="1325563"/>
          </a:xfrm>
        </p:spPr>
        <p:txBody>
          <a:bodyPr/>
          <a:p>
            <a:pPr algn="l"/>
            <a:r>
              <a:rPr lang="en-US" altLang="zh-CN">
                <a:solidFill>
                  <a:srgbClr val="0070C0"/>
                </a:solidFill>
              </a:rPr>
              <a:t>UME 版本组成规范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" y="1097280"/>
            <a:ext cx="11018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OKI-1.0</a:t>
            </a:r>
            <a:endParaRPr lang="zh-CN" altLang="en-US"/>
          </a:p>
          <a:p>
            <a:r>
              <a:rPr lang="zh-CN" altLang="en-US"/>
              <a:t>      OKI-PaaS-v1.0    </a:t>
            </a:r>
            <a:endParaRPr lang="zh-CN" altLang="en-US"/>
          </a:p>
          <a:p>
            <a:r>
              <a:rPr lang="zh-CN" altLang="en-US"/>
              <a:t>      OKI-Tools-v1.0</a:t>
            </a:r>
            <a:endParaRPr lang="zh-CN" altLang="en-US"/>
          </a:p>
          <a:p>
            <a:r>
              <a:rPr lang="zh-CN" altLang="en-US"/>
              <a:t>PaaS-1.18.xxb</a:t>
            </a:r>
            <a:endParaRPr lang="zh-CN" altLang="en-US"/>
          </a:p>
          <a:p>
            <a:r>
              <a:rPr lang="zh-CN" altLang="en-US"/>
              <a:t>UME-16.18.xx</a:t>
            </a:r>
            <a:endParaRPr lang="zh-CN" altLang="en-US"/>
          </a:p>
          <a:p>
            <a:r>
              <a:rPr lang="zh-CN" altLang="en-US"/>
              <a:t>      ume.bp              // ume蓝图文件，必选。 ume版本蓝图文件可以有多个</a:t>
            </a:r>
            <a:endParaRPr lang="zh-CN" altLang="en-US"/>
          </a:p>
          <a:p>
            <a:r>
              <a:rPr lang="zh-CN" altLang="en-US"/>
              <a:t>      ume-N.bp </a:t>
            </a:r>
            <a:endParaRPr lang="zh-CN" altLang="en-US"/>
          </a:p>
          <a:p>
            <a:r>
              <a:rPr lang="zh-CN" altLang="en-US"/>
              <a:t>      portal-group-define.json   //可选文件。 部署完成时，按照文件在OES Portal 中注册 app的分组信息</a:t>
            </a:r>
            <a:endParaRPr lang="zh-CN" altLang="en-US"/>
          </a:p>
          <a:p>
            <a:r>
              <a:rPr lang="zh-CN" altLang="en-US"/>
              <a:t>      base-images                  // 基础镜像目录，必选</a:t>
            </a:r>
            <a:endParaRPr lang="zh-CN" altLang="en-US"/>
          </a:p>
          <a:p>
            <a:r>
              <a:rPr lang="zh-CN" altLang="en-US"/>
              <a:t>            &lt;base image 1&gt;</a:t>
            </a:r>
            <a:endParaRPr lang="zh-CN" altLang="en-US"/>
          </a:p>
          <a:p>
            <a:r>
              <a:rPr lang="zh-CN" altLang="en-US"/>
              <a:t>            &lt;base image N&gt;</a:t>
            </a:r>
            <a:endParaRPr lang="zh-CN" altLang="en-US"/>
          </a:p>
          <a:p>
            <a:r>
              <a:rPr lang="zh-CN" altLang="en-US"/>
              <a:t>      OTCP                             // OES框架组件</a:t>
            </a:r>
            <a:endParaRPr lang="zh-CN" altLang="en-US"/>
          </a:p>
          <a:p>
            <a:r>
              <a:rPr lang="zh-CN" altLang="en-US"/>
              <a:t>             &lt;component 1&gt;-&lt;component version&gt;</a:t>
            </a:r>
            <a:endParaRPr lang="zh-CN" altLang="en-US"/>
          </a:p>
          <a:p>
            <a:r>
              <a:rPr lang="zh-CN" altLang="en-US"/>
              <a:t>             &lt;component N&gt;-&lt;component version&gt;</a:t>
            </a:r>
            <a:endParaRPr lang="zh-CN" altLang="en-US"/>
          </a:p>
          <a:p>
            <a:r>
              <a:rPr lang="zh-CN" altLang="en-US"/>
              <a:t>      apps                 //app所在目录，必选</a:t>
            </a:r>
            <a:endParaRPr lang="zh-CN" altLang="en-US"/>
          </a:p>
          <a:p>
            <a:r>
              <a:rPr lang="zh-CN" altLang="en-US"/>
              <a:t>             &lt;app 1&gt;-&lt;ume version&gt;    //  app1 目录或压缩包。 如果是压缩包，解压后与App目录结构规范一致。</a:t>
            </a:r>
            <a:endParaRPr lang="zh-CN" altLang="en-US"/>
          </a:p>
          <a:p>
            <a:r>
              <a:rPr lang="zh-CN" altLang="en-US"/>
              <a:t>             &lt;app N&gt;-&lt;ume version&gt;    // app N 目录或压缩包</a:t>
            </a:r>
            <a:endParaRPr lang="zh-CN" altLang="en-US"/>
          </a:p>
          <a:p>
            <a:r>
              <a:rPr lang="zh-CN" altLang="en-US"/>
              <a:t>      app-plugins                  // 插件目录，可选，待细化</a:t>
            </a:r>
            <a:endParaRPr lang="zh-CN" altLang="en-US"/>
          </a:p>
          <a:p>
            <a:r>
              <a:rPr lang="zh-CN" altLang="en-US"/>
              <a:t>      documents                   // 文档目录，可选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1035" y="1094105"/>
            <a:ext cx="830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详细信息见</a:t>
            </a:r>
            <a:r>
              <a:rPr lang="en-US" altLang="zh-CN">
                <a:solidFill>
                  <a:srgbClr val="FF0000"/>
                </a:solidFill>
              </a:rPr>
              <a:t>wiki</a:t>
            </a:r>
            <a:r>
              <a:rPr lang="zh-CN" altLang="en-US">
                <a:solidFill>
                  <a:srgbClr val="FF0000"/>
                </a:solidFill>
              </a:rPr>
              <a:t>：https://wiki.zte.com.cn/pages/viewpage.action?pageId=686361763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448733" y="216133"/>
            <a:ext cx="11351684" cy="965200"/>
          </a:xfrm>
        </p:spPr>
        <p:txBody>
          <a:bodyPr/>
          <a:lstStyle/>
          <a:p>
            <a:r>
              <a:rPr dirty="0" smtClean="0"/>
              <a:t>什么是</a:t>
            </a:r>
            <a:r>
              <a:rPr lang="en-US" altLang="zh-CN" dirty="0" smtClean="0"/>
              <a:t>UME  </a:t>
            </a:r>
            <a:endParaRPr lang="en-US" b="0" dirty="0" smtClean="0">
              <a:ea typeface="微软雅黑" panose="020B0503020204020204" charset="-122"/>
            </a:endParaRPr>
          </a:p>
        </p:txBody>
      </p: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448737" y="1077807"/>
            <a:ext cx="11607795" cy="5800513"/>
            <a:chOff x="265491" y="1170549"/>
            <a:chExt cx="5615183" cy="3252036"/>
          </a:xfrm>
        </p:grpSpPr>
        <p:sp>
          <p:nvSpPr>
            <p:cNvPr id="2" name="文本框 17"/>
            <p:cNvSpPr txBox="1"/>
            <p:nvPr/>
          </p:nvSpPr>
          <p:spPr>
            <a:xfrm>
              <a:off x="1066469" y="1170549"/>
              <a:ext cx="4038892" cy="296913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45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ED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UME——</a:t>
              </a:r>
              <a:r>
                <a:rPr lang="en-US" altLang="zh-CN" sz="2845" b="1" noProof="0" dirty="0" smtClean="0">
                  <a:ln>
                    <a:noFill/>
                  </a:ln>
                  <a:solidFill>
                    <a:srgbClr val="008ED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Unified Management Expert</a:t>
              </a:r>
              <a:endParaRPr kumimoji="0" lang="en-US" altLang="zh-CN" sz="284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文本框 18"/>
            <p:cNvSpPr txBox="1"/>
            <p:nvPr/>
          </p:nvSpPr>
          <p:spPr>
            <a:xfrm>
              <a:off x="1227566" y="1548395"/>
              <a:ext cx="3602565" cy="204706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buFont typeface="+mj-lt"/>
                <a:buNone/>
              </a:pPr>
              <a:r>
                <a:rPr kumimoji="0" lang="en-US" sz="17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  </a:t>
              </a:r>
              <a:r>
                <a:rPr kumimoji="0" lang="zh-CN" altLang="en-US" sz="17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下一代无线网络管理系统</a:t>
              </a:r>
              <a:endParaRPr kumimoji="0" lang="zh-CN" altLang="en-US" sz="17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83854" y="1473395"/>
              <a:ext cx="5496820" cy="4272"/>
            </a:xfrm>
            <a:prstGeom prst="line">
              <a:avLst/>
            </a:prstGeom>
            <a:noFill/>
            <a:ln w="3175" cap="flat" cmpd="sng" algn="ctr">
              <a:solidFill>
                <a:srgbClr val="BFBFBF"/>
              </a:solidFill>
              <a:prstDash val="solid"/>
            </a:ln>
            <a:effectLst/>
          </p:spPr>
        </p:cxnSp>
        <p:sp>
          <p:nvSpPr>
            <p:cNvPr id="8" name="椭圆 7"/>
            <p:cNvSpPr/>
            <p:nvPr/>
          </p:nvSpPr>
          <p:spPr>
            <a:xfrm>
              <a:off x="265491" y="1251719"/>
              <a:ext cx="508275" cy="575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216712" tIns="108356" rIns="216712" bIns="108356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265" b="0" i="0" u="none" strike="noStrike" kern="1200" cap="none" spc="0" normalizeH="0" baseline="0" noProof="0">
                <a:ln>
                  <a:noFill/>
                </a:ln>
                <a:solidFill>
                  <a:srgbClr val="FFDE4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536"/>
            <p:cNvSpPr>
              <a:spLocks noEditPoints="1"/>
            </p:cNvSpPr>
            <p:nvPr/>
          </p:nvSpPr>
          <p:spPr bwMode="auto">
            <a:xfrm>
              <a:off x="432706" y="1457216"/>
              <a:ext cx="241300" cy="165100"/>
            </a:xfrm>
            <a:custGeom>
              <a:avLst/>
              <a:gdLst>
                <a:gd name="T0" fmla="*/ 8 w 64"/>
                <a:gd name="T1" fmla="*/ 0 h 44"/>
                <a:gd name="T2" fmla="*/ 39 w 64"/>
                <a:gd name="T3" fmla="*/ 0 h 44"/>
                <a:gd name="T4" fmla="*/ 47 w 64"/>
                <a:gd name="T5" fmla="*/ 8 h 44"/>
                <a:gd name="T6" fmla="*/ 47 w 64"/>
                <a:gd name="T7" fmla="*/ 22 h 44"/>
                <a:gd name="T8" fmla="*/ 39 w 64"/>
                <a:gd name="T9" fmla="*/ 30 h 44"/>
                <a:gd name="T10" fmla="*/ 16 w 64"/>
                <a:gd name="T11" fmla="*/ 30 h 44"/>
                <a:gd name="T12" fmla="*/ 9 w 64"/>
                <a:gd name="T13" fmla="*/ 37 h 44"/>
                <a:gd name="T14" fmla="*/ 9 w 64"/>
                <a:gd name="T15" fmla="*/ 30 h 44"/>
                <a:gd name="T16" fmla="*/ 8 w 64"/>
                <a:gd name="T17" fmla="*/ 30 h 44"/>
                <a:gd name="T18" fmla="*/ 0 w 64"/>
                <a:gd name="T19" fmla="*/ 22 h 44"/>
                <a:gd name="T20" fmla="*/ 0 w 64"/>
                <a:gd name="T21" fmla="*/ 8 h 44"/>
                <a:gd name="T22" fmla="*/ 8 w 64"/>
                <a:gd name="T23" fmla="*/ 0 h 44"/>
                <a:gd name="T24" fmla="*/ 56 w 64"/>
                <a:gd name="T25" fmla="*/ 7 h 44"/>
                <a:gd name="T26" fmla="*/ 50 w 64"/>
                <a:gd name="T27" fmla="*/ 7 h 44"/>
                <a:gd name="T28" fmla="*/ 50 w 64"/>
                <a:gd name="T29" fmla="*/ 9 h 44"/>
                <a:gd name="T30" fmla="*/ 50 w 64"/>
                <a:gd name="T31" fmla="*/ 24 h 44"/>
                <a:gd name="T32" fmla="*/ 39 w 64"/>
                <a:gd name="T33" fmla="*/ 35 h 44"/>
                <a:gd name="T34" fmla="*/ 19 w 64"/>
                <a:gd name="T35" fmla="*/ 35 h 44"/>
                <a:gd name="T36" fmla="*/ 26 w 64"/>
                <a:gd name="T37" fmla="*/ 38 h 44"/>
                <a:gd name="T38" fmla="*/ 49 w 64"/>
                <a:gd name="T39" fmla="*/ 38 h 44"/>
                <a:gd name="T40" fmla="*/ 55 w 64"/>
                <a:gd name="T41" fmla="*/ 44 h 44"/>
                <a:gd name="T42" fmla="*/ 55 w 64"/>
                <a:gd name="T43" fmla="*/ 38 h 44"/>
                <a:gd name="T44" fmla="*/ 56 w 64"/>
                <a:gd name="T45" fmla="*/ 38 h 44"/>
                <a:gd name="T46" fmla="*/ 64 w 64"/>
                <a:gd name="T47" fmla="*/ 30 h 44"/>
                <a:gd name="T48" fmla="*/ 64 w 64"/>
                <a:gd name="T49" fmla="*/ 15 h 44"/>
                <a:gd name="T50" fmla="*/ 56 w 64"/>
                <a:gd name="T5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4">
                  <a:moveTo>
                    <a:pt x="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7" y="3"/>
                    <a:pt x="47" y="8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7"/>
                    <a:pt x="43" y="30"/>
                    <a:pt x="39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  <a:moveTo>
                    <a:pt x="56" y="7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8"/>
                    <a:pt x="50" y="8"/>
                    <a:pt x="50" y="9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30"/>
                    <a:pt x="45" y="35"/>
                    <a:pt x="3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1" y="37"/>
                    <a:pt x="23" y="38"/>
                    <a:pt x="26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1" y="38"/>
                    <a:pt x="64" y="34"/>
                    <a:pt x="64" y="30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1"/>
                    <a:pt x="61" y="7"/>
                    <a:pt x="5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62533" tIns="81266" rIns="162533" bIns="8126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DE4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415"/>
            <p:cNvSpPr>
              <a:spLocks noEditPoints="1"/>
            </p:cNvSpPr>
            <p:nvPr/>
          </p:nvSpPr>
          <p:spPr bwMode="auto">
            <a:xfrm>
              <a:off x="435254" y="2277053"/>
              <a:ext cx="239713" cy="239713"/>
            </a:xfrm>
            <a:custGeom>
              <a:avLst/>
              <a:gdLst>
                <a:gd name="T0" fmla="*/ 38 w 151"/>
                <a:gd name="T1" fmla="*/ 71 h 151"/>
                <a:gd name="T2" fmla="*/ 38 w 151"/>
                <a:gd name="T3" fmla="*/ 137 h 151"/>
                <a:gd name="T4" fmla="*/ 116 w 151"/>
                <a:gd name="T5" fmla="*/ 137 h 151"/>
                <a:gd name="T6" fmla="*/ 116 w 151"/>
                <a:gd name="T7" fmla="*/ 71 h 151"/>
                <a:gd name="T8" fmla="*/ 130 w 151"/>
                <a:gd name="T9" fmla="*/ 87 h 151"/>
                <a:gd name="T10" fmla="*/ 130 w 151"/>
                <a:gd name="T11" fmla="*/ 144 h 151"/>
                <a:gd name="T12" fmla="*/ 130 w 151"/>
                <a:gd name="T13" fmla="*/ 151 h 151"/>
                <a:gd name="T14" fmla="*/ 123 w 151"/>
                <a:gd name="T15" fmla="*/ 151 h 151"/>
                <a:gd name="T16" fmla="*/ 31 w 151"/>
                <a:gd name="T17" fmla="*/ 151 h 151"/>
                <a:gd name="T18" fmla="*/ 23 w 151"/>
                <a:gd name="T19" fmla="*/ 151 h 151"/>
                <a:gd name="T20" fmla="*/ 23 w 151"/>
                <a:gd name="T21" fmla="*/ 144 h 151"/>
                <a:gd name="T22" fmla="*/ 23 w 151"/>
                <a:gd name="T23" fmla="*/ 85 h 151"/>
                <a:gd name="T24" fmla="*/ 38 w 151"/>
                <a:gd name="T25" fmla="*/ 71 h 151"/>
                <a:gd name="T26" fmla="*/ 38 w 151"/>
                <a:gd name="T27" fmla="*/ 71 h 151"/>
                <a:gd name="T28" fmla="*/ 0 w 151"/>
                <a:gd name="T29" fmla="*/ 76 h 151"/>
                <a:gd name="T30" fmla="*/ 12 w 151"/>
                <a:gd name="T31" fmla="*/ 87 h 151"/>
                <a:gd name="T32" fmla="*/ 75 w 151"/>
                <a:gd name="T33" fmla="*/ 21 h 151"/>
                <a:gd name="T34" fmla="*/ 139 w 151"/>
                <a:gd name="T35" fmla="*/ 87 h 151"/>
                <a:gd name="T36" fmla="*/ 151 w 151"/>
                <a:gd name="T37" fmla="*/ 76 h 151"/>
                <a:gd name="T38" fmla="*/ 75 w 151"/>
                <a:gd name="T39" fmla="*/ 0 h 151"/>
                <a:gd name="T40" fmla="*/ 66 w 151"/>
                <a:gd name="T41" fmla="*/ 9 h 151"/>
                <a:gd name="T42" fmla="*/ 66 w 151"/>
                <a:gd name="T43" fmla="*/ 9 h 151"/>
                <a:gd name="T44" fmla="*/ 0 w 151"/>
                <a:gd name="T45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151">
                  <a:moveTo>
                    <a:pt x="38" y="71"/>
                  </a:moveTo>
                  <a:lnTo>
                    <a:pt x="38" y="137"/>
                  </a:lnTo>
                  <a:lnTo>
                    <a:pt x="116" y="137"/>
                  </a:lnTo>
                  <a:lnTo>
                    <a:pt x="116" y="71"/>
                  </a:lnTo>
                  <a:lnTo>
                    <a:pt x="130" y="87"/>
                  </a:lnTo>
                  <a:lnTo>
                    <a:pt x="130" y="144"/>
                  </a:lnTo>
                  <a:lnTo>
                    <a:pt x="130" y="151"/>
                  </a:lnTo>
                  <a:lnTo>
                    <a:pt x="123" y="151"/>
                  </a:lnTo>
                  <a:lnTo>
                    <a:pt x="31" y="151"/>
                  </a:lnTo>
                  <a:lnTo>
                    <a:pt x="23" y="151"/>
                  </a:lnTo>
                  <a:lnTo>
                    <a:pt x="23" y="144"/>
                  </a:lnTo>
                  <a:lnTo>
                    <a:pt x="23" y="85"/>
                  </a:lnTo>
                  <a:lnTo>
                    <a:pt x="38" y="71"/>
                  </a:lnTo>
                  <a:lnTo>
                    <a:pt x="38" y="71"/>
                  </a:lnTo>
                  <a:close/>
                  <a:moveTo>
                    <a:pt x="0" y="76"/>
                  </a:moveTo>
                  <a:lnTo>
                    <a:pt x="12" y="87"/>
                  </a:lnTo>
                  <a:lnTo>
                    <a:pt x="75" y="21"/>
                  </a:lnTo>
                  <a:lnTo>
                    <a:pt x="139" y="87"/>
                  </a:lnTo>
                  <a:lnTo>
                    <a:pt x="151" y="76"/>
                  </a:lnTo>
                  <a:lnTo>
                    <a:pt x="75" y="0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62533" tIns="81266" rIns="162533" bIns="8126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DE4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562"/>
            <p:cNvSpPr>
              <a:spLocks noEditPoints="1"/>
            </p:cNvSpPr>
            <p:nvPr/>
          </p:nvSpPr>
          <p:spPr bwMode="auto">
            <a:xfrm>
              <a:off x="462932" y="4150332"/>
              <a:ext cx="184151" cy="184151"/>
            </a:xfrm>
            <a:custGeom>
              <a:avLst/>
              <a:gdLst>
                <a:gd name="T0" fmla="*/ 21 w 49"/>
                <a:gd name="T1" fmla="*/ 2 h 49"/>
                <a:gd name="T2" fmla="*/ 16 w 49"/>
                <a:gd name="T3" fmla="*/ 7 h 49"/>
                <a:gd name="T4" fmla="*/ 8 w 49"/>
                <a:gd name="T5" fmla="*/ 15 h 49"/>
                <a:gd name="T6" fmla="*/ 3 w 49"/>
                <a:gd name="T7" fmla="*/ 17 h 49"/>
                <a:gd name="T8" fmla="*/ 6 w 49"/>
                <a:gd name="T9" fmla="*/ 19 h 49"/>
                <a:gd name="T10" fmla="*/ 8 w 49"/>
                <a:gd name="T11" fmla="*/ 23 h 49"/>
                <a:gd name="T12" fmla="*/ 18 w 49"/>
                <a:gd name="T13" fmla="*/ 25 h 49"/>
                <a:gd name="T14" fmla="*/ 26 w 49"/>
                <a:gd name="T15" fmla="*/ 30 h 49"/>
                <a:gd name="T16" fmla="*/ 19 w 49"/>
                <a:gd name="T17" fmla="*/ 42 h 49"/>
                <a:gd name="T18" fmla="*/ 15 w 49"/>
                <a:gd name="T19" fmla="*/ 49 h 49"/>
                <a:gd name="T20" fmla="*/ 13 w 49"/>
                <a:gd name="T21" fmla="*/ 48 h 49"/>
                <a:gd name="T22" fmla="*/ 11 w 49"/>
                <a:gd name="T23" fmla="*/ 38 h 49"/>
                <a:gd name="T24" fmla="*/ 7 w 49"/>
                <a:gd name="T25" fmla="*/ 30 h 49"/>
                <a:gd name="T26" fmla="*/ 7 w 49"/>
                <a:gd name="T27" fmla="*/ 24 h 49"/>
                <a:gd name="T28" fmla="*/ 4 w 49"/>
                <a:gd name="T29" fmla="*/ 21 h 49"/>
                <a:gd name="T30" fmla="*/ 1 w 49"/>
                <a:gd name="T31" fmla="*/ 16 h 49"/>
                <a:gd name="T32" fmla="*/ 6 w 49"/>
                <a:gd name="T33" fmla="*/ 7 h 49"/>
                <a:gd name="T34" fmla="*/ 44 w 49"/>
                <a:gd name="T35" fmla="*/ 10 h 49"/>
                <a:gd name="T36" fmla="*/ 42 w 49"/>
                <a:gd name="T37" fmla="*/ 11 h 49"/>
                <a:gd name="T38" fmla="*/ 36 w 49"/>
                <a:gd name="T39" fmla="*/ 8 h 49"/>
                <a:gd name="T40" fmla="*/ 32 w 49"/>
                <a:gd name="T41" fmla="*/ 11 h 49"/>
                <a:gd name="T42" fmla="*/ 31 w 49"/>
                <a:gd name="T43" fmla="*/ 9 h 49"/>
                <a:gd name="T44" fmla="*/ 33 w 49"/>
                <a:gd name="T45" fmla="*/ 7 h 49"/>
                <a:gd name="T46" fmla="*/ 35 w 49"/>
                <a:gd name="T47" fmla="*/ 3 h 49"/>
                <a:gd name="T48" fmla="*/ 44 w 49"/>
                <a:gd name="T49" fmla="*/ 10 h 49"/>
                <a:gd name="T50" fmla="*/ 31 w 49"/>
                <a:gd name="T51" fmla="*/ 25 h 49"/>
                <a:gd name="T52" fmla="*/ 40 w 49"/>
                <a:gd name="T53" fmla="*/ 28 h 49"/>
                <a:gd name="T54" fmla="*/ 47 w 49"/>
                <a:gd name="T55" fmla="*/ 34 h 49"/>
                <a:gd name="T56" fmla="*/ 48 w 49"/>
                <a:gd name="T57" fmla="*/ 18 h 49"/>
                <a:gd name="T58" fmla="*/ 39 w 49"/>
                <a:gd name="T59" fmla="*/ 13 h 49"/>
                <a:gd name="T60" fmla="*/ 34 w 49"/>
                <a:gd name="T61" fmla="*/ 11 h 49"/>
                <a:gd name="T62" fmla="*/ 31 w 49"/>
                <a:gd name="T63" fmla="*/ 14 h 49"/>
                <a:gd name="T64" fmla="*/ 29 w 49"/>
                <a:gd name="T65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49">
                  <a:moveTo>
                    <a:pt x="21" y="0"/>
                  </a:moveTo>
                  <a:cubicBezTo>
                    <a:pt x="21" y="1"/>
                    <a:pt x="21" y="1"/>
                    <a:pt x="21" y="2"/>
                  </a:cubicBezTo>
                  <a:cubicBezTo>
                    <a:pt x="21" y="5"/>
                    <a:pt x="20" y="4"/>
                    <a:pt x="19" y="5"/>
                  </a:cubicBezTo>
                  <a:cubicBezTo>
                    <a:pt x="17" y="5"/>
                    <a:pt x="17" y="7"/>
                    <a:pt x="16" y="7"/>
                  </a:cubicBezTo>
                  <a:cubicBezTo>
                    <a:pt x="14" y="7"/>
                    <a:pt x="11" y="11"/>
                    <a:pt x="11" y="12"/>
                  </a:cubicBezTo>
                  <a:cubicBezTo>
                    <a:pt x="10" y="13"/>
                    <a:pt x="10" y="15"/>
                    <a:pt x="8" y="15"/>
                  </a:cubicBezTo>
                  <a:cubicBezTo>
                    <a:pt x="7" y="15"/>
                    <a:pt x="8" y="13"/>
                    <a:pt x="6" y="12"/>
                  </a:cubicBezTo>
                  <a:cubicBezTo>
                    <a:pt x="3" y="12"/>
                    <a:pt x="3" y="16"/>
                    <a:pt x="3" y="17"/>
                  </a:cubicBezTo>
                  <a:cubicBezTo>
                    <a:pt x="2" y="19"/>
                    <a:pt x="5" y="17"/>
                    <a:pt x="6" y="17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19"/>
                    <a:pt x="7" y="21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2"/>
                    <a:pt x="10" y="21"/>
                    <a:pt x="12" y="22"/>
                  </a:cubicBezTo>
                  <a:cubicBezTo>
                    <a:pt x="14" y="23"/>
                    <a:pt x="17" y="24"/>
                    <a:pt x="18" y="25"/>
                  </a:cubicBezTo>
                  <a:cubicBezTo>
                    <a:pt x="19" y="26"/>
                    <a:pt x="23" y="28"/>
                    <a:pt x="23" y="28"/>
                  </a:cubicBezTo>
                  <a:cubicBezTo>
                    <a:pt x="24" y="29"/>
                    <a:pt x="27" y="29"/>
                    <a:pt x="26" y="30"/>
                  </a:cubicBezTo>
                  <a:cubicBezTo>
                    <a:pt x="26" y="31"/>
                    <a:pt x="25" y="32"/>
                    <a:pt x="24" y="34"/>
                  </a:cubicBezTo>
                  <a:cubicBezTo>
                    <a:pt x="23" y="35"/>
                    <a:pt x="21" y="41"/>
                    <a:pt x="19" y="42"/>
                  </a:cubicBezTo>
                  <a:cubicBezTo>
                    <a:pt x="16" y="44"/>
                    <a:pt x="16" y="45"/>
                    <a:pt x="16" y="46"/>
                  </a:cubicBezTo>
                  <a:cubicBezTo>
                    <a:pt x="15" y="47"/>
                    <a:pt x="15" y="48"/>
                    <a:pt x="15" y="49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5"/>
                    <a:pt x="12" y="43"/>
                  </a:cubicBezTo>
                  <a:cubicBezTo>
                    <a:pt x="12" y="42"/>
                    <a:pt x="11" y="39"/>
                    <a:pt x="11" y="38"/>
                  </a:cubicBezTo>
                  <a:cubicBezTo>
                    <a:pt x="11" y="37"/>
                    <a:pt x="11" y="35"/>
                    <a:pt x="10" y="34"/>
                  </a:cubicBezTo>
                  <a:cubicBezTo>
                    <a:pt x="9" y="33"/>
                    <a:pt x="7" y="31"/>
                    <a:pt x="7" y="30"/>
                  </a:cubicBezTo>
                  <a:cubicBezTo>
                    <a:pt x="7" y="29"/>
                    <a:pt x="6" y="26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3"/>
                    <a:pt x="5" y="23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3" y="20"/>
                    <a:pt x="2" y="19"/>
                  </a:cubicBezTo>
                  <a:cubicBezTo>
                    <a:pt x="0" y="19"/>
                    <a:pt x="1" y="17"/>
                    <a:pt x="1" y="16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2" y="12"/>
                    <a:pt x="4" y="9"/>
                    <a:pt x="6" y="7"/>
                  </a:cubicBezTo>
                  <a:cubicBezTo>
                    <a:pt x="10" y="3"/>
                    <a:pt x="15" y="1"/>
                    <a:pt x="21" y="0"/>
                  </a:cubicBezTo>
                  <a:close/>
                  <a:moveTo>
                    <a:pt x="44" y="10"/>
                  </a:moveTo>
                  <a:cubicBezTo>
                    <a:pt x="44" y="11"/>
                    <a:pt x="44" y="11"/>
                    <a:pt x="43" y="11"/>
                  </a:cubicBezTo>
                  <a:cubicBezTo>
                    <a:pt x="43" y="12"/>
                    <a:pt x="42" y="12"/>
                    <a:pt x="42" y="11"/>
                  </a:cubicBezTo>
                  <a:cubicBezTo>
                    <a:pt x="41" y="11"/>
                    <a:pt x="39" y="11"/>
                    <a:pt x="39" y="11"/>
                  </a:cubicBezTo>
                  <a:cubicBezTo>
                    <a:pt x="38" y="11"/>
                    <a:pt x="37" y="9"/>
                    <a:pt x="36" y="8"/>
                  </a:cubicBezTo>
                  <a:cubicBezTo>
                    <a:pt x="35" y="7"/>
                    <a:pt x="35" y="9"/>
                    <a:pt x="34" y="10"/>
                  </a:cubicBezTo>
                  <a:cubicBezTo>
                    <a:pt x="34" y="10"/>
                    <a:pt x="33" y="11"/>
                    <a:pt x="32" y="11"/>
                  </a:cubicBezTo>
                  <a:cubicBezTo>
                    <a:pt x="31" y="11"/>
                    <a:pt x="30" y="8"/>
                    <a:pt x="30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8"/>
                    <a:pt x="32" y="7"/>
                  </a:cubicBezTo>
                  <a:cubicBezTo>
                    <a:pt x="32" y="6"/>
                    <a:pt x="32" y="7"/>
                    <a:pt x="33" y="7"/>
                  </a:cubicBezTo>
                  <a:cubicBezTo>
                    <a:pt x="33" y="7"/>
                    <a:pt x="34" y="5"/>
                    <a:pt x="34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38" y="4"/>
                    <a:pt x="40" y="5"/>
                    <a:pt x="42" y="7"/>
                  </a:cubicBezTo>
                  <a:cubicBezTo>
                    <a:pt x="43" y="8"/>
                    <a:pt x="43" y="9"/>
                    <a:pt x="44" y="10"/>
                  </a:cubicBezTo>
                  <a:close/>
                  <a:moveTo>
                    <a:pt x="29" y="20"/>
                  </a:moveTo>
                  <a:cubicBezTo>
                    <a:pt x="29" y="20"/>
                    <a:pt x="31" y="24"/>
                    <a:pt x="31" y="25"/>
                  </a:cubicBezTo>
                  <a:cubicBezTo>
                    <a:pt x="32" y="26"/>
                    <a:pt x="38" y="24"/>
                    <a:pt x="39" y="24"/>
                  </a:cubicBezTo>
                  <a:cubicBezTo>
                    <a:pt x="40" y="25"/>
                    <a:pt x="39" y="26"/>
                    <a:pt x="40" y="28"/>
                  </a:cubicBezTo>
                  <a:cubicBezTo>
                    <a:pt x="41" y="30"/>
                    <a:pt x="40" y="41"/>
                    <a:pt x="41" y="41"/>
                  </a:cubicBezTo>
                  <a:cubicBezTo>
                    <a:pt x="43" y="41"/>
                    <a:pt x="46" y="36"/>
                    <a:pt x="47" y="34"/>
                  </a:cubicBezTo>
                  <a:cubicBezTo>
                    <a:pt x="48" y="33"/>
                    <a:pt x="48" y="26"/>
                    <a:pt x="49" y="22"/>
                  </a:cubicBezTo>
                  <a:cubicBezTo>
                    <a:pt x="49" y="21"/>
                    <a:pt x="48" y="20"/>
                    <a:pt x="48" y="18"/>
                  </a:cubicBezTo>
                  <a:cubicBezTo>
                    <a:pt x="47" y="16"/>
                    <a:pt x="44" y="14"/>
                    <a:pt x="43" y="13"/>
                  </a:cubicBezTo>
                  <a:cubicBezTo>
                    <a:pt x="43" y="13"/>
                    <a:pt x="40" y="13"/>
                    <a:pt x="39" y="13"/>
                  </a:cubicBezTo>
                  <a:cubicBezTo>
                    <a:pt x="38" y="13"/>
                    <a:pt x="37" y="11"/>
                    <a:pt x="37" y="11"/>
                  </a:cubicBezTo>
                  <a:cubicBezTo>
                    <a:pt x="36" y="11"/>
                    <a:pt x="35" y="12"/>
                    <a:pt x="34" y="11"/>
                  </a:cubicBezTo>
                  <a:cubicBezTo>
                    <a:pt x="33" y="11"/>
                    <a:pt x="32" y="12"/>
                    <a:pt x="32" y="12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0" y="15"/>
                    <a:pt x="30" y="15"/>
                    <a:pt x="29" y="16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33" tIns="81266" rIns="162533" bIns="8126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DE4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573"/>
            <p:cNvSpPr>
              <a:spLocks noEditPoints="1"/>
            </p:cNvSpPr>
            <p:nvPr/>
          </p:nvSpPr>
          <p:spPr bwMode="auto">
            <a:xfrm>
              <a:off x="441170" y="4174934"/>
              <a:ext cx="242888" cy="247651"/>
            </a:xfrm>
            <a:custGeom>
              <a:avLst/>
              <a:gdLst>
                <a:gd name="T0" fmla="*/ 33 w 65"/>
                <a:gd name="T1" fmla="*/ 0 h 66"/>
                <a:gd name="T2" fmla="*/ 56 w 65"/>
                <a:gd name="T3" fmla="*/ 10 h 66"/>
                <a:gd name="T4" fmla="*/ 65 w 65"/>
                <a:gd name="T5" fmla="*/ 33 h 66"/>
                <a:gd name="T6" fmla="*/ 56 w 65"/>
                <a:gd name="T7" fmla="*/ 56 h 66"/>
                <a:gd name="T8" fmla="*/ 33 w 65"/>
                <a:gd name="T9" fmla="*/ 66 h 66"/>
                <a:gd name="T10" fmla="*/ 10 w 65"/>
                <a:gd name="T11" fmla="*/ 56 h 66"/>
                <a:gd name="T12" fmla="*/ 0 w 65"/>
                <a:gd name="T13" fmla="*/ 33 h 66"/>
                <a:gd name="T14" fmla="*/ 10 w 65"/>
                <a:gd name="T15" fmla="*/ 10 h 66"/>
                <a:gd name="T16" fmla="*/ 33 w 65"/>
                <a:gd name="T17" fmla="*/ 0 h 66"/>
                <a:gd name="T18" fmla="*/ 51 w 65"/>
                <a:gd name="T19" fmla="*/ 14 h 66"/>
                <a:gd name="T20" fmla="*/ 33 w 65"/>
                <a:gd name="T21" fmla="*/ 7 h 66"/>
                <a:gd name="T22" fmla="*/ 14 w 65"/>
                <a:gd name="T23" fmla="*/ 14 h 66"/>
                <a:gd name="T24" fmla="*/ 6 w 65"/>
                <a:gd name="T25" fmla="*/ 33 h 66"/>
                <a:gd name="T26" fmla="*/ 14 w 65"/>
                <a:gd name="T27" fmla="*/ 52 h 66"/>
                <a:gd name="T28" fmla="*/ 33 w 65"/>
                <a:gd name="T29" fmla="*/ 59 h 66"/>
                <a:gd name="T30" fmla="*/ 51 w 65"/>
                <a:gd name="T31" fmla="*/ 52 h 66"/>
                <a:gd name="T32" fmla="*/ 59 w 65"/>
                <a:gd name="T33" fmla="*/ 33 h 66"/>
                <a:gd name="T34" fmla="*/ 51 w 65"/>
                <a:gd name="T35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6">
                  <a:moveTo>
                    <a:pt x="33" y="0"/>
                  </a:moveTo>
                  <a:cubicBezTo>
                    <a:pt x="42" y="0"/>
                    <a:pt x="50" y="4"/>
                    <a:pt x="56" y="10"/>
                  </a:cubicBezTo>
                  <a:cubicBezTo>
                    <a:pt x="62" y="16"/>
                    <a:pt x="65" y="24"/>
                    <a:pt x="65" y="33"/>
                  </a:cubicBezTo>
                  <a:cubicBezTo>
                    <a:pt x="65" y="42"/>
                    <a:pt x="62" y="50"/>
                    <a:pt x="56" y="56"/>
                  </a:cubicBezTo>
                  <a:cubicBezTo>
                    <a:pt x="50" y="62"/>
                    <a:pt x="42" y="66"/>
                    <a:pt x="33" y="66"/>
                  </a:cubicBezTo>
                  <a:cubicBezTo>
                    <a:pt x="24" y="66"/>
                    <a:pt x="16" y="62"/>
                    <a:pt x="10" y="56"/>
                  </a:cubicBezTo>
                  <a:cubicBezTo>
                    <a:pt x="4" y="50"/>
                    <a:pt x="0" y="42"/>
                    <a:pt x="0" y="33"/>
                  </a:cubicBezTo>
                  <a:cubicBezTo>
                    <a:pt x="0" y="24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51" y="14"/>
                  </a:moveTo>
                  <a:cubicBezTo>
                    <a:pt x="47" y="10"/>
                    <a:pt x="40" y="7"/>
                    <a:pt x="33" y="7"/>
                  </a:cubicBezTo>
                  <a:cubicBezTo>
                    <a:pt x="25" y="7"/>
                    <a:pt x="19" y="10"/>
                    <a:pt x="14" y="14"/>
                  </a:cubicBezTo>
                  <a:cubicBezTo>
                    <a:pt x="9" y="19"/>
                    <a:pt x="6" y="26"/>
                    <a:pt x="6" y="33"/>
                  </a:cubicBezTo>
                  <a:cubicBezTo>
                    <a:pt x="6" y="40"/>
                    <a:pt x="9" y="47"/>
                    <a:pt x="14" y="52"/>
                  </a:cubicBezTo>
                  <a:cubicBezTo>
                    <a:pt x="19" y="56"/>
                    <a:pt x="25" y="59"/>
                    <a:pt x="33" y="59"/>
                  </a:cubicBezTo>
                  <a:cubicBezTo>
                    <a:pt x="40" y="59"/>
                    <a:pt x="47" y="56"/>
                    <a:pt x="51" y="52"/>
                  </a:cubicBezTo>
                  <a:cubicBezTo>
                    <a:pt x="56" y="47"/>
                    <a:pt x="59" y="40"/>
                    <a:pt x="59" y="33"/>
                  </a:cubicBezTo>
                  <a:cubicBezTo>
                    <a:pt x="59" y="26"/>
                    <a:pt x="56" y="19"/>
                    <a:pt x="5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33" tIns="81266" rIns="162533" bIns="81266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DE4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33133" y="3316393"/>
            <a:ext cx="9718040" cy="2639695"/>
          </a:xfrm>
          <a:prstGeom prst="rect">
            <a:avLst/>
          </a:prstGeom>
        </p:spPr>
        <p:txBody>
          <a:bodyPr wrap="square" lIns="51596" tIns="25798" rIns="51596" bIns="25798">
            <a:spAutoFit/>
          </a:bodyPr>
          <a:p>
            <a:pPr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latin typeface="Arial" panose="020B0604020202020204" pitchFamily="34" charset="0"/>
                <a:sym typeface="+mn-ea"/>
              </a:rPr>
              <a:t>统一管理平台，支持容量扩展和服务弹性</a:t>
            </a:r>
            <a:endParaRPr lang="en-US" altLang="zh-CN" sz="1865" dirty="0" smtClean="0">
              <a:latin typeface="Arial" panose="020B0604020202020204" pitchFamily="34" charset="0"/>
              <a:sym typeface="+mn-ea"/>
            </a:endParaRPr>
          </a:p>
          <a:p>
            <a:pPr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65" dirty="0" smtClean="0">
                <a:latin typeface="Arial" panose="020B0604020202020204" pitchFamily="34" charset="0"/>
              </a:rPr>
              <a:t>BS</a:t>
            </a:r>
            <a:r>
              <a:rPr lang="zh-CN" altLang="en-US" sz="1865" dirty="0" smtClean="0">
                <a:latin typeface="Arial" panose="020B0604020202020204" pitchFamily="34" charset="0"/>
              </a:rPr>
              <a:t>架构，</a:t>
            </a:r>
            <a:r>
              <a:rPr lang="en-US" altLang="zh-CN" sz="1865" dirty="0" smtClean="0">
                <a:latin typeface="Arial" panose="020B0604020202020204" pitchFamily="34" charset="0"/>
              </a:rPr>
              <a:t>Web UI</a:t>
            </a:r>
            <a:endParaRPr lang="en-US" altLang="zh-CN" sz="1865" dirty="0" smtClean="0">
              <a:latin typeface="Arial" panose="020B0604020202020204" pitchFamily="34" charset="0"/>
            </a:endParaRPr>
          </a:p>
          <a:p>
            <a:pPr marL="144145"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latin typeface="Arial" panose="020B0604020202020204" pitchFamily="34" charset="0"/>
                <a:sym typeface="+mn-ea"/>
              </a:rPr>
              <a:t>集中化的无线网络基本管理应用，支持</a:t>
            </a:r>
            <a:r>
              <a:rPr lang="en-US" altLang="zh-CN" sz="1865" dirty="0" smtClean="0">
                <a:latin typeface="Arial" panose="020B0604020202020204" pitchFamily="34" charset="0"/>
                <a:sym typeface="+mn-ea"/>
              </a:rPr>
              <a:t>2345G</a:t>
            </a:r>
            <a:r>
              <a:rPr lang="zh-CN" altLang="en-US" sz="1865" dirty="0" smtClean="0">
                <a:latin typeface="Arial" panose="020B0604020202020204" pitchFamily="34" charset="0"/>
                <a:sym typeface="+mn-ea"/>
              </a:rPr>
              <a:t>网元共管</a:t>
            </a:r>
            <a:endParaRPr lang="en-US" altLang="zh-CN" sz="1865" dirty="0" smtClean="0">
              <a:latin typeface="Arial" panose="020B0604020202020204" pitchFamily="34" charset="0"/>
              <a:sym typeface="+mn-ea"/>
            </a:endParaRPr>
          </a:p>
          <a:p>
            <a:pPr marL="144145"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latin typeface="Arial" panose="020B0604020202020204" pitchFamily="34" charset="0"/>
              </a:rPr>
              <a:t>支持无线网络智能自动化分析</a:t>
            </a:r>
            <a:endParaRPr lang="zh-CN" altLang="en-US" sz="1865" dirty="0" smtClean="0">
              <a:latin typeface="Arial" panose="020B0604020202020204" pitchFamily="34" charset="0"/>
            </a:endParaRPr>
          </a:p>
          <a:p>
            <a:pPr marL="144145"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latin typeface="Arial" panose="020B0604020202020204" pitchFamily="34" charset="0"/>
              </a:rPr>
              <a:t>提供</a:t>
            </a:r>
            <a:r>
              <a:rPr lang="en-US" altLang="zh-CN" sz="1865" dirty="0" smtClean="0">
                <a:latin typeface="Arial" panose="020B0604020202020204" pitchFamily="34" charset="0"/>
              </a:rPr>
              <a:t>OPEN API </a:t>
            </a:r>
            <a:r>
              <a:rPr lang="zh-CN" altLang="en-US" sz="1865" dirty="0" smtClean="0">
                <a:latin typeface="Arial" panose="020B0604020202020204" pitchFamily="34" charset="0"/>
              </a:rPr>
              <a:t>开发接口</a:t>
            </a:r>
            <a:endParaRPr lang="en-US" altLang="zh-CN" sz="1865" dirty="0" smtClean="0">
              <a:latin typeface="Arial" panose="020B0604020202020204" pitchFamily="34" charset="0"/>
            </a:endParaRPr>
          </a:p>
          <a:p>
            <a:pPr marL="144145" indent="-14414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latin typeface="Arial" panose="020B0604020202020204" pitchFamily="34" charset="0"/>
              </a:rPr>
              <a:t>支持云化虚拟平台部署</a:t>
            </a:r>
            <a:endParaRPr lang="zh-CN" altLang="en-US" sz="1865" dirty="0" smtClean="0">
              <a:latin typeface="Arial" panose="020B0604020202020204" pitchFamily="34" charset="0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2119207" y="2586567"/>
            <a:ext cx="5839460" cy="529590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45" b="1" i="0" u="none" strike="noStrike" kern="1200" cap="none" spc="0" normalizeH="0" baseline="0" noProof="0" dirty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Highlights</a:t>
            </a:r>
            <a:endParaRPr kumimoji="0" lang="en-US" altLang="zh-CN" sz="2845" b="1" i="0" u="none" strike="noStrike" kern="1200" cap="none" spc="0" normalizeH="0" baseline="0" noProof="0" dirty="0">
              <a:ln>
                <a:noFill/>
              </a:ln>
              <a:solidFill>
                <a:srgbClr val="008ED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6467" y="2810087"/>
            <a:ext cx="986367" cy="1027007"/>
          </a:xfrm>
          <a:prstGeom prst="ellipse">
            <a:avLst/>
          </a:prstGeom>
          <a:solidFill>
            <a:srgbClr val="44C8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216712" tIns="108356" rIns="216712" bIns="108356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265" b="0" i="0" u="none" strike="noStrike" kern="1200" cap="none" spc="0" normalizeH="0" baseline="0" noProof="0">
              <a:ln>
                <a:noFill/>
              </a:ln>
              <a:solidFill>
                <a:srgbClr val="FFDE40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502833" y="3173307"/>
            <a:ext cx="1055370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</a:ln>
          <a:effectLst/>
        </p:spPr>
      </p:cxnSp>
      <p:sp>
        <p:nvSpPr>
          <p:cNvPr id="22" name="Freeform 415"/>
          <p:cNvSpPr>
            <a:spLocks noEditPoints="1"/>
          </p:cNvSpPr>
          <p:nvPr/>
        </p:nvSpPr>
        <p:spPr bwMode="auto">
          <a:xfrm>
            <a:off x="805733" y="3105641"/>
            <a:ext cx="370196" cy="427565"/>
          </a:xfrm>
          <a:custGeom>
            <a:avLst/>
            <a:gdLst>
              <a:gd name="T0" fmla="*/ 38 w 151"/>
              <a:gd name="T1" fmla="*/ 71 h 151"/>
              <a:gd name="T2" fmla="*/ 38 w 151"/>
              <a:gd name="T3" fmla="*/ 137 h 151"/>
              <a:gd name="T4" fmla="*/ 116 w 151"/>
              <a:gd name="T5" fmla="*/ 137 h 151"/>
              <a:gd name="T6" fmla="*/ 116 w 151"/>
              <a:gd name="T7" fmla="*/ 71 h 151"/>
              <a:gd name="T8" fmla="*/ 130 w 151"/>
              <a:gd name="T9" fmla="*/ 87 h 151"/>
              <a:gd name="T10" fmla="*/ 130 w 151"/>
              <a:gd name="T11" fmla="*/ 144 h 151"/>
              <a:gd name="T12" fmla="*/ 130 w 151"/>
              <a:gd name="T13" fmla="*/ 151 h 151"/>
              <a:gd name="T14" fmla="*/ 123 w 151"/>
              <a:gd name="T15" fmla="*/ 151 h 151"/>
              <a:gd name="T16" fmla="*/ 31 w 151"/>
              <a:gd name="T17" fmla="*/ 151 h 151"/>
              <a:gd name="T18" fmla="*/ 23 w 151"/>
              <a:gd name="T19" fmla="*/ 151 h 151"/>
              <a:gd name="T20" fmla="*/ 23 w 151"/>
              <a:gd name="T21" fmla="*/ 144 h 151"/>
              <a:gd name="T22" fmla="*/ 23 w 151"/>
              <a:gd name="T23" fmla="*/ 85 h 151"/>
              <a:gd name="T24" fmla="*/ 38 w 151"/>
              <a:gd name="T25" fmla="*/ 71 h 151"/>
              <a:gd name="T26" fmla="*/ 38 w 151"/>
              <a:gd name="T27" fmla="*/ 71 h 151"/>
              <a:gd name="T28" fmla="*/ 0 w 151"/>
              <a:gd name="T29" fmla="*/ 76 h 151"/>
              <a:gd name="T30" fmla="*/ 12 w 151"/>
              <a:gd name="T31" fmla="*/ 87 h 151"/>
              <a:gd name="T32" fmla="*/ 75 w 151"/>
              <a:gd name="T33" fmla="*/ 21 h 151"/>
              <a:gd name="T34" fmla="*/ 139 w 151"/>
              <a:gd name="T35" fmla="*/ 87 h 151"/>
              <a:gd name="T36" fmla="*/ 151 w 151"/>
              <a:gd name="T37" fmla="*/ 76 h 151"/>
              <a:gd name="T38" fmla="*/ 75 w 151"/>
              <a:gd name="T39" fmla="*/ 0 h 151"/>
              <a:gd name="T40" fmla="*/ 66 w 151"/>
              <a:gd name="T41" fmla="*/ 9 h 151"/>
              <a:gd name="T42" fmla="*/ 66 w 151"/>
              <a:gd name="T43" fmla="*/ 9 h 151"/>
              <a:gd name="T44" fmla="*/ 0 w 151"/>
              <a:gd name="T45" fmla="*/ 7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1" h="151">
                <a:moveTo>
                  <a:pt x="38" y="71"/>
                </a:moveTo>
                <a:lnTo>
                  <a:pt x="38" y="137"/>
                </a:lnTo>
                <a:lnTo>
                  <a:pt x="116" y="137"/>
                </a:lnTo>
                <a:lnTo>
                  <a:pt x="116" y="71"/>
                </a:lnTo>
                <a:lnTo>
                  <a:pt x="130" y="87"/>
                </a:lnTo>
                <a:lnTo>
                  <a:pt x="130" y="144"/>
                </a:lnTo>
                <a:lnTo>
                  <a:pt x="130" y="151"/>
                </a:lnTo>
                <a:lnTo>
                  <a:pt x="123" y="151"/>
                </a:lnTo>
                <a:lnTo>
                  <a:pt x="31" y="151"/>
                </a:lnTo>
                <a:lnTo>
                  <a:pt x="23" y="151"/>
                </a:lnTo>
                <a:lnTo>
                  <a:pt x="23" y="144"/>
                </a:lnTo>
                <a:lnTo>
                  <a:pt x="23" y="85"/>
                </a:lnTo>
                <a:lnTo>
                  <a:pt x="38" y="71"/>
                </a:lnTo>
                <a:lnTo>
                  <a:pt x="38" y="71"/>
                </a:lnTo>
                <a:close/>
                <a:moveTo>
                  <a:pt x="0" y="76"/>
                </a:moveTo>
                <a:lnTo>
                  <a:pt x="12" y="87"/>
                </a:lnTo>
                <a:lnTo>
                  <a:pt x="75" y="21"/>
                </a:lnTo>
                <a:lnTo>
                  <a:pt x="139" y="87"/>
                </a:lnTo>
                <a:lnTo>
                  <a:pt x="151" y="76"/>
                </a:lnTo>
                <a:lnTo>
                  <a:pt x="75" y="0"/>
                </a:lnTo>
                <a:lnTo>
                  <a:pt x="66" y="9"/>
                </a:lnTo>
                <a:lnTo>
                  <a:pt x="66" y="9"/>
                </a:lnTo>
                <a:lnTo>
                  <a:pt x="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62533" tIns="81266" rIns="162533" bIns="8126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DE40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720" y="106045"/>
            <a:ext cx="10515600" cy="1325563"/>
          </a:xfrm>
        </p:spPr>
        <p:txBody>
          <a:bodyPr/>
          <a:p>
            <a:pPr algn="l"/>
            <a:r>
              <a:rPr lang="en-US" altLang="zh-CN">
                <a:solidFill>
                  <a:srgbClr val="0070C0"/>
                </a:solidFill>
              </a:rPr>
              <a:t>UME-NM</a:t>
            </a:r>
            <a:r>
              <a:rPr lang="zh-CN" altLang="en-US">
                <a:solidFill>
                  <a:srgbClr val="0070C0"/>
                </a:solidFill>
              </a:rPr>
              <a:t>产品蓝图初探</a:t>
            </a:r>
            <a:endParaRPr lang="zh-CN" altLang="en-US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76250" y="1286510"/>
          <a:ext cx="5539740" cy="528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95"/>
                <a:gridCol w="800100"/>
                <a:gridCol w="2938145"/>
              </a:tblGrid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名称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类别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备注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Doclite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组成：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REM-SAF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REM-Framework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REM-MONESvr,REM-NTPServer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REM-Proxy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REM-DHCP,REM-CLI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REM-RACK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REM-RNM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REM-Topo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REM-MoBrowser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REM-NHC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REM-RANTag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REM-AISG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直连接入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ITRAN TP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TP 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包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REM-ITRAN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直连接入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SDR TP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TP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包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REM-SDR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REM-LEM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接入 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TP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包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TP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包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REM-LEM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直连接入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RNC TP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TP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包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REM-RNC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宋体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LEM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宋体" panose="02010600030101010101" pitchFamily="2" charset="-122"/>
                          <a:cs typeface="Segoe UI" panose="020B0502040204020203" pitchFamily="34" charset="0"/>
                        </a:rPr>
                        <a:t>（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宋体" panose="02010600030101010101" pitchFamily="2" charset="-122"/>
                          <a:cs typeface="Segoe UI" panose="020B0502040204020203" pitchFamily="34" charset="0"/>
                        </a:rPr>
                        <a:t>LEM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宋体" panose="02010600030101010101" pitchFamily="2" charset="-122"/>
                          <a:cs typeface="Segoe UI" panose="020B0502040204020203" pitchFamily="34" charset="0"/>
                        </a:rPr>
                        <a:t>接入）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宋体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UCLI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TOPO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Stream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PMNAF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RANCM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RANCM-LTE,RANMCM-RNC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236970" y="1286510"/>
          <a:ext cx="5585460" cy="52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911225"/>
                <a:gridCol w="333311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名称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类别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备注</a:t>
                      </a:r>
                      <a:endParaRPr lang="zh-CN" altLang="en-US" sz="1200" b="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5F7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5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RANDPS</a:t>
                      </a:r>
                      <a:endParaRPr lang="zh-CN" altLang="en-US" sz="105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5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zh-CN" altLang="en-US" sz="105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SONM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SONM-COMON,SONM-XXX,SONM-RNC</a:t>
                      </a:r>
                      <a:endParaRPr lang="zh-CN" alt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SPU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RAN-VNFM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RSD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GIS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DCM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组成：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DCM-COMMON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DCM-Event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DCM-PM</a:t>
                      </a:r>
                      <a:r>
                        <a:rPr lang="zh-CN" altLang="en-US" sz="1200" b="0">
                          <a:solidFill>
                            <a:srgbClr val="172B4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DCM-NELog,DCM-RNCEvent</a:t>
                      </a:r>
                      <a:endParaRPr lang="zh-CN" altLang="en-US" sz="1200" b="0">
                        <a:solidFill>
                          <a:srgbClr val="172B4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OAS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OSD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NAF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CM-EXP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UGR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LED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AIM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LICENSE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MO-Upgrade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ITRAN-Mocheck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EIM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172B4D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</a:t>
                      </a:r>
                      <a:endParaRPr lang="en-US" altLang="zh-CN" sz="1200" b="0">
                        <a:solidFill>
                          <a:srgbClr val="172B4D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720" y="106045"/>
            <a:ext cx="10515600" cy="1325563"/>
          </a:xfrm>
        </p:spPr>
        <p:txBody>
          <a:bodyPr/>
          <a:p>
            <a:pPr algn="l"/>
            <a:r>
              <a:rPr lang="en-US" altLang="zh-CN">
                <a:solidFill>
                  <a:srgbClr val="0070C0"/>
                </a:solidFill>
              </a:rPr>
              <a:t>UME-NIA </a:t>
            </a:r>
            <a:r>
              <a:rPr lang="zh-CN" altLang="en-US">
                <a:solidFill>
                  <a:srgbClr val="0070C0"/>
                </a:solidFill>
              </a:rPr>
              <a:t>产品蓝图初探</a:t>
            </a:r>
            <a:endParaRPr lang="zh-CN" altLang="en-US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26720" y="1109345"/>
          <a:ext cx="87185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555"/>
                <a:gridCol w="1757680"/>
                <a:gridCol w="4171315"/>
              </a:tblGrid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172B4D"/>
                          </a:solidFill>
                          <a:highlight>
                            <a:srgbClr val="E0E0E0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名称</a:t>
                      </a:r>
                      <a:endParaRPr lang="zh-CN" altLang="en-US" sz="1800" b="0">
                        <a:solidFill>
                          <a:srgbClr val="172B4D"/>
                        </a:solidFill>
                        <a:highlight>
                          <a:srgbClr val="E0E0E0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172B4D"/>
                          </a:solidFill>
                          <a:highlight>
                            <a:srgbClr val="E0E0E0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类别</a:t>
                      </a:r>
                      <a:endParaRPr lang="zh-CN" altLang="en-US" sz="1800" b="0">
                        <a:solidFill>
                          <a:srgbClr val="172B4D"/>
                        </a:solidFill>
                        <a:highlight>
                          <a:srgbClr val="E0E0E0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172B4D"/>
                          </a:solidFill>
                          <a:highlight>
                            <a:srgbClr val="E0E0E0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备注</a:t>
                      </a:r>
                      <a:endParaRPr lang="zh-CN" altLang="en-US" sz="1800" b="0">
                        <a:solidFill>
                          <a:srgbClr val="172B4D"/>
                        </a:solidFill>
                        <a:highlight>
                          <a:srgbClr val="E0E0E0"/>
                        </a:highlight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DCM 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告警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配置采集包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LiteAPP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组成：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DCM-FM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DCM-IM,DCM-CM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NPR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NPQ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IOM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Policy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NIA-Quality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NIA-Health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SONM-xxx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LiteApp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AAPC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non-AAPC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，权值路测，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SON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自适应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AAX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AAX 4G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规则包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规则包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AAX 5G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规则包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规则包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QCM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DCM-NDS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NIA-NGI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RAN-NSSMF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LiteApp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MPPDB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MPPDB-Collection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296400" y="1127760"/>
            <a:ext cx="2499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可选部署，根据产品策略，决定是否部署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商务上，通过</a:t>
            </a:r>
            <a:r>
              <a:rPr lang="en-US" altLang="zh-CN"/>
              <a:t>license</a:t>
            </a:r>
            <a:r>
              <a:rPr lang="zh-CN" altLang="en-US"/>
              <a:t>进行功能控制，控制粒度分</a:t>
            </a:r>
            <a:r>
              <a:rPr lang="en-US" altLang="zh-CN"/>
              <a:t>APP</a:t>
            </a:r>
            <a:r>
              <a:rPr lang="zh-CN" altLang="en-US"/>
              <a:t>级，</a:t>
            </a:r>
            <a:r>
              <a:rPr lang="en-US" altLang="zh-CN"/>
              <a:t>liteAPP</a:t>
            </a:r>
            <a:r>
              <a:rPr lang="zh-CN" altLang="en-US"/>
              <a:t>级和功能特性级。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12"/>
          <p:cNvSpPr/>
          <p:nvPr/>
        </p:nvSpPr>
        <p:spPr bwMode="auto">
          <a:xfrm>
            <a:off x="312420" y="968953"/>
            <a:ext cx="4775200" cy="5083687"/>
          </a:xfrm>
          <a:prstGeom prst="rect">
            <a:avLst/>
          </a:prstGeom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noAutofit/>
          </a:bodyPr>
          <a:lstStyle/>
          <a:p>
            <a:pPr algn="ctr" defTabSz="931545">
              <a:lnSpc>
                <a:spcPct val="90000"/>
              </a:lnSpc>
              <a:defRPr/>
            </a:pPr>
            <a:endParaRPr lang="en-US" sz="266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3960" y="288241"/>
            <a:ext cx="11351683" cy="965200"/>
          </a:xfrm>
        </p:spPr>
        <p:txBody>
          <a:bodyPr/>
          <a:lstStyle/>
          <a:p>
            <a:r>
              <a:rPr lang="en-US" altLang="zh-CN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UME RAN</a:t>
            </a:r>
            <a:r>
              <a:rPr lang="zh-CN" altLang="en-US" dirty="0">
                <a:solidFill>
                  <a:srgbClr val="008FD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智动运维解决方案的逻辑构成</a:t>
            </a:r>
            <a:endParaRPr lang="zh-CN" altLang="en-US" dirty="0">
              <a:solidFill>
                <a:srgbClr val="008F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71"/>
          <p:cNvSpPr/>
          <p:nvPr/>
        </p:nvSpPr>
        <p:spPr bwMode="auto">
          <a:xfrm>
            <a:off x="6403508" y="1568843"/>
            <a:ext cx="1271693" cy="1003300"/>
          </a:xfrm>
          <a:prstGeom prst="rect">
            <a:avLst/>
          </a:pr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异常预测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Flowchart: Magnetic Disk 86"/>
          <p:cNvSpPr/>
          <p:nvPr/>
        </p:nvSpPr>
        <p:spPr bwMode="auto">
          <a:xfrm flipH="1">
            <a:off x="5207168" y="1086244"/>
            <a:ext cx="198967" cy="239607"/>
          </a:xfrm>
          <a:custGeom>
            <a:avLst/>
            <a:gdLst/>
            <a:ahLst/>
            <a:cxnLst/>
            <a:rect l="l" t="t" r="r" b="b"/>
            <a:pathLst>
              <a:path w="412287" h="495445">
                <a:moveTo>
                  <a:pt x="207336" y="24730"/>
                </a:moveTo>
                <a:cubicBezTo>
                  <a:pt x="112802" y="24730"/>
                  <a:pt x="36167" y="46914"/>
                  <a:pt x="36167" y="74280"/>
                </a:cubicBezTo>
                <a:cubicBezTo>
                  <a:pt x="36167" y="101646"/>
                  <a:pt x="112802" y="123830"/>
                  <a:pt x="207336" y="123830"/>
                </a:cubicBezTo>
                <a:cubicBezTo>
                  <a:pt x="301870" y="123830"/>
                  <a:pt x="378505" y="101646"/>
                  <a:pt x="378505" y="74280"/>
                </a:cubicBezTo>
                <a:cubicBezTo>
                  <a:pt x="378505" y="46914"/>
                  <a:pt x="301870" y="24730"/>
                  <a:pt x="207336" y="24730"/>
                </a:cubicBezTo>
                <a:close/>
                <a:moveTo>
                  <a:pt x="206144" y="0"/>
                </a:moveTo>
                <a:lnTo>
                  <a:pt x="286377" y="6488"/>
                </a:lnTo>
                <a:lnTo>
                  <a:pt x="351903" y="24184"/>
                </a:lnTo>
                <a:lnTo>
                  <a:pt x="396085" y="50436"/>
                </a:lnTo>
                <a:lnTo>
                  <a:pt x="408098" y="65941"/>
                </a:lnTo>
                <a:lnTo>
                  <a:pt x="412287" y="82591"/>
                </a:lnTo>
                <a:lnTo>
                  <a:pt x="412287" y="412854"/>
                </a:lnTo>
                <a:lnTo>
                  <a:pt x="408098" y="429504"/>
                </a:lnTo>
                <a:lnTo>
                  <a:pt x="396085" y="445010"/>
                </a:lnTo>
                <a:lnTo>
                  <a:pt x="351903" y="471261"/>
                </a:lnTo>
                <a:lnTo>
                  <a:pt x="286377" y="488957"/>
                </a:lnTo>
                <a:cubicBezTo>
                  <a:pt x="261715" y="493135"/>
                  <a:pt x="234602" y="495445"/>
                  <a:pt x="206144" y="495445"/>
                </a:cubicBezTo>
                <a:cubicBezTo>
                  <a:pt x="149227" y="495445"/>
                  <a:pt x="97691" y="486205"/>
                  <a:pt x="60385" y="471261"/>
                </a:cubicBezTo>
                <a:cubicBezTo>
                  <a:pt x="41731" y="463789"/>
                  <a:pt x="26635" y="454891"/>
                  <a:pt x="16202" y="445010"/>
                </a:cubicBezTo>
                <a:cubicBezTo>
                  <a:pt x="10986" y="440069"/>
                  <a:pt x="6935" y="434882"/>
                  <a:pt x="4189" y="429504"/>
                </a:cubicBezTo>
                <a:cubicBezTo>
                  <a:pt x="1442" y="424127"/>
                  <a:pt x="0" y="418558"/>
                  <a:pt x="0" y="412854"/>
                </a:cubicBezTo>
                <a:lnTo>
                  <a:pt x="0" y="82591"/>
                </a:lnTo>
                <a:cubicBezTo>
                  <a:pt x="0" y="71183"/>
                  <a:pt x="5770" y="60318"/>
                  <a:pt x="16202" y="50436"/>
                </a:cubicBezTo>
                <a:cubicBezTo>
                  <a:pt x="26635" y="40554"/>
                  <a:pt x="41731" y="31656"/>
                  <a:pt x="60385" y="24184"/>
                </a:cubicBezTo>
                <a:cubicBezTo>
                  <a:pt x="79038" y="16712"/>
                  <a:pt x="101249" y="10666"/>
                  <a:pt x="125911" y="6488"/>
                </a:cubicBezTo>
                <a:cubicBezTo>
                  <a:pt x="150572" y="2310"/>
                  <a:pt x="177686" y="0"/>
                  <a:pt x="206144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50" tIns="191160" rIns="238950" bIns="191160" numCol="1" spcCol="0" rtlCol="0" fromWordArt="0" anchor="t" anchorCtr="0" forceAA="0" compatLnSpc="1">
            <a:noAutofit/>
          </a:bodyPr>
          <a:lstStyle/>
          <a:p>
            <a:pPr algn="ctr" defTabSz="912495">
              <a:lnSpc>
                <a:spcPct val="90000"/>
              </a:lnSpc>
              <a:defRPr/>
            </a:pPr>
            <a:endParaRPr lang="en-US" sz="15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9" name="Rectangle 373"/>
          <p:cNvSpPr/>
          <p:nvPr/>
        </p:nvSpPr>
        <p:spPr bwMode="auto">
          <a:xfrm>
            <a:off x="9027328" y="1565456"/>
            <a:ext cx="1270847" cy="1003300"/>
          </a:xfrm>
          <a:prstGeom prst="rect">
            <a:avLst/>
          </a:pr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话务预测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9141628" y="1654356"/>
            <a:ext cx="44027" cy="101600"/>
          </a:xfrm>
          <a:custGeom>
            <a:avLst/>
            <a:gdLst>
              <a:gd name="T0" fmla="*/ 21 w 21"/>
              <a:gd name="T1" fmla="*/ 0 h 49"/>
              <a:gd name="T2" fmla="*/ 21 w 21"/>
              <a:gd name="T3" fmla="*/ 49 h 49"/>
              <a:gd name="T4" fmla="*/ 11 w 21"/>
              <a:gd name="T5" fmla="*/ 49 h 49"/>
              <a:gd name="T6" fmla="*/ 11 w 21"/>
              <a:gd name="T7" fmla="*/ 12 h 49"/>
              <a:gd name="T8" fmla="*/ 8 w 21"/>
              <a:gd name="T9" fmla="*/ 13 h 49"/>
              <a:gd name="T10" fmla="*/ 6 w 21"/>
              <a:gd name="T11" fmla="*/ 15 h 49"/>
              <a:gd name="T12" fmla="*/ 3 w 21"/>
              <a:gd name="T13" fmla="*/ 16 h 49"/>
              <a:gd name="T14" fmla="*/ 0 w 21"/>
              <a:gd name="T15" fmla="*/ 16 h 49"/>
              <a:gd name="T16" fmla="*/ 0 w 21"/>
              <a:gd name="T17" fmla="*/ 7 h 49"/>
              <a:gd name="T18" fmla="*/ 8 w 21"/>
              <a:gd name="T19" fmla="*/ 4 h 49"/>
              <a:gd name="T20" fmla="*/ 15 w 21"/>
              <a:gd name="T21" fmla="*/ 0 h 49"/>
              <a:gd name="T22" fmla="*/ 21 w 21"/>
              <a:gd name="T2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9">
                <a:moveTo>
                  <a:pt x="21" y="0"/>
                </a:moveTo>
                <a:cubicBezTo>
                  <a:pt x="21" y="49"/>
                  <a:pt x="21" y="49"/>
                  <a:pt x="2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2"/>
                  <a:pt x="9" y="13"/>
                  <a:pt x="8" y="13"/>
                </a:cubicBezTo>
                <a:cubicBezTo>
                  <a:pt x="8" y="14"/>
                  <a:pt x="7" y="14"/>
                  <a:pt x="6" y="15"/>
                </a:cubicBezTo>
                <a:cubicBezTo>
                  <a:pt x="5" y="15"/>
                  <a:pt x="4" y="15"/>
                  <a:pt x="3" y="16"/>
                </a:cubicBezTo>
                <a:cubicBezTo>
                  <a:pt x="2" y="16"/>
                  <a:pt x="1" y="16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1" y="3"/>
                  <a:pt x="13" y="2"/>
                  <a:pt x="15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9203433" y="165435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6 h 49"/>
              <a:gd name="T4" fmla="*/ 4 w 34"/>
              <a:gd name="T5" fmla="*/ 7 h 49"/>
              <a:gd name="T6" fmla="*/ 17 w 34"/>
              <a:gd name="T7" fmla="*/ 0 h 49"/>
              <a:gd name="T8" fmla="*/ 34 w 34"/>
              <a:gd name="T9" fmla="*/ 25 h 49"/>
              <a:gd name="T10" fmla="*/ 29 w 34"/>
              <a:gd name="T11" fmla="*/ 43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5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2"/>
                  <a:pt x="0" y="26"/>
                </a:cubicBezTo>
                <a:cubicBezTo>
                  <a:pt x="0" y="17"/>
                  <a:pt x="1" y="11"/>
                  <a:pt x="4" y="7"/>
                </a:cubicBezTo>
                <a:cubicBezTo>
                  <a:pt x="7" y="3"/>
                  <a:pt x="12" y="0"/>
                  <a:pt x="17" y="0"/>
                </a:cubicBezTo>
                <a:cubicBezTo>
                  <a:pt x="28" y="0"/>
                  <a:pt x="34" y="8"/>
                  <a:pt x="34" y="25"/>
                </a:cubicBezTo>
                <a:cubicBezTo>
                  <a:pt x="34" y="33"/>
                  <a:pt x="32" y="39"/>
                  <a:pt x="29" y="43"/>
                </a:cubicBezTo>
                <a:cubicBezTo>
                  <a:pt x="26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2" y="8"/>
                  <a:pt x="10" y="14"/>
                  <a:pt x="10" y="25"/>
                </a:cubicBezTo>
                <a:cubicBezTo>
                  <a:pt x="10" y="36"/>
                  <a:pt x="12" y="41"/>
                  <a:pt x="17" y="41"/>
                </a:cubicBezTo>
                <a:cubicBezTo>
                  <a:pt x="21" y="41"/>
                  <a:pt x="23" y="36"/>
                  <a:pt x="23" y="25"/>
                </a:cubicBezTo>
                <a:cubicBezTo>
                  <a:pt x="23" y="14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9279633" y="1654356"/>
            <a:ext cx="43180" cy="101600"/>
          </a:xfrm>
          <a:custGeom>
            <a:avLst/>
            <a:gdLst>
              <a:gd name="T0" fmla="*/ 21 w 21"/>
              <a:gd name="T1" fmla="*/ 0 h 49"/>
              <a:gd name="T2" fmla="*/ 21 w 21"/>
              <a:gd name="T3" fmla="*/ 49 h 49"/>
              <a:gd name="T4" fmla="*/ 10 w 21"/>
              <a:gd name="T5" fmla="*/ 49 h 49"/>
              <a:gd name="T6" fmla="*/ 10 w 21"/>
              <a:gd name="T7" fmla="*/ 12 h 49"/>
              <a:gd name="T8" fmla="*/ 8 w 21"/>
              <a:gd name="T9" fmla="*/ 13 h 49"/>
              <a:gd name="T10" fmla="*/ 6 w 21"/>
              <a:gd name="T11" fmla="*/ 15 h 49"/>
              <a:gd name="T12" fmla="*/ 3 w 21"/>
              <a:gd name="T13" fmla="*/ 16 h 49"/>
              <a:gd name="T14" fmla="*/ 0 w 21"/>
              <a:gd name="T15" fmla="*/ 16 h 49"/>
              <a:gd name="T16" fmla="*/ 0 w 21"/>
              <a:gd name="T17" fmla="*/ 7 h 49"/>
              <a:gd name="T18" fmla="*/ 8 w 21"/>
              <a:gd name="T19" fmla="*/ 4 h 49"/>
              <a:gd name="T20" fmla="*/ 14 w 21"/>
              <a:gd name="T21" fmla="*/ 0 h 49"/>
              <a:gd name="T22" fmla="*/ 21 w 21"/>
              <a:gd name="T2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9">
                <a:moveTo>
                  <a:pt x="21" y="0"/>
                </a:moveTo>
                <a:cubicBezTo>
                  <a:pt x="21" y="49"/>
                  <a:pt x="21" y="49"/>
                  <a:pt x="21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3"/>
                  <a:pt x="8" y="13"/>
                </a:cubicBezTo>
                <a:cubicBezTo>
                  <a:pt x="8" y="14"/>
                  <a:pt x="7" y="14"/>
                  <a:pt x="6" y="15"/>
                </a:cubicBezTo>
                <a:cubicBezTo>
                  <a:pt x="5" y="15"/>
                  <a:pt x="4" y="15"/>
                  <a:pt x="3" y="16"/>
                </a:cubicBezTo>
                <a:cubicBezTo>
                  <a:pt x="2" y="16"/>
                  <a:pt x="1" y="16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0" y="3"/>
                  <a:pt x="12" y="2"/>
                  <a:pt x="14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9132313" y="1769504"/>
            <a:ext cx="70273" cy="102447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7 h 49"/>
              <a:gd name="T6" fmla="*/ 18 w 34"/>
              <a:gd name="T7" fmla="*/ 0 h 49"/>
              <a:gd name="T8" fmla="*/ 34 w 34"/>
              <a:gd name="T9" fmla="*/ 24 h 49"/>
              <a:gd name="T10" fmla="*/ 30 w 34"/>
              <a:gd name="T11" fmla="*/ 43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5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7"/>
                </a:cubicBezTo>
                <a:cubicBezTo>
                  <a:pt x="7" y="2"/>
                  <a:pt x="12" y="0"/>
                  <a:pt x="18" y="0"/>
                </a:cubicBezTo>
                <a:cubicBezTo>
                  <a:pt x="29" y="0"/>
                  <a:pt x="34" y="8"/>
                  <a:pt x="34" y="24"/>
                </a:cubicBezTo>
                <a:cubicBezTo>
                  <a:pt x="34" y="32"/>
                  <a:pt x="33" y="39"/>
                  <a:pt x="30" y="43"/>
                </a:cubicBezTo>
                <a:cubicBezTo>
                  <a:pt x="27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3" y="8"/>
                  <a:pt x="10" y="14"/>
                  <a:pt x="10" y="25"/>
                </a:cubicBezTo>
                <a:cubicBezTo>
                  <a:pt x="10" y="36"/>
                  <a:pt x="13" y="41"/>
                  <a:pt x="17" y="41"/>
                </a:cubicBezTo>
                <a:cubicBezTo>
                  <a:pt x="21" y="41"/>
                  <a:pt x="23" y="36"/>
                  <a:pt x="23" y="25"/>
                </a:cubicBezTo>
                <a:cubicBezTo>
                  <a:pt x="23" y="14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9212748" y="1769504"/>
            <a:ext cx="44027" cy="100753"/>
          </a:xfrm>
          <a:custGeom>
            <a:avLst/>
            <a:gdLst>
              <a:gd name="T0" fmla="*/ 21 w 21"/>
              <a:gd name="T1" fmla="*/ 0 h 48"/>
              <a:gd name="T2" fmla="*/ 21 w 21"/>
              <a:gd name="T3" fmla="*/ 48 h 48"/>
              <a:gd name="T4" fmla="*/ 10 w 21"/>
              <a:gd name="T5" fmla="*/ 48 h 48"/>
              <a:gd name="T6" fmla="*/ 10 w 21"/>
              <a:gd name="T7" fmla="*/ 12 h 48"/>
              <a:gd name="T8" fmla="*/ 8 w 21"/>
              <a:gd name="T9" fmla="*/ 13 h 48"/>
              <a:gd name="T10" fmla="*/ 6 w 21"/>
              <a:gd name="T11" fmla="*/ 14 h 48"/>
              <a:gd name="T12" fmla="*/ 3 w 21"/>
              <a:gd name="T13" fmla="*/ 15 h 48"/>
              <a:gd name="T14" fmla="*/ 0 w 21"/>
              <a:gd name="T15" fmla="*/ 16 h 48"/>
              <a:gd name="T16" fmla="*/ 0 w 21"/>
              <a:gd name="T17" fmla="*/ 7 h 48"/>
              <a:gd name="T18" fmla="*/ 8 w 21"/>
              <a:gd name="T19" fmla="*/ 4 h 48"/>
              <a:gd name="T20" fmla="*/ 14 w 21"/>
              <a:gd name="T21" fmla="*/ 0 h 48"/>
              <a:gd name="T22" fmla="*/ 21 w 21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8">
                <a:moveTo>
                  <a:pt x="21" y="0"/>
                </a:moveTo>
                <a:cubicBezTo>
                  <a:pt x="21" y="48"/>
                  <a:pt x="21" y="48"/>
                  <a:pt x="21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3"/>
                  <a:pt x="8" y="13"/>
                </a:cubicBezTo>
                <a:cubicBezTo>
                  <a:pt x="8" y="14"/>
                  <a:pt x="7" y="14"/>
                  <a:pt x="6" y="14"/>
                </a:cubicBezTo>
                <a:cubicBezTo>
                  <a:pt x="5" y="15"/>
                  <a:pt x="4" y="15"/>
                  <a:pt x="3" y="15"/>
                </a:cubicBezTo>
                <a:cubicBezTo>
                  <a:pt x="2" y="16"/>
                  <a:pt x="1" y="16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0" y="3"/>
                  <a:pt x="13" y="1"/>
                  <a:pt x="14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9269473" y="1769504"/>
            <a:ext cx="70273" cy="102447"/>
          </a:xfrm>
          <a:custGeom>
            <a:avLst/>
            <a:gdLst>
              <a:gd name="T0" fmla="*/ 16 w 34"/>
              <a:gd name="T1" fmla="*/ 49 h 49"/>
              <a:gd name="T2" fmla="*/ 0 w 34"/>
              <a:gd name="T3" fmla="*/ 25 h 49"/>
              <a:gd name="T4" fmla="*/ 4 w 34"/>
              <a:gd name="T5" fmla="*/ 7 h 49"/>
              <a:gd name="T6" fmla="*/ 17 w 34"/>
              <a:gd name="T7" fmla="*/ 0 h 49"/>
              <a:gd name="T8" fmla="*/ 34 w 34"/>
              <a:gd name="T9" fmla="*/ 24 h 49"/>
              <a:gd name="T10" fmla="*/ 29 w 34"/>
              <a:gd name="T11" fmla="*/ 43 h 49"/>
              <a:gd name="T12" fmla="*/ 16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5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6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7"/>
                </a:cubicBezTo>
                <a:cubicBezTo>
                  <a:pt x="7" y="2"/>
                  <a:pt x="12" y="0"/>
                  <a:pt x="17" y="0"/>
                </a:cubicBezTo>
                <a:cubicBezTo>
                  <a:pt x="28" y="0"/>
                  <a:pt x="34" y="8"/>
                  <a:pt x="34" y="24"/>
                </a:cubicBezTo>
                <a:cubicBezTo>
                  <a:pt x="34" y="32"/>
                  <a:pt x="32" y="39"/>
                  <a:pt x="29" y="43"/>
                </a:cubicBezTo>
                <a:cubicBezTo>
                  <a:pt x="26" y="47"/>
                  <a:pt x="22" y="49"/>
                  <a:pt x="16" y="49"/>
                </a:cubicBezTo>
                <a:close/>
                <a:moveTo>
                  <a:pt x="17" y="8"/>
                </a:moveTo>
                <a:cubicBezTo>
                  <a:pt x="12" y="8"/>
                  <a:pt x="10" y="14"/>
                  <a:pt x="10" y="25"/>
                </a:cubicBezTo>
                <a:cubicBezTo>
                  <a:pt x="10" y="36"/>
                  <a:pt x="12" y="41"/>
                  <a:pt x="17" y="41"/>
                </a:cubicBezTo>
                <a:cubicBezTo>
                  <a:pt x="21" y="41"/>
                  <a:pt x="23" y="36"/>
                  <a:pt x="23" y="25"/>
                </a:cubicBezTo>
                <a:cubicBezTo>
                  <a:pt x="23" y="14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132313" y="188549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6 h 49"/>
              <a:gd name="T6" fmla="*/ 18 w 34"/>
              <a:gd name="T7" fmla="*/ 0 h 49"/>
              <a:gd name="T8" fmla="*/ 34 w 34"/>
              <a:gd name="T9" fmla="*/ 24 h 49"/>
              <a:gd name="T10" fmla="*/ 30 w 34"/>
              <a:gd name="T11" fmla="*/ 42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4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6"/>
                </a:cubicBezTo>
                <a:cubicBezTo>
                  <a:pt x="7" y="2"/>
                  <a:pt x="12" y="0"/>
                  <a:pt x="18" y="0"/>
                </a:cubicBezTo>
                <a:cubicBezTo>
                  <a:pt x="29" y="0"/>
                  <a:pt x="34" y="8"/>
                  <a:pt x="34" y="24"/>
                </a:cubicBezTo>
                <a:cubicBezTo>
                  <a:pt x="34" y="32"/>
                  <a:pt x="33" y="38"/>
                  <a:pt x="30" y="42"/>
                </a:cubicBezTo>
                <a:cubicBezTo>
                  <a:pt x="27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3" y="8"/>
                  <a:pt x="10" y="14"/>
                  <a:pt x="10" y="25"/>
                </a:cubicBezTo>
                <a:cubicBezTo>
                  <a:pt x="10" y="36"/>
                  <a:pt x="13" y="41"/>
                  <a:pt x="17" y="41"/>
                </a:cubicBezTo>
                <a:cubicBezTo>
                  <a:pt x="21" y="41"/>
                  <a:pt x="23" y="35"/>
                  <a:pt x="23" y="24"/>
                </a:cubicBezTo>
                <a:cubicBezTo>
                  <a:pt x="23" y="13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9203433" y="188549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6 h 49"/>
              <a:gd name="T6" fmla="*/ 17 w 34"/>
              <a:gd name="T7" fmla="*/ 0 h 49"/>
              <a:gd name="T8" fmla="*/ 34 w 34"/>
              <a:gd name="T9" fmla="*/ 24 h 49"/>
              <a:gd name="T10" fmla="*/ 29 w 34"/>
              <a:gd name="T11" fmla="*/ 42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4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6"/>
                </a:cubicBezTo>
                <a:cubicBezTo>
                  <a:pt x="7" y="2"/>
                  <a:pt x="12" y="0"/>
                  <a:pt x="17" y="0"/>
                </a:cubicBezTo>
                <a:cubicBezTo>
                  <a:pt x="28" y="0"/>
                  <a:pt x="34" y="8"/>
                  <a:pt x="34" y="24"/>
                </a:cubicBezTo>
                <a:cubicBezTo>
                  <a:pt x="34" y="32"/>
                  <a:pt x="32" y="38"/>
                  <a:pt x="29" y="42"/>
                </a:cubicBezTo>
                <a:cubicBezTo>
                  <a:pt x="26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2" y="8"/>
                  <a:pt x="10" y="14"/>
                  <a:pt x="10" y="25"/>
                </a:cubicBezTo>
                <a:cubicBezTo>
                  <a:pt x="10" y="36"/>
                  <a:pt x="12" y="41"/>
                  <a:pt x="17" y="41"/>
                </a:cubicBezTo>
                <a:cubicBezTo>
                  <a:pt x="21" y="41"/>
                  <a:pt x="23" y="35"/>
                  <a:pt x="23" y="24"/>
                </a:cubicBezTo>
                <a:cubicBezTo>
                  <a:pt x="23" y="13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8" name="Freeform 15"/>
          <p:cNvSpPr/>
          <p:nvPr/>
        </p:nvSpPr>
        <p:spPr bwMode="auto">
          <a:xfrm>
            <a:off x="9279633" y="1885497"/>
            <a:ext cx="43180" cy="99907"/>
          </a:xfrm>
          <a:custGeom>
            <a:avLst/>
            <a:gdLst>
              <a:gd name="T0" fmla="*/ 21 w 21"/>
              <a:gd name="T1" fmla="*/ 0 h 48"/>
              <a:gd name="T2" fmla="*/ 21 w 21"/>
              <a:gd name="T3" fmla="*/ 48 h 48"/>
              <a:gd name="T4" fmla="*/ 10 w 21"/>
              <a:gd name="T5" fmla="*/ 48 h 48"/>
              <a:gd name="T6" fmla="*/ 10 w 21"/>
              <a:gd name="T7" fmla="*/ 11 h 48"/>
              <a:gd name="T8" fmla="*/ 8 w 21"/>
              <a:gd name="T9" fmla="*/ 13 h 48"/>
              <a:gd name="T10" fmla="*/ 6 w 21"/>
              <a:gd name="T11" fmla="*/ 14 h 48"/>
              <a:gd name="T12" fmla="*/ 3 w 21"/>
              <a:gd name="T13" fmla="*/ 15 h 48"/>
              <a:gd name="T14" fmla="*/ 0 w 21"/>
              <a:gd name="T15" fmla="*/ 16 h 48"/>
              <a:gd name="T16" fmla="*/ 0 w 21"/>
              <a:gd name="T17" fmla="*/ 7 h 48"/>
              <a:gd name="T18" fmla="*/ 8 w 21"/>
              <a:gd name="T19" fmla="*/ 4 h 48"/>
              <a:gd name="T20" fmla="*/ 14 w 21"/>
              <a:gd name="T21" fmla="*/ 0 h 48"/>
              <a:gd name="T22" fmla="*/ 21 w 21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8">
                <a:moveTo>
                  <a:pt x="21" y="0"/>
                </a:moveTo>
                <a:cubicBezTo>
                  <a:pt x="21" y="48"/>
                  <a:pt x="21" y="48"/>
                  <a:pt x="21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9" y="12"/>
                  <a:pt x="8" y="13"/>
                </a:cubicBezTo>
                <a:cubicBezTo>
                  <a:pt x="8" y="13"/>
                  <a:pt x="7" y="14"/>
                  <a:pt x="6" y="14"/>
                </a:cubicBezTo>
                <a:cubicBezTo>
                  <a:pt x="5" y="14"/>
                  <a:pt x="4" y="15"/>
                  <a:pt x="3" y="15"/>
                </a:cubicBezTo>
                <a:cubicBezTo>
                  <a:pt x="2" y="15"/>
                  <a:pt x="1" y="15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0" y="2"/>
                  <a:pt x="12" y="1"/>
                  <a:pt x="14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Freeform 16"/>
          <p:cNvSpPr/>
          <p:nvPr/>
        </p:nvSpPr>
        <p:spPr bwMode="auto">
          <a:xfrm>
            <a:off x="9418488" y="1654356"/>
            <a:ext cx="44027" cy="101600"/>
          </a:xfrm>
          <a:custGeom>
            <a:avLst/>
            <a:gdLst>
              <a:gd name="T0" fmla="*/ 21 w 21"/>
              <a:gd name="T1" fmla="*/ 0 h 49"/>
              <a:gd name="T2" fmla="*/ 21 w 21"/>
              <a:gd name="T3" fmla="*/ 49 h 49"/>
              <a:gd name="T4" fmla="*/ 10 w 21"/>
              <a:gd name="T5" fmla="*/ 49 h 49"/>
              <a:gd name="T6" fmla="*/ 10 w 21"/>
              <a:gd name="T7" fmla="*/ 12 h 49"/>
              <a:gd name="T8" fmla="*/ 8 w 21"/>
              <a:gd name="T9" fmla="*/ 13 h 49"/>
              <a:gd name="T10" fmla="*/ 6 w 21"/>
              <a:gd name="T11" fmla="*/ 15 h 49"/>
              <a:gd name="T12" fmla="*/ 3 w 21"/>
              <a:gd name="T13" fmla="*/ 16 h 49"/>
              <a:gd name="T14" fmla="*/ 0 w 21"/>
              <a:gd name="T15" fmla="*/ 16 h 49"/>
              <a:gd name="T16" fmla="*/ 0 w 21"/>
              <a:gd name="T17" fmla="*/ 7 h 49"/>
              <a:gd name="T18" fmla="*/ 8 w 21"/>
              <a:gd name="T19" fmla="*/ 4 h 49"/>
              <a:gd name="T20" fmla="*/ 15 w 21"/>
              <a:gd name="T21" fmla="*/ 0 h 49"/>
              <a:gd name="T22" fmla="*/ 21 w 21"/>
              <a:gd name="T2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9">
                <a:moveTo>
                  <a:pt x="21" y="0"/>
                </a:moveTo>
                <a:cubicBezTo>
                  <a:pt x="21" y="49"/>
                  <a:pt x="21" y="49"/>
                  <a:pt x="21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3"/>
                  <a:pt x="8" y="13"/>
                </a:cubicBezTo>
                <a:cubicBezTo>
                  <a:pt x="8" y="14"/>
                  <a:pt x="7" y="14"/>
                  <a:pt x="6" y="15"/>
                </a:cubicBezTo>
                <a:cubicBezTo>
                  <a:pt x="5" y="15"/>
                  <a:pt x="4" y="15"/>
                  <a:pt x="3" y="16"/>
                </a:cubicBezTo>
                <a:cubicBezTo>
                  <a:pt x="2" y="16"/>
                  <a:pt x="1" y="16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0" y="3"/>
                  <a:pt x="13" y="2"/>
                  <a:pt x="15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9410020" y="1769504"/>
            <a:ext cx="70273" cy="102447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7 h 49"/>
              <a:gd name="T6" fmla="*/ 17 w 34"/>
              <a:gd name="T7" fmla="*/ 0 h 49"/>
              <a:gd name="T8" fmla="*/ 34 w 34"/>
              <a:gd name="T9" fmla="*/ 24 h 49"/>
              <a:gd name="T10" fmla="*/ 29 w 34"/>
              <a:gd name="T11" fmla="*/ 43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5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7"/>
                </a:cubicBezTo>
                <a:cubicBezTo>
                  <a:pt x="7" y="2"/>
                  <a:pt x="12" y="0"/>
                  <a:pt x="17" y="0"/>
                </a:cubicBezTo>
                <a:cubicBezTo>
                  <a:pt x="28" y="0"/>
                  <a:pt x="34" y="8"/>
                  <a:pt x="34" y="24"/>
                </a:cubicBezTo>
                <a:cubicBezTo>
                  <a:pt x="34" y="32"/>
                  <a:pt x="32" y="39"/>
                  <a:pt x="29" y="43"/>
                </a:cubicBezTo>
                <a:cubicBezTo>
                  <a:pt x="26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2" y="8"/>
                  <a:pt x="10" y="14"/>
                  <a:pt x="10" y="25"/>
                </a:cubicBezTo>
                <a:cubicBezTo>
                  <a:pt x="10" y="36"/>
                  <a:pt x="12" y="41"/>
                  <a:pt x="17" y="41"/>
                </a:cubicBezTo>
                <a:cubicBezTo>
                  <a:pt x="21" y="41"/>
                  <a:pt x="23" y="36"/>
                  <a:pt x="23" y="25"/>
                </a:cubicBezTo>
                <a:cubicBezTo>
                  <a:pt x="23" y="14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9410020" y="188549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6 h 49"/>
              <a:gd name="T6" fmla="*/ 17 w 34"/>
              <a:gd name="T7" fmla="*/ 0 h 49"/>
              <a:gd name="T8" fmla="*/ 34 w 34"/>
              <a:gd name="T9" fmla="*/ 24 h 49"/>
              <a:gd name="T10" fmla="*/ 29 w 34"/>
              <a:gd name="T11" fmla="*/ 42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4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6"/>
                </a:cubicBezTo>
                <a:cubicBezTo>
                  <a:pt x="7" y="2"/>
                  <a:pt x="12" y="0"/>
                  <a:pt x="17" y="0"/>
                </a:cubicBezTo>
                <a:cubicBezTo>
                  <a:pt x="28" y="0"/>
                  <a:pt x="34" y="8"/>
                  <a:pt x="34" y="24"/>
                </a:cubicBezTo>
                <a:cubicBezTo>
                  <a:pt x="34" y="32"/>
                  <a:pt x="32" y="38"/>
                  <a:pt x="29" y="42"/>
                </a:cubicBezTo>
                <a:cubicBezTo>
                  <a:pt x="26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2" y="8"/>
                  <a:pt x="10" y="14"/>
                  <a:pt x="10" y="25"/>
                </a:cubicBezTo>
                <a:cubicBezTo>
                  <a:pt x="10" y="36"/>
                  <a:pt x="12" y="41"/>
                  <a:pt x="17" y="41"/>
                </a:cubicBezTo>
                <a:cubicBezTo>
                  <a:pt x="21" y="41"/>
                  <a:pt x="23" y="35"/>
                  <a:pt x="23" y="24"/>
                </a:cubicBezTo>
                <a:cubicBezTo>
                  <a:pt x="23" y="13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9338053" y="165435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6 h 49"/>
              <a:gd name="T4" fmla="*/ 4 w 34"/>
              <a:gd name="T5" fmla="*/ 7 h 49"/>
              <a:gd name="T6" fmla="*/ 18 w 34"/>
              <a:gd name="T7" fmla="*/ 0 h 49"/>
              <a:gd name="T8" fmla="*/ 34 w 34"/>
              <a:gd name="T9" fmla="*/ 25 h 49"/>
              <a:gd name="T10" fmla="*/ 30 w 34"/>
              <a:gd name="T11" fmla="*/ 43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5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2"/>
                  <a:pt x="0" y="26"/>
                </a:cubicBezTo>
                <a:cubicBezTo>
                  <a:pt x="0" y="17"/>
                  <a:pt x="1" y="11"/>
                  <a:pt x="4" y="7"/>
                </a:cubicBezTo>
                <a:cubicBezTo>
                  <a:pt x="7" y="3"/>
                  <a:pt x="12" y="0"/>
                  <a:pt x="18" y="0"/>
                </a:cubicBezTo>
                <a:cubicBezTo>
                  <a:pt x="29" y="0"/>
                  <a:pt x="34" y="8"/>
                  <a:pt x="34" y="25"/>
                </a:cubicBezTo>
                <a:cubicBezTo>
                  <a:pt x="34" y="33"/>
                  <a:pt x="33" y="39"/>
                  <a:pt x="30" y="43"/>
                </a:cubicBezTo>
                <a:cubicBezTo>
                  <a:pt x="27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3" y="8"/>
                  <a:pt x="10" y="14"/>
                  <a:pt x="10" y="25"/>
                </a:cubicBezTo>
                <a:cubicBezTo>
                  <a:pt x="10" y="36"/>
                  <a:pt x="13" y="41"/>
                  <a:pt x="17" y="41"/>
                </a:cubicBezTo>
                <a:cubicBezTo>
                  <a:pt x="21" y="41"/>
                  <a:pt x="23" y="36"/>
                  <a:pt x="23" y="25"/>
                </a:cubicBezTo>
                <a:cubicBezTo>
                  <a:pt x="23" y="14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3" name="Freeform 20"/>
          <p:cNvSpPr/>
          <p:nvPr/>
        </p:nvSpPr>
        <p:spPr bwMode="auto">
          <a:xfrm>
            <a:off x="9347368" y="1769504"/>
            <a:ext cx="44027" cy="100753"/>
          </a:xfrm>
          <a:custGeom>
            <a:avLst/>
            <a:gdLst>
              <a:gd name="T0" fmla="*/ 21 w 21"/>
              <a:gd name="T1" fmla="*/ 0 h 48"/>
              <a:gd name="T2" fmla="*/ 21 w 21"/>
              <a:gd name="T3" fmla="*/ 48 h 48"/>
              <a:gd name="T4" fmla="*/ 11 w 21"/>
              <a:gd name="T5" fmla="*/ 48 h 48"/>
              <a:gd name="T6" fmla="*/ 11 w 21"/>
              <a:gd name="T7" fmla="*/ 12 h 48"/>
              <a:gd name="T8" fmla="*/ 9 w 21"/>
              <a:gd name="T9" fmla="*/ 13 h 48"/>
              <a:gd name="T10" fmla="*/ 6 w 21"/>
              <a:gd name="T11" fmla="*/ 14 h 48"/>
              <a:gd name="T12" fmla="*/ 3 w 21"/>
              <a:gd name="T13" fmla="*/ 15 h 48"/>
              <a:gd name="T14" fmla="*/ 0 w 21"/>
              <a:gd name="T15" fmla="*/ 16 h 48"/>
              <a:gd name="T16" fmla="*/ 0 w 21"/>
              <a:gd name="T17" fmla="*/ 7 h 48"/>
              <a:gd name="T18" fmla="*/ 8 w 21"/>
              <a:gd name="T19" fmla="*/ 4 h 48"/>
              <a:gd name="T20" fmla="*/ 15 w 21"/>
              <a:gd name="T21" fmla="*/ 0 h 48"/>
              <a:gd name="T22" fmla="*/ 21 w 21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48">
                <a:moveTo>
                  <a:pt x="21" y="0"/>
                </a:moveTo>
                <a:cubicBezTo>
                  <a:pt x="21" y="48"/>
                  <a:pt x="21" y="48"/>
                  <a:pt x="2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2"/>
                  <a:pt x="9" y="13"/>
                  <a:pt x="9" y="13"/>
                </a:cubicBezTo>
                <a:cubicBezTo>
                  <a:pt x="8" y="14"/>
                  <a:pt x="7" y="14"/>
                  <a:pt x="6" y="14"/>
                </a:cubicBezTo>
                <a:cubicBezTo>
                  <a:pt x="5" y="15"/>
                  <a:pt x="4" y="15"/>
                  <a:pt x="3" y="15"/>
                </a:cubicBezTo>
                <a:cubicBezTo>
                  <a:pt x="2" y="16"/>
                  <a:pt x="1" y="16"/>
                  <a:pt x="0" y="16"/>
                </a:cubicBezTo>
                <a:cubicBezTo>
                  <a:pt x="0" y="7"/>
                  <a:pt x="0" y="7"/>
                  <a:pt x="0" y="7"/>
                </a:cubicBezTo>
                <a:cubicBezTo>
                  <a:pt x="3" y="6"/>
                  <a:pt x="6" y="5"/>
                  <a:pt x="8" y="4"/>
                </a:cubicBezTo>
                <a:cubicBezTo>
                  <a:pt x="11" y="3"/>
                  <a:pt x="13" y="1"/>
                  <a:pt x="15" y="0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9338053" y="1885496"/>
            <a:ext cx="70273" cy="101600"/>
          </a:xfrm>
          <a:custGeom>
            <a:avLst/>
            <a:gdLst>
              <a:gd name="T0" fmla="*/ 17 w 34"/>
              <a:gd name="T1" fmla="*/ 49 h 49"/>
              <a:gd name="T2" fmla="*/ 0 w 34"/>
              <a:gd name="T3" fmla="*/ 25 h 49"/>
              <a:gd name="T4" fmla="*/ 4 w 34"/>
              <a:gd name="T5" fmla="*/ 6 h 49"/>
              <a:gd name="T6" fmla="*/ 18 w 34"/>
              <a:gd name="T7" fmla="*/ 0 h 49"/>
              <a:gd name="T8" fmla="*/ 34 w 34"/>
              <a:gd name="T9" fmla="*/ 24 h 49"/>
              <a:gd name="T10" fmla="*/ 30 w 34"/>
              <a:gd name="T11" fmla="*/ 42 h 49"/>
              <a:gd name="T12" fmla="*/ 17 w 34"/>
              <a:gd name="T13" fmla="*/ 49 h 49"/>
              <a:gd name="T14" fmla="*/ 17 w 34"/>
              <a:gd name="T15" fmla="*/ 8 h 49"/>
              <a:gd name="T16" fmla="*/ 10 w 34"/>
              <a:gd name="T17" fmla="*/ 25 h 49"/>
              <a:gd name="T18" fmla="*/ 17 w 34"/>
              <a:gd name="T19" fmla="*/ 41 h 49"/>
              <a:gd name="T20" fmla="*/ 23 w 34"/>
              <a:gd name="T21" fmla="*/ 24 h 49"/>
              <a:gd name="T22" fmla="*/ 17 w 34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17" y="49"/>
                </a:moveTo>
                <a:cubicBezTo>
                  <a:pt x="5" y="49"/>
                  <a:pt x="0" y="41"/>
                  <a:pt x="0" y="25"/>
                </a:cubicBezTo>
                <a:cubicBezTo>
                  <a:pt x="0" y="17"/>
                  <a:pt x="1" y="11"/>
                  <a:pt x="4" y="6"/>
                </a:cubicBezTo>
                <a:cubicBezTo>
                  <a:pt x="7" y="2"/>
                  <a:pt x="12" y="0"/>
                  <a:pt x="18" y="0"/>
                </a:cubicBezTo>
                <a:cubicBezTo>
                  <a:pt x="29" y="0"/>
                  <a:pt x="34" y="8"/>
                  <a:pt x="34" y="24"/>
                </a:cubicBezTo>
                <a:cubicBezTo>
                  <a:pt x="34" y="32"/>
                  <a:pt x="33" y="38"/>
                  <a:pt x="30" y="42"/>
                </a:cubicBezTo>
                <a:cubicBezTo>
                  <a:pt x="27" y="47"/>
                  <a:pt x="22" y="49"/>
                  <a:pt x="17" y="49"/>
                </a:cubicBezTo>
                <a:close/>
                <a:moveTo>
                  <a:pt x="17" y="8"/>
                </a:moveTo>
                <a:cubicBezTo>
                  <a:pt x="13" y="8"/>
                  <a:pt x="10" y="14"/>
                  <a:pt x="10" y="25"/>
                </a:cubicBezTo>
                <a:cubicBezTo>
                  <a:pt x="10" y="36"/>
                  <a:pt x="13" y="41"/>
                  <a:pt x="17" y="41"/>
                </a:cubicBezTo>
                <a:cubicBezTo>
                  <a:pt x="21" y="41"/>
                  <a:pt x="23" y="35"/>
                  <a:pt x="23" y="24"/>
                </a:cubicBezTo>
                <a:cubicBezTo>
                  <a:pt x="23" y="13"/>
                  <a:pt x="21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Rectangle 361">
            <a:hlinkClick r:id="" action="ppaction://noaction"/>
          </p:cNvPr>
          <p:cNvSpPr/>
          <p:nvPr/>
        </p:nvSpPr>
        <p:spPr bwMode="auto">
          <a:xfrm>
            <a:off x="5086940" y="1081163"/>
            <a:ext cx="6537960" cy="424180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0" numCol="1" spcCol="0" rtlCol="0" fromWordArt="0" anchor="ctr" anchorCtr="0" forceAA="0" compatLnSpc="1">
            <a:noAutofit/>
          </a:bodyPr>
          <a:lstStyle/>
          <a:p>
            <a:pPr defTabSz="760095">
              <a:lnSpc>
                <a:spcPct val="90000"/>
              </a:lnSpc>
              <a:defRPr/>
            </a:pPr>
            <a:r>
              <a:rPr lang="zh-CN" altLang="en-US" sz="266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智能</a:t>
            </a:r>
            <a:r>
              <a:rPr lang="en-US" altLang="zh-CN" sz="266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AI</a:t>
            </a:r>
            <a:r>
              <a:rPr lang="zh-CN" altLang="en-US" sz="266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层 </a:t>
            </a:r>
            <a:r>
              <a:rPr lang="zh-CN" altLang="en-US" sz="213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机器学习、推理自治</a:t>
            </a:r>
            <a:endParaRPr lang="zh-CN" altLang="en-US" sz="213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5000">
                    <a:srgbClr val="505050">
                      <a:lumMod val="75000"/>
                    </a:srgbClr>
                  </a:gs>
                  <a:gs pos="0">
                    <a:srgbClr val="505050">
                      <a:lumMod val="75000"/>
                    </a:srgbClr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sp>
        <p:nvSpPr>
          <p:cNvPr id="26" name="Rectangle 371"/>
          <p:cNvSpPr/>
          <p:nvPr/>
        </p:nvSpPr>
        <p:spPr bwMode="auto">
          <a:xfrm>
            <a:off x="5086940" y="1568843"/>
            <a:ext cx="1271693" cy="1003300"/>
          </a:xfrm>
          <a:prstGeom prst="rect">
            <a:avLst/>
          </a:pr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异常检测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7" name="Flowchart: Magnetic Disk 86"/>
          <p:cNvSpPr/>
          <p:nvPr/>
        </p:nvSpPr>
        <p:spPr bwMode="auto">
          <a:xfrm flipH="1">
            <a:off x="5202087" y="1643351"/>
            <a:ext cx="289560" cy="348827"/>
          </a:xfrm>
          <a:custGeom>
            <a:avLst/>
            <a:gdLst/>
            <a:ahLst/>
            <a:cxnLst/>
            <a:rect l="l" t="t" r="r" b="b"/>
            <a:pathLst>
              <a:path w="412287" h="495445">
                <a:moveTo>
                  <a:pt x="207336" y="24730"/>
                </a:moveTo>
                <a:cubicBezTo>
                  <a:pt x="112802" y="24730"/>
                  <a:pt x="36167" y="46914"/>
                  <a:pt x="36167" y="74280"/>
                </a:cubicBezTo>
                <a:cubicBezTo>
                  <a:pt x="36167" y="101646"/>
                  <a:pt x="112802" y="123830"/>
                  <a:pt x="207336" y="123830"/>
                </a:cubicBezTo>
                <a:cubicBezTo>
                  <a:pt x="301870" y="123830"/>
                  <a:pt x="378505" y="101646"/>
                  <a:pt x="378505" y="74280"/>
                </a:cubicBezTo>
                <a:cubicBezTo>
                  <a:pt x="378505" y="46914"/>
                  <a:pt x="301870" y="24730"/>
                  <a:pt x="207336" y="24730"/>
                </a:cubicBezTo>
                <a:close/>
                <a:moveTo>
                  <a:pt x="206144" y="0"/>
                </a:moveTo>
                <a:lnTo>
                  <a:pt x="286377" y="6488"/>
                </a:lnTo>
                <a:lnTo>
                  <a:pt x="351903" y="24184"/>
                </a:lnTo>
                <a:lnTo>
                  <a:pt x="396085" y="50436"/>
                </a:lnTo>
                <a:lnTo>
                  <a:pt x="408098" y="65941"/>
                </a:lnTo>
                <a:lnTo>
                  <a:pt x="412287" y="82591"/>
                </a:lnTo>
                <a:lnTo>
                  <a:pt x="412287" y="412854"/>
                </a:lnTo>
                <a:lnTo>
                  <a:pt x="408098" y="429504"/>
                </a:lnTo>
                <a:lnTo>
                  <a:pt x="396085" y="445010"/>
                </a:lnTo>
                <a:lnTo>
                  <a:pt x="351903" y="471261"/>
                </a:lnTo>
                <a:lnTo>
                  <a:pt x="286377" y="488957"/>
                </a:lnTo>
                <a:cubicBezTo>
                  <a:pt x="261715" y="493135"/>
                  <a:pt x="234602" y="495445"/>
                  <a:pt x="206144" y="495445"/>
                </a:cubicBezTo>
                <a:cubicBezTo>
                  <a:pt x="149227" y="495445"/>
                  <a:pt x="97691" y="486205"/>
                  <a:pt x="60385" y="471261"/>
                </a:cubicBezTo>
                <a:cubicBezTo>
                  <a:pt x="41731" y="463789"/>
                  <a:pt x="26635" y="454891"/>
                  <a:pt x="16202" y="445010"/>
                </a:cubicBezTo>
                <a:cubicBezTo>
                  <a:pt x="10986" y="440069"/>
                  <a:pt x="6935" y="434882"/>
                  <a:pt x="4189" y="429504"/>
                </a:cubicBezTo>
                <a:cubicBezTo>
                  <a:pt x="1442" y="424127"/>
                  <a:pt x="0" y="418558"/>
                  <a:pt x="0" y="412854"/>
                </a:cubicBezTo>
                <a:lnTo>
                  <a:pt x="0" y="82591"/>
                </a:lnTo>
                <a:cubicBezTo>
                  <a:pt x="0" y="71183"/>
                  <a:pt x="5770" y="60318"/>
                  <a:pt x="16202" y="50436"/>
                </a:cubicBezTo>
                <a:cubicBezTo>
                  <a:pt x="26635" y="40554"/>
                  <a:pt x="41731" y="31656"/>
                  <a:pt x="60385" y="24184"/>
                </a:cubicBezTo>
                <a:cubicBezTo>
                  <a:pt x="79038" y="16712"/>
                  <a:pt x="101249" y="10666"/>
                  <a:pt x="125911" y="6488"/>
                </a:cubicBezTo>
                <a:cubicBezTo>
                  <a:pt x="150572" y="2310"/>
                  <a:pt x="177686" y="0"/>
                  <a:pt x="206144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50" tIns="191160" rIns="238950" bIns="191160" numCol="1" spcCol="0" rtlCol="0" fromWordArt="0" anchor="t" anchorCtr="0" forceAA="0" compatLnSpc="1">
            <a:noAutofit/>
          </a:bodyPr>
          <a:lstStyle/>
          <a:p>
            <a:pPr algn="ctr" defTabSz="912495">
              <a:lnSpc>
                <a:spcPct val="90000"/>
              </a:lnSpc>
              <a:defRPr/>
            </a:pPr>
            <a:endParaRPr lang="en-US" sz="156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8" name="Rectangle 369"/>
          <p:cNvSpPr/>
          <p:nvPr/>
        </p:nvSpPr>
        <p:spPr bwMode="auto">
          <a:xfrm>
            <a:off x="10348128" y="1568843"/>
            <a:ext cx="1276773" cy="1003300"/>
          </a:xfrm>
          <a:prstGeom prst="rect">
            <a:avLst/>
          </a:pr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参数自适应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71741" y="1605251"/>
            <a:ext cx="384387" cy="651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495">
              <a:lnSpc>
                <a:spcPct val="90000"/>
              </a:lnSpc>
              <a:defRPr/>
            </a:pPr>
            <a:r>
              <a:rPr lang="en-US" sz="4705" b="1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Wingdings" panose="05000000000000000000" pitchFamily="2" charset="2"/>
              </a:rPr>
              <a:t></a:t>
            </a:r>
            <a:endParaRPr lang="en-US" sz="470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0" name="Freeform 8"/>
          <p:cNvSpPr>
            <a:spLocks noEditPoints="1"/>
          </p:cNvSpPr>
          <p:nvPr/>
        </p:nvSpPr>
        <p:spPr bwMode="black">
          <a:xfrm rot="5400000">
            <a:off x="7078301" y="1607791"/>
            <a:ext cx="374227" cy="396240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07554" tIns="53778" rIns="107554" bIns="53778" numCol="1" anchor="t" anchorCtr="0" compatLnSpc="1"/>
          <a:lstStyle/>
          <a:p>
            <a:pPr defTabSz="913130">
              <a:defRPr/>
            </a:pPr>
            <a:endParaRPr lang="en-US" sz="2095" kern="0">
              <a:solidFill>
                <a:prstClr val="black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31" name="Rectangle 119"/>
          <p:cNvSpPr/>
          <p:nvPr/>
        </p:nvSpPr>
        <p:spPr bwMode="auto">
          <a:xfrm>
            <a:off x="7716688" y="1565456"/>
            <a:ext cx="1270847" cy="1003300"/>
          </a:xfrm>
          <a:prstGeom prst="rect">
            <a:avLst/>
          </a:pr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根因定位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Rectangle 120"/>
          <p:cNvSpPr/>
          <p:nvPr/>
        </p:nvSpPr>
        <p:spPr>
          <a:xfrm>
            <a:off x="7693828" y="1598476"/>
            <a:ext cx="839893" cy="4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0910">
              <a:defRPr/>
            </a:pPr>
            <a:r>
              <a:rPr lang="en-US" sz="2355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Segoe UI" panose="020B0502040204020203" pitchFamily="34" charset="0"/>
              </a:rPr>
              <a:t>{ }</a:t>
            </a:r>
            <a:endParaRPr lang="en-US" sz="2355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6472933" y="1667056"/>
            <a:ext cx="464820" cy="349673"/>
          </a:xfrm>
          <a:custGeom>
            <a:avLst/>
            <a:gdLst>
              <a:gd name="T0" fmla="*/ 475 w 718"/>
              <a:gd name="T1" fmla="*/ 424 h 539"/>
              <a:gd name="T2" fmla="*/ 426 w 718"/>
              <a:gd name="T3" fmla="*/ 486 h 539"/>
              <a:gd name="T4" fmla="*/ 515 w 718"/>
              <a:gd name="T5" fmla="*/ 303 h 539"/>
              <a:gd name="T6" fmla="*/ 526 w 718"/>
              <a:gd name="T7" fmla="*/ 369 h 539"/>
              <a:gd name="T8" fmla="*/ 562 w 718"/>
              <a:gd name="T9" fmla="*/ 334 h 539"/>
              <a:gd name="T10" fmla="*/ 493 w 718"/>
              <a:gd name="T11" fmla="*/ 363 h 539"/>
              <a:gd name="T12" fmla="*/ 440 w 718"/>
              <a:gd name="T13" fmla="*/ 416 h 539"/>
              <a:gd name="T14" fmla="*/ 296 w 718"/>
              <a:gd name="T15" fmla="*/ 500 h 539"/>
              <a:gd name="T16" fmla="*/ 327 w 718"/>
              <a:gd name="T17" fmla="*/ 452 h 539"/>
              <a:gd name="T18" fmla="*/ 325 w 718"/>
              <a:gd name="T19" fmla="*/ 423 h 539"/>
              <a:gd name="T20" fmla="*/ 236 w 718"/>
              <a:gd name="T21" fmla="*/ 431 h 539"/>
              <a:gd name="T22" fmla="*/ 211 w 718"/>
              <a:gd name="T23" fmla="*/ 493 h 539"/>
              <a:gd name="T24" fmla="*/ 137 w 718"/>
              <a:gd name="T25" fmla="*/ 440 h 539"/>
              <a:gd name="T26" fmla="*/ 253 w 718"/>
              <a:gd name="T27" fmla="*/ 130 h 539"/>
              <a:gd name="T28" fmla="*/ 219 w 718"/>
              <a:gd name="T29" fmla="*/ 306 h 539"/>
              <a:gd name="T30" fmla="*/ 380 w 718"/>
              <a:gd name="T31" fmla="*/ 328 h 539"/>
              <a:gd name="T32" fmla="*/ 370 w 718"/>
              <a:gd name="T33" fmla="*/ 318 h 539"/>
              <a:gd name="T34" fmla="*/ 235 w 718"/>
              <a:gd name="T35" fmla="*/ 298 h 539"/>
              <a:gd name="T36" fmla="*/ 202 w 718"/>
              <a:gd name="T37" fmla="*/ 222 h 539"/>
              <a:gd name="T38" fmla="*/ 385 w 718"/>
              <a:gd name="T39" fmla="*/ 75 h 539"/>
              <a:gd name="T40" fmla="*/ 535 w 718"/>
              <a:gd name="T41" fmla="*/ 47 h 539"/>
              <a:gd name="T42" fmla="*/ 584 w 718"/>
              <a:gd name="T43" fmla="*/ 85 h 539"/>
              <a:gd name="T44" fmla="*/ 607 w 718"/>
              <a:gd name="T45" fmla="*/ 125 h 539"/>
              <a:gd name="T46" fmla="*/ 589 w 718"/>
              <a:gd name="T47" fmla="*/ 134 h 539"/>
              <a:gd name="T48" fmla="*/ 590 w 718"/>
              <a:gd name="T49" fmla="*/ 151 h 539"/>
              <a:gd name="T50" fmla="*/ 619 w 718"/>
              <a:gd name="T51" fmla="*/ 167 h 539"/>
              <a:gd name="T52" fmla="*/ 566 w 718"/>
              <a:gd name="T53" fmla="*/ 206 h 539"/>
              <a:gd name="T54" fmla="*/ 586 w 718"/>
              <a:gd name="T55" fmla="*/ 223 h 539"/>
              <a:gd name="T56" fmla="*/ 622 w 718"/>
              <a:gd name="T57" fmla="*/ 197 h 539"/>
              <a:gd name="T58" fmla="*/ 655 w 718"/>
              <a:gd name="T59" fmla="*/ 129 h 539"/>
              <a:gd name="T60" fmla="*/ 663 w 718"/>
              <a:gd name="T61" fmla="*/ 319 h 539"/>
              <a:gd name="T62" fmla="*/ 654 w 718"/>
              <a:gd name="T63" fmla="*/ 142 h 539"/>
              <a:gd name="T64" fmla="*/ 379 w 718"/>
              <a:gd name="T65" fmla="*/ 103 h 539"/>
              <a:gd name="T66" fmla="*/ 321 w 718"/>
              <a:gd name="T67" fmla="*/ 124 h 539"/>
              <a:gd name="T68" fmla="*/ 379 w 718"/>
              <a:gd name="T69" fmla="*/ 103 h 539"/>
              <a:gd name="T70" fmla="*/ 478 w 718"/>
              <a:gd name="T71" fmla="*/ 102 h 539"/>
              <a:gd name="T72" fmla="*/ 508 w 718"/>
              <a:gd name="T73" fmla="*/ 151 h 539"/>
              <a:gd name="T74" fmla="*/ 478 w 718"/>
              <a:gd name="T75" fmla="*/ 173 h 539"/>
              <a:gd name="T76" fmla="*/ 543 w 718"/>
              <a:gd name="T77" fmla="*/ 166 h 539"/>
              <a:gd name="T78" fmla="*/ 495 w 718"/>
              <a:gd name="T79" fmla="*/ 322 h 539"/>
              <a:gd name="T80" fmla="*/ 526 w 718"/>
              <a:gd name="T81" fmla="*/ 288 h 539"/>
              <a:gd name="T82" fmla="*/ 79 w 718"/>
              <a:gd name="T83" fmla="*/ 200 h 539"/>
              <a:gd name="T84" fmla="*/ 124 w 718"/>
              <a:gd name="T85" fmla="*/ 442 h 539"/>
              <a:gd name="T86" fmla="*/ 60 w 718"/>
              <a:gd name="T87" fmla="*/ 395 h 539"/>
              <a:gd name="T88" fmla="*/ 620 w 718"/>
              <a:gd name="T89" fmla="*/ 130 h 539"/>
              <a:gd name="T90" fmla="*/ 47 w 718"/>
              <a:gd name="T91" fmla="*/ 233 h 539"/>
              <a:gd name="T92" fmla="*/ 90 w 718"/>
              <a:gd name="T93" fmla="*/ 235 h 539"/>
              <a:gd name="T94" fmla="*/ 70 w 718"/>
              <a:gd name="T95" fmla="*/ 180 h 539"/>
              <a:gd name="T96" fmla="*/ 502 w 718"/>
              <a:gd name="T97" fmla="*/ 181 h 539"/>
              <a:gd name="T98" fmla="*/ 589 w 718"/>
              <a:gd name="T99" fmla="*/ 147 h 539"/>
              <a:gd name="T100" fmla="*/ 597 w 718"/>
              <a:gd name="T101" fmla="*/ 140 h 539"/>
              <a:gd name="T102" fmla="*/ 8 w 718"/>
              <a:gd name="T103" fmla="*/ 233 h 539"/>
              <a:gd name="T104" fmla="*/ 341 w 718"/>
              <a:gd name="T105" fmla="*/ 3 h 539"/>
              <a:gd name="T106" fmla="*/ 1 w 718"/>
              <a:gd name="T107" fmla="*/ 207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8" h="539">
                <a:moveTo>
                  <a:pt x="450" y="420"/>
                </a:moveTo>
                <a:cubicBezTo>
                  <a:pt x="455" y="406"/>
                  <a:pt x="460" y="393"/>
                  <a:pt x="463" y="380"/>
                </a:cubicBezTo>
                <a:cubicBezTo>
                  <a:pt x="465" y="385"/>
                  <a:pt x="466" y="391"/>
                  <a:pt x="469" y="397"/>
                </a:cubicBezTo>
                <a:cubicBezTo>
                  <a:pt x="473" y="407"/>
                  <a:pt x="475" y="413"/>
                  <a:pt x="475" y="424"/>
                </a:cubicBezTo>
                <a:cubicBezTo>
                  <a:pt x="476" y="435"/>
                  <a:pt x="476" y="446"/>
                  <a:pt x="476" y="457"/>
                </a:cubicBezTo>
                <a:cubicBezTo>
                  <a:pt x="480" y="463"/>
                  <a:pt x="480" y="465"/>
                  <a:pt x="480" y="472"/>
                </a:cubicBezTo>
                <a:cubicBezTo>
                  <a:pt x="479" y="486"/>
                  <a:pt x="474" y="487"/>
                  <a:pt x="461" y="487"/>
                </a:cubicBezTo>
                <a:cubicBezTo>
                  <a:pt x="455" y="487"/>
                  <a:pt x="432" y="487"/>
                  <a:pt x="426" y="486"/>
                </a:cubicBezTo>
                <a:cubicBezTo>
                  <a:pt x="418" y="486"/>
                  <a:pt x="413" y="485"/>
                  <a:pt x="410" y="483"/>
                </a:cubicBezTo>
                <a:cubicBezTo>
                  <a:pt x="423" y="474"/>
                  <a:pt x="446" y="434"/>
                  <a:pt x="450" y="420"/>
                </a:cubicBezTo>
                <a:close/>
                <a:moveTo>
                  <a:pt x="536" y="314"/>
                </a:moveTo>
                <a:cubicBezTo>
                  <a:pt x="528" y="312"/>
                  <a:pt x="522" y="307"/>
                  <a:pt x="515" y="303"/>
                </a:cubicBezTo>
                <a:cubicBezTo>
                  <a:pt x="517" y="312"/>
                  <a:pt x="518" y="322"/>
                  <a:pt x="515" y="331"/>
                </a:cubicBezTo>
                <a:cubicBezTo>
                  <a:pt x="511" y="345"/>
                  <a:pt x="504" y="369"/>
                  <a:pt x="523" y="373"/>
                </a:cubicBezTo>
                <a:cubicBezTo>
                  <a:pt x="531" y="375"/>
                  <a:pt x="534" y="374"/>
                  <a:pt x="545" y="369"/>
                </a:cubicBezTo>
                <a:cubicBezTo>
                  <a:pt x="536" y="371"/>
                  <a:pt x="532" y="370"/>
                  <a:pt x="526" y="369"/>
                </a:cubicBezTo>
                <a:cubicBezTo>
                  <a:pt x="521" y="368"/>
                  <a:pt x="518" y="365"/>
                  <a:pt x="516" y="361"/>
                </a:cubicBezTo>
                <a:cubicBezTo>
                  <a:pt x="518" y="362"/>
                  <a:pt x="521" y="363"/>
                  <a:pt x="527" y="364"/>
                </a:cubicBezTo>
                <a:cubicBezTo>
                  <a:pt x="541" y="368"/>
                  <a:pt x="555" y="361"/>
                  <a:pt x="558" y="351"/>
                </a:cubicBezTo>
                <a:cubicBezTo>
                  <a:pt x="559" y="345"/>
                  <a:pt x="559" y="342"/>
                  <a:pt x="562" y="334"/>
                </a:cubicBezTo>
                <a:cubicBezTo>
                  <a:pt x="565" y="335"/>
                  <a:pt x="568" y="336"/>
                  <a:pt x="572" y="336"/>
                </a:cubicBezTo>
                <a:cubicBezTo>
                  <a:pt x="570" y="342"/>
                  <a:pt x="568" y="348"/>
                  <a:pt x="566" y="354"/>
                </a:cubicBezTo>
                <a:cubicBezTo>
                  <a:pt x="561" y="369"/>
                  <a:pt x="543" y="381"/>
                  <a:pt x="527" y="381"/>
                </a:cubicBezTo>
                <a:cubicBezTo>
                  <a:pt x="512" y="381"/>
                  <a:pt x="503" y="372"/>
                  <a:pt x="493" y="363"/>
                </a:cubicBezTo>
                <a:cubicBezTo>
                  <a:pt x="486" y="356"/>
                  <a:pt x="479" y="350"/>
                  <a:pt x="472" y="344"/>
                </a:cubicBezTo>
                <a:cubicBezTo>
                  <a:pt x="454" y="338"/>
                  <a:pt x="439" y="332"/>
                  <a:pt x="422" y="319"/>
                </a:cubicBezTo>
                <a:cubicBezTo>
                  <a:pt x="434" y="333"/>
                  <a:pt x="442" y="341"/>
                  <a:pt x="459" y="348"/>
                </a:cubicBezTo>
                <a:cubicBezTo>
                  <a:pt x="457" y="374"/>
                  <a:pt x="448" y="392"/>
                  <a:pt x="440" y="416"/>
                </a:cubicBezTo>
                <a:cubicBezTo>
                  <a:pt x="437" y="427"/>
                  <a:pt x="410" y="471"/>
                  <a:pt x="403" y="475"/>
                </a:cubicBezTo>
                <a:cubicBezTo>
                  <a:pt x="398" y="478"/>
                  <a:pt x="365" y="506"/>
                  <a:pt x="358" y="510"/>
                </a:cubicBezTo>
                <a:cubicBezTo>
                  <a:pt x="354" y="516"/>
                  <a:pt x="350" y="524"/>
                  <a:pt x="343" y="528"/>
                </a:cubicBezTo>
                <a:cubicBezTo>
                  <a:pt x="322" y="539"/>
                  <a:pt x="308" y="518"/>
                  <a:pt x="296" y="500"/>
                </a:cubicBezTo>
                <a:cubicBezTo>
                  <a:pt x="291" y="491"/>
                  <a:pt x="277" y="468"/>
                  <a:pt x="289" y="461"/>
                </a:cubicBezTo>
                <a:cubicBezTo>
                  <a:pt x="301" y="455"/>
                  <a:pt x="308" y="450"/>
                  <a:pt x="320" y="442"/>
                </a:cubicBezTo>
                <a:cubicBezTo>
                  <a:pt x="322" y="445"/>
                  <a:pt x="325" y="448"/>
                  <a:pt x="327" y="452"/>
                </a:cubicBezTo>
                <a:cubicBezTo>
                  <a:pt x="327" y="452"/>
                  <a:pt x="327" y="452"/>
                  <a:pt x="327" y="452"/>
                </a:cubicBezTo>
                <a:cubicBezTo>
                  <a:pt x="327" y="452"/>
                  <a:pt x="327" y="452"/>
                  <a:pt x="327" y="452"/>
                </a:cubicBezTo>
                <a:cubicBezTo>
                  <a:pt x="327" y="452"/>
                  <a:pt x="327" y="452"/>
                  <a:pt x="327" y="452"/>
                </a:cubicBezTo>
                <a:cubicBezTo>
                  <a:pt x="327" y="448"/>
                  <a:pt x="326" y="445"/>
                  <a:pt x="326" y="441"/>
                </a:cubicBezTo>
                <a:cubicBezTo>
                  <a:pt x="325" y="435"/>
                  <a:pt x="325" y="429"/>
                  <a:pt x="325" y="423"/>
                </a:cubicBezTo>
                <a:cubicBezTo>
                  <a:pt x="326" y="417"/>
                  <a:pt x="326" y="410"/>
                  <a:pt x="327" y="404"/>
                </a:cubicBezTo>
                <a:cubicBezTo>
                  <a:pt x="325" y="410"/>
                  <a:pt x="321" y="417"/>
                  <a:pt x="320" y="423"/>
                </a:cubicBezTo>
                <a:cubicBezTo>
                  <a:pt x="319" y="426"/>
                  <a:pt x="318" y="428"/>
                  <a:pt x="318" y="430"/>
                </a:cubicBezTo>
                <a:cubicBezTo>
                  <a:pt x="291" y="435"/>
                  <a:pt x="264" y="436"/>
                  <a:pt x="236" y="431"/>
                </a:cubicBezTo>
                <a:cubicBezTo>
                  <a:pt x="235" y="421"/>
                  <a:pt x="232" y="410"/>
                  <a:pt x="231" y="403"/>
                </a:cubicBezTo>
                <a:cubicBezTo>
                  <a:pt x="230" y="411"/>
                  <a:pt x="230" y="434"/>
                  <a:pt x="230" y="447"/>
                </a:cubicBezTo>
                <a:cubicBezTo>
                  <a:pt x="230" y="458"/>
                  <a:pt x="230" y="461"/>
                  <a:pt x="225" y="470"/>
                </a:cubicBezTo>
                <a:cubicBezTo>
                  <a:pt x="220" y="478"/>
                  <a:pt x="218" y="480"/>
                  <a:pt x="211" y="493"/>
                </a:cubicBezTo>
                <a:cubicBezTo>
                  <a:pt x="211" y="502"/>
                  <a:pt x="212" y="507"/>
                  <a:pt x="209" y="516"/>
                </a:cubicBezTo>
                <a:cubicBezTo>
                  <a:pt x="205" y="529"/>
                  <a:pt x="167" y="519"/>
                  <a:pt x="157" y="516"/>
                </a:cubicBezTo>
                <a:cubicBezTo>
                  <a:pt x="145" y="513"/>
                  <a:pt x="119" y="507"/>
                  <a:pt x="125" y="491"/>
                </a:cubicBezTo>
                <a:cubicBezTo>
                  <a:pt x="131" y="476"/>
                  <a:pt x="135" y="461"/>
                  <a:pt x="137" y="440"/>
                </a:cubicBezTo>
                <a:cubicBezTo>
                  <a:pt x="115" y="408"/>
                  <a:pt x="93" y="363"/>
                  <a:pt x="89" y="323"/>
                </a:cubicBezTo>
                <a:cubicBezTo>
                  <a:pt x="86" y="292"/>
                  <a:pt x="88" y="273"/>
                  <a:pt x="95" y="254"/>
                </a:cubicBezTo>
                <a:cubicBezTo>
                  <a:pt x="105" y="224"/>
                  <a:pt x="120" y="198"/>
                  <a:pt x="144" y="177"/>
                </a:cubicBezTo>
                <a:cubicBezTo>
                  <a:pt x="176" y="148"/>
                  <a:pt x="206" y="137"/>
                  <a:pt x="253" y="130"/>
                </a:cubicBezTo>
                <a:cubicBezTo>
                  <a:pt x="242" y="143"/>
                  <a:pt x="231" y="156"/>
                  <a:pt x="219" y="170"/>
                </a:cubicBezTo>
                <a:cubicBezTo>
                  <a:pt x="206" y="185"/>
                  <a:pt x="199" y="200"/>
                  <a:pt x="191" y="216"/>
                </a:cubicBezTo>
                <a:cubicBezTo>
                  <a:pt x="180" y="238"/>
                  <a:pt x="180" y="246"/>
                  <a:pt x="195" y="265"/>
                </a:cubicBezTo>
                <a:cubicBezTo>
                  <a:pt x="207" y="282"/>
                  <a:pt x="214" y="289"/>
                  <a:pt x="219" y="306"/>
                </a:cubicBezTo>
                <a:cubicBezTo>
                  <a:pt x="215" y="315"/>
                  <a:pt x="213" y="323"/>
                  <a:pt x="212" y="335"/>
                </a:cubicBezTo>
                <a:cubicBezTo>
                  <a:pt x="227" y="352"/>
                  <a:pt x="238" y="363"/>
                  <a:pt x="253" y="367"/>
                </a:cubicBezTo>
                <a:cubicBezTo>
                  <a:pt x="267" y="370"/>
                  <a:pt x="279" y="369"/>
                  <a:pt x="292" y="363"/>
                </a:cubicBezTo>
                <a:cubicBezTo>
                  <a:pt x="321" y="348"/>
                  <a:pt x="348" y="329"/>
                  <a:pt x="380" y="328"/>
                </a:cubicBezTo>
                <a:cubicBezTo>
                  <a:pt x="395" y="291"/>
                  <a:pt x="393" y="261"/>
                  <a:pt x="386" y="225"/>
                </a:cubicBezTo>
                <a:cubicBezTo>
                  <a:pt x="381" y="201"/>
                  <a:pt x="379" y="178"/>
                  <a:pt x="378" y="153"/>
                </a:cubicBezTo>
                <a:cubicBezTo>
                  <a:pt x="372" y="178"/>
                  <a:pt x="371" y="201"/>
                  <a:pt x="375" y="226"/>
                </a:cubicBezTo>
                <a:cubicBezTo>
                  <a:pt x="381" y="257"/>
                  <a:pt x="385" y="291"/>
                  <a:pt x="370" y="318"/>
                </a:cubicBezTo>
                <a:cubicBezTo>
                  <a:pt x="340" y="320"/>
                  <a:pt x="315" y="338"/>
                  <a:pt x="289" y="352"/>
                </a:cubicBezTo>
                <a:cubicBezTo>
                  <a:pt x="278" y="357"/>
                  <a:pt x="267" y="358"/>
                  <a:pt x="256" y="354"/>
                </a:cubicBezTo>
                <a:cubicBezTo>
                  <a:pt x="245" y="351"/>
                  <a:pt x="237" y="344"/>
                  <a:pt x="226" y="331"/>
                </a:cubicBezTo>
                <a:cubicBezTo>
                  <a:pt x="225" y="317"/>
                  <a:pt x="228" y="311"/>
                  <a:pt x="235" y="298"/>
                </a:cubicBezTo>
                <a:cubicBezTo>
                  <a:pt x="245" y="279"/>
                  <a:pt x="256" y="260"/>
                  <a:pt x="268" y="241"/>
                </a:cubicBezTo>
                <a:cubicBezTo>
                  <a:pt x="253" y="259"/>
                  <a:pt x="239" y="274"/>
                  <a:pt x="227" y="292"/>
                </a:cubicBezTo>
                <a:cubicBezTo>
                  <a:pt x="223" y="279"/>
                  <a:pt x="216" y="273"/>
                  <a:pt x="206" y="258"/>
                </a:cubicBezTo>
                <a:cubicBezTo>
                  <a:pt x="195" y="244"/>
                  <a:pt x="194" y="238"/>
                  <a:pt x="202" y="222"/>
                </a:cubicBezTo>
                <a:cubicBezTo>
                  <a:pt x="210" y="206"/>
                  <a:pt x="216" y="191"/>
                  <a:pt x="230" y="177"/>
                </a:cubicBezTo>
                <a:cubicBezTo>
                  <a:pt x="253" y="152"/>
                  <a:pt x="274" y="125"/>
                  <a:pt x="299" y="100"/>
                </a:cubicBezTo>
                <a:cubicBezTo>
                  <a:pt x="312" y="87"/>
                  <a:pt x="318" y="88"/>
                  <a:pt x="336" y="85"/>
                </a:cubicBezTo>
                <a:cubicBezTo>
                  <a:pt x="352" y="82"/>
                  <a:pt x="368" y="79"/>
                  <a:pt x="385" y="75"/>
                </a:cubicBezTo>
                <a:cubicBezTo>
                  <a:pt x="368" y="77"/>
                  <a:pt x="353" y="78"/>
                  <a:pt x="337" y="78"/>
                </a:cubicBezTo>
                <a:cubicBezTo>
                  <a:pt x="337" y="78"/>
                  <a:pt x="337" y="78"/>
                  <a:pt x="337" y="78"/>
                </a:cubicBezTo>
                <a:cubicBezTo>
                  <a:pt x="352" y="58"/>
                  <a:pt x="361" y="47"/>
                  <a:pt x="386" y="36"/>
                </a:cubicBezTo>
                <a:cubicBezTo>
                  <a:pt x="448" y="10"/>
                  <a:pt x="487" y="7"/>
                  <a:pt x="535" y="47"/>
                </a:cubicBezTo>
                <a:cubicBezTo>
                  <a:pt x="548" y="58"/>
                  <a:pt x="559" y="68"/>
                  <a:pt x="571" y="77"/>
                </a:cubicBezTo>
                <a:cubicBezTo>
                  <a:pt x="567" y="78"/>
                  <a:pt x="563" y="79"/>
                  <a:pt x="557" y="81"/>
                </a:cubicBezTo>
                <a:cubicBezTo>
                  <a:pt x="564" y="79"/>
                  <a:pt x="571" y="81"/>
                  <a:pt x="578" y="82"/>
                </a:cubicBezTo>
                <a:cubicBezTo>
                  <a:pt x="580" y="83"/>
                  <a:pt x="582" y="84"/>
                  <a:pt x="584" y="85"/>
                </a:cubicBezTo>
                <a:cubicBezTo>
                  <a:pt x="593" y="91"/>
                  <a:pt x="598" y="94"/>
                  <a:pt x="604" y="102"/>
                </a:cubicBezTo>
                <a:cubicBezTo>
                  <a:pt x="610" y="111"/>
                  <a:pt x="615" y="120"/>
                  <a:pt x="620" y="130"/>
                </a:cubicBezTo>
                <a:cubicBezTo>
                  <a:pt x="617" y="129"/>
                  <a:pt x="615" y="128"/>
                  <a:pt x="612" y="127"/>
                </a:cubicBezTo>
                <a:cubicBezTo>
                  <a:pt x="611" y="126"/>
                  <a:pt x="609" y="126"/>
                  <a:pt x="607" y="125"/>
                </a:cubicBezTo>
                <a:cubicBezTo>
                  <a:pt x="603" y="125"/>
                  <a:pt x="599" y="126"/>
                  <a:pt x="596" y="128"/>
                </a:cubicBezTo>
                <a:cubicBezTo>
                  <a:pt x="596" y="128"/>
                  <a:pt x="596" y="128"/>
                  <a:pt x="596" y="128"/>
                </a:cubicBezTo>
                <a:cubicBezTo>
                  <a:pt x="591" y="131"/>
                  <a:pt x="583" y="133"/>
                  <a:pt x="578" y="134"/>
                </a:cubicBezTo>
                <a:cubicBezTo>
                  <a:pt x="580" y="135"/>
                  <a:pt x="586" y="135"/>
                  <a:pt x="589" y="134"/>
                </a:cubicBezTo>
                <a:cubicBezTo>
                  <a:pt x="589" y="134"/>
                  <a:pt x="590" y="134"/>
                  <a:pt x="590" y="134"/>
                </a:cubicBezTo>
                <a:cubicBezTo>
                  <a:pt x="589" y="136"/>
                  <a:pt x="588" y="138"/>
                  <a:pt x="588" y="141"/>
                </a:cubicBezTo>
                <a:cubicBezTo>
                  <a:pt x="588" y="144"/>
                  <a:pt x="588" y="148"/>
                  <a:pt x="590" y="151"/>
                </a:cubicBezTo>
                <a:cubicBezTo>
                  <a:pt x="590" y="151"/>
                  <a:pt x="590" y="151"/>
                  <a:pt x="590" y="151"/>
                </a:cubicBezTo>
                <a:cubicBezTo>
                  <a:pt x="590" y="152"/>
                  <a:pt x="591" y="153"/>
                  <a:pt x="592" y="153"/>
                </a:cubicBezTo>
                <a:cubicBezTo>
                  <a:pt x="589" y="154"/>
                  <a:pt x="587" y="155"/>
                  <a:pt x="584" y="156"/>
                </a:cubicBezTo>
                <a:cubicBezTo>
                  <a:pt x="596" y="155"/>
                  <a:pt x="606" y="154"/>
                  <a:pt x="617" y="156"/>
                </a:cubicBezTo>
                <a:cubicBezTo>
                  <a:pt x="618" y="159"/>
                  <a:pt x="619" y="163"/>
                  <a:pt x="619" y="167"/>
                </a:cubicBezTo>
                <a:cubicBezTo>
                  <a:pt x="618" y="167"/>
                  <a:pt x="617" y="167"/>
                  <a:pt x="615" y="167"/>
                </a:cubicBezTo>
                <a:cubicBezTo>
                  <a:pt x="615" y="167"/>
                  <a:pt x="615" y="167"/>
                  <a:pt x="615" y="167"/>
                </a:cubicBezTo>
                <a:cubicBezTo>
                  <a:pt x="610" y="163"/>
                  <a:pt x="604" y="164"/>
                  <a:pt x="596" y="166"/>
                </a:cubicBezTo>
                <a:cubicBezTo>
                  <a:pt x="571" y="171"/>
                  <a:pt x="577" y="185"/>
                  <a:pt x="566" y="206"/>
                </a:cubicBezTo>
                <a:cubicBezTo>
                  <a:pt x="577" y="191"/>
                  <a:pt x="577" y="176"/>
                  <a:pt x="596" y="172"/>
                </a:cubicBezTo>
                <a:cubicBezTo>
                  <a:pt x="600" y="171"/>
                  <a:pt x="603" y="169"/>
                  <a:pt x="606" y="170"/>
                </a:cubicBezTo>
                <a:cubicBezTo>
                  <a:pt x="601" y="173"/>
                  <a:pt x="596" y="177"/>
                  <a:pt x="594" y="182"/>
                </a:cubicBezTo>
                <a:cubicBezTo>
                  <a:pt x="589" y="197"/>
                  <a:pt x="592" y="210"/>
                  <a:pt x="586" y="223"/>
                </a:cubicBezTo>
                <a:cubicBezTo>
                  <a:pt x="594" y="211"/>
                  <a:pt x="594" y="199"/>
                  <a:pt x="600" y="186"/>
                </a:cubicBezTo>
                <a:cubicBezTo>
                  <a:pt x="603" y="181"/>
                  <a:pt x="611" y="174"/>
                  <a:pt x="616" y="174"/>
                </a:cubicBezTo>
                <a:cubicBezTo>
                  <a:pt x="618" y="174"/>
                  <a:pt x="619" y="174"/>
                  <a:pt x="621" y="174"/>
                </a:cubicBezTo>
                <a:cubicBezTo>
                  <a:pt x="622" y="182"/>
                  <a:pt x="623" y="190"/>
                  <a:pt x="622" y="197"/>
                </a:cubicBezTo>
                <a:cubicBezTo>
                  <a:pt x="621" y="209"/>
                  <a:pt x="618" y="228"/>
                  <a:pt x="616" y="235"/>
                </a:cubicBezTo>
                <a:cubicBezTo>
                  <a:pt x="623" y="226"/>
                  <a:pt x="626" y="209"/>
                  <a:pt x="628" y="196"/>
                </a:cubicBezTo>
                <a:cubicBezTo>
                  <a:pt x="631" y="183"/>
                  <a:pt x="631" y="168"/>
                  <a:pt x="628" y="154"/>
                </a:cubicBezTo>
                <a:cubicBezTo>
                  <a:pt x="624" y="135"/>
                  <a:pt x="644" y="138"/>
                  <a:pt x="655" y="129"/>
                </a:cubicBezTo>
                <a:cubicBezTo>
                  <a:pt x="664" y="123"/>
                  <a:pt x="669" y="112"/>
                  <a:pt x="677" y="105"/>
                </a:cubicBezTo>
                <a:cubicBezTo>
                  <a:pt x="685" y="97"/>
                  <a:pt x="697" y="108"/>
                  <a:pt x="700" y="115"/>
                </a:cubicBezTo>
                <a:cubicBezTo>
                  <a:pt x="713" y="147"/>
                  <a:pt x="718" y="196"/>
                  <a:pt x="715" y="228"/>
                </a:cubicBezTo>
                <a:cubicBezTo>
                  <a:pt x="711" y="263"/>
                  <a:pt x="694" y="302"/>
                  <a:pt x="663" y="319"/>
                </a:cubicBezTo>
                <a:cubicBezTo>
                  <a:pt x="623" y="341"/>
                  <a:pt x="576" y="328"/>
                  <a:pt x="536" y="314"/>
                </a:cubicBezTo>
                <a:close/>
                <a:moveTo>
                  <a:pt x="656" y="147"/>
                </a:moveTo>
                <a:cubicBezTo>
                  <a:pt x="675" y="140"/>
                  <a:pt x="685" y="124"/>
                  <a:pt x="690" y="105"/>
                </a:cubicBezTo>
                <a:cubicBezTo>
                  <a:pt x="682" y="121"/>
                  <a:pt x="670" y="134"/>
                  <a:pt x="654" y="142"/>
                </a:cubicBezTo>
                <a:cubicBezTo>
                  <a:pt x="645" y="146"/>
                  <a:pt x="639" y="145"/>
                  <a:pt x="630" y="144"/>
                </a:cubicBezTo>
                <a:cubicBezTo>
                  <a:pt x="640" y="147"/>
                  <a:pt x="646" y="150"/>
                  <a:pt x="656" y="147"/>
                </a:cubicBezTo>
                <a:close/>
                <a:moveTo>
                  <a:pt x="379" y="103"/>
                </a:moveTo>
                <a:cubicBezTo>
                  <a:pt x="379" y="103"/>
                  <a:pt x="379" y="103"/>
                  <a:pt x="379" y="103"/>
                </a:cubicBezTo>
                <a:cubicBezTo>
                  <a:pt x="365" y="105"/>
                  <a:pt x="352" y="106"/>
                  <a:pt x="338" y="108"/>
                </a:cubicBezTo>
                <a:cubicBezTo>
                  <a:pt x="327" y="109"/>
                  <a:pt x="325" y="108"/>
                  <a:pt x="317" y="116"/>
                </a:cubicBezTo>
                <a:cubicBezTo>
                  <a:pt x="305" y="129"/>
                  <a:pt x="293" y="170"/>
                  <a:pt x="289" y="187"/>
                </a:cubicBezTo>
                <a:cubicBezTo>
                  <a:pt x="295" y="173"/>
                  <a:pt x="310" y="134"/>
                  <a:pt x="321" y="124"/>
                </a:cubicBezTo>
                <a:cubicBezTo>
                  <a:pt x="325" y="122"/>
                  <a:pt x="327" y="120"/>
                  <a:pt x="329" y="119"/>
                </a:cubicBezTo>
                <a:cubicBezTo>
                  <a:pt x="321" y="133"/>
                  <a:pt x="322" y="136"/>
                  <a:pt x="324" y="155"/>
                </a:cubicBezTo>
                <a:cubicBezTo>
                  <a:pt x="327" y="136"/>
                  <a:pt x="333" y="129"/>
                  <a:pt x="344" y="115"/>
                </a:cubicBezTo>
                <a:cubicBezTo>
                  <a:pt x="356" y="112"/>
                  <a:pt x="367" y="108"/>
                  <a:pt x="379" y="103"/>
                </a:cubicBezTo>
                <a:cubicBezTo>
                  <a:pt x="379" y="103"/>
                  <a:pt x="379" y="103"/>
                  <a:pt x="379" y="103"/>
                </a:cubicBezTo>
                <a:close/>
                <a:moveTo>
                  <a:pt x="478" y="102"/>
                </a:moveTo>
                <a:cubicBezTo>
                  <a:pt x="445" y="110"/>
                  <a:pt x="438" y="124"/>
                  <a:pt x="443" y="146"/>
                </a:cubicBezTo>
                <a:cubicBezTo>
                  <a:pt x="446" y="129"/>
                  <a:pt x="453" y="114"/>
                  <a:pt x="478" y="102"/>
                </a:cubicBezTo>
                <a:close/>
                <a:moveTo>
                  <a:pt x="543" y="166"/>
                </a:moveTo>
                <a:cubicBezTo>
                  <a:pt x="537" y="166"/>
                  <a:pt x="530" y="167"/>
                  <a:pt x="523" y="170"/>
                </a:cubicBezTo>
                <a:cubicBezTo>
                  <a:pt x="522" y="167"/>
                  <a:pt x="522" y="165"/>
                  <a:pt x="521" y="163"/>
                </a:cubicBezTo>
                <a:cubicBezTo>
                  <a:pt x="518" y="157"/>
                  <a:pt x="513" y="153"/>
                  <a:pt x="508" y="151"/>
                </a:cubicBezTo>
                <a:cubicBezTo>
                  <a:pt x="513" y="149"/>
                  <a:pt x="518" y="146"/>
                  <a:pt x="521" y="142"/>
                </a:cubicBezTo>
                <a:cubicBezTo>
                  <a:pt x="510" y="148"/>
                  <a:pt x="498" y="146"/>
                  <a:pt x="488" y="153"/>
                </a:cubicBezTo>
                <a:cubicBezTo>
                  <a:pt x="480" y="158"/>
                  <a:pt x="469" y="176"/>
                  <a:pt x="460" y="183"/>
                </a:cubicBezTo>
                <a:cubicBezTo>
                  <a:pt x="466" y="181"/>
                  <a:pt x="472" y="177"/>
                  <a:pt x="478" y="173"/>
                </a:cubicBezTo>
                <a:cubicBezTo>
                  <a:pt x="478" y="176"/>
                  <a:pt x="478" y="179"/>
                  <a:pt x="480" y="182"/>
                </a:cubicBezTo>
                <a:cubicBezTo>
                  <a:pt x="482" y="187"/>
                  <a:pt x="486" y="190"/>
                  <a:pt x="490" y="192"/>
                </a:cubicBezTo>
                <a:cubicBezTo>
                  <a:pt x="487" y="196"/>
                  <a:pt x="484" y="201"/>
                  <a:pt x="482" y="206"/>
                </a:cubicBezTo>
                <a:cubicBezTo>
                  <a:pt x="498" y="187"/>
                  <a:pt x="521" y="173"/>
                  <a:pt x="543" y="166"/>
                </a:cubicBezTo>
                <a:close/>
                <a:moveTo>
                  <a:pt x="526" y="288"/>
                </a:moveTo>
                <a:cubicBezTo>
                  <a:pt x="522" y="289"/>
                  <a:pt x="515" y="290"/>
                  <a:pt x="511" y="291"/>
                </a:cubicBezTo>
                <a:cubicBezTo>
                  <a:pt x="500" y="293"/>
                  <a:pt x="499" y="295"/>
                  <a:pt x="498" y="306"/>
                </a:cubicBezTo>
                <a:cubicBezTo>
                  <a:pt x="497" y="311"/>
                  <a:pt x="496" y="317"/>
                  <a:pt x="495" y="322"/>
                </a:cubicBezTo>
                <a:cubicBezTo>
                  <a:pt x="497" y="316"/>
                  <a:pt x="500" y="310"/>
                  <a:pt x="502" y="304"/>
                </a:cubicBezTo>
                <a:cubicBezTo>
                  <a:pt x="505" y="299"/>
                  <a:pt x="506" y="298"/>
                  <a:pt x="511" y="295"/>
                </a:cubicBezTo>
                <a:cubicBezTo>
                  <a:pt x="511" y="295"/>
                  <a:pt x="511" y="295"/>
                  <a:pt x="511" y="295"/>
                </a:cubicBezTo>
                <a:cubicBezTo>
                  <a:pt x="515" y="293"/>
                  <a:pt x="522" y="290"/>
                  <a:pt x="526" y="288"/>
                </a:cubicBezTo>
                <a:close/>
                <a:moveTo>
                  <a:pt x="74" y="189"/>
                </a:moveTo>
                <a:cubicBezTo>
                  <a:pt x="74" y="190"/>
                  <a:pt x="73" y="190"/>
                  <a:pt x="73" y="191"/>
                </a:cubicBezTo>
                <a:cubicBezTo>
                  <a:pt x="73" y="193"/>
                  <a:pt x="72" y="195"/>
                  <a:pt x="72" y="197"/>
                </a:cubicBezTo>
                <a:cubicBezTo>
                  <a:pt x="75" y="196"/>
                  <a:pt x="77" y="198"/>
                  <a:pt x="79" y="200"/>
                </a:cubicBezTo>
                <a:cubicBezTo>
                  <a:pt x="79" y="195"/>
                  <a:pt x="78" y="191"/>
                  <a:pt x="74" y="189"/>
                </a:cubicBezTo>
                <a:close/>
                <a:moveTo>
                  <a:pt x="72" y="438"/>
                </a:moveTo>
                <a:cubicBezTo>
                  <a:pt x="80" y="446"/>
                  <a:pt x="109" y="468"/>
                  <a:pt x="120" y="453"/>
                </a:cubicBezTo>
                <a:cubicBezTo>
                  <a:pt x="122" y="450"/>
                  <a:pt x="123" y="446"/>
                  <a:pt x="124" y="442"/>
                </a:cubicBezTo>
                <a:cubicBezTo>
                  <a:pt x="124" y="442"/>
                  <a:pt x="124" y="442"/>
                  <a:pt x="124" y="442"/>
                </a:cubicBezTo>
                <a:cubicBezTo>
                  <a:pt x="109" y="418"/>
                  <a:pt x="94" y="390"/>
                  <a:pt x="86" y="361"/>
                </a:cubicBezTo>
                <a:cubicBezTo>
                  <a:pt x="85" y="365"/>
                  <a:pt x="83" y="369"/>
                  <a:pt x="81" y="373"/>
                </a:cubicBezTo>
                <a:cubicBezTo>
                  <a:pt x="74" y="381"/>
                  <a:pt x="67" y="388"/>
                  <a:pt x="60" y="395"/>
                </a:cubicBezTo>
                <a:cubicBezTo>
                  <a:pt x="55" y="400"/>
                  <a:pt x="54" y="400"/>
                  <a:pt x="55" y="408"/>
                </a:cubicBezTo>
                <a:cubicBezTo>
                  <a:pt x="57" y="418"/>
                  <a:pt x="63" y="429"/>
                  <a:pt x="72" y="438"/>
                </a:cubicBezTo>
                <a:close/>
                <a:moveTo>
                  <a:pt x="622" y="135"/>
                </a:moveTo>
                <a:cubicBezTo>
                  <a:pt x="622" y="133"/>
                  <a:pt x="621" y="132"/>
                  <a:pt x="620" y="130"/>
                </a:cubicBezTo>
                <a:cubicBezTo>
                  <a:pt x="619" y="130"/>
                  <a:pt x="618" y="130"/>
                  <a:pt x="617" y="130"/>
                </a:cubicBezTo>
                <a:cubicBezTo>
                  <a:pt x="619" y="132"/>
                  <a:pt x="620" y="134"/>
                  <a:pt x="621" y="136"/>
                </a:cubicBezTo>
                <a:cubicBezTo>
                  <a:pt x="621" y="135"/>
                  <a:pt x="622" y="135"/>
                  <a:pt x="622" y="135"/>
                </a:cubicBezTo>
                <a:close/>
                <a:moveTo>
                  <a:pt x="47" y="233"/>
                </a:moveTo>
                <a:cubicBezTo>
                  <a:pt x="49" y="240"/>
                  <a:pt x="50" y="245"/>
                  <a:pt x="53" y="251"/>
                </a:cubicBezTo>
                <a:cubicBezTo>
                  <a:pt x="58" y="262"/>
                  <a:pt x="73" y="259"/>
                  <a:pt x="84" y="255"/>
                </a:cubicBezTo>
                <a:cubicBezTo>
                  <a:pt x="84" y="254"/>
                  <a:pt x="84" y="253"/>
                  <a:pt x="85" y="252"/>
                </a:cubicBezTo>
                <a:cubicBezTo>
                  <a:pt x="86" y="246"/>
                  <a:pt x="88" y="241"/>
                  <a:pt x="90" y="235"/>
                </a:cubicBezTo>
                <a:cubicBezTo>
                  <a:pt x="86" y="239"/>
                  <a:pt x="81" y="242"/>
                  <a:pt x="75" y="245"/>
                </a:cubicBezTo>
                <a:cubicBezTo>
                  <a:pt x="60" y="251"/>
                  <a:pt x="60" y="246"/>
                  <a:pt x="54" y="232"/>
                </a:cubicBezTo>
                <a:cubicBezTo>
                  <a:pt x="68" y="221"/>
                  <a:pt x="61" y="207"/>
                  <a:pt x="66" y="192"/>
                </a:cubicBezTo>
                <a:cubicBezTo>
                  <a:pt x="67" y="188"/>
                  <a:pt x="68" y="185"/>
                  <a:pt x="70" y="180"/>
                </a:cubicBezTo>
                <a:cubicBezTo>
                  <a:pt x="56" y="189"/>
                  <a:pt x="29" y="214"/>
                  <a:pt x="47" y="233"/>
                </a:cubicBezTo>
                <a:close/>
                <a:moveTo>
                  <a:pt x="484" y="187"/>
                </a:moveTo>
                <a:cubicBezTo>
                  <a:pt x="485" y="190"/>
                  <a:pt x="487" y="191"/>
                  <a:pt x="490" y="192"/>
                </a:cubicBezTo>
                <a:cubicBezTo>
                  <a:pt x="493" y="188"/>
                  <a:pt x="497" y="184"/>
                  <a:pt x="502" y="181"/>
                </a:cubicBezTo>
                <a:cubicBezTo>
                  <a:pt x="502" y="180"/>
                  <a:pt x="501" y="180"/>
                  <a:pt x="501" y="179"/>
                </a:cubicBezTo>
                <a:cubicBezTo>
                  <a:pt x="499" y="175"/>
                  <a:pt x="493" y="173"/>
                  <a:pt x="489" y="175"/>
                </a:cubicBezTo>
                <a:cubicBezTo>
                  <a:pt x="484" y="177"/>
                  <a:pt x="482" y="183"/>
                  <a:pt x="484" y="187"/>
                </a:cubicBezTo>
                <a:moveTo>
                  <a:pt x="589" y="147"/>
                </a:moveTo>
                <a:cubicBezTo>
                  <a:pt x="589" y="149"/>
                  <a:pt x="590" y="152"/>
                  <a:pt x="592" y="153"/>
                </a:cubicBezTo>
                <a:cubicBezTo>
                  <a:pt x="595" y="152"/>
                  <a:pt x="599" y="151"/>
                  <a:pt x="602" y="150"/>
                </a:cubicBezTo>
                <a:cubicBezTo>
                  <a:pt x="603" y="150"/>
                  <a:pt x="603" y="149"/>
                  <a:pt x="603" y="148"/>
                </a:cubicBezTo>
                <a:cubicBezTo>
                  <a:pt x="603" y="144"/>
                  <a:pt x="600" y="141"/>
                  <a:pt x="597" y="140"/>
                </a:cubicBezTo>
                <a:cubicBezTo>
                  <a:pt x="593" y="140"/>
                  <a:pt x="589" y="143"/>
                  <a:pt x="589" y="147"/>
                </a:cubicBezTo>
                <a:moveTo>
                  <a:pt x="41" y="162"/>
                </a:moveTo>
                <a:cubicBezTo>
                  <a:pt x="12" y="183"/>
                  <a:pt x="4" y="192"/>
                  <a:pt x="8" y="233"/>
                </a:cubicBezTo>
                <a:cubicBezTo>
                  <a:pt x="8" y="233"/>
                  <a:pt x="8" y="233"/>
                  <a:pt x="8" y="233"/>
                </a:cubicBezTo>
                <a:cubicBezTo>
                  <a:pt x="11" y="201"/>
                  <a:pt x="18" y="187"/>
                  <a:pt x="41" y="162"/>
                </a:cubicBezTo>
                <a:close/>
                <a:moveTo>
                  <a:pt x="341" y="3"/>
                </a:moveTo>
                <a:cubicBezTo>
                  <a:pt x="324" y="7"/>
                  <a:pt x="320" y="10"/>
                  <a:pt x="315" y="27"/>
                </a:cubicBezTo>
                <a:cubicBezTo>
                  <a:pt x="323" y="14"/>
                  <a:pt x="328" y="10"/>
                  <a:pt x="341" y="3"/>
                </a:cubicBezTo>
                <a:close/>
                <a:moveTo>
                  <a:pt x="368" y="0"/>
                </a:moveTo>
                <a:cubicBezTo>
                  <a:pt x="334" y="8"/>
                  <a:pt x="324" y="14"/>
                  <a:pt x="312" y="54"/>
                </a:cubicBezTo>
                <a:cubicBezTo>
                  <a:pt x="327" y="25"/>
                  <a:pt x="338" y="14"/>
                  <a:pt x="368" y="0"/>
                </a:cubicBezTo>
                <a:close/>
                <a:moveTo>
                  <a:pt x="1" y="207"/>
                </a:moveTo>
                <a:cubicBezTo>
                  <a:pt x="4" y="192"/>
                  <a:pt x="7" y="186"/>
                  <a:pt x="16" y="174"/>
                </a:cubicBezTo>
                <a:cubicBezTo>
                  <a:pt x="1" y="185"/>
                  <a:pt x="0" y="189"/>
                  <a:pt x="1" y="207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50" tIns="191160" rIns="238950" bIns="191160" numCol="1" spcCol="0" rtlCol="0" fromWordArt="0" anchor="t" anchorCtr="0" forceAA="0" compatLnSpc="1">
            <a:noAutofit/>
          </a:bodyPr>
          <a:lstStyle/>
          <a:p>
            <a:pPr algn="ctr" defTabSz="912495">
              <a:lnSpc>
                <a:spcPct val="90000"/>
              </a:lnSpc>
            </a:pPr>
            <a:endParaRPr lang="en-US" sz="1565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34" name="Rectangle 338">
            <a:hlinkClick r:id="" action="ppaction://noaction"/>
          </p:cNvPr>
          <p:cNvSpPr/>
          <p:nvPr/>
        </p:nvSpPr>
        <p:spPr bwMode="auto">
          <a:xfrm>
            <a:off x="5089555" y="4193359"/>
            <a:ext cx="6537113" cy="424180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0" numCol="1" spcCol="0" rtlCol="0" fromWordArt="0" anchor="ctr" anchorCtr="0" forceAA="0" compatLnSpc="1">
            <a:noAutofit/>
          </a:bodyPr>
          <a:lstStyle/>
          <a:p>
            <a:pPr defTabSz="760095">
              <a:lnSpc>
                <a:spcPct val="90000"/>
              </a:lnSpc>
              <a:defRPr/>
            </a:pPr>
            <a:r>
              <a:rPr lang="zh-CN" altLang="en-US" sz="266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能力开放层 </a:t>
            </a:r>
            <a:r>
              <a:rPr lang="zh-CN" altLang="en-US" sz="213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数据、接口开放，统一灵活订阅</a:t>
            </a:r>
            <a:endParaRPr lang="zh-CN" altLang="en-US" sz="213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5000">
                    <a:srgbClr val="505050">
                      <a:lumMod val="75000"/>
                    </a:srgbClr>
                  </a:gs>
                  <a:gs pos="0">
                    <a:srgbClr val="505050">
                      <a:lumMod val="75000"/>
                    </a:srgbClr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sp>
        <p:nvSpPr>
          <p:cNvPr id="35" name="Rectangle 352"/>
          <p:cNvSpPr/>
          <p:nvPr/>
        </p:nvSpPr>
        <p:spPr bwMode="auto">
          <a:xfrm>
            <a:off x="10349895" y="4683579"/>
            <a:ext cx="1276773" cy="1003300"/>
          </a:xfrm>
          <a:prstGeom prst="rect">
            <a:avLst/>
          </a:pr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sym typeface="+mn-ea"/>
              </a:rPr>
              <a:t>微服务架构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36" name="Picture 35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 bwMode="black">
          <a:xfrm rot="2614426" flipH="1">
            <a:off x="10476895" y="4918953"/>
            <a:ext cx="150707" cy="239607"/>
          </a:xfrm>
          <a:prstGeom prst="rect">
            <a:avLst/>
          </a:prstGeom>
        </p:spPr>
      </p:pic>
      <p:sp>
        <p:nvSpPr>
          <p:cNvPr id="37" name="Freeform 61"/>
          <p:cNvSpPr/>
          <p:nvPr/>
        </p:nvSpPr>
        <p:spPr bwMode="black">
          <a:xfrm rot="10800000">
            <a:off x="10615748" y="4743692"/>
            <a:ext cx="216747" cy="370840"/>
          </a:xfrm>
          <a:custGeom>
            <a:avLst/>
            <a:gdLst/>
            <a:ahLst/>
            <a:cxnLst>
              <a:cxn ang="0">
                <a:pos x="251" y="363"/>
              </a:cxn>
              <a:cxn ang="0">
                <a:pos x="243" y="372"/>
              </a:cxn>
              <a:cxn ang="0">
                <a:pos x="35" y="372"/>
              </a:cxn>
              <a:cxn ang="0">
                <a:pos x="27" y="363"/>
              </a:cxn>
              <a:cxn ang="0">
                <a:pos x="27" y="36"/>
              </a:cxn>
              <a:cxn ang="0">
                <a:pos x="35" y="27"/>
              </a:cxn>
              <a:cxn ang="0">
                <a:pos x="243" y="27"/>
              </a:cxn>
              <a:cxn ang="0">
                <a:pos x="251" y="36"/>
              </a:cxn>
              <a:cxn ang="0">
                <a:pos x="251" y="108"/>
              </a:cxn>
              <a:cxn ang="0">
                <a:pos x="277" y="84"/>
              </a:cxn>
              <a:cxn ang="0">
                <a:pos x="277" y="10"/>
              </a:cxn>
              <a:cxn ang="0">
                <a:pos x="267" y="0"/>
              </a:cxn>
              <a:cxn ang="0">
                <a:pos x="11" y="0"/>
              </a:cxn>
              <a:cxn ang="0">
                <a:pos x="0" y="10"/>
              </a:cxn>
              <a:cxn ang="0">
                <a:pos x="0" y="389"/>
              </a:cxn>
              <a:cxn ang="0">
                <a:pos x="11" y="399"/>
              </a:cxn>
              <a:cxn ang="0">
                <a:pos x="267" y="399"/>
              </a:cxn>
              <a:cxn ang="0">
                <a:pos x="277" y="389"/>
              </a:cxn>
              <a:cxn ang="0">
                <a:pos x="277" y="168"/>
              </a:cxn>
              <a:cxn ang="0">
                <a:pos x="251" y="191"/>
              </a:cxn>
              <a:cxn ang="0">
                <a:pos x="251" y="363"/>
              </a:cxn>
            </a:cxnLst>
            <a:rect l="0" t="0" r="r" b="b"/>
            <a:pathLst>
              <a:path w="277" h="399">
                <a:moveTo>
                  <a:pt x="251" y="363"/>
                </a:moveTo>
                <a:cubicBezTo>
                  <a:pt x="251" y="368"/>
                  <a:pt x="247" y="372"/>
                  <a:pt x="243" y="372"/>
                </a:cubicBezTo>
                <a:cubicBezTo>
                  <a:pt x="35" y="372"/>
                  <a:pt x="35" y="372"/>
                  <a:pt x="35" y="372"/>
                </a:cubicBezTo>
                <a:cubicBezTo>
                  <a:pt x="31" y="372"/>
                  <a:pt x="27" y="368"/>
                  <a:pt x="27" y="363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1"/>
                  <a:pt x="31" y="27"/>
                  <a:pt x="35" y="27"/>
                </a:cubicBezTo>
                <a:cubicBezTo>
                  <a:pt x="243" y="27"/>
                  <a:pt x="243" y="27"/>
                  <a:pt x="243" y="27"/>
                </a:cubicBezTo>
                <a:cubicBezTo>
                  <a:pt x="247" y="27"/>
                  <a:pt x="251" y="31"/>
                  <a:pt x="251" y="36"/>
                </a:cubicBezTo>
                <a:cubicBezTo>
                  <a:pt x="251" y="108"/>
                  <a:pt x="251" y="108"/>
                  <a:pt x="251" y="108"/>
                </a:cubicBezTo>
                <a:cubicBezTo>
                  <a:pt x="277" y="84"/>
                  <a:pt x="277" y="84"/>
                  <a:pt x="277" y="84"/>
                </a:cubicBezTo>
                <a:cubicBezTo>
                  <a:pt x="277" y="10"/>
                  <a:pt x="277" y="10"/>
                  <a:pt x="277" y="10"/>
                </a:cubicBezTo>
                <a:cubicBezTo>
                  <a:pt x="277" y="4"/>
                  <a:pt x="273" y="0"/>
                  <a:pt x="26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5"/>
                  <a:pt x="5" y="399"/>
                  <a:pt x="11" y="399"/>
                </a:cubicBezTo>
                <a:cubicBezTo>
                  <a:pt x="267" y="399"/>
                  <a:pt x="267" y="399"/>
                  <a:pt x="267" y="399"/>
                </a:cubicBezTo>
                <a:cubicBezTo>
                  <a:pt x="273" y="399"/>
                  <a:pt x="277" y="395"/>
                  <a:pt x="277" y="389"/>
                </a:cubicBezTo>
                <a:cubicBezTo>
                  <a:pt x="277" y="168"/>
                  <a:pt x="277" y="168"/>
                  <a:pt x="277" y="168"/>
                </a:cubicBezTo>
                <a:cubicBezTo>
                  <a:pt x="251" y="191"/>
                  <a:pt x="251" y="191"/>
                  <a:pt x="251" y="191"/>
                </a:cubicBezTo>
                <a:lnTo>
                  <a:pt x="251" y="363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119458" tIns="59728" rIns="119458" bIns="59728" numCol="1" anchor="t" anchorCtr="0" compatLnSpc="1"/>
          <a:lstStyle/>
          <a:p>
            <a:pPr defTabSz="913130">
              <a:defRPr/>
            </a:pPr>
            <a:endParaRPr lang="en-US" sz="1175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8" name="Freeform 355"/>
          <p:cNvSpPr/>
          <p:nvPr>
            <p:custDataLst>
              <p:tags r:id="rId2"/>
            </p:custDataLst>
          </p:nvPr>
        </p:nvSpPr>
        <p:spPr>
          <a:xfrm>
            <a:off x="10652155" y="4831747"/>
            <a:ext cx="143933" cy="173567"/>
          </a:xfrm>
          <a:custGeom>
            <a:avLst/>
            <a:gdLst/>
            <a:ahLst/>
            <a:cxnLst/>
            <a:rect l="l" t="t" r="r" b="b"/>
            <a:pathLst>
              <a:path w="1188720" h="1198117">
                <a:moveTo>
                  <a:pt x="0" y="1179829"/>
                </a:moveTo>
                <a:lnTo>
                  <a:pt x="1188720" y="1179829"/>
                </a:lnTo>
                <a:lnTo>
                  <a:pt x="1188720" y="1198117"/>
                </a:lnTo>
                <a:lnTo>
                  <a:pt x="0" y="1198117"/>
                </a:lnTo>
                <a:close/>
                <a:moveTo>
                  <a:pt x="85725" y="629228"/>
                </a:moveTo>
                <a:lnTo>
                  <a:pt x="228600" y="629228"/>
                </a:lnTo>
                <a:lnTo>
                  <a:pt x="228600" y="1174749"/>
                </a:lnTo>
                <a:lnTo>
                  <a:pt x="85725" y="1174749"/>
                </a:lnTo>
                <a:close/>
                <a:moveTo>
                  <a:pt x="160954" y="560521"/>
                </a:moveTo>
                <a:lnTo>
                  <a:pt x="134893" y="565433"/>
                </a:lnTo>
                <a:lnTo>
                  <a:pt x="135875" y="570646"/>
                </a:lnTo>
                <a:lnTo>
                  <a:pt x="161936" y="565734"/>
                </a:lnTo>
                <a:close/>
                <a:moveTo>
                  <a:pt x="200045" y="527408"/>
                </a:moveTo>
                <a:lnTo>
                  <a:pt x="95801" y="547055"/>
                </a:lnTo>
                <a:lnTo>
                  <a:pt x="96784" y="552268"/>
                </a:lnTo>
                <a:lnTo>
                  <a:pt x="201028" y="532620"/>
                </a:lnTo>
                <a:close/>
                <a:moveTo>
                  <a:pt x="193530" y="502890"/>
                </a:moveTo>
                <a:lnTo>
                  <a:pt x="102316" y="520082"/>
                </a:lnTo>
                <a:lnTo>
                  <a:pt x="103299" y="525294"/>
                </a:lnTo>
                <a:lnTo>
                  <a:pt x="194512" y="508102"/>
                </a:lnTo>
                <a:close/>
                <a:moveTo>
                  <a:pt x="180500" y="479600"/>
                </a:moveTo>
                <a:lnTo>
                  <a:pt x="115347" y="491880"/>
                </a:lnTo>
                <a:lnTo>
                  <a:pt x="116329" y="497092"/>
                </a:lnTo>
                <a:lnTo>
                  <a:pt x="181482" y="484813"/>
                </a:lnTo>
                <a:close/>
                <a:moveTo>
                  <a:pt x="378883" y="434974"/>
                </a:moveTo>
                <a:lnTo>
                  <a:pt x="521758" y="434974"/>
                </a:lnTo>
                <a:lnTo>
                  <a:pt x="521758" y="1174749"/>
                </a:lnTo>
                <a:lnTo>
                  <a:pt x="378883" y="1174749"/>
                </a:lnTo>
                <a:close/>
                <a:moveTo>
                  <a:pt x="672041" y="225425"/>
                </a:moveTo>
                <a:lnTo>
                  <a:pt x="814916" y="225425"/>
                </a:lnTo>
                <a:lnTo>
                  <a:pt x="814916" y="1174749"/>
                </a:lnTo>
                <a:lnTo>
                  <a:pt x="672041" y="1174749"/>
                </a:lnTo>
                <a:close/>
                <a:moveTo>
                  <a:pt x="144046" y="189143"/>
                </a:moveTo>
                <a:cubicBezTo>
                  <a:pt x="151107" y="189037"/>
                  <a:pt x="156647" y="189144"/>
                  <a:pt x="164251" y="190420"/>
                </a:cubicBezTo>
                <a:cubicBezTo>
                  <a:pt x="171855" y="191696"/>
                  <a:pt x="181740" y="194037"/>
                  <a:pt x="189670" y="196802"/>
                </a:cubicBezTo>
                <a:cubicBezTo>
                  <a:pt x="197599" y="199568"/>
                  <a:pt x="204877" y="202865"/>
                  <a:pt x="211830" y="207013"/>
                </a:cubicBezTo>
                <a:cubicBezTo>
                  <a:pt x="218782" y="211162"/>
                  <a:pt x="225516" y="216161"/>
                  <a:pt x="231382" y="221693"/>
                </a:cubicBezTo>
                <a:cubicBezTo>
                  <a:pt x="237248" y="227224"/>
                  <a:pt x="242679" y="233712"/>
                  <a:pt x="247025" y="240201"/>
                </a:cubicBezTo>
                <a:cubicBezTo>
                  <a:pt x="251370" y="246689"/>
                  <a:pt x="254411" y="253923"/>
                  <a:pt x="257453" y="260624"/>
                </a:cubicBezTo>
                <a:cubicBezTo>
                  <a:pt x="260495" y="267325"/>
                  <a:pt x="263319" y="273282"/>
                  <a:pt x="265274" y="280409"/>
                </a:cubicBezTo>
                <a:cubicBezTo>
                  <a:pt x="267230" y="287536"/>
                  <a:pt x="268967" y="295194"/>
                  <a:pt x="269185" y="303385"/>
                </a:cubicBezTo>
                <a:cubicBezTo>
                  <a:pt x="269402" y="311575"/>
                  <a:pt x="268641" y="320510"/>
                  <a:pt x="266578" y="329552"/>
                </a:cubicBezTo>
                <a:cubicBezTo>
                  <a:pt x="264514" y="338593"/>
                  <a:pt x="261146" y="347528"/>
                  <a:pt x="256801" y="357633"/>
                </a:cubicBezTo>
                <a:cubicBezTo>
                  <a:pt x="252456" y="367738"/>
                  <a:pt x="246373" y="378375"/>
                  <a:pt x="240507" y="390182"/>
                </a:cubicBezTo>
                <a:cubicBezTo>
                  <a:pt x="234641" y="401989"/>
                  <a:pt x="226277" y="418902"/>
                  <a:pt x="221606" y="428476"/>
                </a:cubicBezTo>
                <a:cubicBezTo>
                  <a:pt x="216935" y="438049"/>
                  <a:pt x="213568" y="443048"/>
                  <a:pt x="212481" y="447622"/>
                </a:cubicBezTo>
                <a:cubicBezTo>
                  <a:pt x="211395" y="452196"/>
                  <a:pt x="215414" y="453260"/>
                  <a:pt x="215088" y="455919"/>
                </a:cubicBezTo>
                <a:cubicBezTo>
                  <a:pt x="214762" y="458578"/>
                  <a:pt x="210743" y="461025"/>
                  <a:pt x="210526" y="463578"/>
                </a:cubicBezTo>
                <a:cubicBezTo>
                  <a:pt x="210309" y="466130"/>
                  <a:pt x="214219" y="467620"/>
                  <a:pt x="213785" y="471236"/>
                </a:cubicBezTo>
                <a:lnTo>
                  <a:pt x="207919" y="485277"/>
                </a:lnTo>
                <a:cubicBezTo>
                  <a:pt x="207267" y="489213"/>
                  <a:pt x="209005" y="491766"/>
                  <a:pt x="209874" y="494850"/>
                </a:cubicBezTo>
                <a:cubicBezTo>
                  <a:pt x="210743" y="497935"/>
                  <a:pt x="213567" y="499743"/>
                  <a:pt x="213133" y="503785"/>
                </a:cubicBezTo>
                <a:cubicBezTo>
                  <a:pt x="212698" y="507827"/>
                  <a:pt x="207158" y="514954"/>
                  <a:pt x="207267" y="519102"/>
                </a:cubicBezTo>
                <a:cubicBezTo>
                  <a:pt x="207376" y="523251"/>
                  <a:pt x="213024" y="525166"/>
                  <a:pt x="213785" y="528676"/>
                </a:cubicBezTo>
                <a:lnTo>
                  <a:pt x="211830" y="540164"/>
                </a:lnTo>
                <a:cubicBezTo>
                  <a:pt x="210743" y="542929"/>
                  <a:pt x="207484" y="543461"/>
                  <a:pt x="207267" y="545270"/>
                </a:cubicBezTo>
                <a:cubicBezTo>
                  <a:pt x="207050" y="547078"/>
                  <a:pt x="209440" y="548780"/>
                  <a:pt x="210526" y="551013"/>
                </a:cubicBezTo>
                <a:cubicBezTo>
                  <a:pt x="211612" y="553247"/>
                  <a:pt x="213676" y="555587"/>
                  <a:pt x="213785" y="558672"/>
                </a:cubicBezTo>
                <a:cubicBezTo>
                  <a:pt x="213893" y="561757"/>
                  <a:pt x="213242" y="566437"/>
                  <a:pt x="211178" y="569522"/>
                </a:cubicBezTo>
                <a:cubicBezTo>
                  <a:pt x="209114" y="572606"/>
                  <a:pt x="207593" y="574628"/>
                  <a:pt x="201401" y="577180"/>
                </a:cubicBezTo>
                <a:cubicBezTo>
                  <a:pt x="195209" y="579733"/>
                  <a:pt x="179024" y="582606"/>
                  <a:pt x="174027" y="584839"/>
                </a:cubicBezTo>
                <a:cubicBezTo>
                  <a:pt x="169031" y="587073"/>
                  <a:pt x="172724" y="588137"/>
                  <a:pt x="171420" y="590583"/>
                </a:cubicBezTo>
                <a:cubicBezTo>
                  <a:pt x="170117" y="593030"/>
                  <a:pt x="169248" y="597072"/>
                  <a:pt x="166206" y="599518"/>
                </a:cubicBezTo>
                <a:cubicBezTo>
                  <a:pt x="163164" y="601964"/>
                  <a:pt x="157733" y="604198"/>
                  <a:pt x="153171" y="605262"/>
                </a:cubicBezTo>
                <a:cubicBezTo>
                  <a:pt x="148608" y="606326"/>
                  <a:pt x="142960" y="606645"/>
                  <a:pt x="138832" y="605900"/>
                </a:cubicBezTo>
                <a:cubicBezTo>
                  <a:pt x="134704" y="605156"/>
                  <a:pt x="131011" y="602603"/>
                  <a:pt x="128404" y="600794"/>
                </a:cubicBezTo>
                <a:cubicBezTo>
                  <a:pt x="125797" y="598986"/>
                  <a:pt x="124276" y="597391"/>
                  <a:pt x="123189" y="595051"/>
                </a:cubicBezTo>
                <a:lnTo>
                  <a:pt x="121886" y="586754"/>
                </a:lnTo>
                <a:cubicBezTo>
                  <a:pt x="118084" y="584626"/>
                  <a:pt x="110806" y="581648"/>
                  <a:pt x="110806" y="581648"/>
                </a:cubicBezTo>
                <a:cubicBezTo>
                  <a:pt x="107004" y="580052"/>
                  <a:pt x="100704" y="577712"/>
                  <a:pt x="97119" y="575904"/>
                </a:cubicBezTo>
                <a:cubicBezTo>
                  <a:pt x="93534" y="574096"/>
                  <a:pt x="91471" y="572713"/>
                  <a:pt x="89298" y="570798"/>
                </a:cubicBezTo>
                <a:cubicBezTo>
                  <a:pt x="87125" y="568883"/>
                  <a:pt x="84844" y="566756"/>
                  <a:pt x="84084" y="564416"/>
                </a:cubicBezTo>
                <a:cubicBezTo>
                  <a:pt x="83324" y="562076"/>
                  <a:pt x="83975" y="559417"/>
                  <a:pt x="84736" y="556757"/>
                </a:cubicBezTo>
                <a:lnTo>
                  <a:pt x="88646" y="548461"/>
                </a:lnTo>
                <a:cubicBezTo>
                  <a:pt x="88972" y="546546"/>
                  <a:pt x="87668" y="546759"/>
                  <a:pt x="86691" y="545270"/>
                </a:cubicBezTo>
                <a:cubicBezTo>
                  <a:pt x="85713" y="543780"/>
                  <a:pt x="83650" y="541866"/>
                  <a:pt x="82780" y="539526"/>
                </a:cubicBezTo>
                <a:cubicBezTo>
                  <a:pt x="81911" y="537185"/>
                  <a:pt x="81151" y="533994"/>
                  <a:pt x="81477" y="531229"/>
                </a:cubicBezTo>
                <a:cubicBezTo>
                  <a:pt x="81803" y="528463"/>
                  <a:pt x="83758" y="525166"/>
                  <a:pt x="84736" y="522932"/>
                </a:cubicBezTo>
                <a:cubicBezTo>
                  <a:pt x="85713" y="520698"/>
                  <a:pt x="87451" y="519315"/>
                  <a:pt x="87343" y="517826"/>
                </a:cubicBezTo>
                <a:cubicBezTo>
                  <a:pt x="87234" y="516337"/>
                  <a:pt x="85061" y="515699"/>
                  <a:pt x="84084" y="513997"/>
                </a:cubicBezTo>
                <a:cubicBezTo>
                  <a:pt x="83106" y="512295"/>
                  <a:pt x="81803" y="509955"/>
                  <a:pt x="81477" y="507615"/>
                </a:cubicBezTo>
                <a:cubicBezTo>
                  <a:pt x="81151" y="505274"/>
                  <a:pt x="81042" y="502615"/>
                  <a:pt x="82129" y="499956"/>
                </a:cubicBezTo>
                <a:lnTo>
                  <a:pt x="87994" y="491659"/>
                </a:lnTo>
                <a:cubicBezTo>
                  <a:pt x="88646" y="489319"/>
                  <a:pt x="87125" y="488681"/>
                  <a:pt x="86039" y="485915"/>
                </a:cubicBezTo>
                <a:cubicBezTo>
                  <a:pt x="84953" y="483150"/>
                  <a:pt x="82346" y="478469"/>
                  <a:pt x="81477" y="475065"/>
                </a:cubicBezTo>
                <a:cubicBezTo>
                  <a:pt x="80608" y="471662"/>
                  <a:pt x="80282" y="468790"/>
                  <a:pt x="80825" y="465492"/>
                </a:cubicBezTo>
                <a:cubicBezTo>
                  <a:pt x="81368" y="462195"/>
                  <a:pt x="86148" y="458259"/>
                  <a:pt x="85387" y="453366"/>
                </a:cubicBezTo>
                <a:cubicBezTo>
                  <a:pt x="84627" y="448473"/>
                  <a:pt x="80173" y="444005"/>
                  <a:pt x="76263" y="436134"/>
                </a:cubicBezTo>
                <a:cubicBezTo>
                  <a:pt x="72352" y="428263"/>
                  <a:pt x="68116" y="418583"/>
                  <a:pt x="61924" y="406138"/>
                </a:cubicBezTo>
                <a:cubicBezTo>
                  <a:pt x="55732" y="393693"/>
                  <a:pt x="44761" y="373695"/>
                  <a:pt x="39112" y="361463"/>
                </a:cubicBezTo>
                <a:cubicBezTo>
                  <a:pt x="33464" y="349230"/>
                  <a:pt x="30313" y="342635"/>
                  <a:pt x="28032" y="332743"/>
                </a:cubicBezTo>
                <a:cubicBezTo>
                  <a:pt x="25751" y="322850"/>
                  <a:pt x="24664" y="313064"/>
                  <a:pt x="25425" y="302108"/>
                </a:cubicBezTo>
                <a:cubicBezTo>
                  <a:pt x="26186" y="291152"/>
                  <a:pt x="29118" y="277324"/>
                  <a:pt x="32595" y="267006"/>
                </a:cubicBezTo>
                <a:cubicBezTo>
                  <a:pt x="36071" y="256688"/>
                  <a:pt x="40525" y="248498"/>
                  <a:pt x="46282" y="240201"/>
                </a:cubicBezTo>
                <a:cubicBezTo>
                  <a:pt x="52039" y="231904"/>
                  <a:pt x="58991" y="223820"/>
                  <a:pt x="67138" y="217225"/>
                </a:cubicBezTo>
                <a:cubicBezTo>
                  <a:pt x="75285" y="210630"/>
                  <a:pt x="86039" y="204992"/>
                  <a:pt x="95164" y="200631"/>
                </a:cubicBezTo>
                <a:cubicBezTo>
                  <a:pt x="104289" y="196270"/>
                  <a:pt x="113739" y="192973"/>
                  <a:pt x="121886" y="191058"/>
                </a:cubicBezTo>
                <a:cubicBezTo>
                  <a:pt x="130033" y="189143"/>
                  <a:pt x="136985" y="189250"/>
                  <a:pt x="144046" y="189143"/>
                </a:cubicBezTo>
                <a:close/>
                <a:moveTo>
                  <a:pt x="965198" y="0"/>
                </a:moveTo>
                <a:lnTo>
                  <a:pt x="1108073" y="0"/>
                </a:lnTo>
                <a:lnTo>
                  <a:pt x="1108073" y="1174749"/>
                </a:lnTo>
                <a:lnTo>
                  <a:pt x="965198" y="1174749"/>
                </a:lnTo>
                <a:close/>
              </a:path>
            </a:pathLst>
          </a:cu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495">
              <a:defRPr/>
            </a:pPr>
            <a:endParaRPr lang="en-US" sz="2355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9" name="Rectangle 350"/>
          <p:cNvSpPr/>
          <p:nvPr/>
        </p:nvSpPr>
        <p:spPr bwMode="auto">
          <a:xfrm>
            <a:off x="6405275" y="4683579"/>
            <a:ext cx="1276773" cy="1003300"/>
          </a:xfrm>
          <a:prstGeom prst="rect">
            <a:avLst/>
          </a:pr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数据同源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0" name="Freeform 30"/>
          <p:cNvSpPr>
            <a:spLocks noEditPoints="1"/>
          </p:cNvSpPr>
          <p:nvPr/>
        </p:nvSpPr>
        <p:spPr bwMode="auto">
          <a:xfrm>
            <a:off x="6492480" y="4743692"/>
            <a:ext cx="297180" cy="377613"/>
          </a:xfrm>
          <a:custGeom>
            <a:avLst/>
            <a:gdLst>
              <a:gd name="T0" fmla="*/ 57 w 290"/>
              <a:gd name="T1" fmla="*/ 95 h 369"/>
              <a:gd name="T2" fmla="*/ 222 w 290"/>
              <a:gd name="T3" fmla="*/ 95 h 369"/>
              <a:gd name="T4" fmla="*/ 222 w 290"/>
              <a:gd name="T5" fmla="*/ 108 h 369"/>
              <a:gd name="T6" fmla="*/ 57 w 290"/>
              <a:gd name="T7" fmla="*/ 108 h 369"/>
              <a:gd name="T8" fmla="*/ 57 w 290"/>
              <a:gd name="T9" fmla="*/ 95 h 369"/>
              <a:gd name="T10" fmla="*/ 57 w 290"/>
              <a:gd name="T11" fmla="*/ 150 h 369"/>
              <a:gd name="T12" fmla="*/ 222 w 290"/>
              <a:gd name="T13" fmla="*/ 150 h 369"/>
              <a:gd name="T14" fmla="*/ 222 w 290"/>
              <a:gd name="T15" fmla="*/ 139 h 369"/>
              <a:gd name="T16" fmla="*/ 57 w 290"/>
              <a:gd name="T17" fmla="*/ 139 h 369"/>
              <a:gd name="T18" fmla="*/ 57 w 290"/>
              <a:gd name="T19" fmla="*/ 150 h 369"/>
              <a:gd name="T20" fmla="*/ 57 w 290"/>
              <a:gd name="T21" fmla="*/ 194 h 369"/>
              <a:gd name="T22" fmla="*/ 222 w 290"/>
              <a:gd name="T23" fmla="*/ 194 h 369"/>
              <a:gd name="T24" fmla="*/ 222 w 290"/>
              <a:gd name="T25" fmla="*/ 181 h 369"/>
              <a:gd name="T26" fmla="*/ 57 w 290"/>
              <a:gd name="T27" fmla="*/ 181 h 369"/>
              <a:gd name="T28" fmla="*/ 57 w 290"/>
              <a:gd name="T29" fmla="*/ 194 h 369"/>
              <a:gd name="T30" fmla="*/ 57 w 290"/>
              <a:gd name="T31" fmla="*/ 236 h 369"/>
              <a:gd name="T32" fmla="*/ 222 w 290"/>
              <a:gd name="T33" fmla="*/ 236 h 369"/>
              <a:gd name="T34" fmla="*/ 222 w 290"/>
              <a:gd name="T35" fmla="*/ 223 h 369"/>
              <a:gd name="T36" fmla="*/ 57 w 290"/>
              <a:gd name="T37" fmla="*/ 223 h 369"/>
              <a:gd name="T38" fmla="*/ 57 w 290"/>
              <a:gd name="T39" fmla="*/ 236 h 369"/>
              <a:gd name="T40" fmla="*/ 290 w 290"/>
              <a:gd name="T41" fmla="*/ 90 h 369"/>
              <a:gd name="T42" fmla="*/ 290 w 290"/>
              <a:gd name="T43" fmla="*/ 369 h 369"/>
              <a:gd name="T44" fmla="*/ 0 w 290"/>
              <a:gd name="T45" fmla="*/ 369 h 369"/>
              <a:gd name="T46" fmla="*/ 0 w 290"/>
              <a:gd name="T47" fmla="*/ 1 h 369"/>
              <a:gd name="T48" fmla="*/ 216 w 290"/>
              <a:gd name="T49" fmla="*/ 1 h 369"/>
              <a:gd name="T50" fmla="*/ 216 w 290"/>
              <a:gd name="T51" fmla="*/ 0 h 369"/>
              <a:gd name="T52" fmla="*/ 290 w 290"/>
              <a:gd name="T53" fmla="*/ 90 h 369"/>
              <a:gd name="T54" fmla="*/ 271 w 290"/>
              <a:gd name="T55" fmla="*/ 79 h 369"/>
              <a:gd name="T56" fmla="*/ 214 w 290"/>
              <a:gd name="T57" fmla="*/ 79 h 369"/>
              <a:gd name="T58" fmla="*/ 216 w 290"/>
              <a:gd name="T59" fmla="*/ 21 h 369"/>
              <a:gd name="T60" fmla="*/ 20 w 290"/>
              <a:gd name="T61" fmla="*/ 21 h 369"/>
              <a:gd name="T62" fmla="*/ 20 w 290"/>
              <a:gd name="T63" fmla="*/ 349 h 369"/>
              <a:gd name="T64" fmla="*/ 271 w 290"/>
              <a:gd name="T65" fmla="*/ 349 h 369"/>
              <a:gd name="T66" fmla="*/ 271 w 290"/>
              <a:gd name="T67" fmla="*/ 7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0" h="369">
                <a:moveTo>
                  <a:pt x="57" y="95"/>
                </a:moveTo>
                <a:lnTo>
                  <a:pt x="222" y="95"/>
                </a:lnTo>
                <a:lnTo>
                  <a:pt x="222" y="108"/>
                </a:lnTo>
                <a:lnTo>
                  <a:pt x="57" y="108"/>
                </a:lnTo>
                <a:lnTo>
                  <a:pt x="57" y="95"/>
                </a:lnTo>
                <a:close/>
                <a:moveTo>
                  <a:pt x="57" y="150"/>
                </a:moveTo>
                <a:lnTo>
                  <a:pt x="222" y="150"/>
                </a:lnTo>
                <a:lnTo>
                  <a:pt x="222" y="139"/>
                </a:lnTo>
                <a:lnTo>
                  <a:pt x="57" y="139"/>
                </a:lnTo>
                <a:lnTo>
                  <a:pt x="57" y="150"/>
                </a:lnTo>
                <a:close/>
                <a:moveTo>
                  <a:pt x="57" y="194"/>
                </a:moveTo>
                <a:lnTo>
                  <a:pt x="222" y="194"/>
                </a:lnTo>
                <a:lnTo>
                  <a:pt x="222" y="181"/>
                </a:lnTo>
                <a:lnTo>
                  <a:pt x="57" y="181"/>
                </a:lnTo>
                <a:lnTo>
                  <a:pt x="57" y="194"/>
                </a:lnTo>
                <a:close/>
                <a:moveTo>
                  <a:pt x="57" y="236"/>
                </a:moveTo>
                <a:lnTo>
                  <a:pt x="222" y="236"/>
                </a:lnTo>
                <a:lnTo>
                  <a:pt x="222" y="223"/>
                </a:lnTo>
                <a:lnTo>
                  <a:pt x="57" y="223"/>
                </a:lnTo>
                <a:lnTo>
                  <a:pt x="57" y="236"/>
                </a:lnTo>
                <a:close/>
                <a:moveTo>
                  <a:pt x="290" y="90"/>
                </a:moveTo>
                <a:lnTo>
                  <a:pt x="290" y="369"/>
                </a:lnTo>
                <a:lnTo>
                  <a:pt x="0" y="369"/>
                </a:lnTo>
                <a:lnTo>
                  <a:pt x="0" y="1"/>
                </a:lnTo>
                <a:lnTo>
                  <a:pt x="216" y="1"/>
                </a:lnTo>
                <a:lnTo>
                  <a:pt x="216" y="0"/>
                </a:lnTo>
                <a:lnTo>
                  <a:pt x="290" y="90"/>
                </a:lnTo>
                <a:close/>
                <a:moveTo>
                  <a:pt x="271" y="79"/>
                </a:moveTo>
                <a:lnTo>
                  <a:pt x="214" y="79"/>
                </a:lnTo>
                <a:lnTo>
                  <a:pt x="216" y="21"/>
                </a:lnTo>
                <a:lnTo>
                  <a:pt x="20" y="21"/>
                </a:lnTo>
                <a:lnTo>
                  <a:pt x="20" y="349"/>
                </a:lnTo>
                <a:lnTo>
                  <a:pt x="271" y="349"/>
                </a:lnTo>
                <a:lnTo>
                  <a:pt x="271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74" tIns="59737" rIns="119474" bIns="59737" numCol="1" anchor="t" anchorCtr="0" compatLnSpc="1"/>
          <a:lstStyle/>
          <a:p>
            <a:pPr defTabSz="894715">
              <a:defRPr/>
            </a:pPr>
            <a:endParaRPr lang="en-US" sz="222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1" name="Rectangle 348"/>
          <p:cNvSpPr/>
          <p:nvPr/>
        </p:nvSpPr>
        <p:spPr bwMode="auto">
          <a:xfrm>
            <a:off x="9029940" y="4683579"/>
            <a:ext cx="1276773" cy="1003300"/>
          </a:xfrm>
          <a:prstGeom prst="rect">
            <a:avLst/>
          </a:pr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en-US" altLang="zh-CN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sym typeface="+mn-ea"/>
              </a:rPr>
              <a:t>4/5G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sym typeface="+mn-ea"/>
              </a:rPr>
              <a:t>统一管理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black">
          <a:xfrm rot="5400000">
            <a:off x="9137468" y="4749620"/>
            <a:ext cx="394547" cy="384387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07554" tIns="53778" rIns="107554" bIns="53778" numCol="1" anchor="t" anchorCtr="0" compatLnSpc="1"/>
          <a:lstStyle/>
          <a:p>
            <a:pPr defTabSz="913130">
              <a:defRPr/>
            </a:pPr>
            <a:endParaRPr lang="en-US" sz="2095" kern="0">
              <a:solidFill>
                <a:prstClr val="black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43" name="Rectangle 346"/>
          <p:cNvSpPr/>
          <p:nvPr/>
        </p:nvSpPr>
        <p:spPr bwMode="auto">
          <a:xfrm>
            <a:off x="7717608" y="4683579"/>
            <a:ext cx="1276773" cy="1003300"/>
          </a:xfrm>
          <a:prstGeom prst="rect">
            <a:avLst/>
          </a:pr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en-US" altLang="zh-CN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4/5G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指标体系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4" name="Freeform 347"/>
          <p:cNvSpPr/>
          <p:nvPr>
            <p:custDataLst>
              <p:tags r:id="rId3"/>
            </p:custDataLst>
          </p:nvPr>
        </p:nvSpPr>
        <p:spPr>
          <a:xfrm>
            <a:off x="7826828" y="4743692"/>
            <a:ext cx="384387" cy="337820"/>
          </a:xfrm>
          <a:custGeom>
            <a:avLst/>
            <a:gdLst/>
            <a:ahLst/>
            <a:cxnLst/>
            <a:rect l="l" t="t" r="r" b="b"/>
            <a:pathLst>
              <a:path w="1188720" h="1198117">
                <a:moveTo>
                  <a:pt x="0" y="1179829"/>
                </a:moveTo>
                <a:lnTo>
                  <a:pt x="1188720" y="1179829"/>
                </a:lnTo>
                <a:lnTo>
                  <a:pt x="1188720" y="1198117"/>
                </a:lnTo>
                <a:lnTo>
                  <a:pt x="0" y="1198117"/>
                </a:lnTo>
                <a:close/>
                <a:moveTo>
                  <a:pt x="85725" y="629228"/>
                </a:moveTo>
                <a:lnTo>
                  <a:pt x="228600" y="629228"/>
                </a:lnTo>
                <a:lnTo>
                  <a:pt x="228600" y="1174749"/>
                </a:lnTo>
                <a:lnTo>
                  <a:pt x="85725" y="1174749"/>
                </a:lnTo>
                <a:close/>
                <a:moveTo>
                  <a:pt x="160954" y="560521"/>
                </a:moveTo>
                <a:lnTo>
                  <a:pt x="134893" y="565433"/>
                </a:lnTo>
                <a:lnTo>
                  <a:pt x="135875" y="570646"/>
                </a:lnTo>
                <a:lnTo>
                  <a:pt x="161936" y="565734"/>
                </a:lnTo>
                <a:close/>
                <a:moveTo>
                  <a:pt x="200045" y="527408"/>
                </a:moveTo>
                <a:lnTo>
                  <a:pt x="95801" y="547055"/>
                </a:lnTo>
                <a:lnTo>
                  <a:pt x="96784" y="552268"/>
                </a:lnTo>
                <a:lnTo>
                  <a:pt x="201028" y="532620"/>
                </a:lnTo>
                <a:close/>
                <a:moveTo>
                  <a:pt x="193530" y="502890"/>
                </a:moveTo>
                <a:lnTo>
                  <a:pt x="102316" y="520082"/>
                </a:lnTo>
                <a:lnTo>
                  <a:pt x="103299" y="525294"/>
                </a:lnTo>
                <a:lnTo>
                  <a:pt x="194512" y="508102"/>
                </a:lnTo>
                <a:close/>
                <a:moveTo>
                  <a:pt x="180500" y="479600"/>
                </a:moveTo>
                <a:lnTo>
                  <a:pt x="115347" y="491880"/>
                </a:lnTo>
                <a:lnTo>
                  <a:pt x="116329" y="497092"/>
                </a:lnTo>
                <a:lnTo>
                  <a:pt x="181482" y="484813"/>
                </a:lnTo>
                <a:close/>
                <a:moveTo>
                  <a:pt x="378883" y="434974"/>
                </a:moveTo>
                <a:lnTo>
                  <a:pt x="521758" y="434974"/>
                </a:lnTo>
                <a:lnTo>
                  <a:pt x="521758" y="1174749"/>
                </a:lnTo>
                <a:lnTo>
                  <a:pt x="378883" y="1174749"/>
                </a:lnTo>
                <a:close/>
                <a:moveTo>
                  <a:pt x="672041" y="225425"/>
                </a:moveTo>
                <a:lnTo>
                  <a:pt x="814916" y="225425"/>
                </a:lnTo>
                <a:lnTo>
                  <a:pt x="814916" y="1174749"/>
                </a:lnTo>
                <a:lnTo>
                  <a:pt x="672041" y="1174749"/>
                </a:lnTo>
                <a:close/>
                <a:moveTo>
                  <a:pt x="144046" y="189143"/>
                </a:moveTo>
                <a:cubicBezTo>
                  <a:pt x="151107" y="189037"/>
                  <a:pt x="156647" y="189144"/>
                  <a:pt x="164251" y="190420"/>
                </a:cubicBezTo>
                <a:cubicBezTo>
                  <a:pt x="171855" y="191696"/>
                  <a:pt x="181740" y="194037"/>
                  <a:pt x="189670" y="196802"/>
                </a:cubicBezTo>
                <a:cubicBezTo>
                  <a:pt x="197599" y="199568"/>
                  <a:pt x="204877" y="202865"/>
                  <a:pt x="211830" y="207013"/>
                </a:cubicBezTo>
                <a:cubicBezTo>
                  <a:pt x="218782" y="211162"/>
                  <a:pt x="225516" y="216161"/>
                  <a:pt x="231382" y="221693"/>
                </a:cubicBezTo>
                <a:cubicBezTo>
                  <a:pt x="237248" y="227224"/>
                  <a:pt x="242679" y="233712"/>
                  <a:pt x="247025" y="240201"/>
                </a:cubicBezTo>
                <a:cubicBezTo>
                  <a:pt x="251370" y="246689"/>
                  <a:pt x="254411" y="253923"/>
                  <a:pt x="257453" y="260624"/>
                </a:cubicBezTo>
                <a:cubicBezTo>
                  <a:pt x="260495" y="267325"/>
                  <a:pt x="263319" y="273282"/>
                  <a:pt x="265274" y="280409"/>
                </a:cubicBezTo>
                <a:cubicBezTo>
                  <a:pt x="267230" y="287536"/>
                  <a:pt x="268967" y="295194"/>
                  <a:pt x="269185" y="303385"/>
                </a:cubicBezTo>
                <a:cubicBezTo>
                  <a:pt x="269402" y="311575"/>
                  <a:pt x="268641" y="320510"/>
                  <a:pt x="266578" y="329552"/>
                </a:cubicBezTo>
                <a:cubicBezTo>
                  <a:pt x="264514" y="338593"/>
                  <a:pt x="261146" y="347528"/>
                  <a:pt x="256801" y="357633"/>
                </a:cubicBezTo>
                <a:cubicBezTo>
                  <a:pt x="252456" y="367738"/>
                  <a:pt x="246373" y="378375"/>
                  <a:pt x="240507" y="390182"/>
                </a:cubicBezTo>
                <a:cubicBezTo>
                  <a:pt x="234641" y="401989"/>
                  <a:pt x="226277" y="418902"/>
                  <a:pt x="221606" y="428476"/>
                </a:cubicBezTo>
                <a:cubicBezTo>
                  <a:pt x="216935" y="438049"/>
                  <a:pt x="213568" y="443048"/>
                  <a:pt x="212481" y="447622"/>
                </a:cubicBezTo>
                <a:cubicBezTo>
                  <a:pt x="211395" y="452196"/>
                  <a:pt x="215414" y="453260"/>
                  <a:pt x="215088" y="455919"/>
                </a:cubicBezTo>
                <a:cubicBezTo>
                  <a:pt x="214762" y="458578"/>
                  <a:pt x="210743" y="461025"/>
                  <a:pt x="210526" y="463578"/>
                </a:cubicBezTo>
                <a:cubicBezTo>
                  <a:pt x="210309" y="466130"/>
                  <a:pt x="214219" y="467620"/>
                  <a:pt x="213785" y="471236"/>
                </a:cubicBezTo>
                <a:lnTo>
                  <a:pt x="207919" y="485277"/>
                </a:lnTo>
                <a:cubicBezTo>
                  <a:pt x="207267" y="489213"/>
                  <a:pt x="209005" y="491766"/>
                  <a:pt x="209874" y="494850"/>
                </a:cubicBezTo>
                <a:cubicBezTo>
                  <a:pt x="210743" y="497935"/>
                  <a:pt x="213567" y="499743"/>
                  <a:pt x="213133" y="503785"/>
                </a:cubicBezTo>
                <a:cubicBezTo>
                  <a:pt x="212698" y="507827"/>
                  <a:pt x="207158" y="514954"/>
                  <a:pt x="207267" y="519102"/>
                </a:cubicBezTo>
                <a:cubicBezTo>
                  <a:pt x="207376" y="523251"/>
                  <a:pt x="213024" y="525166"/>
                  <a:pt x="213785" y="528676"/>
                </a:cubicBezTo>
                <a:lnTo>
                  <a:pt x="211830" y="540164"/>
                </a:lnTo>
                <a:cubicBezTo>
                  <a:pt x="210743" y="542929"/>
                  <a:pt x="207484" y="543461"/>
                  <a:pt x="207267" y="545270"/>
                </a:cubicBezTo>
                <a:cubicBezTo>
                  <a:pt x="207050" y="547078"/>
                  <a:pt x="209440" y="548780"/>
                  <a:pt x="210526" y="551013"/>
                </a:cubicBezTo>
                <a:cubicBezTo>
                  <a:pt x="211612" y="553247"/>
                  <a:pt x="213676" y="555587"/>
                  <a:pt x="213785" y="558672"/>
                </a:cubicBezTo>
                <a:cubicBezTo>
                  <a:pt x="213893" y="561757"/>
                  <a:pt x="213242" y="566437"/>
                  <a:pt x="211178" y="569522"/>
                </a:cubicBezTo>
                <a:cubicBezTo>
                  <a:pt x="209114" y="572606"/>
                  <a:pt x="207593" y="574628"/>
                  <a:pt x="201401" y="577180"/>
                </a:cubicBezTo>
                <a:cubicBezTo>
                  <a:pt x="195209" y="579733"/>
                  <a:pt x="179024" y="582606"/>
                  <a:pt x="174027" y="584839"/>
                </a:cubicBezTo>
                <a:cubicBezTo>
                  <a:pt x="169031" y="587073"/>
                  <a:pt x="172724" y="588137"/>
                  <a:pt x="171420" y="590583"/>
                </a:cubicBezTo>
                <a:cubicBezTo>
                  <a:pt x="170117" y="593030"/>
                  <a:pt x="169248" y="597072"/>
                  <a:pt x="166206" y="599518"/>
                </a:cubicBezTo>
                <a:cubicBezTo>
                  <a:pt x="163164" y="601964"/>
                  <a:pt x="157733" y="604198"/>
                  <a:pt x="153171" y="605262"/>
                </a:cubicBezTo>
                <a:cubicBezTo>
                  <a:pt x="148608" y="606326"/>
                  <a:pt x="142960" y="606645"/>
                  <a:pt x="138832" y="605900"/>
                </a:cubicBezTo>
                <a:cubicBezTo>
                  <a:pt x="134704" y="605156"/>
                  <a:pt x="131011" y="602603"/>
                  <a:pt x="128404" y="600794"/>
                </a:cubicBezTo>
                <a:cubicBezTo>
                  <a:pt x="125797" y="598986"/>
                  <a:pt x="124276" y="597391"/>
                  <a:pt x="123189" y="595051"/>
                </a:cubicBezTo>
                <a:lnTo>
                  <a:pt x="121886" y="586754"/>
                </a:lnTo>
                <a:cubicBezTo>
                  <a:pt x="118084" y="584626"/>
                  <a:pt x="110806" y="581648"/>
                  <a:pt x="110806" y="581648"/>
                </a:cubicBezTo>
                <a:cubicBezTo>
                  <a:pt x="107004" y="580052"/>
                  <a:pt x="100704" y="577712"/>
                  <a:pt x="97119" y="575904"/>
                </a:cubicBezTo>
                <a:cubicBezTo>
                  <a:pt x="93534" y="574096"/>
                  <a:pt x="91471" y="572713"/>
                  <a:pt x="89298" y="570798"/>
                </a:cubicBezTo>
                <a:cubicBezTo>
                  <a:pt x="87125" y="568883"/>
                  <a:pt x="84844" y="566756"/>
                  <a:pt x="84084" y="564416"/>
                </a:cubicBezTo>
                <a:cubicBezTo>
                  <a:pt x="83324" y="562076"/>
                  <a:pt x="83975" y="559417"/>
                  <a:pt x="84736" y="556757"/>
                </a:cubicBezTo>
                <a:lnTo>
                  <a:pt x="88646" y="548461"/>
                </a:lnTo>
                <a:cubicBezTo>
                  <a:pt x="88972" y="546546"/>
                  <a:pt x="87668" y="546759"/>
                  <a:pt x="86691" y="545270"/>
                </a:cubicBezTo>
                <a:cubicBezTo>
                  <a:pt x="85713" y="543780"/>
                  <a:pt x="83650" y="541866"/>
                  <a:pt x="82780" y="539526"/>
                </a:cubicBezTo>
                <a:cubicBezTo>
                  <a:pt x="81911" y="537185"/>
                  <a:pt x="81151" y="533994"/>
                  <a:pt x="81477" y="531229"/>
                </a:cubicBezTo>
                <a:cubicBezTo>
                  <a:pt x="81803" y="528463"/>
                  <a:pt x="83758" y="525166"/>
                  <a:pt x="84736" y="522932"/>
                </a:cubicBezTo>
                <a:cubicBezTo>
                  <a:pt x="85713" y="520698"/>
                  <a:pt x="87451" y="519315"/>
                  <a:pt x="87343" y="517826"/>
                </a:cubicBezTo>
                <a:cubicBezTo>
                  <a:pt x="87234" y="516337"/>
                  <a:pt x="85061" y="515699"/>
                  <a:pt x="84084" y="513997"/>
                </a:cubicBezTo>
                <a:cubicBezTo>
                  <a:pt x="83106" y="512295"/>
                  <a:pt x="81803" y="509955"/>
                  <a:pt x="81477" y="507615"/>
                </a:cubicBezTo>
                <a:cubicBezTo>
                  <a:pt x="81151" y="505274"/>
                  <a:pt x="81042" y="502615"/>
                  <a:pt x="82129" y="499956"/>
                </a:cubicBezTo>
                <a:lnTo>
                  <a:pt x="87994" y="491659"/>
                </a:lnTo>
                <a:cubicBezTo>
                  <a:pt x="88646" y="489319"/>
                  <a:pt x="87125" y="488681"/>
                  <a:pt x="86039" y="485915"/>
                </a:cubicBezTo>
                <a:cubicBezTo>
                  <a:pt x="84953" y="483150"/>
                  <a:pt x="82346" y="478469"/>
                  <a:pt x="81477" y="475065"/>
                </a:cubicBezTo>
                <a:cubicBezTo>
                  <a:pt x="80608" y="471662"/>
                  <a:pt x="80282" y="468790"/>
                  <a:pt x="80825" y="465492"/>
                </a:cubicBezTo>
                <a:cubicBezTo>
                  <a:pt x="81368" y="462195"/>
                  <a:pt x="86148" y="458259"/>
                  <a:pt x="85387" y="453366"/>
                </a:cubicBezTo>
                <a:cubicBezTo>
                  <a:pt x="84627" y="448473"/>
                  <a:pt x="80173" y="444005"/>
                  <a:pt x="76263" y="436134"/>
                </a:cubicBezTo>
                <a:cubicBezTo>
                  <a:pt x="72352" y="428263"/>
                  <a:pt x="68116" y="418583"/>
                  <a:pt x="61924" y="406138"/>
                </a:cubicBezTo>
                <a:cubicBezTo>
                  <a:pt x="55732" y="393693"/>
                  <a:pt x="44761" y="373695"/>
                  <a:pt x="39112" y="361463"/>
                </a:cubicBezTo>
                <a:cubicBezTo>
                  <a:pt x="33464" y="349230"/>
                  <a:pt x="30313" y="342635"/>
                  <a:pt x="28032" y="332743"/>
                </a:cubicBezTo>
                <a:cubicBezTo>
                  <a:pt x="25751" y="322850"/>
                  <a:pt x="24664" y="313064"/>
                  <a:pt x="25425" y="302108"/>
                </a:cubicBezTo>
                <a:cubicBezTo>
                  <a:pt x="26186" y="291152"/>
                  <a:pt x="29118" y="277324"/>
                  <a:pt x="32595" y="267006"/>
                </a:cubicBezTo>
                <a:cubicBezTo>
                  <a:pt x="36071" y="256688"/>
                  <a:pt x="40525" y="248498"/>
                  <a:pt x="46282" y="240201"/>
                </a:cubicBezTo>
                <a:cubicBezTo>
                  <a:pt x="52039" y="231904"/>
                  <a:pt x="58991" y="223820"/>
                  <a:pt x="67138" y="217225"/>
                </a:cubicBezTo>
                <a:cubicBezTo>
                  <a:pt x="75285" y="210630"/>
                  <a:pt x="86039" y="204992"/>
                  <a:pt x="95164" y="200631"/>
                </a:cubicBezTo>
                <a:cubicBezTo>
                  <a:pt x="104289" y="196270"/>
                  <a:pt x="113739" y="192973"/>
                  <a:pt x="121886" y="191058"/>
                </a:cubicBezTo>
                <a:cubicBezTo>
                  <a:pt x="130033" y="189143"/>
                  <a:pt x="136985" y="189250"/>
                  <a:pt x="144046" y="189143"/>
                </a:cubicBezTo>
                <a:close/>
                <a:moveTo>
                  <a:pt x="965198" y="0"/>
                </a:moveTo>
                <a:lnTo>
                  <a:pt x="1108073" y="0"/>
                </a:lnTo>
                <a:lnTo>
                  <a:pt x="1108073" y="1174749"/>
                </a:lnTo>
                <a:lnTo>
                  <a:pt x="965198" y="1174749"/>
                </a:lnTo>
                <a:close/>
              </a:path>
            </a:pathLst>
          </a:cu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400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5" name="Rectangle 344"/>
          <p:cNvSpPr/>
          <p:nvPr/>
        </p:nvSpPr>
        <p:spPr bwMode="auto">
          <a:xfrm>
            <a:off x="5088708" y="4683579"/>
            <a:ext cx="1276773" cy="1003300"/>
          </a:xfrm>
          <a:prstGeom prst="rect">
            <a:avLst/>
          </a:pr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全领域建模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5198775" y="4737767"/>
            <a:ext cx="245533" cy="374227"/>
          </a:xfrm>
          <a:custGeom>
            <a:avLst/>
            <a:gdLst>
              <a:gd name="T0" fmla="*/ 3252 w 3252"/>
              <a:gd name="T1" fmla="*/ 0 h 4962"/>
              <a:gd name="T2" fmla="*/ 3252 w 3252"/>
              <a:gd name="T3" fmla="*/ 1502 h 4962"/>
              <a:gd name="T4" fmla="*/ 1749 w 3252"/>
              <a:gd name="T5" fmla="*/ 1502 h 4962"/>
              <a:gd name="T6" fmla="*/ 1749 w 3252"/>
              <a:gd name="T7" fmla="*/ 0 h 4962"/>
              <a:gd name="T8" fmla="*/ 3252 w 3252"/>
              <a:gd name="T9" fmla="*/ 0 h 4962"/>
              <a:gd name="T10" fmla="*/ 3252 w 3252"/>
              <a:gd name="T11" fmla="*/ 0 h 4962"/>
              <a:gd name="T12" fmla="*/ 3252 w 3252"/>
              <a:gd name="T13" fmla="*/ 0 h 4962"/>
              <a:gd name="T14" fmla="*/ 1749 w 3252"/>
              <a:gd name="T15" fmla="*/ 1727 h 4962"/>
              <a:gd name="T16" fmla="*/ 1749 w 3252"/>
              <a:gd name="T17" fmla="*/ 3236 h 4962"/>
              <a:gd name="T18" fmla="*/ 3252 w 3252"/>
              <a:gd name="T19" fmla="*/ 3236 h 4962"/>
              <a:gd name="T20" fmla="*/ 3252 w 3252"/>
              <a:gd name="T21" fmla="*/ 1727 h 4962"/>
              <a:gd name="T22" fmla="*/ 1749 w 3252"/>
              <a:gd name="T23" fmla="*/ 1727 h 4962"/>
              <a:gd name="T24" fmla="*/ 1749 w 3252"/>
              <a:gd name="T25" fmla="*/ 1727 h 4962"/>
              <a:gd name="T26" fmla="*/ 1749 w 3252"/>
              <a:gd name="T27" fmla="*/ 1727 h 4962"/>
              <a:gd name="T28" fmla="*/ 0 w 3252"/>
              <a:gd name="T29" fmla="*/ 0 h 4962"/>
              <a:gd name="T30" fmla="*/ 0 w 3252"/>
              <a:gd name="T31" fmla="*/ 1502 h 4962"/>
              <a:gd name="T32" fmla="*/ 1524 w 3252"/>
              <a:gd name="T33" fmla="*/ 1502 h 4962"/>
              <a:gd name="T34" fmla="*/ 1524 w 3252"/>
              <a:gd name="T35" fmla="*/ 0 h 4962"/>
              <a:gd name="T36" fmla="*/ 0 w 3252"/>
              <a:gd name="T37" fmla="*/ 0 h 4962"/>
              <a:gd name="T38" fmla="*/ 0 w 3252"/>
              <a:gd name="T39" fmla="*/ 0 h 4962"/>
              <a:gd name="T40" fmla="*/ 0 w 3252"/>
              <a:gd name="T41" fmla="*/ 0 h 4962"/>
              <a:gd name="T42" fmla="*/ 0 w 3252"/>
              <a:gd name="T43" fmla="*/ 1727 h 4962"/>
              <a:gd name="T44" fmla="*/ 0 w 3252"/>
              <a:gd name="T45" fmla="*/ 3236 h 4962"/>
              <a:gd name="T46" fmla="*/ 1524 w 3252"/>
              <a:gd name="T47" fmla="*/ 3236 h 4962"/>
              <a:gd name="T48" fmla="*/ 1524 w 3252"/>
              <a:gd name="T49" fmla="*/ 1727 h 4962"/>
              <a:gd name="T50" fmla="*/ 0 w 3252"/>
              <a:gd name="T51" fmla="*/ 1727 h 4962"/>
              <a:gd name="T52" fmla="*/ 0 w 3252"/>
              <a:gd name="T53" fmla="*/ 1727 h 4962"/>
              <a:gd name="T54" fmla="*/ 0 w 3252"/>
              <a:gd name="T55" fmla="*/ 1727 h 4962"/>
              <a:gd name="T56" fmla="*/ 0 w 3252"/>
              <a:gd name="T57" fmla="*/ 3460 h 4962"/>
              <a:gd name="T58" fmla="*/ 0 w 3252"/>
              <a:gd name="T59" fmla="*/ 4962 h 4962"/>
              <a:gd name="T60" fmla="*/ 3252 w 3252"/>
              <a:gd name="T61" fmla="*/ 4962 h 4962"/>
              <a:gd name="T62" fmla="*/ 3252 w 3252"/>
              <a:gd name="T63" fmla="*/ 3460 h 4962"/>
              <a:gd name="T64" fmla="*/ 0 w 3252"/>
              <a:gd name="T65" fmla="*/ 3460 h 4962"/>
              <a:gd name="T66" fmla="*/ 0 w 3252"/>
              <a:gd name="T67" fmla="*/ 3460 h 4962"/>
              <a:gd name="T68" fmla="*/ 0 w 3252"/>
              <a:gd name="T69" fmla="*/ 3460 h 4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52" h="4962">
                <a:moveTo>
                  <a:pt x="3252" y="0"/>
                </a:moveTo>
                <a:lnTo>
                  <a:pt x="3252" y="1502"/>
                </a:lnTo>
                <a:lnTo>
                  <a:pt x="1749" y="1502"/>
                </a:lnTo>
                <a:lnTo>
                  <a:pt x="1749" y="0"/>
                </a:lnTo>
                <a:lnTo>
                  <a:pt x="3252" y="0"/>
                </a:lnTo>
                <a:lnTo>
                  <a:pt x="3252" y="0"/>
                </a:lnTo>
                <a:lnTo>
                  <a:pt x="3252" y="0"/>
                </a:lnTo>
                <a:close/>
                <a:moveTo>
                  <a:pt x="1749" y="1727"/>
                </a:moveTo>
                <a:lnTo>
                  <a:pt x="1749" y="3236"/>
                </a:lnTo>
                <a:lnTo>
                  <a:pt x="3252" y="3236"/>
                </a:lnTo>
                <a:lnTo>
                  <a:pt x="3252" y="1727"/>
                </a:lnTo>
                <a:lnTo>
                  <a:pt x="1749" y="1727"/>
                </a:lnTo>
                <a:lnTo>
                  <a:pt x="1749" y="1727"/>
                </a:lnTo>
                <a:lnTo>
                  <a:pt x="1749" y="1727"/>
                </a:lnTo>
                <a:close/>
                <a:moveTo>
                  <a:pt x="0" y="0"/>
                </a:moveTo>
                <a:lnTo>
                  <a:pt x="0" y="1502"/>
                </a:lnTo>
                <a:lnTo>
                  <a:pt x="1524" y="1502"/>
                </a:lnTo>
                <a:lnTo>
                  <a:pt x="1524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0" y="1727"/>
                </a:moveTo>
                <a:lnTo>
                  <a:pt x="0" y="3236"/>
                </a:lnTo>
                <a:lnTo>
                  <a:pt x="1524" y="3236"/>
                </a:lnTo>
                <a:lnTo>
                  <a:pt x="1524" y="1727"/>
                </a:lnTo>
                <a:lnTo>
                  <a:pt x="0" y="1727"/>
                </a:lnTo>
                <a:lnTo>
                  <a:pt x="0" y="1727"/>
                </a:lnTo>
                <a:lnTo>
                  <a:pt x="0" y="1727"/>
                </a:lnTo>
                <a:close/>
                <a:moveTo>
                  <a:pt x="0" y="3460"/>
                </a:moveTo>
                <a:lnTo>
                  <a:pt x="0" y="4962"/>
                </a:lnTo>
                <a:lnTo>
                  <a:pt x="3252" y="4962"/>
                </a:lnTo>
                <a:lnTo>
                  <a:pt x="3252" y="3460"/>
                </a:lnTo>
                <a:lnTo>
                  <a:pt x="0" y="3460"/>
                </a:lnTo>
                <a:lnTo>
                  <a:pt x="0" y="3460"/>
                </a:lnTo>
                <a:lnTo>
                  <a:pt x="0" y="34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492" tIns="59746" rIns="119492" bIns="59746" numCol="1" anchor="t" anchorCtr="0" compatLnSpc="1"/>
          <a:lstStyle/>
          <a:p>
            <a:pPr defTabSz="913130">
              <a:defRPr/>
            </a:pPr>
            <a:endParaRPr lang="en-US" sz="2355" kern="0">
              <a:solidFill>
                <a:srgbClr val="50505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7" name="Rectangle 116"/>
          <p:cNvSpPr/>
          <p:nvPr/>
        </p:nvSpPr>
        <p:spPr bwMode="auto">
          <a:xfrm>
            <a:off x="7719060" y="3129099"/>
            <a:ext cx="1274233" cy="1003300"/>
          </a:xfrm>
          <a:prstGeom prst="rect">
            <a:avLst/>
          </a:prstGeom>
          <a:solidFill>
            <a:srgbClr val="008DD3"/>
          </a:solidFill>
          <a:ln>
            <a:noFill/>
          </a:ln>
        </p:spPr>
        <p:txBody>
          <a:bodyPr rot="0" spcFirstLastPara="0" vertOverflow="overflow" horzOverflow="overflow" vert="horz" wrap="square" lIns="119492" tIns="59746" rIns="119492" bIns="59746" numCol="1" spcCol="0" rtlCol="0" fromWordArt="0" anchor="b" anchorCtr="0" forceAA="0" compatLnSpc="1">
            <a:noAutofit/>
          </a:bodyPr>
          <a:lstStyle/>
          <a:p>
            <a:pPr defTabSz="931545">
              <a:lnSpc>
                <a:spcPct val="90000"/>
              </a:lnSpc>
              <a:defRPr/>
            </a:pPr>
            <a:r>
              <a:rPr lang="en-US" altLang="zh-CN" sz="1400" kern="0" dirty="0" err="1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iPerfomance</a:t>
            </a:r>
            <a:endParaRPr lang="en-US" altLang="zh-CN" sz="14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性能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8" name="Rectangle 391">
            <a:hlinkClick r:id="" action="ppaction://noaction"/>
          </p:cNvPr>
          <p:cNvSpPr/>
          <p:nvPr/>
        </p:nvSpPr>
        <p:spPr bwMode="auto">
          <a:xfrm>
            <a:off x="5087620" y="2642267"/>
            <a:ext cx="6537960" cy="424180"/>
          </a:xfrm>
          <a:prstGeom prst="rect">
            <a:avLst/>
          </a:prstGeom>
          <a:solidFill>
            <a:srgbClr val="FFFFFF">
              <a:lumMod val="75000"/>
            </a:srgb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0" numCol="1" spcCol="0" rtlCol="0" fromWordArt="0" anchor="ctr" anchorCtr="0" forceAA="0" compatLnSpc="1">
            <a:noAutofit/>
          </a:bodyPr>
          <a:lstStyle/>
          <a:p>
            <a:pPr defTabSz="760095">
              <a:lnSpc>
                <a:spcPct val="90000"/>
              </a:lnSpc>
              <a:defRPr/>
            </a:pPr>
            <a:r>
              <a:rPr lang="zh-CN" altLang="en-US" sz="266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专题应用层</a:t>
            </a:r>
            <a:r>
              <a:rPr lang="zh-CN" altLang="en-US" sz="2135" kern="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55000">
                      <a:srgbClr val="505050">
                        <a:lumMod val="75000"/>
                      </a:srgbClr>
                    </a:gs>
                    <a:gs pos="0">
                      <a:srgbClr val="505050">
                        <a:lumMod val="75000"/>
                      </a:srgbClr>
                    </a:gs>
                  </a:gsLst>
                  <a:lin ang="5400000" scaled="0"/>
                </a:gra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 全领域、全流程工具覆盖 </a:t>
            </a:r>
            <a:endParaRPr lang="zh-CN" altLang="en-US" sz="2665" kern="0" dirty="0">
              <a:ln>
                <a:solidFill>
                  <a:srgbClr val="FFFFFF">
                    <a:alpha val="0"/>
                  </a:srgbClr>
                </a:solidFill>
              </a:ln>
              <a:gradFill>
                <a:gsLst>
                  <a:gs pos="55000">
                    <a:srgbClr val="505050">
                      <a:lumMod val="75000"/>
                    </a:srgbClr>
                  </a:gs>
                  <a:gs pos="0">
                    <a:srgbClr val="505050">
                      <a:lumMod val="75000"/>
                    </a:srgbClr>
                  </a:gs>
                </a:gsLst>
                <a:lin ang="5400000" scaled="0"/>
              </a:gra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sp>
        <p:nvSpPr>
          <p:cNvPr id="49" name="Rectangle 407"/>
          <p:cNvSpPr/>
          <p:nvPr/>
        </p:nvSpPr>
        <p:spPr bwMode="auto">
          <a:xfrm>
            <a:off x="5087620" y="3129947"/>
            <a:ext cx="1276773" cy="1003300"/>
          </a:xfrm>
          <a:prstGeom prst="rect">
            <a:avLst/>
          </a:prstGeom>
          <a:solidFill>
            <a:srgbClr val="008DD3"/>
          </a:solidFill>
          <a:ln>
            <a:noFill/>
          </a:ln>
        </p:spPr>
        <p:txBody>
          <a:bodyPr rot="0" spcFirstLastPara="0" vertOverflow="overflow" horzOverflow="overflow" vert="horz" wrap="square" lIns="119492" tIns="59746" rIns="119492" bIns="59746" numCol="1" spcCol="0" rtlCol="0" fromWordArt="0" anchor="b" anchorCtr="0" forceAA="0" compatLnSpc="1">
            <a:noAutofit/>
          </a:bodyPr>
          <a:lstStyle/>
          <a:p>
            <a:pPr defTabSz="931545">
              <a:lnSpc>
                <a:spcPct val="90000"/>
              </a:lnSpc>
              <a:defRPr/>
            </a:pPr>
            <a:r>
              <a:rPr lang="en-US" altLang="zh-CN" sz="1600" kern="0" dirty="0" err="1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iFault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故障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0" name="Freeform 151"/>
          <p:cNvSpPr/>
          <p:nvPr/>
        </p:nvSpPr>
        <p:spPr bwMode="auto">
          <a:xfrm>
            <a:off x="5151121" y="3295047"/>
            <a:ext cx="536787" cy="193040"/>
          </a:xfrm>
          <a:custGeom>
            <a:avLst/>
            <a:gdLst>
              <a:gd name="T0" fmla="*/ 273 w 395"/>
              <a:gd name="T1" fmla="*/ 1 h 142"/>
              <a:gd name="T2" fmla="*/ 277 w 395"/>
              <a:gd name="T3" fmla="*/ 6 h 142"/>
              <a:gd name="T4" fmla="*/ 290 w 395"/>
              <a:gd name="T5" fmla="*/ 20 h 142"/>
              <a:gd name="T6" fmla="*/ 376 w 395"/>
              <a:gd name="T7" fmla="*/ 68 h 142"/>
              <a:gd name="T8" fmla="*/ 197 w 395"/>
              <a:gd name="T9" fmla="*/ 123 h 142"/>
              <a:gd name="T10" fmla="*/ 18 w 395"/>
              <a:gd name="T11" fmla="*/ 68 h 142"/>
              <a:gd name="T12" fmla="*/ 112 w 395"/>
              <a:gd name="T13" fmla="*/ 19 h 142"/>
              <a:gd name="T14" fmla="*/ 112 w 395"/>
              <a:gd name="T15" fmla="*/ 0 h 142"/>
              <a:gd name="T16" fmla="*/ 0 w 395"/>
              <a:gd name="T17" fmla="*/ 68 h 142"/>
              <a:gd name="T18" fmla="*/ 197 w 395"/>
              <a:gd name="T19" fmla="*/ 142 h 142"/>
              <a:gd name="T20" fmla="*/ 395 w 395"/>
              <a:gd name="T21" fmla="*/ 68 h 142"/>
              <a:gd name="T22" fmla="*/ 273 w 395"/>
              <a:gd name="T23" fmla="*/ 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142">
                <a:moveTo>
                  <a:pt x="273" y="1"/>
                </a:moveTo>
                <a:cubicBezTo>
                  <a:pt x="277" y="6"/>
                  <a:pt x="277" y="6"/>
                  <a:pt x="277" y="6"/>
                </a:cubicBezTo>
                <a:cubicBezTo>
                  <a:pt x="290" y="20"/>
                  <a:pt x="290" y="20"/>
                  <a:pt x="290" y="20"/>
                </a:cubicBezTo>
                <a:cubicBezTo>
                  <a:pt x="343" y="31"/>
                  <a:pt x="376" y="49"/>
                  <a:pt x="376" y="68"/>
                </a:cubicBezTo>
                <a:cubicBezTo>
                  <a:pt x="376" y="94"/>
                  <a:pt x="303" y="123"/>
                  <a:pt x="197" y="123"/>
                </a:cubicBezTo>
                <a:cubicBezTo>
                  <a:pt x="92" y="123"/>
                  <a:pt x="18" y="94"/>
                  <a:pt x="18" y="68"/>
                </a:cubicBezTo>
                <a:cubicBezTo>
                  <a:pt x="18" y="48"/>
                  <a:pt x="56" y="29"/>
                  <a:pt x="112" y="19"/>
                </a:cubicBezTo>
                <a:cubicBezTo>
                  <a:pt x="112" y="0"/>
                  <a:pt x="112" y="0"/>
                  <a:pt x="112" y="0"/>
                </a:cubicBezTo>
                <a:cubicBezTo>
                  <a:pt x="42" y="12"/>
                  <a:pt x="0" y="37"/>
                  <a:pt x="0" y="68"/>
                </a:cubicBezTo>
                <a:cubicBezTo>
                  <a:pt x="0" y="116"/>
                  <a:pt x="102" y="142"/>
                  <a:pt x="197" y="142"/>
                </a:cubicBezTo>
                <a:cubicBezTo>
                  <a:pt x="293" y="142"/>
                  <a:pt x="395" y="116"/>
                  <a:pt x="395" y="68"/>
                </a:cubicBezTo>
                <a:cubicBezTo>
                  <a:pt x="395" y="34"/>
                  <a:pt x="332" y="12"/>
                  <a:pt x="2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/>
          <a:p>
            <a:pPr defTabSz="894715">
              <a:defRPr/>
            </a:pPr>
            <a:endParaRPr lang="en-US" sz="222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1" name="Freeform 154"/>
          <p:cNvSpPr>
            <a:spLocks noEditPoints="1"/>
          </p:cNvSpPr>
          <p:nvPr/>
        </p:nvSpPr>
        <p:spPr bwMode="auto">
          <a:xfrm>
            <a:off x="5297593" y="3222233"/>
            <a:ext cx="270087" cy="210820"/>
          </a:xfrm>
          <a:custGeom>
            <a:avLst/>
            <a:gdLst>
              <a:gd name="T0" fmla="*/ 0 w 199"/>
              <a:gd name="T1" fmla="*/ 146 h 155"/>
              <a:gd name="T2" fmla="*/ 89 w 199"/>
              <a:gd name="T3" fmla="*/ 155 h 155"/>
              <a:gd name="T4" fmla="*/ 199 w 199"/>
              <a:gd name="T5" fmla="*/ 142 h 155"/>
              <a:gd name="T6" fmla="*/ 199 w 199"/>
              <a:gd name="T7" fmla="*/ 84 h 155"/>
              <a:gd name="T8" fmla="*/ 191 w 199"/>
              <a:gd name="T9" fmla="*/ 68 h 155"/>
              <a:gd name="T10" fmla="*/ 131 w 199"/>
              <a:gd name="T11" fmla="*/ 8 h 155"/>
              <a:gd name="T12" fmla="*/ 111 w 199"/>
              <a:gd name="T13" fmla="*/ 0 h 155"/>
              <a:gd name="T14" fmla="*/ 24 w 199"/>
              <a:gd name="T15" fmla="*/ 0 h 155"/>
              <a:gd name="T16" fmla="*/ 0 w 199"/>
              <a:gd name="T17" fmla="*/ 20 h 155"/>
              <a:gd name="T18" fmla="*/ 0 w 199"/>
              <a:gd name="T19" fmla="*/ 32 h 155"/>
              <a:gd name="T20" fmla="*/ 0 w 199"/>
              <a:gd name="T21" fmla="*/ 146 h 155"/>
              <a:gd name="T22" fmla="*/ 111 w 199"/>
              <a:gd name="T23" fmla="*/ 20 h 155"/>
              <a:gd name="T24" fmla="*/ 175 w 199"/>
              <a:gd name="T25" fmla="*/ 84 h 155"/>
              <a:gd name="T26" fmla="*/ 111 w 199"/>
              <a:gd name="T27" fmla="*/ 84 h 155"/>
              <a:gd name="T28" fmla="*/ 111 w 199"/>
              <a:gd name="T29" fmla="*/ 2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155">
                <a:moveTo>
                  <a:pt x="0" y="146"/>
                </a:moveTo>
                <a:cubicBezTo>
                  <a:pt x="24" y="151"/>
                  <a:pt x="54" y="155"/>
                  <a:pt x="89" y="155"/>
                </a:cubicBezTo>
                <a:cubicBezTo>
                  <a:pt x="136" y="155"/>
                  <a:pt x="173" y="149"/>
                  <a:pt x="199" y="142"/>
                </a:cubicBezTo>
                <a:cubicBezTo>
                  <a:pt x="199" y="84"/>
                  <a:pt x="199" y="84"/>
                  <a:pt x="199" y="84"/>
                </a:cubicBezTo>
                <a:cubicBezTo>
                  <a:pt x="199" y="84"/>
                  <a:pt x="198" y="73"/>
                  <a:pt x="191" y="68"/>
                </a:cubicBezTo>
                <a:cubicBezTo>
                  <a:pt x="131" y="8"/>
                  <a:pt x="131" y="8"/>
                  <a:pt x="131" y="8"/>
                </a:cubicBezTo>
                <a:cubicBezTo>
                  <a:pt x="124" y="0"/>
                  <a:pt x="119" y="0"/>
                  <a:pt x="1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2" y="0"/>
                  <a:pt x="0" y="8"/>
                  <a:pt x="0" y="20"/>
                </a:cubicBezTo>
                <a:cubicBezTo>
                  <a:pt x="0" y="24"/>
                  <a:pt x="0" y="28"/>
                  <a:pt x="0" y="32"/>
                </a:cubicBezTo>
                <a:cubicBezTo>
                  <a:pt x="0" y="32"/>
                  <a:pt x="0" y="132"/>
                  <a:pt x="0" y="146"/>
                </a:cubicBezTo>
                <a:close/>
                <a:moveTo>
                  <a:pt x="111" y="20"/>
                </a:moveTo>
                <a:cubicBezTo>
                  <a:pt x="175" y="84"/>
                  <a:pt x="175" y="84"/>
                  <a:pt x="175" y="84"/>
                </a:cubicBezTo>
                <a:cubicBezTo>
                  <a:pt x="111" y="84"/>
                  <a:pt x="111" y="84"/>
                  <a:pt x="111" y="84"/>
                </a:cubicBezTo>
                <a:lnTo>
                  <a:pt x="11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/>
          <a:p>
            <a:pPr defTabSz="894715">
              <a:defRPr/>
            </a:pPr>
            <a:endParaRPr lang="en-US" sz="222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2" name="Freeform 152"/>
          <p:cNvSpPr/>
          <p:nvPr/>
        </p:nvSpPr>
        <p:spPr bwMode="auto">
          <a:xfrm>
            <a:off x="5297593" y="3500787"/>
            <a:ext cx="270087" cy="58420"/>
          </a:xfrm>
          <a:custGeom>
            <a:avLst/>
            <a:gdLst>
              <a:gd name="T0" fmla="*/ 89 w 199"/>
              <a:gd name="T1" fmla="*/ 12 h 43"/>
              <a:gd name="T2" fmla="*/ 0 w 199"/>
              <a:gd name="T3" fmla="*/ 4 h 43"/>
              <a:gd name="T4" fmla="*/ 0 w 199"/>
              <a:gd name="T5" fmla="*/ 19 h 43"/>
              <a:gd name="T6" fmla="*/ 24 w 199"/>
              <a:gd name="T7" fmla="*/ 43 h 43"/>
              <a:gd name="T8" fmla="*/ 175 w 199"/>
              <a:gd name="T9" fmla="*/ 43 h 43"/>
              <a:gd name="T10" fmla="*/ 199 w 199"/>
              <a:gd name="T11" fmla="*/ 19 h 43"/>
              <a:gd name="T12" fmla="*/ 199 w 199"/>
              <a:gd name="T13" fmla="*/ 0 h 43"/>
              <a:gd name="T14" fmla="*/ 89 w 199"/>
              <a:gd name="T15" fmla="*/ 1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3">
                <a:moveTo>
                  <a:pt x="89" y="12"/>
                </a:moveTo>
                <a:cubicBezTo>
                  <a:pt x="59" y="12"/>
                  <a:pt x="28" y="9"/>
                  <a:pt x="0" y="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31"/>
                  <a:pt x="12" y="43"/>
                  <a:pt x="24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87" y="43"/>
                  <a:pt x="199" y="31"/>
                  <a:pt x="199" y="19"/>
                </a:cubicBezTo>
                <a:cubicBezTo>
                  <a:pt x="199" y="13"/>
                  <a:pt x="199" y="6"/>
                  <a:pt x="199" y="0"/>
                </a:cubicBezTo>
                <a:cubicBezTo>
                  <a:pt x="166" y="8"/>
                  <a:pt x="128" y="12"/>
                  <a:pt x="89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/>
          <a:p>
            <a:pPr defTabSz="894715">
              <a:defRPr/>
            </a:pPr>
            <a:endParaRPr lang="en-US" sz="222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3" name="Rectangle 403"/>
          <p:cNvSpPr/>
          <p:nvPr/>
        </p:nvSpPr>
        <p:spPr bwMode="auto">
          <a:xfrm>
            <a:off x="10348808" y="3129947"/>
            <a:ext cx="1276773" cy="1003300"/>
          </a:xfrm>
          <a:prstGeom prst="rect">
            <a:avLst/>
          </a:prstGeom>
          <a:solidFill>
            <a:srgbClr val="008DD3"/>
          </a:solidFill>
          <a:ln>
            <a:noFill/>
          </a:ln>
        </p:spPr>
        <p:txBody>
          <a:bodyPr rot="0" spcFirstLastPara="0" vertOverflow="overflow" horzOverflow="overflow" vert="horz" wrap="square" lIns="119492" tIns="59746" rIns="119492" bIns="59746" numCol="1" spcCol="0" rtlCol="0" fromWordArt="0" anchor="b" anchorCtr="0" forceAA="0" compatLnSpc="1">
            <a:noAutofit/>
          </a:bodyPr>
          <a:lstStyle/>
          <a:p>
            <a:pPr defTabSz="931545">
              <a:lnSpc>
                <a:spcPct val="90000"/>
              </a:lnSpc>
              <a:defRPr/>
            </a:pPr>
            <a:r>
              <a:rPr lang="en-US" altLang="zh-CN" sz="1600" kern="0" dirty="0" err="1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iSON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闭环自动化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4" name="Freeform 405"/>
          <p:cNvSpPr/>
          <p:nvPr/>
        </p:nvSpPr>
        <p:spPr bwMode="auto">
          <a:xfrm>
            <a:off x="10543541" y="3483007"/>
            <a:ext cx="178647" cy="106680"/>
          </a:xfrm>
          <a:custGeom>
            <a:avLst/>
            <a:gdLst>
              <a:gd name="T0" fmla="*/ 422 w 541"/>
              <a:gd name="T1" fmla="*/ 196 h 410"/>
              <a:gd name="T2" fmla="*/ 536 w 541"/>
              <a:gd name="T3" fmla="*/ 14 h 410"/>
              <a:gd name="T4" fmla="*/ 528 w 541"/>
              <a:gd name="T5" fmla="*/ 0 h 410"/>
              <a:gd name="T6" fmla="*/ 12 w 541"/>
              <a:gd name="T7" fmla="*/ 0 h 410"/>
              <a:gd name="T8" fmla="*/ 5 w 541"/>
              <a:gd name="T9" fmla="*/ 14 h 410"/>
              <a:gd name="T10" fmla="*/ 138 w 541"/>
              <a:gd name="T11" fmla="*/ 197 h 410"/>
              <a:gd name="T12" fmla="*/ 149 w 541"/>
              <a:gd name="T13" fmla="*/ 206 h 410"/>
              <a:gd name="T14" fmla="*/ 142 w 541"/>
              <a:gd name="T15" fmla="*/ 229 h 410"/>
              <a:gd name="T16" fmla="*/ 152 w 541"/>
              <a:gd name="T17" fmla="*/ 256 h 410"/>
              <a:gd name="T18" fmla="*/ 142 w 541"/>
              <a:gd name="T19" fmla="*/ 282 h 410"/>
              <a:gd name="T20" fmla="*/ 152 w 541"/>
              <a:gd name="T21" fmla="*/ 309 h 410"/>
              <a:gd name="T22" fmla="*/ 142 w 541"/>
              <a:gd name="T23" fmla="*/ 336 h 410"/>
              <a:gd name="T24" fmla="*/ 184 w 541"/>
              <a:gd name="T25" fmla="*/ 377 h 410"/>
              <a:gd name="T26" fmla="*/ 212 w 541"/>
              <a:gd name="T27" fmla="*/ 377 h 410"/>
              <a:gd name="T28" fmla="*/ 234 w 541"/>
              <a:gd name="T29" fmla="*/ 407 h 410"/>
              <a:gd name="T30" fmla="*/ 240 w 541"/>
              <a:gd name="T31" fmla="*/ 410 h 410"/>
              <a:gd name="T32" fmla="*/ 335 w 541"/>
              <a:gd name="T33" fmla="*/ 410 h 410"/>
              <a:gd name="T34" fmla="*/ 341 w 541"/>
              <a:gd name="T35" fmla="*/ 407 h 410"/>
              <a:gd name="T36" fmla="*/ 360 w 541"/>
              <a:gd name="T37" fmla="*/ 377 h 410"/>
              <a:gd name="T38" fmla="*/ 384 w 541"/>
              <a:gd name="T39" fmla="*/ 377 h 410"/>
              <a:gd name="T40" fmla="*/ 425 w 541"/>
              <a:gd name="T41" fmla="*/ 336 h 410"/>
              <a:gd name="T42" fmla="*/ 415 w 541"/>
              <a:gd name="T43" fmla="*/ 309 h 410"/>
              <a:gd name="T44" fmla="*/ 425 w 541"/>
              <a:gd name="T45" fmla="*/ 282 h 410"/>
              <a:gd name="T46" fmla="*/ 415 w 541"/>
              <a:gd name="T47" fmla="*/ 256 h 410"/>
              <a:gd name="T48" fmla="*/ 425 w 541"/>
              <a:gd name="T49" fmla="*/ 229 h 410"/>
              <a:gd name="T50" fmla="*/ 416 w 541"/>
              <a:gd name="T51" fmla="*/ 203 h 410"/>
              <a:gd name="T52" fmla="*/ 422 w 541"/>
              <a:gd name="T53" fmla="*/ 196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410">
                <a:moveTo>
                  <a:pt x="422" y="196"/>
                </a:moveTo>
                <a:cubicBezTo>
                  <a:pt x="536" y="14"/>
                  <a:pt x="536" y="14"/>
                  <a:pt x="536" y="14"/>
                </a:cubicBezTo>
                <a:cubicBezTo>
                  <a:pt x="541" y="7"/>
                  <a:pt x="537" y="0"/>
                  <a:pt x="5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3" y="0"/>
                  <a:pt x="0" y="6"/>
                  <a:pt x="5" y="14"/>
                </a:cubicBezTo>
                <a:cubicBezTo>
                  <a:pt x="138" y="197"/>
                  <a:pt x="138" y="197"/>
                  <a:pt x="138" y="197"/>
                </a:cubicBezTo>
                <a:cubicBezTo>
                  <a:pt x="140" y="201"/>
                  <a:pt x="145" y="204"/>
                  <a:pt x="149" y="206"/>
                </a:cubicBezTo>
                <a:cubicBezTo>
                  <a:pt x="145" y="213"/>
                  <a:pt x="142" y="221"/>
                  <a:pt x="142" y="229"/>
                </a:cubicBezTo>
                <a:cubicBezTo>
                  <a:pt x="142" y="239"/>
                  <a:pt x="146" y="248"/>
                  <a:pt x="152" y="256"/>
                </a:cubicBezTo>
                <a:cubicBezTo>
                  <a:pt x="146" y="263"/>
                  <a:pt x="142" y="272"/>
                  <a:pt x="142" y="282"/>
                </a:cubicBezTo>
                <a:cubicBezTo>
                  <a:pt x="142" y="293"/>
                  <a:pt x="146" y="302"/>
                  <a:pt x="152" y="309"/>
                </a:cubicBezTo>
                <a:cubicBezTo>
                  <a:pt x="146" y="316"/>
                  <a:pt x="142" y="326"/>
                  <a:pt x="142" y="336"/>
                </a:cubicBezTo>
                <a:cubicBezTo>
                  <a:pt x="142" y="359"/>
                  <a:pt x="161" y="377"/>
                  <a:pt x="184" y="377"/>
                </a:cubicBezTo>
                <a:cubicBezTo>
                  <a:pt x="212" y="377"/>
                  <a:pt x="212" y="377"/>
                  <a:pt x="212" y="377"/>
                </a:cubicBezTo>
                <a:cubicBezTo>
                  <a:pt x="234" y="407"/>
                  <a:pt x="234" y="407"/>
                  <a:pt x="234" y="407"/>
                </a:cubicBezTo>
                <a:cubicBezTo>
                  <a:pt x="235" y="409"/>
                  <a:pt x="238" y="410"/>
                  <a:pt x="240" y="410"/>
                </a:cubicBezTo>
                <a:cubicBezTo>
                  <a:pt x="335" y="410"/>
                  <a:pt x="335" y="410"/>
                  <a:pt x="335" y="410"/>
                </a:cubicBezTo>
                <a:cubicBezTo>
                  <a:pt x="337" y="410"/>
                  <a:pt x="340" y="409"/>
                  <a:pt x="341" y="407"/>
                </a:cubicBezTo>
                <a:cubicBezTo>
                  <a:pt x="360" y="377"/>
                  <a:pt x="360" y="377"/>
                  <a:pt x="360" y="377"/>
                </a:cubicBezTo>
                <a:cubicBezTo>
                  <a:pt x="384" y="377"/>
                  <a:pt x="384" y="377"/>
                  <a:pt x="384" y="377"/>
                </a:cubicBezTo>
                <a:cubicBezTo>
                  <a:pt x="407" y="377"/>
                  <a:pt x="425" y="359"/>
                  <a:pt x="425" y="336"/>
                </a:cubicBezTo>
                <a:cubicBezTo>
                  <a:pt x="425" y="326"/>
                  <a:pt x="421" y="316"/>
                  <a:pt x="415" y="309"/>
                </a:cubicBezTo>
                <a:cubicBezTo>
                  <a:pt x="421" y="302"/>
                  <a:pt x="425" y="293"/>
                  <a:pt x="425" y="282"/>
                </a:cubicBezTo>
                <a:cubicBezTo>
                  <a:pt x="425" y="272"/>
                  <a:pt x="421" y="263"/>
                  <a:pt x="415" y="256"/>
                </a:cubicBezTo>
                <a:cubicBezTo>
                  <a:pt x="421" y="248"/>
                  <a:pt x="425" y="239"/>
                  <a:pt x="425" y="229"/>
                </a:cubicBezTo>
                <a:cubicBezTo>
                  <a:pt x="425" y="219"/>
                  <a:pt x="421" y="210"/>
                  <a:pt x="416" y="203"/>
                </a:cubicBezTo>
                <a:cubicBezTo>
                  <a:pt x="418" y="201"/>
                  <a:pt x="420" y="198"/>
                  <a:pt x="422" y="19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2pPr>
            <a:lvl3pPr marL="9137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3pPr>
            <a:lvl4pPr marL="13709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4pPr>
            <a:lvl5pPr marL="18281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5pPr>
            <a:lvl6pPr marL="22847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6pPr>
            <a:lvl7pPr marL="27419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7pPr>
            <a:lvl8pPr marL="31991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8pPr>
            <a:lvl9pPr marL="365569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9pPr>
          </a:lstStyle>
          <a:p>
            <a:pPr algn="ctr" defTabSz="558800">
              <a:defRPr/>
            </a:pPr>
            <a:endParaRPr lang="en-US" sz="915" b="1" kern="0" cap="all" dirty="0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5" name="Freeform 406"/>
          <p:cNvSpPr>
            <a:spLocks noEditPoints="1"/>
          </p:cNvSpPr>
          <p:nvPr/>
        </p:nvSpPr>
        <p:spPr bwMode="auto">
          <a:xfrm>
            <a:off x="10514753" y="3190907"/>
            <a:ext cx="233680" cy="285327"/>
          </a:xfrm>
          <a:custGeom>
            <a:avLst/>
            <a:gdLst>
              <a:gd name="T0" fmla="*/ 122 w 707"/>
              <a:gd name="T1" fmla="*/ 705 h 1100"/>
              <a:gd name="T2" fmla="*/ 642 w 707"/>
              <a:gd name="T3" fmla="*/ 515 h 1100"/>
              <a:gd name="T4" fmla="*/ 691 w 707"/>
              <a:gd name="T5" fmla="*/ 408 h 1100"/>
              <a:gd name="T6" fmla="*/ 584 w 707"/>
              <a:gd name="T7" fmla="*/ 359 h 1100"/>
              <a:gd name="T8" fmla="*/ 65 w 707"/>
              <a:gd name="T9" fmla="*/ 548 h 1100"/>
              <a:gd name="T10" fmla="*/ 15 w 707"/>
              <a:gd name="T11" fmla="*/ 655 h 1100"/>
              <a:gd name="T12" fmla="*/ 122 w 707"/>
              <a:gd name="T13" fmla="*/ 705 h 1100"/>
              <a:gd name="T14" fmla="*/ 652 w 707"/>
              <a:gd name="T15" fmla="*/ 714 h 1100"/>
              <a:gd name="T16" fmla="*/ 706 w 707"/>
              <a:gd name="T17" fmla="*/ 636 h 1100"/>
              <a:gd name="T18" fmla="*/ 701 w 707"/>
              <a:gd name="T19" fmla="*/ 608 h 1100"/>
              <a:gd name="T20" fmla="*/ 594 w 707"/>
              <a:gd name="T21" fmla="*/ 558 h 1100"/>
              <a:gd name="T22" fmla="*/ 75 w 707"/>
              <a:gd name="T23" fmla="*/ 748 h 1100"/>
              <a:gd name="T24" fmla="*/ 20 w 707"/>
              <a:gd name="T25" fmla="*/ 825 h 1100"/>
              <a:gd name="T26" fmla="*/ 20 w 707"/>
              <a:gd name="T27" fmla="*/ 826 h 1100"/>
              <a:gd name="T28" fmla="*/ 73 w 707"/>
              <a:gd name="T29" fmla="*/ 904 h 1100"/>
              <a:gd name="T30" fmla="*/ 190 w 707"/>
              <a:gd name="T31" fmla="*/ 951 h 1100"/>
              <a:gd name="T32" fmla="*/ 190 w 707"/>
              <a:gd name="T33" fmla="*/ 1014 h 1100"/>
              <a:gd name="T34" fmla="*/ 191 w 707"/>
              <a:gd name="T35" fmla="*/ 1023 h 1100"/>
              <a:gd name="T36" fmla="*/ 132 w 707"/>
              <a:gd name="T37" fmla="*/ 1023 h 1100"/>
              <a:gd name="T38" fmla="*/ 115 w 707"/>
              <a:gd name="T39" fmla="*/ 1040 h 1100"/>
              <a:gd name="T40" fmla="*/ 115 w 707"/>
              <a:gd name="T41" fmla="*/ 1083 h 1100"/>
              <a:gd name="T42" fmla="*/ 132 w 707"/>
              <a:gd name="T43" fmla="*/ 1100 h 1100"/>
              <a:gd name="T44" fmla="*/ 648 w 707"/>
              <a:gd name="T45" fmla="*/ 1100 h 1100"/>
              <a:gd name="T46" fmla="*/ 664 w 707"/>
              <a:gd name="T47" fmla="*/ 1083 h 1100"/>
              <a:gd name="T48" fmla="*/ 664 w 707"/>
              <a:gd name="T49" fmla="*/ 1040 h 1100"/>
              <a:gd name="T50" fmla="*/ 648 w 707"/>
              <a:gd name="T51" fmla="*/ 1023 h 1100"/>
              <a:gd name="T52" fmla="*/ 622 w 707"/>
              <a:gd name="T53" fmla="*/ 1023 h 1100"/>
              <a:gd name="T54" fmla="*/ 622 w 707"/>
              <a:gd name="T55" fmla="*/ 1013 h 1100"/>
              <a:gd name="T56" fmla="*/ 622 w 707"/>
              <a:gd name="T57" fmla="*/ 873 h 1100"/>
              <a:gd name="T58" fmla="*/ 539 w 707"/>
              <a:gd name="T59" fmla="*/ 790 h 1100"/>
              <a:gd name="T60" fmla="*/ 456 w 707"/>
              <a:gd name="T61" fmla="*/ 873 h 1100"/>
              <a:gd name="T62" fmla="*/ 456 w 707"/>
              <a:gd name="T63" fmla="*/ 1013 h 1100"/>
              <a:gd name="T64" fmla="*/ 457 w 707"/>
              <a:gd name="T65" fmla="*/ 1023 h 1100"/>
              <a:gd name="T66" fmla="*/ 355 w 707"/>
              <a:gd name="T67" fmla="*/ 1023 h 1100"/>
              <a:gd name="T68" fmla="*/ 356 w 707"/>
              <a:gd name="T69" fmla="*/ 1014 h 1100"/>
              <a:gd name="T70" fmla="*/ 357 w 707"/>
              <a:gd name="T71" fmla="*/ 895 h 1100"/>
              <a:gd name="T72" fmla="*/ 346 w 707"/>
              <a:gd name="T73" fmla="*/ 855 h 1100"/>
              <a:gd name="T74" fmla="*/ 161 w 707"/>
              <a:gd name="T75" fmla="*/ 885 h 1100"/>
              <a:gd name="T76" fmla="*/ 348 w 707"/>
              <a:gd name="T77" fmla="*/ 826 h 1100"/>
              <a:gd name="T78" fmla="*/ 652 w 707"/>
              <a:gd name="T79" fmla="*/ 714 h 1100"/>
              <a:gd name="T80" fmla="*/ 122 w 707"/>
              <a:gd name="T81" fmla="*/ 500 h 1100"/>
              <a:gd name="T82" fmla="*/ 642 w 707"/>
              <a:gd name="T83" fmla="*/ 310 h 1100"/>
              <a:gd name="T84" fmla="*/ 696 w 707"/>
              <a:gd name="T85" fmla="*/ 232 h 1100"/>
              <a:gd name="T86" fmla="*/ 695 w 707"/>
              <a:gd name="T87" fmla="*/ 223 h 1100"/>
              <a:gd name="T88" fmla="*/ 624 w 707"/>
              <a:gd name="T89" fmla="*/ 149 h 1100"/>
              <a:gd name="T90" fmla="*/ 499 w 707"/>
              <a:gd name="T91" fmla="*/ 132 h 1100"/>
              <a:gd name="T92" fmla="*/ 509 w 707"/>
              <a:gd name="T93" fmla="*/ 93 h 1100"/>
              <a:gd name="T94" fmla="*/ 504 w 707"/>
              <a:gd name="T95" fmla="*/ 66 h 1100"/>
              <a:gd name="T96" fmla="*/ 398 w 707"/>
              <a:gd name="T97" fmla="*/ 15 h 1100"/>
              <a:gd name="T98" fmla="*/ 166 w 707"/>
              <a:gd name="T99" fmla="*/ 96 h 1100"/>
              <a:gd name="T100" fmla="*/ 110 w 707"/>
              <a:gd name="T101" fmla="*/ 175 h 1100"/>
              <a:gd name="T102" fmla="*/ 111 w 707"/>
              <a:gd name="T103" fmla="*/ 184 h 1100"/>
              <a:gd name="T104" fmla="*/ 182 w 707"/>
              <a:gd name="T105" fmla="*/ 257 h 1100"/>
              <a:gd name="T106" fmla="*/ 243 w 707"/>
              <a:gd name="T107" fmla="*/ 266 h 1100"/>
              <a:gd name="T108" fmla="*/ 439 w 707"/>
              <a:gd name="T109" fmla="*/ 213 h 1100"/>
              <a:gd name="T110" fmla="*/ 225 w 707"/>
              <a:gd name="T111" fmla="*/ 285 h 1100"/>
              <a:gd name="T112" fmla="*/ 65 w 707"/>
              <a:gd name="T113" fmla="*/ 343 h 1100"/>
              <a:gd name="T114" fmla="*/ 11 w 707"/>
              <a:gd name="T115" fmla="*/ 422 h 1100"/>
              <a:gd name="T116" fmla="*/ 15 w 707"/>
              <a:gd name="T117" fmla="*/ 451 h 1100"/>
              <a:gd name="T118" fmla="*/ 122 w 707"/>
              <a:gd name="T119" fmla="*/ 50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7" h="1100">
                <a:moveTo>
                  <a:pt x="122" y="705"/>
                </a:moveTo>
                <a:cubicBezTo>
                  <a:pt x="642" y="515"/>
                  <a:pt x="642" y="515"/>
                  <a:pt x="642" y="515"/>
                </a:cubicBezTo>
                <a:cubicBezTo>
                  <a:pt x="684" y="499"/>
                  <a:pt x="707" y="451"/>
                  <a:pt x="691" y="408"/>
                </a:cubicBezTo>
                <a:cubicBezTo>
                  <a:pt x="675" y="365"/>
                  <a:pt x="627" y="343"/>
                  <a:pt x="584" y="359"/>
                </a:cubicBezTo>
                <a:cubicBezTo>
                  <a:pt x="65" y="548"/>
                  <a:pt x="65" y="548"/>
                  <a:pt x="65" y="548"/>
                </a:cubicBezTo>
                <a:cubicBezTo>
                  <a:pt x="22" y="564"/>
                  <a:pt x="0" y="612"/>
                  <a:pt x="15" y="655"/>
                </a:cubicBezTo>
                <a:cubicBezTo>
                  <a:pt x="31" y="698"/>
                  <a:pt x="79" y="721"/>
                  <a:pt x="122" y="705"/>
                </a:cubicBezTo>
                <a:close/>
                <a:moveTo>
                  <a:pt x="652" y="714"/>
                </a:moveTo>
                <a:cubicBezTo>
                  <a:pt x="685" y="702"/>
                  <a:pt x="706" y="671"/>
                  <a:pt x="706" y="636"/>
                </a:cubicBezTo>
                <a:cubicBezTo>
                  <a:pt x="706" y="627"/>
                  <a:pt x="704" y="617"/>
                  <a:pt x="701" y="608"/>
                </a:cubicBezTo>
                <a:cubicBezTo>
                  <a:pt x="685" y="565"/>
                  <a:pt x="637" y="543"/>
                  <a:pt x="594" y="558"/>
                </a:cubicBezTo>
                <a:cubicBezTo>
                  <a:pt x="75" y="748"/>
                  <a:pt x="75" y="748"/>
                  <a:pt x="75" y="748"/>
                </a:cubicBezTo>
                <a:cubicBezTo>
                  <a:pt x="43" y="760"/>
                  <a:pt x="21" y="790"/>
                  <a:pt x="20" y="825"/>
                </a:cubicBezTo>
                <a:cubicBezTo>
                  <a:pt x="20" y="826"/>
                  <a:pt x="20" y="826"/>
                  <a:pt x="20" y="826"/>
                </a:cubicBezTo>
                <a:cubicBezTo>
                  <a:pt x="20" y="860"/>
                  <a:pt x="41" y="891"/>
                  <a:pt x="73" y="904"/>
                </a:cubicBezTo>
                <a:cubicBezTo>
                  <a:pt x="73" y="904"/>
                  <a:pt x="140" y="931"/>
                  <a:pt x="190" y="951"/>
                </a:cubicBezTo>
                <a:cubicBezTo>
                  <a:pt x="190" y="982"/>
                  <a:pt x="190" y="1014"/>
                  <a:pt x="190" y="1014"/>
                </a:cubicBezTo>
                <a:cubicBezTo>
                  <a:pt x="190" y="1017"/>
                  <a:pt x="190" y="1020"/>
                  <a:pt x="191" y="1023"/>
                </a:cubicBezTo>
                <a:cubicBezTo>
                  <a:pt x="132" y="1023"/>
                  <a:pt x="132" y="1023"/>
                  <a:pt x="132" y="1023"/>
                </a:cubicBezTo>
                <a:cubicBezTo>
                  <a:pt x="122" y="1023"/>
                  <a:pt x="115" y="1030"/>
                  <a:pt x="115" y="1040"/>
                </a:cubicBezTo>
                <a:cubicBezTo>
                  <a:pt x="115" y="1083"/>
                  <a:pt x="115" y="1083"/>
                  <a:pt x="115" y="1083"/>
                </a:cubicBezTo>
                <a:cubicBezTo>
                  <a:pt x="115" y="1093"/>
                  <a:pt x="122" y="1100"/>
                  <a:pt x="132" y="1100"/>
                </a:cubicBezTo>
                <a:cubicBezTo>
                  <a:pt x="648" y="1100"/>
                  <a:pt x="648" y="1100"/>
                  <a:pt x="648" y="1100"/>
                </a:cubicBezTo>
                <a:cubicBezTo>
                  <a:pt x="657" y="1100"/>
                  <a:pt x="664" y="1093"/>
                  <a:pt x="664" y="1083"/>
                </a:cubicBezTo>
                <a:cubicBezTo>
                  <a:pt x="664" y="1040"/>
                  <a:pt x="664" y="1040"/>
                  <a:pt x="664" y="1040"/>
                </a:cubicBezTo>
                <a:cubicBezTo>
                  <a:pt x="664" y="1030"/>
                  <a:pt x="657" y="1023"/>
                  <a:pt x="648" y="1023"/>
                </a:cubicBezTo>
                <a:cubicBezTo>
                  <a:pt x="622" y="1023"/>
                  <a:pt x="622" y="1023"/>
                  <a:pt x="622" y="1023"/>
                </a:cubicBezTo>
                <a:cubicBezTo>
                  <a:pt x="622" y="1020"/>
                  <a:pt x="622" y="1017"/>
                  <a:pt x="622" y="1013"/>
                </a:cubicBezTo>
                <a:cubicBezTo>
                  <a:pt x="622" y="873"/>
                  <a:pt x="622" y="873"/>
                  <a:pt x="622" y="873"/>
                </a:cubicBezTo>
                <a:cubicBezTo>
                  <a:pt x="622" y="827"/>
                  <a:pt x="585" y="790"/>
                  <a:pt x="539" y="790"/>
                </a:cubicBezTo>
                <a:cubicBezTo>
                  <a:pt x="493" y="790"/>
                  <a:pt x="456" y="827"/>
                  <a:pt x="456" y="873"/>
                </a:cubicBezTo>
                <a:cubicBezTo>
                  <a:pt x="456" y="1013"/>
                  <a:pt x="456" y="1013"/>
                  <a:pt x="456" y="1013"/>
                </a:cubicBezTo>
                <a:cubicBezTo>
                  <a:pt x="456" y="1017"/>
                  <a:pt x="456" y="1020"/>
                  <a:pt x="457" y="1023"/>
                </a:cubicBezTo>
                <a:cubicBezTo>
                  <a:pt x="355" y="1023"/>
                  <a:pt x="355" y="1023"/>
                  <a:pt x="355" y="1023"/>
                </a:cubicBezTo>
                <a:cubicBezTo>
                  <a:pt x="356" y="1020"/>
                  <a:pt x="356" y="1017"/>
                  <a:pt x="356" y="1014"/>
                </a:cubicBezTo>
                <a:cubicBezTo>
                  <a:pt x="357" y="895"/>
                  <a:pt x="357" y="895"/>
                  <a:pt x="357" y="895"/>
                </a:cubicBezTo>
                <a:cubicBezTo>
                  <a:pt x="357" y="880"/>
                  <a:pt x="353" y="867"/>
                  <a:pt x="346" y="855"/>
                </a:cubicBezTo>
                <a:cubicBezTo>
                  <a:pt x="161" y="885"/>
                  <a:pt x="161" y="885"/>
                  <a:pt x="161" y="885"/>
                </a:cubicBezTo>
                <a:cubicBezTo>
                  <a:pt x="348" y="826"/>
                  <a:pt x="348" y="826"/>
                  <a:pt x="348" y="826"/>
                </a:cubicBezTo>
                <a:cubicBezTo>
                  <a:pt x="495" y="772"/>
                  <a:pt x="652" y="714"/>
                  <a:pt x="652" y="714"/>
                </a:cubicBezTo>
                <a:close/>
                <a:moveTo>
                  <a:pt x="122" y="500"/>
                </a:moveTo>
                <a:cubicBezTo>
                  <a:pt x="642" y="310"/>
                  <a:pt x="642" y="310"/>
                  <a:pt x="642" y="310"/>
                </a:cubicBezTo>
                <a:cubicBezTo>
                  <a:pt x="675" y="298"/>
                  <a:pt x="696" y="267"/>
                  <a:pt x="696" y="232"/>
                </a:cubicBezTo>
                <a:cubicBezTo>
                  <a:pt x="696" y="229"/>
                  <a:pt x="696" y="226"/>
                  <a:pt x="695" y="223"/>
                </a:cubicBezTo>
                <a:cubicBezTo>
                  <a:pt x="691" y="185"/>
                  <a:pt x="662" y="155"/>
                  <a:pt x="624" y="149"/>
                </a:cubicBezTo>
                <a:cubicBezTo>
                  <a:pt x="624" y="149"/>
                  <a:pt x="551" y="139"/>
                  <a:pt x="499" y="132"/>
                </a:cubicBezTo>
                <a:cubicBezTo>
                  <a:pt x="505" y="120"/>
                  <a:pt x="509" y="107"/>
                  <a:pt x="509" y="93"/>
                </a:cubicBezTo>
                <a:cubicBezTo>
                  <a:pt x="509" y="84"/>
                  <a:pt x="508" y="75"/>
                  <a:pt x="504" y="66"/>
                </a:cubicBezTo>
                <a:cubicBezTo>
                  <a:pt x="489" y="22"/>
                  <a:pt x="441" y="0"/>
                  <a:pt x="398" y="15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32" y="109"/>
                  <a:pt x="110" y="140"/>
                  <a:pt x="110" y="175"/>
                </a:cubicBezTo>
                <a:cubicBezTo>
                  <a:pt x="110" y="178"/>
                  <a:pt x="110" y="181"/>
                  <a:pt x="111" y="184"/>
                </a:cubicBezTo>
                <a:cubicBezTo>
                  <a:pt x="115" y="222"/>
                  <a:pt x="145" y="253"/>
                  <a:pt x="182" y="257"/>
                </a:cubicBezTo>
                <a:cubicBezTo>
                  <a:pt x="182" y="257"/>
                  <a:pt x="215" y="262"/>
                  <a:pt x="243" y="266"/>
                </a:cubicBezTo>
                <a:cubicBezTo>
                  <a:pt x="439" y="213"/>
                  <a:pt x="439" y="213"/>
                  <a:pt x="439" y="213"/>
                </a:cubicBezTo>
                <a:cubicBezTo>
                  <a:pt x="225" y="285"/>
                  <a:pt x="225" y="285"/>
                  <a:pt x="225" y="285"/>
                </a:cubicBezTo>
                <a:cubicBezTo>
                  <a:pt x="142" y="315"/>
                  <a:pt x="65" y="343"/>
                  <a:pt x="65" y="343"/>
                </a:cubicBezTo>
                <a:cubicBezTo>
                  <a:pt x="31" y="356"/>
                  <a:pt x="11" y="388"/>
                  <a:pt x="11" y="422"/>
                </a:cubicBezTo>
                <a:cubicBezTo>
                  <a:pt x="11" y="431"/>
                  <a:pt x="12" y="441"/>
                  <a:pt x="15" y="451"/>
                </a:cubicBezTo>
                <a:cubicBezTo>
                  <a:pt x="31" y="494"/>
                  <a:pt x="79" y="516"/>
                  <a:pt x="122" y="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2pPr>
            <a:lvl3pPr marL="9137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3pPr>
            <a:lvl4pPr marL="13709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4pPr>
            <a:lvl5pPr marL="182816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5pPr>
            <a:lvl6pPr marL="22847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6pPr>
            <a:lvl7pPr marL="27419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7pPr>
            <a:lvl8pPr marL="3199130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8pPr>
            <a:lvl9pPr marL="3655695" algn="l" defTabSz="913765" rtl="0" eaLnBrk="1" latinLnBrk="0" hangingPunct="1">
              <a:defRPr sz="1800" kern="1200">
                <a:solidFill>
                  <a:srgbClr val="000000"/>
                </a:solidFill>
                <a:latin typeface="Franklin Gothic Book" panose="020B0503020102020204" charset="0"/>
                <a:ea typeface="+mn-ea"/>
                <a:cs typeface="+mn-ea"/>
              </a:defRPr>
            </a:lvl9pPr>
          </a:lstStyle>
          <a:p>
            <a:pPr algn="ctr" defTabSz="558800">
              <a:defRPr/>
            </a:pPr>
            <a:endParaRPr lang="en-US" sz="915" b="1" kern="0" cap="all" dirty="0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6" name="Rectangle 398"/>
          <p:cNvSpPr/>
          <p:nvPr/>
        </p:nvSpPr>
        <p:spPr bwMode="auto">
          <a:xfrm>
            <a:off x="9028853" y="3129947"/>
            <a:ext cx="1274233" cy="1003300"/>
          </a:xfrm>
          <a:prstGeom prst="rect">
            <a:avLst/>
          </a:prstGeom>
          <a:solidFill>
            <a:srgbClr val="008DD3"/>
          </a:solidFill>
          <a:ln>
            <a:noFill/>
          </a:ln>
        </p:spPr>
        <p:txBody>
          <a:bodyPr rot="0" spcFirstLastPara="0" vertOverflow="overflow" horzOverflow="overflow" vert="horz" wrap="square" lIns="119492" tIns="59746" rIns="119492" bIns="59746" numCol="1" spcCol="0" rtlCol="0" fromWordArt="0" anchor="b" anchorCtr="0" forceAA="0" compatLnSpc="1">
            <a:noAutofit/>
          </a:bodyPr>
          <a:lstStyle/>
          <a:p>
            <a:pPr defTabSz="931545">
              <a:lnSpc>
                <a:spcPct val="90000"/>
              </a:lnSpc>
              <a:defRPr/>
            </a:pP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en-US" altLang="zh-CN" sz="1600" kern="0" dirty="0" err="1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iParameter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参数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9141460" y="3234933"/>
            <a:ext cx="283633" cy="161713"/>
          </a:xfrm>
          <a:custGeom>
            <a:avLst/>
            <a:gdLst>
              <a:gd name="T0" fmla="*/ 312 w 312"/>
              <a:gd name="T1" fmla="*/ 87 h 178"/>
              <a:gd name="T2" fmla="*/ 155 w 312"/>
              <a:gd name="T3" fmla="*/ 0 h 178"/>
              <a:gd name="T4" fmla="*/ 0 w 312"/>
              <a:gd name="T5" fmla="*/ 87 h 178"/>
              <a:gd name="T6" fmla="*/ 155 w 312"/>
              <a:gd name="T7" fmla="*/ 178 h 178"/>
              <a:gd name="T8" fmla="*/ 312 w 312"/>
              <a:gd name="T9" fmla="*/ 8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178">
                <a:moveTo>
                  <a:pt x="312" y="87"/>
                </a:moveTo>
                <a:lnTo>
                  <a:pt x="155" y="0"/>
                </a:lnTo>
                <a:lnTo>
                  <a:pt x="0" y="87"/>
                </a:lnTo>
                <a:lnTo>
                  <a:pt x="155" y="178"/>
                </a:lnTo>
                <a:lnTo>
                  <a:pt x="312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506" tIns="59752" rIns="119506" bIns="59752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9289628" y="3322987"/>
            <a:ext cx="138007" cy="244687"/>
          </a:xfrm>
          <a:custGeom>
            <a:avLst/>
            <a:gdLst>
              <a:gd name="T0" fmla="*/ 152 w 152"/>
              <a:gd name="T1" fmla="*/ 0 h 269"/>
              <a:gd name="T2" fmla="*/ 0 w 152"/>
              <a:gd name="T3" fmla="*/ 91 h 269"/>
              <a:gd name="T4" fmla="*/ 0 w 152"/>
              <a:gd name="T5" fmla="*/ 269 h 269"/>
              <a:gd name="T6" fmla="*/ 152 w 152"/>
              <a:gd name="T7" fmla="*/ 180 h 269"/>
              <a:gd name="T8" fmla="*/ 152 w 152"/>
              <a:gd name="T9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269">
                <a:moveTo>
                  <a:pt x="152" y="0"/>
                </a:moveTo>
                <a:lnTo>
                  <a:pt x="0" y="91"/>
                </a:lnTo>
                <a:lnTo>
                  <a:pt x="0" y="269"/>
                </a:lnTo>
                <a:lnTo>
                  <a:pt x="152" y="180"/>
                </a:ln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506" tIns="59752" rIns="119506" bIns="59752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9141460" y="3322987"/>
            <a:ext cx="139700" cy="244687"/>
          </a:xfrm>
          <a:custGeom>
            <a:avLst/>
            <a:gdLst>
              <a:gd name="T0" fmla="*/ 0 w 154"/>
              <a:gd name="T1" fmla="*/ 0 h 269"/>
              <a:gd name="T2" fmla="*/ 154 w 154"/>
              <a:gd name="T3" fmla="*/ 91 h 269"/>
              <a:gd name="T4" fmla="*/ 154 w 154"/>
              <a:gd name="T5" fmla="*/ 269 h 269"/>
              <a:gd name="T6" fmla="*/ 0 w 154"/>
              <a:gd name="T7" fmla="*/ 180 h 269"/>
              <a:gd name="T8" fmla="*/ 0 w 154"/>
              <a:gd name="T9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69">
                <a:moveTo>
                  <a:pt x="0" y="0"/>
                </a:moveTo>
                <a:lnTo>
                  <a:pt x="154" y="91"/>
                </a:lnTo>
                <a:lnTo>
                  <a:pt x="154" y="269"/>
                </a:lnTo>
                <a:lnTo>
                  <a:pt x="0" y="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19506" tIns="59752" rIns="119506" bIns="59752" numCol="1" anchor="t" anchorCtr="0" compatLnSpc="1"/>
          <a:lstStyle/>
          <a:p>
            <a:pPr defTabSz="913130">
              <a:defRPr/>
            </a:pPr>
            <a:endParaRPr lang="en-US" sz="156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0" name="Rectangle 396"/>
          <p:cNvSpPr/>
          <p:nvPr/>
        </p:nvSpPr>
        <p:spPr bwMode="auto">
          <a:xfrm>
            <a:off x="6406728" y="3129947"/>
            <a:ext cx="1274233" cy="1003300"/>
          </a:xfrm>
          <a:prstGeom prst="rect">
            <a:avLst/>
          </a:prstGeom>
          <a:solidFill>
            <a:srgbClr val="008DD3"/>
          </a:solidFill>
          <a:ln>
            <a:noFill/>
          </a:ln>
        </p:spPr>
        <p:txBody>
          <a:bodyPr rot="0" spcFirstLastPara="0" vertOverflow="overflow" horzOverflow="overflow" vert="horz" wrap="square" lIns="119492" tIns="59746" rIns="119492" bIns="59746" numCol="1" spcCol="0" rtlCol="0" fromWordArt="0" anchor="b" anchorCtr="0" forceAA="0" compatLnSpc="1">
            <a:noAutofit/>
          </a:bodyPr>
          <a:lstStyle/>
          <a:p>
            <a:pPr defTabSz="931545">
              <a:lnSpc>
                <a:spcPct val="90000"/>
              </a:lnSpc>
              <a:defRPr/>
            </a:pPr>
            <a:r>
              <a:rPr lang="en-US" altLang="zh-CN" sz="1600" kern="0" dirty="0" err="1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iCapacity</a:t>
            </a:r>
            <a:endParaRPr lang="en-US" altLang="zh-CN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  <a:p>
            <a:pPr defTabSz="931545">
              <a:lnSpc>
                <a:spcPct val="90000"/>
              </a:lnSpc>
              <a:defRPr/>
            </a:pPr>
            <a:r>
              <a:rPr lang="zh-CN" altLang="en-US" sz="1600" kern="0" dirty="0">
                <a:gradFill>
                  <a:gsLst>
                    <a:gs pos="11024">
                      <a:srgbClr val="FFFFFF"/>
                    </a:gs>
                    <a:gs pos="23000">
                      <a:srgbClr val="FFFFFF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</a:rPr>
              <a:t>容量</a:t>
            </a:r>
            <a:endParaRPr lang="zh-CN" altLang="en-US" sz="1600" kern="0" dirty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1" name="Freeform 25"/>
          <p:cNvSpPr>
            <a:spLocks noEditPoints="1"/>
          </p:cNvSpPr>
          <p:nvPr/>
        </p:nvSpPr>
        <p:spPr bwMode="black">
          <a:xfrm>
            <a:off x="6504940" y="3195987"/>
            <a:ext cx="408093" cy="408940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09740" tIns="54870" rIns="109740" bIns="54870" numCol="1" anchor="t" anchorCtr="0" compatLnSpc="1"/>
          <a:lstStyle/>
          <a:p>
            <a:pPr defTabSz="913765">
              <a:defRPr/>
            </a:pPr>
            <a:endParaRPr lang="en-US" sz="213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2" name="Freeform 122"/>
          <p:cNvSpPr>
            <a:spLocks noEditPoints="1"/>
          </p:cNvSpPr>
          <p:nvPr/>
        </p:nvSpPr>
        <p:spPr bwMode="auto">
          <a:xfrm>
            <a:off x="7808808" y="3229007"/>
            <a:ext cx="448733" cy="325120"/>
          </a:xfrm>
          <a:custGeom>
            <a:avLst/>
            <a:gdLst>
              <a:gd name="T0" fmla="*/ 50 w 476"/>
              <a:gd name="T1" fmla="*/ 137 h 344"/>
              <a:gd name="T2" fmla="*/ 74 w 476"/>
              <a:gd name="T3" fmla="*/ 122 h 344"/>
              <a:gd name="T4" fmla="*/ 149 w 476"/>
              <a:gd name="T5" fmla="*/ 120 h 344"/>
              <a:gd name="T6" fmla="*/ 346 w 476"/>
              <a:gd name="T7" fmla="*/ 132 h 344"/>
              <a:gd name="T8" fmla="*/ 322 w 476"/>
              <a:gd name="T9" fmla="*/ 147 h 344"/>
              <a:gd name="T10" fmla="*/ 168 w 476"/>
              <a:gd name="T11" fmla="*/ 141 h 344"/>
              <a:gd name="T12" fmla="*/ 195 w 476"/>
              <a:gd name="T13" fmla="*/ 182 h 344"/>
              <a:gd name="T14" fmla="*/ 299 w 476"/>
              <a:gd name="T15" fmla="*/ 188 h 344"/>
              <a:gd name="T16" fmla="*/ 320 w 476"/>
              <a:gd name="T17" fmla="*/ 169 h 344"/>
              <a:gd name="T18" fmla="*/ 177 w 476"/>
              <a:gd name="T19" fmla="*/ 160 h 344"/>
              <a:gd name="T20" fmla="*/ 52 w 476"/>
              <a:gd name="T21" fmla="*/ 163 h 344"/>
              <a:gd name="T22" fmla="*/ 29 w 476"/>
              <a:gd name="T23" fmla="*/ 177 h 344"/>
              <a:gd name="T24" fmla="*/ 195 w 476"/>
              <a:gd name="T25" fmla="*/ 182 h 344"/>
              <a:gd name="T26" fmla="*/ 238 w 476"/>
              <a:gd name="T27" fmla="*/ 207 h 344"/>
              <a:gd name="T28" fmla="*/ 294 w 476"/>
              <a:gd name="T29" fmla="*/ 227 h 344"/>
              <a:gd name="T30" fmla="*/ 238 w 476"/>
              <a:gd name="T31" fmla="*/ 179 h 344"/>
              <a:gd name="T32" fmla="*/ 116 w 476"/>
              <a:gd name="T33" fmla="*/ 241 h 344"/>
              <a:gd name="T34" fmla="*/ 9 w 476"/>
              <a:gd name="T35" fmla="*/ 193 h 344"/>
              <a:gd name="T36" fmla="*/ 116 w 476"/>
              <a:gd name="T37" fmla="*/ 269 h 344"/>
              <a:gd name="T38" fmla="*/ 473 w 476"/>
              <a:gd name="T39" fmla="*/ 135 h 344"/>
              <a:gd name="T40" fmla="*/ 443 w 476"/>
              <a:gd name="T41" fmla="*/ 121 h 344"/>
              <a:gd name="T42" fmla="*/ 435 w 476"/>
              <a:gd name="T43" fmla="*/ 95 h 344"/>
              <a:gd name="T44" fmla="*/ 447 w 476"/>
              <a:gd name="T45" fmla="*/ 62 h 344"/>
              <a:gd name="T46" fmla="*/ 404 w 476"/>
              <a:gd name="T47" fmla="*/ 24 h 344"/>
              <a:gd name="T48" fmla="*/ 370 w 476"/>
              <a:gd name="T49" fmla="*/ 37 h 344"/>
              <a:gd name="T50" fmla="*/ 348 w 476"/>
              <a:gd name="T51" fmla="*/ 26 h 344"/>
              <a:gd name="T52" fmla="*/ 334 w 476"/>
              <a:gd name="T53" fmla="*/ 3 h 344"/>
              <a:gd name="T54" fmla="*/ 276 w 476"/>
              <a:gd name="T55" fmla="*/ 3 h 344"/>
              <a:gd name="T56" fmla="*/ 263 w 476"/>
              <a:gd name="T57" fmla="*/ 31 h 344"/>
              <a:gd name="T58" fmla="*/ 237 w 476"/>
              <a:gd name="T59" fmla="*/ 38 h 344"/>
              <a:gd name="T60" fmla="*/ 204 w 476"/>
              <a:gd name="T61" fmla="*/ 25 h 344"/>
              <a:gd name="T62" fmla="*/ 166 w 476"/>
              <a:gd name="T63" fmla="*/ 68 h 344"/>
              <a:gd name="T64" fmla="*/ 238 w 476"/>
              <a:gd name="T65" fmla="*/ 66 h 344"/>
              <a:gd name="T66" fmla="*/ 378 w 476"/>
              <a:gd name="T67" fmla="*/ 171 h 344"/>
              <a:gd name="T68" fmla="*/ 291 w 476"/>
              <a:gd name="T69" fmla="*/ 240 h 344"/>
              <a:gd name="T70" fmla="*/ 265 w 476"/>
              <a:gd name="T71" fmla="*/ 229 h 344"/>
              <a:gd name="T72" fmla="*/ 261 w 476"/>
              <a:gd name="T73" fmla="*/ 225 h 344"/>
              <a:gd name="T74" fmla="*/ 215 w 476"/>
              <a:gd name="T75" fmla="*/ 236 h 344"/>
              <a:gd name="T76" fmla="*/ 204 w 476"/>
              <a:gd name="T77" fmla="*/ 305 h 344"/>
              <a:gd name="T78" fmla="*/ 235 w 476"/>
              <a:gd name="T79" fmla="*/ 293 h 344"/>
              <a:gd name="T80" fmla="*/ 263 w 476"/>
              <a:gd name="T81" fmla="*/ 302 h 344"/>
              <a:gd name="T82" fmla="*/ 276 w 476"/>
              <a:gd name="T83" fmla="*/ 337 h 344"/>
              <a:gd name="T84" fmla="*/ 334 w 476"/>
              <a:gd name="T85" fmla="*/ 344 h 344"/>
              <a:gd name="T86" fmla="*/ 348 w 476"/>
              <a:gd name="T87" fmla="*/ 309 h 344"/>
              <a:gd name="T88" fmla="*/ 373 w 476"/>
              <a:gd name="T89" fmla="*/ 294 h 344"/>
              <a:gd name="T90" fmla="*/ 404 w 476"/>
              <a:gd name="T91" fmla="*/ 305 h 344"/>
              <a:gd name="T92" fmla="*/ 447 w 476"/>
              <a:gd name="T93" fmla="*/ 267 h 344"/>
              <a:gd name="T94" fmla="*/ 435 w 476"/>
              <a:gd name="T95" fmla="*/ 236 h 344"/>
              <a:gd name="T96" fmla="*/ 444 w 476"/>
              <a:gd name="T97" fmla="*/ 210 h 344"/>
              <a:gd name="T98" fmla="*/ 473 w 476"/>
              <a:gd name="T99" fmla="*/ 197 h 344"/>
              <a:gd name="T100" fmla="*/ 476 w 476"/>
              <a:gd name="T101" fmla="*/ 13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76" h="344">
                <a:moveTo>
                  <a:pt x="116" y="169"/>
                </a:moveTo>
                <a:cubicBezTo>
                  <a:pt x="72" y="169"/>
                  <a:pt x="51" y="138"/>
                  <a:pt x="50" y="137"/>
                </a:cubicBezTo>
                <a:cubicBezTo>
                  <a:pt x="46" y="131"/>
                  <a:pt x="48" y="122"/>
                  <a:pt x="54" y="118"/>
                </a:cubicBezTo>
                <a:cubicBezTo>
                  <a:pt x="61" y="113"/>
                  <a:pt x="69" y="115"/>
                  <a:pt x="74" y="122"/>
                </a:cubicBezTo>
                <a:cubicBezTo>
                  <a:pt x="74" y="123"/>
                  <a:pt x="87" y="141"/>
                  <a:pt x="116" y="141"/>
                </a:cubicBezTo>
                <a:cubicBezTo>
                  <a:pt x="126" y="141"/>
                  <a:pt x="136" y="132"/>
                  <a:pt x="149" y="120"/>
                </a:cubicBezTo>
                <a:cubicBezTo>
                  <a:pt x="169" y="101"/>
                  <a:pt x="195" y="78"/>
                  <a:pt x="238" y="78"/>
                </a:cubicBezTo>
                <a:cubicBezTo>
                  <a:pt x="312" y="78"/>
                  <a:pt x="344" y="130"/>
                  <a:pt x="346" y="132"/>
                </a:cubicBezTo>
                <a:cubicBezTo>
                  <a:pt x="350" y="139"/>
                  <a:pt x="348" y="147"/>
                  <a:pt x="341" y="151"/>
                </a:cubicBezTo>
                <a:cubicBezTo>
                  <a:pt x="334" y="155"/>
                  <a:pt x="326" y="153"/>
                  <a:pt x="322" y="147"/>
                </a:cubicBezTo>
                <a:cubicBezTo>
                  <a:pt x="321" y="145"/>
                  <a:pt x="296" y="106"/>
                  <a:pt x="238" y="106"/>
                </a:cubicBezTo>
                <a:cubicBezTo>
                  <a:pt x="206" y="106"/>
                  <a:pt x="186" y="124"/>
                  <a:pt x="168" y="141"/>
                </a:cubicBezTo>
                <a:cubicBezTo>
                  <a:pt x="153" y="155"/>
                  <a:pt x="137" y="169"/>
                  <a:pt x="116" y="169"/>
                </a:cubicBezTo>
                <a:close/>
                <a:moveTo>
                  <a:pt x="195" y="182"/>
                </a:moveTo>
                <a:cubicBezTo>
                  <a:pt x="211" y="169"/>
                  <a:pt x="224" y="158"/>
                  <a:pt x="238" y="158"/>
                </a:cubicBezTo>
                <a:cubicBezTo>
                  <a:pt x="272" y="158"/>
                  <a:pt x="299" y="187"/>
                  <a:pt x="299" y="188"/>
                </a:cubicBezTo>
                <a:cubicBezTo>
                  <a:pt x="304" y="193"/>
                  <a:pt x="313" y="194"/>
                  <a:pt x="319" y="189"/>
                </a:cubicBezTo>
                <a:cubicBezTo>
                  <a:pt x="324" y="184"/>
                  <a:pt x="325" y="175"/>
                  <a:pt x="320" y="169"/>
                </a:cubicBezTo>
                <a:cubicBezTo>
                  <a:pt x="319" y="168"/>
                  <a:pt x="285" y="130"/>
                  <a:pt x="238" y="130"/>
                </a:cubicBezTo>
                <a:cubicBezTo>
                  <a:pt x="214" y="130"/>
                  <a:pt x="195" y="145"/>
                  <a:pt x="177" y="160"/>
                </a:cubicBezTo>
                <a:cubicBezTo>
                  <a:pt x="158" y="176"/>
                  <a:pt x="140" y="191"/>
                  <a:pt x="116" y="191"/>
                </a:cubicBezTo>
                <a:cubicBezTo>
                  <a:pt x="71" y="191"/>
                  <a:pt x="53" y="164"/>
                  <a:pt x="52" y="163"/>
                </a:cubicBezTo>
                <a:cubicBezTo>
                  <a:pt x="48" y="156"/>
                  <a:pt x="40" y="154"/>
                  <a:pt x="33" y="158"/>
                </a:cubicBezTo>
                <a:cubicBezTo>
                  <a:pt x="27" y="162"/>
                  <a:pt x="25" y="171"/>
                  <a:pt x="29" y="177"/>
                </a:cubicBezTo>
                <a:cubicBezTo>
                  <a:pt x="30" y="179"/>
                  <a:pt x="54" y="219"/>
                  <a:pt x="116" y="219"/>
                </a:cubicBezTo>
                <a:cubicBezTo>
                  <a:pt x="150" y="219"/>
                  <a:pt x="174" y="199"/>
                  <a:pt x="195" y="182"/>
                </a:cubicBezTo>
                <a:close/>
                <a:moveTo>
                  <a:pt x="207" y="227"/>
                </a:moveTo>
                <a:cubicBezTo>
                  <a:pt x="219" y="216"/>
                  <a:pt x="229" y="207"/>
                  <a:pt x="238" y="207"/>
                </a:cubicBezTo>
                <a:cubicBezTo>
                  <a:pt x="265" y="207"/>
                  <a:pt x="274" y="222"/>
                  <a:pt x="275" y="222"/>
                </a:cubicBezTo>
                <a:cubicBezTo>
                  <a:pt x="279" y="229"/>
                  <a:pt x="287" y="231"/>
                  <a:pt x="294" y="227"/>
                </a:cubicBezTo>
                <a:cubicBezTo>
                  <a:pt x="301" y="223"/>
                  <a:pt x="303" y="214"/>
                  <a:pt x="299" y="208"/>
                </a:cubicBezTo>
                <a:cubicBezTo>
                  <a:pt x="298" y="206"/>
                  <a:pt x="281" y="179"/>
                  <a:pt x="238" y="179"/>
                </a:cubicBezTo>
                <a:cubicBezTo>
                  <a:pt x="218" y="179"/>
                  <a:pt x="204" y="192"/>
                  <a:pt x="188" y="206"/>
                </a:cubicBezTo>
                <a:cubicBezTo>
                  <a:pt x="170" y="223"/>
                  <a:pt x="150" y="241"/>
                  <a:pt x="116" y="241"/>
                </a:cubicBezTo>
                <a:cubicBezTo>
                  <a:pt x="57" y="241"/>
                  <a:pt x="29" y="199"/>
                  <a:pt x="28" y="197"/>
                </a:cubicBezTo>
                <a:cubicBezTo>
                  <a:pt x="24" y="191"/>
                  <a:pt x="15" y="189"/>
                  <a:pt x="9" y="193"/>
                </a:cubicBezTo>
                <a:cubicBezTo>
                  <a:pt x="2" y="197"/>
                  <a:pt x="0" y="206"/>
                  <a:pt x="4" y="212"/>
                </a:cubicBezTo>
                <a:cubicBezTo>
                  <a:pt x="6" y="214"/>
                  <a:pt x="40" y="269"/>
                  <a:pt x="116" y="269"/>
                </a:cubicBezTo>
                <a:cubicBezTo>
                  <a:pt x="161" y="269"/>
                  <a:pt x="188" y="245"/>
                  <a:pt x="207" y="227"/>
                </a:cubicBezTo>
                <a:close/>
                <a:moveTo>
                  <a:pt x="473" y="135"/>
                </a:moveTo>
                <a:cubicBezTo>
                  <a:pt x="447" y="125"/>
                  <a:pt x="447" y="125"/>
                  <a:pt x="447" y="125"/>
                </a:cubicBezTo>
                <a:cubicBezTo>
                  <a:pt x="446" y="125"/>
                  <a:pt x="444" y="123"/>
                  <a:pt x="443" y="121"/>
                </a:cubicBezTo>
                <a:cubicBezTo>
                  <a:pt x="435" y="101"/>
                  <a:pt x="435" y="101"/>
                  <a:pt x="435" y="101"/>
                </a:cubicBezTo>
                <a:cubicBezTo>
                  <a:pt x="434" y="99"/>
                  <a:pt x="434" y="97"/>
                  <a:pt x="435" y="95"/>
                </a:cubicBezTo>
                <a:cubicBezTo>
                  <a:pt x="448" y="68"/>
                  <a:pt x="448" y="68"/>
                  <a:pt x="448" y="68"/>
                </a:cubicBezTo>
                <a:cubicBezTo>
                  <a:pt x="449" y="66"/>
                  <a:pt x="449" y="64"/>
                  <a:pt x="447" y="62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408" y="23"/>
                  <a:pt x="406" y="23"/>
                  <a:pt x="404" y="24"/>
                </a:cubicBezTo>
                <a:cubicBezTo>
                  <a:pt x="377" y="37"/>
                  <a:pt x="377" y="37"/>
                  <a:pt x="377" y="37"/>
                </a:cubicBezTo>
                <a:cubicBezTo>
                  <a:pt x="375" y="38"/>
                  <a:pt x="372" y="38"/>
                  <a:pt x="370" y="37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0" y="29"/>
                  <a:pt x="349" y="27"/>
                  <a:pt x="348" y="26"/>
                </a:cubicBezTo>
                <a:cubicBezTo>
                  <a:pt x="338" y="3"/>
                  <a:pt x="338" y="3"/>
                  <a:pt x="338" y="3"/>
                </a:cubicBezTo>
                <a:cubicBezTo>
                  <a:pt x="338" y="0"/>
                  <a:pt x="335" y="3"/>
                  <a:pt x="334" y="3"/>
                </a:cubicBezTo>
                <a:cubicBezTo>
                  <a:pt x="281" y="3"/>
                  <a:pt x="281" y="3"/>
                  <a:pt x="281" y="3"/>
                </a:cubicBezTo>
                <a:cubicBezTo>
                  <a:pt x="279" y="3"/>
                  <a:pt x="277" y="0"/>
                  <a:pt x="276" y="3"/>
                </a:cubicBezTo>
                <a:cubicBezTo>
                  <a:pt x="267" y="27"/>
                  <a:pt x="267" y="27"/>
                  <a:pt x="267" y="27"/>
                </a:cubicBezTo>
                <a:cubicBezTo>
                  <a:pt x="267" y="29"/>
                  <a:pt x="264" y="30"/>
                  <a:pt x="263" y="31"/>
                </a:cubicBezTo>
                <a:cubicBezTo>
                  <a:pt x="244" y="38"/>
                  <a:pt x="244" y="38"/>
                  <a:pt x="244" y="38"/>
                </a:cubicBezTo>
                <a:cubicBezTo>
                  <a:pt x="242" y="39"/>
                  <a:pt x="239" y="38"/>
                  <a:pt x="237" y="38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08" y="23"/>
                  <a:pt x="205" y="24"/>
                  <a:pt x="204" y="25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5" y="64"/>
                  <a:pt x="164" y="66"/>
                  <a:pt x="166" y="68"/>
                </a:cubicBezTo>
                <a:cubicBezTo>
                  <a:pt x="169" y="75"/>
                  <a:pt x="172" y="81"/>
                  <a:pt x="174" y="85"/>
                </a:cubicBezTo>
                <a:cubicBezTo>
                  <a:pt x="190" y="75"/>
                  <a:pt x="211" y="66"/>
                  <a:pt x="238" y="66"/>
                </a:cubicBezTo>
                <a:cubicBezTo>
                  <a:pt x="294" y="66"/>
                  <a:pt x="329" y="94"/>
                  <a:pt x="345" y="112"/>
                </a:cubicBezTo>
                <a:cubicBezTo>
                  <a:pt x="365" y="124"/>
                  <a:pt x="378" y="146"/>
                  <a:pt x="378" y="171"/>
                </a:cubicBezTo>
                <a:cubicBezTo>
                  <a:pt x="378" y="210"/>
                  <a:pt x="346" y="242"/>
                  <a:pt x="307" y="242"/>
                </a:cubicBezTo>
                <a:cubicBezTo>
                  <a:pt x="301" y="242"/>
                  <a:pt x="296" y="242"/>
                  <a:pt x="291" y="240"/>
                </a:cubicBezTo>
                <a:cubicBezTo>
                  <a:pt x="289" y="241"/>
                  <a:pt x="288" y="241"/>
                  <a:pt x="287" y="241"/>
                </a:cubicBezTo>
                <a:cubicBezTo>
                  <a:pt x="278" y="241"/>
                  <a:pt x="269" y="236"/>
                  <a:pt x="265" y="229"/>
                </a:cubicBezTo>
                <a:cubicBezTo>
                  <a:pt x="265" y="228"/>
                  <a:pt x="264" y="228"/>
                  <a:pt x="264" y="228"/>
                </a:cubicBezTo>
                <a:cubicBezTo>
                  <a:pt x="263" y="227"/>
                  <a:pt x="262" y="226"/>
                  <a:pt x="261" y="225"/>
                </a:cubicBezTo>
                <a:cubicBezTo>
                  <a:pt x="257" y="222"/>
                  <a:pt x="250" y="219"/>
                  <a:pt x="238" y="219"/>
                </a:cubicBezTo>
                <a:cubicBezTo>
                  <a:pt x="234" y="219"/>
                  <a:pt x="224" y="228"/>
                  <a:pt x="215" y="236"/>
                </a:cubicBezTo>
                <a:cubicBezTo>
                  <a:pt x="204" y="246"/>
                  <a:pt x="189" y="260"/>
                  <a:pt x="168" y="269"/>
                </a:cubicBezTo>
                <a:cubicBezTo>
                  <a:pt x="204" y="304"/>
                  <a:pt x="204" y="305"/>
                  <a:pt x="204" y="305"/>
                </a:cubicBezTo>
                <a:cubicBezTo>
                  <a:pt x="205" y="306"/>
                  <a:pt x="208" y="307"/>
                  <a:pt x="210" y="305"/>
                </a:cubicBezTo>
                <a:cubicBezTo>
                  <a:pt x="235" y="293"/>
                  <a:pt x="235" y="293"/>
                  <a:pt x="235" y="293"/>
                </a:cubicBezTo>
                <a:cubicBezTo>
                  <a:pt x="237" y="292"/>
                  <a:pt x="240" y="292"/>
                  <a:pt x="241" y="293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4" y="303"/>
                  <a:pt x="267" y="305"/>
                  <a:pt x="267" y="307"/>
                </a:cubicBezTo>
                <a:cubicBezTo>
                  <a:pt x="276" y="337"/>
                  <a:pt x="276" y="337"/>
                  <a:pt x="276" y="337"/>
                </a:cubicBezTo>
                <a:cubicBezTo>
                  <a:pt x="277" y="338"/>
                  <a:pt x="279" y="344"/>
                  <a:pt x="281" y="344"/>
                </a:cubicBezTo>
                <a:cubicBezTo>
                  <a:pt x="334" y="344"/>
                  <a:pt x="334" y="344"/>
                  <a:pt x="334" y="344"/>
                </a:cubicBezTo>
                <a:cubicBezTo>
                  <a:pt x="335" y="344"/>
                  <a:pt x="338" y="338"/>
                  <a:pt x="338" y="337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9" y="307"/>
                  <a:pt x="350" y="304"/>
                  <a:pt x="352" y="303"/>
                </a:cubicBezTo>
                <a:cubicBezTo>
                  <a:pt x="373" y="294"/>
                  <a:pt x="373" y="294"/>
                  <a:pt x="373" y="294"/>
                </a:cubicBezTo>
                <a:cubicBezTo>
                  <a:pt x="375" y="293"/>
                  <a:pt x="377" y="293"/>
                  <a:pt x="379" y="294"/>
                </a:cubicBezTo>
                <a:cubicBezTo>
                  <a:pt x="404" y="305"/>
                  <a:pt x="404" y="305"/>
                  <a:pt x="404" y="305"/>
                </a:cubicBezTo>
                <a:cubicBezTo>
                  <a:pt x="406" y="307"/>
                  <a:pt x="408" y="306"/>
                  <a:pt x="409" y="305"/>
                </a:cubicBezTo>
                <a:cubicBezTo>
                  <a:pt x="447" y="267"/>
                  <a:pt x="447" y="267"/>
                  <a:pt x="447" y="267"/>
                </a:cubicBezTo>
                <a:cubicBezTo>
                  <a:pt x="449" y="266"/>
                  <a:pt x="449" y="263"/>
                  <a:pt x="448" y="262"/>
                </a:cubicBezTo>
                <a:cubicBezTo>
                  <a:pt x="435" y="236"/>
                  <a:pt x="435" y="236"/>
                  <a:pt x="435" y="236"/>
                </a:cubicBezTo>
                <a:cubicBezTo>
                  <a:pt x="435" y="234"/>
                  <a:pt x="435" y="231"/>
                  <a:pt x="435" y="230"/>
                </a:cubicBezTo>
                <a:cubicBezTo>
                  <a:pt x="444" y="210"/>
                  <a:pt x="444" y="210"/>
                  <a:pt x="444" y="210"/>
                </a:cubicBezTo>
                <a:cubicBezTo>
                  <a:pt x="444" y="209"/>
                  <a:pt x="446" y="207"/>
                  <a:pt x="448" y="206"/>
                </a:cubicBezTo>
                <a:cubicBezTo>
                  <a:pt x="473" y="197"/>
                  <a:pt x="473" y="197"/>
                  <a:pt x="473" y="197"/>
                </a:cubicBezTo>
                <a:cubicBezTo>
                  <a:pt x="475" y="196"/>
                  <a:pt x="476" y="195"/>
                  <a:pt x="476" y="192"/>
                </a:cubicBezTo>
                <a:cubicBezTo>
                  <a:pt x="476" y="139"/>
                  <a:pt x="476" y="139"/>
                  <a:pt x="476" y="139"/>
                </a:cubicBezTo>
                <a:cubicBezTo>
                  <a:pt x="476" y="138"/>
                  <a:pt x="475" y="136"/>
                  <a:pt x="47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19474" tIns="59737" rIns="119474" bIns="59737" numCol="1" anchor="t" anchorCtr="0" compatLnSpc="1"/>
          <a:lstStyle/>
          <a:p>
            <a:pPr defTabSz="894715"/>
            <a:endParaRPr lang="en-US" sz="222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4" name="Trapezoid 413"/>
          <p:cNvSpPr/>
          <p:nvPr/>
        </p:nvSpPr>
        <p:spPr bwMode="auto">
          <a:xfrm rot="16200000">
            <a:off x="1624753" y="2224013"/>
            <a:ext cx="4599093" cy="2325793"/>
          </a:xfrm>
          <a:prstGeom prst="trapezoid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84" tIns="191188" rIns="238984" bIns="191188" numCol="1" spcCol="0" rtlCol="0" fromWordArt="0" anchor="t" anchorCtr="0" forceAA="0" compatLnSpc="1">
            <a:noAutofit/>
          </a:bodyPr>
          <a:lstStyle/>
          <a:p>
            <a:pPr algn="ctr" defTabSz="913130">
              <a:lnSpc>
                <a:spcPct val="90000"/>
              </a:lnSpc>
              <a:defRPr/>
            </a:pPr>
            <a:endParaRPr lang="en-US" sz="261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65" name="Oval 414"/>
          <p:cNvSpPr/>
          <p:nvPr/>
        </p:nvSpPr>
        <p:spPr bwMode="auto">
          <a:xfrm>
            <a:off x="637540" y="1239339"/>
            <a:ext cx="4300220" cy="4300220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84" tIns="191188" rIns="238984" bIns="191188" numCol="1" spcCol="0" rtlCol="0" fromWordArt="0" anchor="t" anchorCtr="0" forceAA="0" compatLnSpc="1">
            <a:noAutofit/>
          </a:bodyPr>
          <a:lstStyle/>
          <a:p>
            <a:pPr algn="ctr" defTabSz="913130">
              <a:lnSpc>
                <a:spcPct val="90000"/>
              </a:lnSpc>
              <a:defRPr/>
            </a:pPr>
            <a:endParaRPr lang="en-US" sz="261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66" name="Oval 415"/>
          <p:cNvSpPr/>
          <p:nvPr/>
        </p:nvSpPr>
        <p:spPr bwMode="auto">
          <a:xfrm>
            <a:off x="874608" y="1476407"/>
            <a:ext cx="3826933" cy="3826933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84" tIns="191188" rIns="238984" bIns="191188" numCol="1" spcCol="0" rtlCol="0" fromWordArt="0" anchor="t" anchorCtr="0" forceAA="0" compatLnSpc="1">
            <a:noAutofit/>
          </a:bodyPr>
          <a:lstStyle/>
          <a:p>
            <a:pPr algn="ctr" defTabSz="913130">
              <a:lnSpc>
                <a:spcPct val="90000"/>
              </a:lnSpc>
              <a:defRPr/>
            </a:pPr>
            <a:endParaRPr lang="en-US" sz="261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67" name="AutoShape 3"/>
          <p:cNvSpPr>
            <a:spLocks noChangeAspect="1" noChangeArrowheads="1" noTextEdit="1"/>
          </p:cNvSpPr>
          <p:nvPr/>
        </p:nvSpPr>
        <p:spPr bwMode="auto">
          <a:xfrm>
            <a:off x="944880" y="1546680"/>
            <a:ext cx="3687233" cy="36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913765">
              <a:defRPr/>
            </a:pPr>
            <a:endParaRPr lang="en-US" sz="2400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8" name="Freeform 5"/>
          <p:cNvSpPr/>
          <p:nvPr/>
        </p:nvSpPr>
        <p:spPr bwMode="auto">
          <a:xfrm>
            <a:off x="2818553" y="1543293"/>
            <a:ext cx="1816947" cy="2740660"/>
          </a:xfrm>
          <a:custGeom>
            <a:avLst/>
            <a:gdLst>
              <a:gd name="T0" fmla="*/ 0 w 649"/>
              <a:gd name="T1" fmla="*/ 0 h 979"/>
              <a:gd name="T2" fmla="*/ 0 w 649"/>
              <a:gd name="T3" fmla="*/ 653 h 979"/>
              <a:gd name="T4" fmla="*/ 142 w 649"/>
              <a:gd name="T5" fmla="*/ 735 h 979"/>
              <a:gd name="T6" fmla="*/ 566 w 649"/>
              <a:gd name="T7" fmla="*/ 979 h 979"/>
              <a:gd name="T8" fmla="*/ 649 w 649"/>
              <a:gd name="T9" fmla="*/ 659 h 979"/>
              <a:gd name="T10" fmla="*/ 0 w 649"/>
              <a:gd name="T11" fmla="*/ 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9" h="979">
                <a:moveTo>
                  <a:pt x="0" y="0"/>
                </a:moveTo>
                <a:cubicBezTo>
                  <a:pt x="0" y="653"/>
                  <a:pt x="0" y="653"/>
                  <a:pt x="0" y="653"/>
                </a:cubicBezTo>
                <a:cubicBezTo>
                  <a:pt x="142" y="735"/>
                  <a:pt x="142" y="735"/>
                  <a:pt x="142" y="735"/>
                </a:cubicBezTo>
                <a:cubicBezTo>
                  <a:pt x="566" y="979"/>
                  <a:pt x="566" y="979"/>
                  <a:pt x="566" y="979"/>
                </a:cubicBezTo>
                <a:cubicBezTo>
                  <a:pt x="622" y="878"/>
                  <a:pt x="649" y="776"/>
                  <a:pt x="649" y="659"/>
                </a:cubicBezTo>
                <a:cubicBezTo>
                  <a:pt x="649" y="299"/>
                  <a:pt x="359" y="5"/>
                  <a:pt x="0" y="0"/>
                </a:cubicBezTo>
                <a:close/>
              </a:path>
            </a:pathLst>
          </a:custGeom>
          <a:solidFill>
            <a:srgbClr val="008DD3"/>
          </a:solidFill>
          <a:ln w="10795" cap="flat" cmpd="sng" algn="ctr">
            <a:noFill/>
            <a:prstDash val="solid"/>
          </a:ln>
          <a:effectLst/>
        </p:spPr>
        <p:txBody>
          <a:bodyPr lIns="243840" tIns="243840" rIns="243840" bIns="243840" anchor="ctr"/>
          <a:lstStyle/>
          <a:p>
            <a:pPr defTabSz="931545">
              <a:lnSpc>
                <a:spcPct val="90000"/>
              </a:lnSpc>
              <a:defRPr/>
            </a:pPr>
            <a:endParaRPr lang="en-US" sz="3200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9" name="Freeform 6"/>
          <p:cNvSpPr/>
          <p:nvPr/>
        </p:nvSpPr>
        <p:spPr bwMode="auto">
          <a:xfrm>
            <a:off x="689611" y="1576908"/>
            <a:ext cx="2071793" cy="2740660"/>
          </a:xfrm>
          <a:custGeom>
            <a:avLst/>
            <a:gdLst>
              <a:gd name="T0" fmla="*/ 421 w 740"/>
              <a:gd name="T1" fmla="*/ 88 h 979"/>
              <a:gd name="T2" fmla="*/ 175 w 740"/>
              <a:gd name="T3" fmla="*/ 979 h 979"/>
              <a:gd name="T4" fmla="*/ 740 w 740"/>
              <a:gd name="T5" fmla="*/ 653 h 979"/>
              <a:gd name="T6" fmla="*/ 740 w 740"/>
              <a:gd name="T7" fmla="*/ 0 h 979"/>
              <a:gd name="T8" fmla="*/ 421 w 740"/>
              <a:gd name="T9" fmla="*/ 8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0" h="979">
                <a:moveTo>
                  <a:pt x="421" y="88"/>
                </a:moveTo>
                <a:cubicBezTo>
                  <a:pt x="109" y="268"/>
                  <a:pt x="0" y="666"/>
                  <a:pt x="175" y="979"/>
                </a:cubicBezTo>
                <a:cubicBezTo>
                  <a:pt x="740" y="653"/>
                  <a:pt x="740" y="653"/>
                  <a:pt x="740" y="653"/>
                </a:cubicBezTo>
                <a:cubicBezTo>
                  <a:pt x="740" y="0"/>
                  <a:pt x="740" y="0"/>
                  <a:pt x="740" y="0"/>
                </a:cubicBezTo>
                <a:cubicBezTo>
                  <a:pt x="624" y="1"/>
                  <a:pt x="522" y="29"/>
                  <a:pt x="421" y="88"/>
                </a:cubicBezTo>
                <a:close/>
              </a:path>
            </a:pathLst>
          </a:custGeom>
          <a:solidFill>
            <a:srgbClr val="00B050"/>
          </a:solidFill>
          <a:ln w="10795" cap="flat" cmpd="sng" algn="ctr">
            <a:noFill/>
            <a:prstDash val="solid"/>
          </a:ln>
          <a:effectLst/>
        </p:spPr>
        <p:txBody>
          <a:bodyPr lIns="121920" tIns="60960" rIns="121920" bIns="60960" anchor="b"/>
          <a:lstStyle/>
          <a:p>
            <a:pPr defTabSz="931545">
              <a:lnSpc>
                <a:spcPct val="90000"/>
              </a:lnSpc>
            </a:pPr>
            <a:endParaRPr lang="en-US" sz="1600" kern="0">
              <a:gradFill>
                <a:gsLst>
                  <a:gs pos="11024">
                    <a:srgbClr val="FFFFFF"/>
                  </a:gs>
                  <a:gs pos="23000">
                    <a:srgbClr val="FFFFFF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0" name="Freeform 419"/>
          <p:cNvSpPr/>
          <p:nvPr/>
        </p:nvSpPr>
        <p:spPr bwMode="auto">
          <a:xfrm>
            <a:off x="1204808" y="3420353"/>
            <a:ext cx="3170767" cy="1813560"/>
          </a:xfrm>
          <a:custGeom>
            <a:avLst/>
            <a:gdLst>
              <a:gd name="T0" fmla="*/ 0 w 1132"/>
              <a:gd name="T1" fmla="*/ 327 h 648"/>
              <a:gd name="T2" fmla="*/ 237 w 1132"/>
              <a:gd name="T3" fmla="*/ 559 h 648"/>
              <a:gd name="T4" fmla="*/ 565 w 1132"/>
              <a:gd name="T5" fmla="*/ 648 h 648"/>
              <a:gd name="T6" fmla="*/ 1132 w 1132"/>
              <a:gd name="T7" fmla="*/ 327 h 648"/>
              <a:gd name="T8" fmla="*/ 566 w 1132"/>
              <a:gd name="T9" fmla="*/ 0 h 648"/>
              <a:gd name="T10" fmla="*/ 555 w 1132"/>
              <a:gd name="T11" fmla="*/ 7 h 648"/>
              <a:gd name="T12" fmla="*/ 0 w 1132"/>
              <a:gd name="T13" fmla="*/ 32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2" h="648">
                <a:moveTo>
                  <a:pt x="0" y="327"/>
                </a:moveTo>
                <a:cubicBezTo>
                  <a:pt x="60" y="427"/>
                  <a:pt x="135" y="501"/>
                  <a:pt x="237" y="559"/>
                </a:cubicBezTo>
                <a:cubicBezTo>
                  <a:pt x="337" y="617"/>
                  <a:pt x="450" y="648"/>
                  <a:pt x="565" y="648"/>
                </a:cubicBezTo>
                <a:cubicBezTo>
                  <a:pt x="797" y="648"/>
                  <a:pt x="1013" y="525"/>
                  <a:pt x="1132" y="327"/>
                </a:cubicBezTo>
                <a:cubicBezTo>
                  <a:pt x="566" y="0"/>
                  <a:pt x="566" y="0"/>
                  <a:pt x="566" y="0"/>
                </a:cubicBezTo>
                <a:cubicBezTo>
                  <a:pt x="555" y="7"/>
                  <a:pt x="555" y="7"/>
                  <a:pt x="555" y="7"/>
                </a:cubicBezTo>
                <a:lnTo>
                  <a:pt x="0" y="327"/>
                </a:lnTo>
                <a:close/>
              </a:path>
            </a:pathLst>
          </a:custGeom>
          <a:solidFill>
            <a:srgbClr val="44C8F5"/>
          </a:solidFill>
          <a:ln w="10795" cap="flat" cmpd="sng" algn="ctr">
            <a:noFill/>
            <a:prstDash val="solid"/>
          </a:ln>
          <a:effectLst/>
        </p:spPr>
        <p:txBody>
          <a:bodyPr lIns="243840" tIns="243840" rIns="243840" bIns="243840" anchor="ctr"/>
          <a:lstStyle/>
          <a:p>
            <a:pPr defTabSz="931545">
              <a:lnSpc>
                <a:spcPct val="90000"/>
              </a:lnSpc>
              <a:defRPr/>
            </a:pPr>
            <a:endParaRPr lang="en-US" sz="3735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1" name="Isosceles Triangle 60"/>
          <p:cNvSpPr/>
          <p:nvPr/>
        </p:nvSpPr>
        <p:spPr bwMode="auto">
          <a:xfrm rot="16200000">
            <a:off x="2109048" y="2745559"/>
            <a:ext cx="1357207" cy="1287780"/>
          </a:xfrm>
          <a:custGeom>
            <a:avLst/>
            <a:gdLst/>
            <a:ahLst/>
            <a:cxnLst/>
            <a:rect l="l" t="t" r="r" b="b"/>
            <a:pathLst>
              <a:path w="2108298" h="1866828">
                <a:moveTo>
                  <a:pt x="225150" y="844900"/>
                </a:moveTo>
                <a:lnTo>
                  <a:pt x="450299" y="1126706"/>
                </a:lnTo>
                <a:lnTo>
                  <a:pt x="300646" y="1126706"/>
                </a:lnTo>
                <a:cubicBezTo>
                  <a:pt x="383956" y="1463794"/>
                  <a:pt x="689152" y="1712441"/>
                  <a:pt x="1052423" y="1712441"/>
                </a:cubicBezTo>
                <a:cubicBezTo>
                  <a:pt x="1421279" y="1712441"/>
                  <a:pt x="1730261" y="1456089"/>
                  <a:pt x="1809108" y="1111403"/>
                </a:cubicBezTo>
                <a:lnTo>
                  <a:pt x="1968419" y="1111403"/>
                </a:lnTo>
                <a:cubicBezTo>
                  <a:pt x="1885742" y="1541826"/>
                  <a:pt x="1507036" y="1866828"/>
                  <a:pt x="1052423" y="1866828"/>
                </a:cubicBezTo>
                <a:cubicBezTo>
                  <a:pt x="603305" y="1866828"/>
                  <a:pt x="228270" y="1549636"/>
                  <a:pt x="140786" y="1126706"/>
                </a:cubicBezTo>
                <a:lnTo>
                  <a:pt x="0" y="1126706"/>
                </a:lnTo>
                <a:close/>
                <a:moveTo>
                  <a:pt x="1052423" y="0"/>
                </a:moveTo>
                <a:cubicBezTo>
                  <a:pt x="1501998" y="0"/>
                  <a:pt x="1877337" y="317836"/>
                  <a:pt x="1964421" y="741388"/>
                </a:cubicBezTo>
                <a:lnTo>
                  <a:pt x="2108298" y="741388"/>
                </a:lnTo>
                <a:lnTo>
                  <a:pt x="1883149" y="1023194"/>
                </a:lnTo>
                <a:lnTo>
                  <a:pt x="1657999" y="741388"/>
                </a:lnTo>
                <a:lnTo>
                  <a:pt x="1804607" y="741388"/>
                </a:lnTo>
                <a:cubicBezTo>
                  <a:pt x="1721669" y="403669"/>
                  <a:pt x="1416158" y="154387"/>
                  <a:pt x="1052423" y="154387"/>
                </a:cubicBezTo>
                <a:cubicBezTo>
                  <a:pt x="683568" y="154387"/>
                  <a:pt x="374587" y="410738"/>
                  <a:pt x="295739" y="755423"/>
                </a:cubicBezTo>
                <a:lnTo>
                  <a:pt x="136428" y="755423"/>
                </a:lnTo>
                <a:cubicBezTo>
                  <a:pt x="219106" y="325001"/>
                  <a:pt x="597811" y="0"/>
                  <a:pt x="1052423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84" tIns="191188" rIns="238984" bIns="191188" numCol="1" spcCol="0" rtlCol="0" fromWordArt="0" anchor="t" anchorCtr="0" forceAA="0" compatLnSpc="1">
            <a:noAutofit/>
          </a:bodyPr>
          <a:lstStyle/>
          <a:p>
            <a:pPr algn="ctr" defTabSz="913130">
              <a:lnSpc>
                <a:spcPct val="90000"/>
              </a:lnSpc>
              <a:defRPr/>
            </a:pPr>
            <a:endParaRPr lang="en-US" sz="2355" b="1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72" name="Oval 424"/>
          <p:cNvSpPr/>
          <p:nvPr/>
        </p:nvSpPr>
        <p:spPr bwMode="auto">
          <a:xfrm>
            <a:off x="2073488" y="2675287"/>
            <a:ext cx="1428327" cy="1428327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38984" tIns="191188" rIns="238984" bIns="191188" numCol="1" spcCol="0" rtlCol="0" fromWordArt="0" anchor="ctr" anchorCtr="0" forceAA="0" compatLnSpc="1">
            <a:noAutofit/>
          </a:bodyPr>
          <a:lstStyle/>
          <a:p>
            <a:pPr algn="ctr" defTabSz="913130">
              <a:lnSpc>
                <a:spcPct val="90000"/>
              </a:lnSpc>
              <a:defRPr/>
            </a:pPr>
            <a:r>
              <a:rPr lang="zh-CN" altLang="en-US" sz="1865" kern="0" dirty="0">
                <a:gradFill>
                  <a:gsLst>
                    <a:gs pos="11811">
                      <a:srgbClr val="505050"/>
                    </a:gs>
                    <a:gs pos="40000">
                      <a:srgbClr val="505050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Segoe UI" panose="020B0502040204020203" pitchFamily="34" charset="0"/>
              </a:rPr>
              <a:t>智动运维</a:t>
            </a:r>
            <a:endParaRPr lang="en-US" sz="1865" kern="0" dirty="0">
              <a:gradFill>
                <a:gsLst>
                  <a:gs pos="11811">
                    <a:srgbClr val="505050"/>
                  </a:gs>
                  <a:gs pos="40000">
                    <a:srgbClr val="505050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73" name="Arc 426"/>
          <p:cNvSpPr/>
          <p:nvPr/>
        </p:nvSpPr>
        <p:spPr>
          <a:xfrm>
            <a:off x="2193713" y="2800593"/>
            <a:ext cx="1187873" cy="1187873"/>
          </a:xfrm>
          <a:prstGeom prst="arc">
            <a:avLst>
              <a:gd name="adj1" fmla="val 16098641"/>
              <a:gd name="adj2" fmla="val 5087471"/>
            </a:avLst>
          </a:prstGeom>
          <a:noFill/>
          <a:ln w="57150" cap="flat" cmpd="sng" algn="ctr">
            <a:solidFill>
              <a:srgbClr val="D2D2D2">
                <a:lumMod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912495">
              <a:defRPr/>
            </a:pPr>
            <a:endParaRPr lang="en-IN" sz="313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4" name="Arc 427"/>
          <p:cNvSpPr/>
          <p:nvPr/>
        </p:nvSpPr>
        <p:spPr>
          <a:xfrm>
            <a:off x="2193713" y="2791280"/>
            <a:ext cx="1187873" cy="1187873"/>
          </a:xfrm>
          <a:prstGeom prst="arc">
            <a:avLst>
              <a:gd name="adj1" fmla="val 5248846"/>
              <a:gd name="adj2" fmla="val 15958771"/>
            </a:avLst>
          </a:prstGeom>
          <a:noFill/>
          <a:ln w="57150" cap="flat" cmpd="sng" algn="ctr">
            <a:solidFill>
              <a:srgbClr val="D2D2D2">
                <a:lumMod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912495">
              <a:defRPr/>
            </a:pPr>
            <a:endParaRPr lang="en-IN" sz="3135" ker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5" name="Rectangle 428"/>
          <p:cNvSpPr/>
          <p:nvPr/>
        </p:nvSpPr>
        <p:spPr>
          <a:xfrm rot="18493024">
            <a:off x="1066800" y="2207927"/>
            <a:ext cx="2176780" cy="1474893"/>
          </a:xfrm>
          <a:prstGeom prst="rect">
            <a:avLst/>
          </a:prstGeom>
        </p:spPr>
        <p:txBody>
          <a:bodyPr wrap="square" anchor="ctr">
            <a:prstTxWarp prst="textArchUp">
              <a:avLst>
                <a:gd name="adj" fmla="val 11674266"/>
              </a:avLst>
            </a:prstTxWarp>
            <a:spAutoFit/>
          </a:bodyPr>
          <a:lstStyle/>
          <a:p>
            <a:pPr algn="ctr" defTabSz="912495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智能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AI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层</a:t>
            </a:r>
            <a:endParaRPr lang="en-US" sz="240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sp>
        <p:nvSpPr>
          <p:cNvPr id="76" name="Rectangle 429"/>
          <p:cNvSpPr/>
          <p:nvPr/>
        </p:nvSpPr>
        <p:spPr>
          <a:xfrm rot="3146089">
            <a:off x="2390141" y="2227400"/>
            <a:ext cx="2136987" cy="1474893"/>
          </a:xfrm>
          <a:prstGeom prst="rect">
            <a:avLst/>
          </a:prstGeom>
        </p:spPr>
        <p:txBody>
          <a:bodyPr wrap="square" anchor="ctr">
            <a:prstTxWarp prst="textArchUp">
              <a:avLst>
                <a:gd name="adj" fmla="val 11674266"/>
              </a:avLst>
            </a:prstTxWarp>
            <a:spAutoFit/>
          </a:bodyPr>
          <a:lstStyle/>
          <a:p>
            <a:pPr algn="ctr" defTabSz="912495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专题应用层</a:t>
            </a:r>
            <a:endParaRPr lang="en-US" sz="240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sp>
        <p:nvSpPr>
          <p:cNvPr id="77" name="Rectangle 430"/>
          <p:cNvSpPr/>
          <p:nvPr/>
        </p:nvSpPr>
        <p:spPr>
          <a:xfrm rot="192760">
            <a:off x="1595968" y="3365320"/>
            <a:ext cx="2280073" cy="1474893"/>
          </a:xfrm>
          <a:prstGeom prst="rect">
            <a:avLst/>
          </a:prstGeom>
        </p:spPr>
        <p:txBody>
          <a:bodyPr wrap="square" anchor="ctr">
            <a:prstTxWarp prst="textArchDown">
              <a:avLst>
                <a:gd name="adj" fmla="val 882042"/>
              </a:avLst>
            </a:prstTxWarp>
            <a:spAutoFit/>
          </a:bodyPr>
          <a:lstStyle/>
          <a:p>
            <a:pPr algn="ctr" defTabSz="912495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Segoe UI Semibold" panose="020B0702040204020203" pitchFamily="34" charset="0"/>
              </a:rPr>
              <a:t>能力开放层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Segoe UI Semibold" panose="020B0702040204020203" pitchFamily="34" charset="0"/>
            </a:endParaRPr>
          </a:p>
        </p:txBody>
      </p:sp>
      <p:grpSp>
        <p:nvGrpSpPr>
          <p:cNvPr id="4" name="组合 77"/>
          <p:cNvGrpSpPr>
            <a:grpSpLocks noChangeAspect="1"/>
          </p:cNvGrpSpPr>
          <p:nvPr/>
        </p:nvGrpSpPr>
        <p:grpSpPr>
          <a:xfrm>
            <a:off x="448183" y="5777695"/>
            <a:ext cx="11178485" cy="983865"/>
            <a:chOff x="-10" y="5620"/>
            <a:chExt cx="14400" cy="4922"/>
          </a:xfrm>
        </p:grpSpPr>
        <p:sp>
          <p:nvSpPr>
            <p:cNvPr id="79" name="矩形 78"/>
            <p:cNvSpPr/>
            <p:nvPr/>
          </p:nvSpPr>
          <p:spPr>
            <a:xfrm>
              <a:off x="-10" y="5620"/>
              <a:ext cx="14400" cy="2587"/>
            </a:xfrm>
            <a:prstGeom prst="rect">
              <a:avLst/>
            </a:prstGeom>
            <a:solidFill>
              <a:srgbClr val="008D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65" dirty="0">
                <a:solidFill>
                  <a:srgbClr val="3F6793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7" y="6107"/>
              <a:ext cx="13595" cy="4435"/>
            </a:xfrm>
            <a:prstGeom prst="rect">
              <a:avLst/>
            </a:prstGeom>
            <a:noFill/>
          </p:spPr>
          <p:txBody>
            <a:bodyPr wrap="square" lIns="96658" tIns="48329" rIns="96658" bIns="48329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35" b="1" spc="119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以能力开放为基础，涵盖无线运维各个领域，智能化和自动化的</a:t>
              </a:r>
              <a:r>
                <a:rPr lang="en-US" altLang="zh-CN" sz="2135" b="1" spc="119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45G</a:t>
              </a:r>
              <a:r>
                <a:rPr lang="zh-CN" altLang="en-US" sz="2135" b="1" spc="119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融合网络运维体系</a:t>
              </a:r>
              <a:endParaRPr lang="en-US" altLang="zh-CN" sz="2135" b="1" spc="119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53960" y="310851"/>
            <a:ext cx="11351683" cy="965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各专题功能</a:t>
            </a:r>
            <a:r>
              <a:rPr lang="zh-CN" altLang="en-US" dirty="0">
                <a:solidFill>
                  <a:schemeClr val="bg2"/>
                </a:solidFill>
              </a:rPr>
              <a:t>分布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9467" y="1108853"/>
          <a:ext cx="4779645" cy="47409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{793D81CF-94F2-401A-BA57-92F5A7B2D0C5}</a:tableStyleId>
              </a:tblPr>
              <a:tblGrid>
                <a:gridCol w="1433830"/>
                <a:gridCol w="3345815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dirty="0" smtClean="0"/>
                        <a:t>专题</a:t>
                      </a:r>
                      <a:endParaRPr lang="zh-CN" altLang="en-US" sz="1465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/>
                        <a:t>功能</a:t>
                      </a:r>
                      <a:endParaRPr lang="zh-CN" altLang="en-US" sz="1465" dirty="0"/>
                    </a:p>
                  </a:txBody>
                  <a:tcPr anchor="ctr"/>
                </a:tc>
              </a:tr>
              <a:tr h="3149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iPerformance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性能专题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KPI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劣化检测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KPI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劣化指纹定位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KPI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劣化预测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KPI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劣化原因关联挖掘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iFault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告警专题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智能告警根因定位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告警处理自动化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智能故障预测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iCapacity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容量专题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容量优化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精确扩容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容量可视化</a:t>
                      </a:r>
                      <a:endParaRPr lang="zh-CN" altLang="en-US" sz="1465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iHealth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健康专题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日常网络健康评估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  <a:latin typeface="Arial" panose="020B0604020202020204"/>
                        <a:ea typeface="+mn-ea"/>
                      </a:endParaRPr>
                    </a:p>
                  </a:txBody>
                  <a:tcPr anchor="ctr"/>
                </a:tc>
              </a:tr>
              <a:tr h="737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iInterference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干扰专题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智能干扰分析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15349" y="1108853"/>
          <a:ext cx="5208270" cy="46139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{793D81CF-94F2-401A-BA57-92F5A7B2D0C5}</a:tableStyleId>
              </a:tblPr>
              <a:tblGrid>
                <a:gridCol w="1562735"/>
                <a:gridCol w="3645535"/>
              </a:tblGrid>
              <a:tr h="316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65" dirty="0" smtClean="0"/>
                        <a:t>专题</a:t>
                      </a:r>
                      <a:endParaRPr lang="zh-CN" altLang="en-US" sz="1465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/>
                        <a:t>功能</a:t>
                      </a:r>
                      <a:endParaRPr lang="zh-CN" altLang="en-US" sz="1465" dirty="0"/>
                    </a:p>
                  </a:txBody>
                  <a:tcPr anchor="ctr"/>
                </a:tc>
              </a:tr>
              <a:tr h="54229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iParameter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参数专题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（智能）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Massive MIMO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天馈权值自适应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4229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智能大话务保障参数自适应（基于预测）</a:t>
                      </a:r>
                      <a:endParaRPr lang="zh-CN" altLang="en-US" sz="1465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75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GNSS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工参校准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&amp;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天馈接反核查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  <a:latin typeface="Arial" panose="020B0604020202020204"/>
                        <a:ea typeface="+mn-ea"/>
                      </a:endParaRPr>
                    </a:p>
                  </a:txBody>
                  <a:tcPr anchor="ctr"/>
                </a:tc>
              </a:tr>
              <a:tr h="3168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65" dirty="0" err="1" smtClean="0">
                          <a:solidFill>
                            <a:srgbClr val="000000"/>
                          </a:solidFill>
                        </a:rPr>
                        <a:t>iSon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SON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专题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（协议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SON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MLB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（基于预测）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5021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智能</a:t>
                      </a:r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SON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策略参数自适应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68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Coverage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覆盖专题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GNSS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可视化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750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双联接覆盖分析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686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竞对网络分析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75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用户专题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VIP</a:t>
                      </a: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用户保障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31686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用户投诉辅助分析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  <a:latin typeface="Arial" panose="020B0604020202020204"/>
                        <a:ea typeface="+mn-ea"/>
                      </a:endParaRPr>
                    </a:p>
                  </a:txBody>
                  <a:tcPr anchor="ctr"/>
                </a:tc>
              </a:tr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65" dirty="0" smtClean="0">
                          <a:solidFill>
                            <a:srgbClr val="000000"/>
                          </a:solidFill>
                        </a:rPr>
                        <a:t>Device</a:t>
                      </a:r>
                      <a:endParaRPr lang="en-US" altLang="zh-CN" sz="1465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终端专题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65" dirty="0" smtClean="0">
                          <a:solidFill>
                            <a:srgbClr val="000000"/>
                          </a:solidFill>
                        </a:rPr>
                        <a:t>终端可视化</a:t>
                      </a:r>
                      <a:endParaRPr lang="zh-CN" altLang="en-US" sz="1465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101"/>
          <p:cNvSpPr txBox="1"/>
          <p:nvPr/>
        </p:nvSpPr>
        <p:spPr>
          <a:xfrm>
            <a:off x="0" y="5757926"/>
            <a:ext cx="12192000" cy="597535"/>
          </a:xfrm>
          <a:prstGeom prst="rect">
            <a:avLst/>
          </a:prstGeom>
          <a:solidFill>
            <a:srgbClr val="4F81BD"/>
          </a:solidFill>
          <a:ln w="9525" cap="flat" cmpd="sng" algn="ctr">
            <a:noFill/>
            <a:prstDash val="solid"/>
          </a:ln>
          <a:effectLst/>
        </p:spPr>
        <p:txBody>
          <a:bodyPr lIns="121729" tIns="95954" rIns="121729" bIns="95954" rtlCol="0" anchor="ctr">
            <a:spAutoFit/>
          </a:bodyPr>
          <a:lstStyle/>
          <a:p>
            <a:pPr indent="-342900" algn="ctr" defTabSz="679450">
              <a:lnSpc>
                <a:spcPct val="120000"/>
              </a:lnSpc>
              <a:buClr>
                <a:prstClr val="white"/>
              </a:buClr>
              <a:buSzPct val="60000"/>
              <a:defRPr/>
            </a:pPr>
            <a:r>
              <a:rPr lang="zh-CN" altLang="en-US" sz="2200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按运维领域划分专题，专题下细分功能；专题、功能均可扩展；独立功能可应用于不同专题</a:t>
            </a:r>
            <a:endParaRPr lang="zh-CN" altLang="en-US" sz="22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726680" y="2929255"/>
            <a:ext cx="3779520" cy="35591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440" y="1511935"/>
            <a:ext cx="11140440" cy="11734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接口（一）：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1" name="圆角矩形 40"/>
          <p:cNvSpPr/>
          <p:nvPr/>
        </p:nvSpPr>
        <p:spPr>
          <a:xfrm>
            <a:off x="4777740" y="4140835"/>
            <a:ext cx="1939925" cy="3962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RM/RANDPS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9311640" y="1085215"/>
            <a:ext cx="4876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2" name="文本框 51"/>
          <p:cNvSpPr txBox="1"/>
          <p:nvPr/>
        </p:nvSpPr>
        <p:spPr>
          <a:xfrm>
            <a:off x="9052560" y="902335"/>
            <a:ext cx="30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99320" y="902335"/>
            <a:ext cx="30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10287000" y="871855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运行依赖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867150" y="2014220"/>
            <a:ext cx="76327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728460" y="2029460"/>
            <a:ext cx="73787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4375" y="2014220"/>
            <a:ext cx="72390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RSD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651750" y="2014220"/>
            <a:ext cx="65849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STA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867910" y="2014220"/>
            <a:ext cx="72199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926080" y="2014220"/>
            <a:ext cx="72072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743710" y="2014220"/>
            <a:ext cx="97980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RANCM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69925" y="2014220"/>
            <a:ext cx="87185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SONM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550910" y="2021840"/>
            <a:ext cx="860425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TOPO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2305" y="2685415"/>
            <a:ext cx="15875" cy="145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1480820" y="2867025"/>
            <a:ext cx="3535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统一的资源对象选择插件</a:t>
            </a:r>
            <a:endParaRPr lang="zh-CN" altLang="en-US"/>
          </a:p>
          <a:p>
            <a:r>
              <a:rPr lang="en-US" altLang="zh-CN"/>
              <a:t>2 APP</a:t>
            </a:r>
            <a:r>
              <a:rPr lang="zh-CN" altLang="en-US"/>
              <a:t>自定义资源对象选择插件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18505" y="3181350"/>
            <a:ext cx="774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641205" y="3422015"/>
            <a:ext cx="93091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VNFM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26450" y="3422015"/>
            <a:ext cx="93091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EMS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426450" y="3855085"/>
            <a:ext cx="2146300" cy="32004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zh-CN" altLang="en-US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第三方管理系统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1640" y="1496695"/>
            <a:ext cx="187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资源消费者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869680" y="2929255"/>
            <a:ext cx="166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资源生产者</a:t>
            </a:r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>
            <a:off x="6732905" y="4079875"/>
            <a:ext cx="979170" cy="4857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46215" y="4737735"/>
            <a:ext cx="114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资源采集</a:t>
            </a:r>
            <a:r>
              <a:rPr lang="en-US" altLang="zh-CN"/>
              <a:t>&amp;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426450" y="4311015"/>
            <a:ext cx="2104390" cy="3962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RANDPS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426450" y="5357495"/>
            <a:ext cx="2104390" cy="3962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用户外部导入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3662045"/>
            <a:ext cx="3992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RM</a:t>
            </a:r>
            <a:r>
              <a:rPr lang="zh-CN" altLang="en-US"/>
              <a:t>被动接受</a:t>
            </a:r>
            <a:r>
              <a:rPr lang="en-US" altLang="zh-CN"/>
              <a:t>HMF </a:t>
            </a:r>
            <a:r>
              <a:rPr lang="zh-CN" altLang="en-US"/>
              <a:t>资源适配和</a:t>
            </a:r>
            <a:r>
              <a:rPr lang="en-US" altLang="zh-CN"/>
              <a:t>VNFM</a:t>
            </a:r>
            <a:r>
              <a:rPr lang="zh-CN" altLang="en-US"/>
              <a:t>的资源对象</a:t>
            </a:r>
            <a:endParaRPr lang="zh-CN" altLang="en-US"/>
          </a:p>
          <a:p>
            <a:r>
              <a:rPr lang="en-US" altLang="zh-CN"/>
              <a:t>RM</a:t>
            </a:r>
            <a:r>
              <a:rPr lang="zh-CN" altLang="en-US"/>
              <a:t>会主动发起对</a:t>
            </a:r>
            <a:r>
              <a:rPr lang="en-US" altLang="zh-CN"/>
              <a:t>RANDPS 5G</a:t>
            </a:r>
            <a:r>
              <a:rPr lang="zh-CN" altLang="en-US"/>
              <a:t>业务</a:t>
            </a:r>
            <a:r>
              <a:rPr lang="en-US" altLang="zh-CN"/>
              <a:t>MOC</a:t>
            </a:r>
            <a:r>
              <a:rPr lang="zh-CN" altLang="zh-CN"/>
              <a:t>对象的</a:t>
            </a:r>
            <a:r>
              <a:rPr lang="en-US" altLang="zh-CN"/>
              <a:t>filter</a:t>
            </a:r>
            <a:r>
              <a:rPr lang="zh-CN" altLang="en-US"/>
              <a:t>订阅（保证</a:t>
            </a:r>
            <a:r>
              <a:rPr lang="en-US" altLang="zh-CN"/>
              <a:t>RANDPS</a:t>
            </a:r>
            <a:r>
              <a:rPr lang="zh-CN" altLang="en-US"/>
              <a:t>不存在时，功能正常）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RANDPS</a:t>
            </a:r>
            <a:r>
              <a:rPr lang="zh-CN" altLang="zh-CN">
                <a:solidFill>
                  <a:srgbClr val="FF0000"/>
                </a:solidFill>
              </a:rPr>
              <a:t>提供私有资源的查询能力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734675" y="2008505"/>
            <a:ext cx="72009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641205" y="2014220"/>
            <a:ext cx="88900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NPR/Q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220" y="5501005"/>
            <a:ext cx="3190875" cy="9569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图例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03300" y="5705475"/>
            <a:ext cx="544830" cy="32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0525" y="567626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411095" y="5705475"/>
            <a:ext cx="502920" cy="31940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4500" y="568134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586095" y="2681605"/>
            <a:ext cx="0" cy="1450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4892675" y="3182620"/>
            <a:ext cx="71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变更</a:t>
            </a:r>
            <a:endParaRPr lang="zh-CN" altLang="en-US"/>
          </a:p>
          <a:p>
            <a:r>
              <a:rPr lang="zh-CN" altLang="en-US"/>
              <a:t>通知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447405" y="4821555"/>
            <a:ext cx="2104390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REM-TOPO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26450" y="5875020"/>
            <a:ext cx="2104390" cy="3962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 NSSMF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接口（二）：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6" name="文本框 35"/>
          <p:cNvSpPr txBox="1"/>
          <p:nvPr/>
        </p:nvSpPr>
        <p:spPr>
          <a:xfrm>
            <a:off x="746760" y="4887595"/>
            <a:ext cx="9288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 </a:t>
            </a:r>
            <a:r>
              <a:rPr lang="zh-CN" altLang="en-US"/>
              <a:t>提供</a:t>
            </a:r>
            <a:r>
              <a:rPr lang="en-US" altLang="zh-CN"/>
              <a:t>restful+ json</a:t>
            </a:r>
            <a:r>
              <a:rPr lang="zh-CN" altLang="en-US"/>
              <a:t>，</a:t>
            </a:r>
            <a:r>
              <a:rPr lang="en-US" altLang="zh-CN"/>
              <a:t>notification</a:t>
            </a:r>
            <a:r>
              <a:rPr lang="zh-CN" altLang="en-US"/>
              <a:t>， </a:t>
            </a:r>
            <a:r>
              <a:rPr lang="en-US" altLang="zh-CN"/>
              <a:t>ftp java api</a:t>
            </a:r>
            <a:r>
              <a:rPr lang="zh-CN" altLang="en-US"/>
              <a:t>，</a:t>
            </a:r>
            <a:r>
              <a:rPr lang="en-US" altLang="zh-CN"/>
              <a:t>MQ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分别对应</a:t>
            </a:r>
            <a:r>
              <a:rPr lang="en-US" altLang="zh-CN"/>
              <a:t>U31 Operator</a:t>
            </a:r>
            <a:r>
              <a:rPr lang="zh-CN" altLang="en-US"/>
              <a:t>接口，单网元</a:t>
            </a:r>
            <a:r>
              <a:rPr lang="en-US" altLang="zh-CN"/>
              <a:t>MO get/edit/action</a:t>
            </a:r>
            <a:r>
              <a:rPr lang="zh-CN" altLang="en-US"/>
              <a:t>、通知</a:t>
            </a:r>
            <a:r>
              <a:rPr lang="zh-CN" altLang="zh-CN"/>
              <a:t>接口，</a:t>
            </a:r>
            <a:r>
              <a:rPr lang="en-US" altLang="zh-CN"/>
              <a:t>ftpM </a:t>
            </a:r>
            <a:r>
              <a:rPr lang="zh-CN" altLang="en-US"/>
              <a:t>接口，</a:t>
            </a:r>
            <a:r>
              <a:rPr lang="en-US" altLang="zh-CN"/>
              <a:t>Model query</a:t>
            </a:r>
            <a:r>
              <a:rPr lang="zh-CN" altLang="en-US"/>
              <a:t>和通知接口，</a:t>
            </a:r>
            <a:r>
              <a:rPr lang="en-US" altLang="zh-CN"/>
              <a:t>Model Package query</a:t>
            </a:r>
            <a:r>
              <a:rPr lang="zh-CN" altLang="en-US"/>
              <a:t>和通知接口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33400" y="1564005"/>
            <a:ext cx="11188700" cy="2819400"/>
            <a:chOff x="974" y="2463"/>
            <a:chExt cx="17106" cy="4440"/>
          </a:xfrm>
        </p:grpSpPr>
        <p:sp>
          <p:nvSpPr>
            <p:cNvPr id="44" name="圆角矩形 43"/>
            <p:cNvSpPr/>
            <p:nvPr/>
          </p:nvSpPr>
          <p:spPr>
            <a:xfrm>
              <a:off x="2981" y="6105"/>
              <a:ext cx="9359" cy="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REM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3282" y="6159"/>
              <a:ext cx="4798" cy="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DCM</a:t>
              </a:r>
              <a:r>
                <a:rPr lang="zh-CN" altLang="en-US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（</a:t>
              </a: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Event</a:t>
              </a:r>
              <a:r>
                <a:rPr lang="zh-CN" altLang="en-US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，</a:t>
              </a: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PM</a:t>
              </a:r>
              <a:r>
                <a:rPr lang="zh-CN" altLang="en-US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，</a:t>
              </a: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NeLog</a:t>
              </a:r>
              <a:r>
                <a:rPr lang="zh-CN" altLang="en-US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）</a:t>
              </a:r>
              <a:endParaRPr lang="zh-CN" altLang="en-US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360" y="3903"/>
              <a:ext cx="1072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FM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804" y="3903"/>
              <a:ext cx="1279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IM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693" y="3903"/>
              <a:ext cx="1556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RANCM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337" y="4608"/>
              <a:ext cx="1683" cy="52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RANDPS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3" name="直接箭头连接符 52"/>
            <p:cNvCxnSpPr>
              <a:stCxn id="56" idx="2"/>
            </p:cNvCxnSpPr>
            <p:nvPr/>
          </p:nvCxnSpPr>
          <p:spPr>
            <a:xfrm>
              <a:off x="8872" y="4431"/>
              <a:ext cx="0" cy="16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8" name="圆角矩形 57"/>
            <p:cNvSpPr/>
            <p:nvPr/>
          </p:nvSpPr>
          <p:spPr>
            <a:xfrm>
              <a:off x="4594" y="3903"/>
              <a:ext cx="1320" cy="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SPU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265" y="2463"/>
              <a:ext cx="1495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NAF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7391" y="4431"/>
              <a:ext cx="6" cy="1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4" name="直接箭头连接符 23"/>
            <p:cNvCxnSpPr/>
            <p:nvPr/>
          </p:nvCxnSpPr>
          <p:spPr>
            <a:xfrm>
              <a:off x="5146" y="4407"/>
              <a:ext cx="8" cy="1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肘形连接符 26"/>
            <p:cNvCxnSpPr>
              <a:stCxn id="80" idx="2"/>
              <a:endCxn id="44" idx="1"/>
            </p:cNvCxnSpPr>
            <p:nvPr/>
          </p:nvCxnSpPr>
          <p:spPr>
            <a:xfrm rot="5400000" flipV="1">
              <a:off x="1316" y="4839"/>
              <a:ext cx="2073" cy="125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9" name="直接箭头连接符 28"/>
            <p:cNvCxnSpPr/>
            <p:nvPr/>
          </p:nvCxnSpPr>
          <p:spPr>
            <a:xfrm flipH="1">
              <a:off x="6325" y="5229"/>
              <a:ext cx="8" cy="9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2" name="直接箭头连接符 41"/>
            <p:cNvCxnSpPr/>
            <p:nvPr/>
          </p:nvCxnSpPr>
          <p:spPr>
            <a:xfrm flipH="1">
              <a:off x="12350" y="6521"/>
              <a:ext cx="909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0" name="圆角矩形 79"/>
            <p:cNvSpPr/>
            <p:nvPr/>
          </p:nvSpPr>
          <p:spPr>
            <a:xfrm>
              <a:off x="974" y="3903"/>
              <a:ext cx="1499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LICENSE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3292" y="4431"/>
              <a:ext cx="7" cy="16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" name="圆角矩形 1"/>
            <p:cNvSpPr/>
            <p:nvPr/>
          </p:nvSpPr>
          <p:spPr>
            <a:xfrm>
              <a:off x="10026" y="3903"/>
              <a:ext cx="1438" cy="5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SONM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9" name="肘形连接符 18"/>
            <p:cNvCxnSpPr/>
            <p:nvPr/>
          </p:nvCxnSpPr>
          <p:spPr>
            <a:xfrm rot="5400000">
              <a:off x="8848" y="3677"/>
              <a:ext cx="3408" cy="1392"/>
            </a:xfrm>
            <a:prstGeom prst="bentConnector3">
              <a:avLst>
                <a:gd name="adj1" fmla="val 284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4" name="直接箭头连接符 33"/>
            <p:cNvCxnSpPr/>
            <p:nvPr/>
          </p:nvCxnSpPr>
          <p:spPr>
            <a:xfrm>
              <a:off x="10673" y="4455"/>
              <a:ext cx="10" cy="16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0" name="文本框 39"/>
            <p:cNvSpPr txBox="1"/>
            <p:nvPr/>
          </p:nvSpPr>
          <p:spPr>
            <a:xfrm>
              <a:off x="1744" y="4770"/>
              <a:ext cx="8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lcs</a:t>
              </a:r>
              <a:r>
                <a:rPr lang="zh-CN" altLang="en-US" sz="1200"/>
                <a:t>生效和安装</a:t>
              </a:r>
              <a:endParaRPr lang="zh-CN" altLang="en-US" sz="12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93" y="5136"/>
              <a:ext cx="10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查询</a:t>
              </a:r>
              <a:endParaRPr lang="zh-CN" altLang="en-US" sz="1200"/>
            </a:p>
            <a:p>
              <a:r>
                <a:rPr lang="zh-CN" altLang="en-US" sz="1200"/>
                <a:t>修改</a:t>
              </a:r>
              <a:endParaRPr lang="zh-CN" altLang="en-US" sz="12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442" y="5214"/>
              <a:ext cx="9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版本操作</a:t>
              </a:r>
              <a:endParaRPr lang="zh-CN" altLang="en-US" sz="12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553" y="5229"/>
              <a:ext cx="10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查询</a:t>
              </a:r>
              <a:r>
                <a:rPr lang="en-US" altLang="zh-CN" sz="1200"/>
                <a:t>MO</a:t>
              </a:r>
              <a:endParaRPr lang="en-US" altLang="zh-CN" sz="120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9" y="5213"/>
              <a:ext cx="10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诊断，</a:t>
              </a:r>
              <a:r>
                <a:rPr lang="en-US" altLang="zh-CN" sz="1200"/>
                <a:t>Action</a:t>
              </a:r>
              <a:endParaRPr lang="en-US" altLang="zh-CN" sz="1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89" y="3125"/>
              <a:ext cx="2352" cy="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 sz="1200"/>
                <a:t>4G EM</a:t>
              </a:r>
              <a:r>
                <a:rPr lang="zh-CN" altLang="en-US" sz="1200"/>
                <a:t>北向生成</a:t>
              </a:r>
              <a:endParaRPr lang="zh-CN" altLang="en-US" sz="12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881" y="5049"/>
              <a:ext cx="9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查询</a:t>
              </a:r>
              <a:r>
                <a:rPr lang="en-US" altLang="zh-CN" sz="1200"/>
                <a:t>4g</a:t>
              </a:r>
              <a:endParaRPr lang="en-US" altLang="zh-CN" sz="12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57" y="4629"/>
              <a:ext cx="81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SON</a:t>
              </a:r>
              <a:r>
                <a:rPr lang="zh-CN" altLang="en-US" sz="1200"/>
                <a:t>信息订阅</a:t>
              </a:r>
              <a:endParaRPr lang="zh-CN" altLang="en-US" sz="12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666" y="4793"/>
              <a:ext cx="13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告警操作和告警参数查询</a:t>
              </a:r>
              <a:endParaRPr lang="en-US" altLang="zh-CN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83" y="2463"/>
              <a:ext cx="1245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OSE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3" name="肘形连接符 12"/>
            <p:cNvCxnSpPr>
              <a:stCxn id="12" idx="3"/>
            </p:cNvCxnSpPr>
            <p:nvPr/>
          </p:nvCxnSpPr>
          <p:spPr>
            <a:xfrm>
              <a:off x="9328" y="2727"/>
              <a:ext cx="336" cy="339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8" name="文本框 27"/>
            <p:cNvSpPr txBox="1"/>
            <p:nvPr/>
          </p:nvSpPr>
          <p:spPr>
            <a:xfrm>
              <a:off x="8544" y="2991"/>
              <a:ext cx="1410" cy="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 sz="1200"/>
                <a:t>Action</a:t>
              </a:r>
              <a:r>
                <a:rPr lang="zh-CN" altLang="en-US" sz="1200"/>
                <a:t>行为调用</a:t>
              </a:r>
              <a:endParaRPr lang="zh-CN" altLang="en-US" sz="120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802" y="2487"/>
              <a:ext cx="1320" cy="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UCLI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4384" y="2969"/>
              <a:ext cx="2" cy="31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9" name="文本框 58"/>
            <p:cNvSpPr txBox="1"/>
            <p:nvPr/>
          </p:nvSpPr>
          <p:spPr>
            <a:xfrm>
              <a:off x="2632" y="3125"/>
              <a:ext cx="1656" cy="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1200"/>
                <a:t>网管命令行</a:t>
              </a:r>
              <a:endParaRPr lang="zh-CN" altLang="en-US" sz="120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3385" y="2623"/>
              <a:ext cx="4630" cy="1454"/>
              <a:chOff x="13758" y="1515"/>
              <a:chExt cx="4630" cy="145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758" y="1515"/>
                <a:ext cx="4630" cy="14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b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charset="0"/>
                    <a:ea typeface="宋体" panose="02010600030101010101" pitchFamily="2" charset="-122"/>
                    <a:cs typeface="Arial" panose="020B0604020202020204" pitchFamily="34" charset="0"/>
                  </a:rPr>
                  <a:t>图例</a:t>
                </a: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4094" y="1805"/>
                <a:ext cx="742" cy="4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p>
                <a:pPr lvl="0" algn="ctr" defTabSz="457200" fontAlgn="base">
                  <a:buClrTx/>
                  <a:buSzTx/>
                  <a:buFont typeface="Arial" panose="020B0604020202020204" pitchFamily="34" charset="0"/>
                </a:pPr>
                <a:endPara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989" y="1768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APP</a:t>
                </a:r>
                <a:endParaRPr lang="en-US" altLang="zh-CN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6011" y="1805"/>
                <a:ext cx="685" cy="40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740" y="1697"/>
                <a:ext cx="15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Service</a:t>
                </a:r>
                <a:endParaRPr lang="en-US" altLang="zh-CN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12066" y="4685"/>
              <a:ext cx="2918" cy="528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RAN NSSMF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肘形连接符 6"/>
            <p:cNvCxnSpPr>
              <a:stCxn id="5" idx="1"/>
            </p:cNvCxnSpPr>
            <p:nvPr/>
          </p:nvCxnSpPr>
          <p:spPr>
            <a:xfrm rot="10800000" flipV="1">
              <a:off x="11712" y="4949"/>
              <a:ext cx="353" cy="116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8" name="文本框 7"/>
            <p:cNvSpPr txBox="1"/>
            <p:nvPr/>
          </p:nvSpPr>
          <p:spPr>
            <a:xfrm>
              <a:off x="11819" y="5374"/>
              <a:ext cx="54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NetworkSlice* mo</a:t>
              </a:r>
              <a:r>
                <a:rPr lang="zh-CN" altLang="en-US" sz="1200"/>
                <a:t>对象 增删改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1728470" y="2804795"/>
            <a:ext cx="7559040" cy="10445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DCM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接口（二）：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DCM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980440" y="5494655"/>
            <a:ext cx="996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DCM</a:t>
            </a:r>
            <a:r>
              <a:rPr lang="zh-CN" altLang="en-US"/>
              <a:t>提供</a:t>
            </a:r>
            <a:r>
              <a:rPr lang="en-US" altLang="zh-CN"/>
              <a:t>restful+json</a:t>
            </a:r>
            <a:r>
              <a:rPr lang="zh-CN" altLang="en-US"/>
              <a:t>，</a:t>
            </a:r>
            <a:r>
              <a:rPr lang="en-US" altLang="zh-CN"/>
              <a:t>MQ</a:t>
            </a:r>
            <a:r>
              <a:rPr lang="zh-CN" altLang="en-US"/>
              <a:t>接口，分别对应任务管理接口，事件、</a:t>
            </a:r>
            <a:r>
              <a:rPr lang="en-US" altLang="zh-CN"/>
              <a:t>data</a:t>
            </a:r>
            <a:r>
              <a:rPr lang="zh-CN" altLang="en-US"/>
              <a:t>订阅接口，</a:t>
            </a:r>
            <a:r>
              <a:rPr lang="en-US" altLang="zh-CN"/>
              <a:t>model</a:t>
            </a:r>
            <a:r>
              <a:rPr lang="zh-CN" altLang="en-US"/>
              <a:t>查询和通知接口，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ECC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采集订阅待实现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325485" y="1744345"/>
            <a:ext cx="94107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NPR/Q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594985" y="3197225"/>
            <a:ext cx="1370330" cy="472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DCM-Event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087235" y="1737360"/>
            <a:ext cx="88519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633720" y="1737360"/>
            <a:ext cx="118237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STA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65190" y="2092325"/>
            <a:ext cx="6350" cy="1104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" name="圆角矩形 1"/>
          <p:cNvSpPr/>
          <p:nvPr/>
        </p:nvSpPr>
        <p:spPr>
          <a:xfrm>
            <a:off x="3648075" y="1729740"/>
            <a:ext cx="874395" cy="350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SONM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666990" y="2063750"/>
            <a:ext cx="12700" cy="1105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3" name="文本框 62"/>
          <p:cNvSpPr txBox="1"/>
          <p:nvPr/>
        </p:nvSpPr>
        <p:spPr>
          <a:xfrm>
            <a:off x="7879080" y="2488565"/>
            <a:ext cx="1624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性能数据</a:t>
            </a:r>
            <a:r>
              <a:rPr lang="en-US" altLang="zh-CN" sz="1200"/>
              <a:t>/</a:t>
            </a:r>
            <a:r>
              <a:rPr lang="en-US" altLang="zh-CN" sz="1200">
                <a:solidFill>
                  <a:srgbClr val="FF0000"/>
                </a:solidFill>
              </a:rPr>
              <a:t>ECC</a:t>
            </a:r>
            <a:r>
              <a:rPr lang="zh-CN" altLang="en-US" sz="1200"/>
              <a:t>订阅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5340350" y="2318385"/>
            <a:ext cx="73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trace</a:t>
            </a:r>
            <a:r>
              <a:rPr lang="zh-CN" altLang="en-US" sz="1200"/>
              <a:t>任务订阅</a:t>
            </a:r>
            <a:endParaRPr lang="zh-CN" altLang="en-US" sz="1200"/>
          </a:p>
        </p:txBody>
      </p:sp>
      <p:sp>
        <p:nvSpPr>
          <p:cNvPr id="72" name="文本框 71"/>
          <p:cNvSpPr txBox="1"/>
          <p:nvPr/>
        </p:nvSpPr>
        <p:spPr>
          <a:xfrm>
            <a:off x="6816090" y="2305685"/>
            <a:ext cx="93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实时性能</a:t>
            </a:r>
            <a:r>
              <a:rPr lang="en-US" altLang="zh-CN" sz="1200"/>
              <a:t>/</a:t>
            </a:r>
            <a:r>
              <a:rPr lang="en-US" altLang="zh-CN" sz="1200">
                <a:solidFill>
                  <a:srgbClr val="FF0000"/>
                </a:solidFill>
              </a:rPr>
              <a:t>ECC</a:t>
            </a:r>
            <a:r>
              <a:rPr lang="zh-CN" altLang="en-US" sz="1200"/>
              <a:t>订阅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7627620" y="1249045"/>
            <a:ext cx="933450" cy="33528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PMNAF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706485" y="2065020"/>
            <a:ext cx="12700" cy="1116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圆角矩形 34"/>
          <p:cNvSpPr/>
          <p:nvPr/>
        </p:nvSpPr>
        <p:spPr>
          <a:xfrm>
            <a:off x="9424035" y="1737360"/>
            <a:ext cx="1173480" cy="335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NIA-xxx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7" name="肘形连接符 36"/>
          <p:cNvCxnSpPr>
            <a:stCxn id="35" idx="2"/>
            <a:endCxn id="67" idx="3"/>
          </p:cNvCxnSpPr>
          <p:nvPr/>
        </p:nvCxnSpPr>
        <p:spPr>
          <a:xfrm rot="5400000">
            <a:off x="8854440" y="2273300"/>
            <a:ext cx="1356995" cy="9556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3" name="直接箭头连接符 42"/>
          <p:cNvCxnSpPr/>
          <p:nvPr/>
        </p:nvCxnSpPr>
        <p:spPr>
          <a:xfrm>
            <a:off x="8119745" y="1571625"/>
            <a:ext cx="15875" cy="1617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4" name="圆角矩形 63"/>
          <p:cNvSpPr/>
          <p:nvPr/>
        </p:nvSpPr>
        <p:spPr>
          <a:xfrm>
            <a:off x="5744210" y="4176395"/>
            <a:ext cx="1072515" cy="3581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STREAM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70000" y="4159885"/>
            <a:ext cx="2940050" cy="923290"/>
            <a:chOff x="13758" y="1515"/>
            <a:chExt cx="4630" cy="1454"/>
          </a:xfrm>
        </p:grpSpPr>
        <p:sp>
          <p:nvSpPr>
            <p:cNvPr id="9" name="矩形 8"/>
            <p:cNvSpPr/>
            <p:nvPr/>
          </p:nvSpPr>
          <p:spPr>
            <a:xfrm>
              <a:off x="13758" y="1515"/>
              <a:ext cx="4630" cy="14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b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图例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4094" y="1805"/>
              <a:ext cx="742" cy="4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989" y="1768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6011" y="1805"/>
              <a:ext cx="685" cy="40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740" y="1697"/>
              <a:ext cx="1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Service</a:t>
              </a:r>
              <a:endParaRPr lang="en-US" altLang="zh-CN"/>
            </a:p>
          </p:txBody>
        </p:sp>
      </p:grpSp>
      <p:cxnSp>
        <p:nvCxnSpPr>
          <p:cNvPr id="52" name="直接箭头连接符 51"/>
          <p:cNvCxnSpPr>
            <a:stCxn id="48" idx="2"/>
            <a:endCxn id="64" idx="0"/>
          </p:cNvCxnSpPr>
          <p:nvPr/>
        </p:nvCxnSpPr>
        <p:spPr>
          <a:xfrm>
            <a:off x="6280150" y="3669665"/>
            <a:ext cx="635" cy="50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7" name="圆角矩形 66"/>
          <p:cNvSpPr/>
          <p:nvPr/>
        </p:nvSpPr>
        <p:spPr>
          <a:xfrm>
            <a:off x="7442200" y="3193415"/>
            <a:ext cx="1612900" cy="472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DCM-PM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114165" y="3201670"/>
            <a:ext cx="1270000" cy="46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DCM-Log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711700" y="1729740"/>
            <a:ext cx="666750" cy="350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NLA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6548755" y="2068830"/>
            <a:ext cx="4445" cy="1094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5" name="肘形连接符 74"/>
          <p:cNvCxnSpPr>
            <a:stCxn id="68" idx="2"/>
            <a:endCxn id="64" idx="1"/>
          </p:cNvCxnSpPr>
          <p:nvPr/>
        </p:nvCxnSpPr>
        <p:spPr>
          <a:xfrm rot="5400000" flipV="1">
            <a:off x="4903470" y="3514725"/>
            <a:ext cx="686435" cy="99504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6" name="肘形连接符 75"/>
          <p:cNvCxnSpPr>
            <a:stCxn id="67" idx="2"/>
            <a:endCxn id="64" idx="3"/>
          </p:cNvCxnSpPr>
          <p:nvPr/>
        </p:nvCxnSpPr>
        <p:spPr>
          <a:xfrm rot="5400000">
            <a:off x="7187883" y="3294698"/>
            <a:ext cx="689610" cy="14319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9" name="圆角矩形 78"/>
          <p:cNvSpPr/>
          <p:nvPr/>
        </p:nvSpPr>
        <p:spPr>
          <a:xfrm>
            <a:off x="2061210" y="3206750"/>
            <a:ext cx="1828800" cy="467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DCM-COMMON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265920" y="6663055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</a:t>
            </a:r>
            <a:endParaRPr lang="zh-CN" altLang="en-US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908040" y="2347595"/>
            <a:ext cx="641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北向任务订阅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0" idx="2"/>
          </p:cNvCxnSpPr>
          <p:nvPr/>
        </p:nvCxnSpPr>
        <p:spPr>
          <a:xfrm>
            <a:off x="5057775" y="2080260"/>
            <a:ext cx="1270" cy="1115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8" name="肘形连接符 87"/>
          <p:cNvCxnSpPr>
            <a:stCxn id="2" idx="2"/>
          </p:cNvCxnSpPr>
          <p:nvPr/>
        </p:nvCxnSpPr>
        <p:spPr>
          <a:xfrm rot="5400000" flipV="1">
            <a:off x="3706495" y="2472055"/>
            <a:ext cx="1115060" cy="331470"/>
          </a:xfrm>
          <a:prstGeom prst="bentConnector3">
            <a:avLst>
              <a:gd name="adj1" fmla="val 741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9" name="圆角矩形 88"/>
          <p:cNvSpPr/>
          <p:nvPr/>
        </p:nvSpPr>
        <p:spPr>
          <a:xfrm>
            <a:off x="10187305" y="2380615"/>
            <a:ext cx="677545" cy="33528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IOM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90" name="肘形连接符 89"/>
          <p:cNvCxnSpPr>
            <a:stCxn id="89" idx="2"/>
            <a:endCxn id="67" idx="3"/>
          </p:cNvCxnSpPr>
          <p:nvPr/>
        </p:nvCxnSpPr>
        <p:spPr>
          <a:xfrm rot="5400000">
            <a:off x="9433878" y="2337118"/>
            <a:ext cx="713740" cy="14712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1" name="文本框 90"/>
          <p:cNvSpPr txBox="1"/>
          <p:nvPr/>
        </p:nvSpPr>
        <p:spPr>
          <a:xfrm>
            <a:off x="9634855" y="2893695"/>
            <a:ext cx="1474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性能数据</a:t>
            </a:r>
            <a:r>
              <a:rPr lang="en-US" altLang="zh-CN" sz="1200"/>
              <a:t>/</a:t>
            </a:r>
            <a:r>
              <a:rPr lang="en-US" altLang="zh-CN" sz="1200">
                <a:solidFill>
                  <a:srgbClr val="FF0000"/>
                </a:solidFill>
              </a:rPr>
              <a:t>ECC</a:t>
            </a:r>
            <a:r>
              <a:rPr lang="zh-CN" altLang="en-US" sz="1200"/>
              <a:t>订阅</a:t>
            </a:r>
            <a:endParaRPr lang="zh-CN" altLang="en-US" sz="1200"/>
          </a:p>
        </p:txBody>
      </p:sp>
      <p:sp>
        <p:nvSpPr>
          <p:cNvPr id="92" name="文本框 91"/>
          <p:cNvSpPr txBox="1"/>
          <p:nvPr/>
        </p:nvSpPr>
        <p:spPr>
          <a:xfrm>
            <a:off x="4211955" y="2308225"/>
            <a:ext cx="680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日志文件采集</a:t>
            </a:r>
            <a:endParaRPr lang="zh-CN" altLang="en-US" sz="1200"/>
          </a:p>
        </p:txBody>
      </p:sp>
      <p:cxnSp>
        <p:nvCxnSpPr>
          <p:cNvPr id="94" name="直接箭头连接符 93"/>
          <p:cNvCxnSpPr>
            <a:stCxn id="67" idx="1"/>
            <a:endCxn id="48" idx="3"/>
          </p:cNvCxnSpPr>
          <p:nvPr/>
        </p:nvCxnSpPr>
        <p:spPr>
          <a:xfrm flipH="1">
            <a:off x="6965315" y="3429635"/>
            <a:ext cx="476885" cy="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5" name="文本框 94"/>
          <p:cNvSpPr txBox="1"/>
          <p:nvPr/>
        </p:nvSpPr>
        <p:spPr>
          <a:xfrm>
            <a:off x="6943725" y="2794635"/>
            <a:ext cx="58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ECC</a:t>
            </a:r>
            <a:r>
              <a:rPr lang="zh-CN" altLang="en-US" sz="1200">
                <a:solidFill>
                  <a:srgbClr val="FF0000"/>
                </a:solidFill>
              </a:rPr>
              <a:t>采集订阅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接口（三）：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RANDPS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019300" y="4605655"/>
            <a:ext cx="741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RANDPS </a:t>
            </a:r>
            <a:r>
              <a:rPr lang="zh-CN" altLang="en-US"/>
              <a:t>提供</a:t>
            </a:r>
            <a:r>
              <a:rPr lang="en-US" altLang="zh-CN"/>
              <a:t>4&amp;5G</a:t>
            </a:r>
            <a:r>
              <a:rPr lang="zh-CN" altLang="en-US"/>
              <a:t>网元批量</a:t>
            </a:r>
            <a:r>
              <a:rPr lang="en-US" altLang="zh-CN"/>
              <a:t>MO</a:t>
            </a:r>
            <a:r>
              <a:rPr lang="zh-CN" altLang="en-US"/>
              <a:t>查询，</a:t>
            </a:r>
            <a:r>
              <a:rPr lang="en-US" altLang="zh-CN"/>
              <a:t>5GMO</a:t>
            </a:r>
            <a:r>
              <a:rPr lang="zh-CN" altLang="en-US"/>
              <a:t>对象过滤订阅，变更通知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19935" y="1641475"/>
            <a:ext cx="7870825" cy="2861310"/>
            <a:chOff x="3181" y="2585"/>
            <a:chExt cx="12395" cy="4506"/>
          </a:xfrm>
        </p:grpSpPr>
        <p:sp>
          <p:nvSpPr>
            <p:cNvPr id="48" name="圆角矩形 47"/>
            <p:cNvSpPr/>
            <p:nvPr/>
          </p:nvSpPr>
          <p:spPr>
            <a:xfrm>
              <a:off x="8045" y="2585"/>
              <a:ext cx="1708" cy="5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DCM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105" y="2585"/>
              <a:ext cx="1685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RSD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492" y="2586"/>
              <a:ext cx="1581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RANCM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181" y="4805"/>
              <a:ext cx="11669" cy="78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RANDPS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618" y="2585"/>
              <a:ext cx="1549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LICENSE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436" y="2585"/>
              <a:ext cx="1421" cy="5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r>
                <a:rPr lang="en-US" altLang="zh-CN" smtClean="0">
                  <a:ln>
                    <a:noFill/>
                  </a:ln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  <a:sym typeface="+mn-ea"/>
                </a:rPr>
                <a:t>SONM</a:t>
              </a: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81" name="直接箭头连接符 80"/>
            <p:cNvCxnSpPr>
              <a:stCxn id="46" idx="2"/>
            </p:cNvCxnSpPr>
            <p:nvPr/>
          </p:nvCxnSpPr>
          <p:spPr>
            <a:xfrm flipH="1">
              <a:off x="6276" y="3114"/>
              <a:ext cx="7" cy="1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" name="直接箭头连接符 4"/>
            <p:cNvCxnSpPr>
              <a:stCxn id="48" idx="2"/>
            </p:cNvCxnSpPr>
            <p:nvPr/>
          </p:nvCxnSpPr>
          <p:spPr>
            <a:xfrm flipH="1">
              <a:off x="8920" y="3114"/>
              <a:ext cx="3" cy="17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6" name="直接箭头连接符 5"/>
            <p:cNvCxnSpPr>
              <a:stCxn id="67" idx="2"/>
            </p:cNvCxnSpPr>
            <p:nvPr/>
          </p:nvCxnSpPr>
          <p:spPr>
            <a:xfrm flipH="1">
              <a:off x="11404" y="3113"/>
              <a:ext cx="13" cy="16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" name="直接箭头连接符 7"/>
            <p:cNvCxnSpPr>
              <a:stCxn id="49" idx="2"/>
            </p:cNvCxnSpPr>
            <p:nvPr/>
          </p:nvCxnSpPr>
          <p:spPr>
            <a:xfrm flipH="1">
              <a:off x="13960" y="3113"/>
              <a:ext cx="12" cy="1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文本框 11"/>
            <p:cNvSpPr txBox="1"/>
            <p:nvPr/>
          </p:nvSpPr>
          <p:spPr>
            <a:xfrm>
              <a:off x="11393" y="3485"/>
              <a:ext cx="15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lcs</a:t>
              </a:r>
              <a:r>
                <a:rPr lang="zh-CN" altLang="en-US"/>
                <a:t>信息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064" y="3413"/>
              <a:ext cx="15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CELL MO</a:t>
              </a:r>
              <a:r>
                <a:rPr lang="zh-CN" altLang="en-US" sz="1200"/>
                <a:t>及状态</a:t>
              </a:r>
              <a:endParaRPr lang="zh-CN" altLang="en-US" sz="12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147" y="3113"/>
              <a:ext cx="5" cy="16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文本框 15"/>
            <p:cNvSpPr txBox="1"/>
            <p:nvPr/>
          </p:nvSpPr>
          <p:spPr>
            <a:xfrm>
              <a:off x="8952" y="3557"/>
              <a:ext cx="13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性能任务</a:t>
              </a:r>
              <a:endParaRPr lang="en-US" altLang="zh-CN" sz="1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04" y="3533"/>
              <a:ext cx="15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传输骥无线业务对象</a:t>
              </a:r>
              <a:endParaRPr lang="zh-CN" altLang="en-US" sz="1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248" y="3581"/>
              <a:ext cx="17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小区及邻区，</a:t>
              </a:r>
              <a:r>
                <a:rPr lang="en-US" altLang="zh-CN" sz="1200"/>
                <a:t>X2</a:t>
              </a:r>
              <a:r>
                <a:rPr lang="zh-CN" altLang="en-US" sz="1200"/>
                <a:t>，</a:t>
              </a:r>
              <a:r>
                <a:rPr lang="en-US" altLang="zh-CN" sz="1200"/>
                <a:t>cache</a:t>
              </a:r>
              <a:endParaRPr lang="en-US" altLang="zh-CN" sz="12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165" y="6467"/>
              <a:ext cx="1660" cy="62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PG SQL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" name="直接箭头连接符 1"/>
            <p:cNvCxnSpPr>
              <a:stCxn id="3" idx="2"/>
            </p:cNvCxnSpPr>
            <p:nvPr/>
          </p:nvCxnSpPr>
          <p:spPr>
            <a:xfrm flipH="1">
              <a:off x="8995" y="5585"/>
              <a:ext cx="21" cy="8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1" name="组合 10"/>
          <p:cNvGrpSpPr/>
          <p:nvPr/>
        </p:nvGrpSpPr>
        <p:grpSpPr>
          <a:xfrm>
            <a:off x="1276350" y="5214620"/>
            <a:ext cx="4734560" cy="890226"/>
            <a:chOff x="892" y="8263"/>
            <a:chExt cx="7512" cy="1507"/>
          </a:xfrm>
        </p:grpSpPr>
        <p:sp>
          <p:nvSpPr>
            <p:cNvPr id="14" name="矩形 13"/>
            <p:cNvSpPr/>
            <p:nvPr/>
          </p:nvSpPr>
          <p:spPr>
            <a:xfrm>
              <a:off x="892" y="8263"/>
              <a:ext cx="7512" cy="15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b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图例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80" y="8625"/>
              <a:ext cx="858" cy="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5" y="8579"/>
              <a:ext cx="1182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97" y="8625"/>
              <a:ext cx="792" cy="50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0" y="8587"/>
              <a:ext cx="1847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065" y="8625"/>
              <a:ext cx="1070" cy="50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27" y="8579"/>
              <a:ext cx="1077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DB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接口（四）：业务场景接口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9" name="圆角矩形 48"/>
          <p:cNvSpPr/>
          <p:nvPr/>
        </p:nvSpPr>
        <p:spPr>
          <a:xfrm>
            <a:off x="6899910" y="2597150"/>
            <a:ext cx="1082040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RSD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902190" y="1671320"/>
            <a:ext cx="1499235" cy="46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STA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79745" y="4239260"/>
            <a:ext cx="1089660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653915" y="2673350"/>
            <a:ext cx="1061720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705735" y="4222115"/>
            <a:ext cx="104965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RANCM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25900" y="4238625"/>
            <a:ext cx="98615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LICENSE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234440" y="2700655"/>
            <a:ext cx="1202055" cy="377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SPU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096760" y="4222750"/>
            <a:ext cx="93916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TOPO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45255" y="1716405"/>
            <a:ext cx="226504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NAF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991860" y="2098040"/>
            <a:ext cx="0" cy="212471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直接箭头连接符 37"/>
          <p:cNvCxnSpPr/>
          <p:nvPr/>
        </p:nvCxnSpPr>
        <p:spPr>
          <a:xfrm flipH="1">
            <a:off x="5165725" y="2079625"/>
            <a:ext cx="5080" cy="57594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0" name="肘形连接符 59"/>
          <p:cNvCxnSpPr>
            <a:stCxn id="45" idx="2"/>
            <a:endCxn id="56" idx="1"/>
          </p:cNvCxnSpPr>
          <p:nvPr/>
        </p:nvCxnSpPr>
        <p:spPr>
          <a:xfrm rot="5400000" flipV="1">
            <a:off x="4711065" y="3556000"/>
            <a:ext cx="1367790" cy="394970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3" name="肘形连接符 62"/>
          <p:cNvCxnSpPr>
            <a:stCxn id="45" idx="1"/>
            <a:endCxn id="47" idx="0"/>
          </p:cNvCxnSpPr>
          <p:nvPr/>
        </p:nvCxnSpPr>
        <p:spPr>
          <a:xfrm rot="10800000" flipV="1">
            <a:off x="4519295" y="2871470"/>
            <a:ext cx="134620" cy="1367155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圆角矩形 56"/>
          <p:cNvSpPr/>
          <p:nvPr/>
        </p:nvSpPr>
        <p:spPr>
          <a:xfrm>
            <a:off x="1254125" y="4222115"/>
            <a:ext cx="118173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VNFM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1" name="直接箭头连接符 10"/>
          <p:cNvCxnSpPr>
            <a:endCxn id="57" idx="0"/>
          </p:cNvCxnSpPr>
          <p:nvPr/>
        </p:nvCxnSpPr>
        <p:spPr>
          <a:xfrm flipH="1">
            <a:off x="1858010" y="3060700"/>
            <a:ext cx="5080" cy="116141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肘形连接符 26"/>
          <p:cNvCxnSpPr>
            <a:stCxn id="14" idx="1"/>
            <a:endCxn id="37" idx="0"/>
          </p:cNvCxnSpPr>
          <p:nvPr/>
        </p:nvCxnSpPr>
        <p:spPr>
          <a:xfrm rot="10800000" flipV="1">
            <a:off x="3636645" y="1914525"/>
            <a:ext cx="308610" cy="1475105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肘形连接符 30"/>
          <p:cNvCxnSpPr>
            <a:stCxn id="58" idx="3"/>
          </p:cNvCxnSpPr>
          <p:nvPr/>
        </p:nvCxnSpPr>
        <p:spPr>
          <a:xfrm>
            <a:off x="2449195" y="2889885"/>
            <a:ext cx="591820" cy="1306195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" name="直接箭头连接符 1"/>
          <p:cNvCxnSpPr>
            <a:stCxn id="14" idx="3"/>
            <a:endCxn id="50" idx="1"/>
          </p:cNvCxnSpPr>
          <p:nvPr/>
        </p:nvCxnSpPr>
        <p:spPr>
          <a:xfrm flipV="1">
            <a:off x="6210300" y="1906270"/>
            <a:ext cx="3691890" cy="8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7584440" y="3902075"/>
            <a:ext cx="11760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实时性能订阅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238875" y="2882900"/>
            <a:ext cx="56197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当前告警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7668260" y="1557655"/>
            <a:ext cx="163893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200"/>
              <a:t>Trace</a:t>
            </a:r>
            <a:r>
              <a:rPr lang="zh-CN" altLang="en-US" sz="1200"/>
              <a:t>北向文件生成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440930" y="2993390"/>
            <a:ext cx="114808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实时性能订阅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6619875" y="3949065"/>
            <a:ext cx="59880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当前告警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1283970" y="3303905"/>
            <a:ext cx="4997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200"/>
              <a:t>VNF</a:t>
            </a:r>
            <a:r>
              <a:rPr lang="zh-CN" altLang="en-US" sz="1200"/>
              <a:t>生命周期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2472690" y="3219450"/>
            <a:ext cx="53086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200"/>
              <a:t>业务数据</a:t>
            </a:r>
            <a:endParaRPr lang="zh-CN" altLang="en-US" sz="1200"/>
          </a:p>
          <a:p>
            <a:r>
              <a:rPr lang="zh-CN" altLang="en-US" sz="1200"/>
              <a:t>生成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2771775" y="1833245"/>
            <a:ext cx="86487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配置北向</a:t>
            </a:r>
            <a:endParaRPr lang="zh-CN" altLang="en-US" sz="1200"/>
          </a:p>
          <a:p>
            <a:r>
              <a:rPr lang="zh-CN" altLang="en-US" sz="1200"/>
              <a:t>文件生成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4512310" y="3183255"/>
            <a:ext cx="49974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200"/>
              <a:t>lcs</a:t>
            </a:r>
            <a:r>
              <a:rPr lang="zh-CN" altLang="en-US" sz="1200"/>
              <a:t>资产查询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5246370" y="3357880"/>
            <a:ext cx="52832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当前告警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4327525" y="2133600"/>
            <a:ext cx="8559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资产北向</a:t>
            </a:r>
            <a:endParaRPr lang="zh-CN" altLang="en-US" sz="1200"/>
          </a:p>
          <a:p>
            <a:r>
              <a:rPr lang="zh-CN" altLang="en-US" sz="1200"/>
              <a:t>文件生成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5246370" y="2136775"/>
            <a:ext cx="85598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告警北向</a:t>
            </a:r>
            <a:endParaRPr lang="zh-CN" altLang="en-US" sz="1200"/>
          </a:p>
          <a:p>
            <a:r>
              <a:rPr lang="zh-CN" altLang="en-US" sz="1200"/>
              <a:t>上报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8812530" y="2186940"/>
            <a:ext cx="937260" cy="33528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PMNAF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0" name="肘形连接符 29"/>
          <p:cNvCxnSpPr>
            <a:stCxn id="14" idx="3"/>
            <a:endCxn id="8" idx="1"/>
          </p:cNvCxnSpPr>
          <p:nvPr/>
        </p:nvCxnSpPr>
        <p:spPr>
          <a:xfrm>
            <a:off x="6210300" y="1914525"/>
            <a:ext cx="2602230" cy="440055"/>
          </a:xfrm>
          <a:prstGeom prst="bentConnector3">
            <a:avLst>
              <a:gd name="adj1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6" name="文本框 65"/>
          <p:cNvSpPr txBox="1"/>
          <p:nvPr/>
        </p:nvSpPr>
        <p:spPr>
          <a:xfrm>
            <a:off x="6669405" y="1981835"/>
            <a:ext cx="9144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性能文件北向生成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035925" y="3409315"/>
            <a:ext cx="1170305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8" name="肘形连接符 27"/>
          <p:cNvCxnSpPr>
            <a:stCxn id="49" idx="3"/>
            <a:endCxn id="4" idx="0"/>
          </p:cNvCxnSpPr>
          <p:nvPr/>
        </p:nvCxnSpPr>
        <p:spPr>
          <a:xfrm>
            <a:off x="7994650" y="2795270"/>
            <a:ext cx="639445" cy="614045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6" name="肘形连接符 35"/>
          <p:cNvCxnSpPr>
            <a:stCxn id="49" idx="1"/>
            <a:endCxn id="56" idx="0"/>
          </p:cNvCxnSpPr>
          <p:nvPr/>
        </p:nvCxnSpPr>
        <p:spPr>
          <a:xfrm rot="10800000" flipV="1">
            <a:off x="6137275" y="2795270"/>
            <a:ext cx="775335" cy="1443990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4" name="直接箭头连接符 53"/>
          <p:cNvCxnSpPr>
            <a:stCxn id="67" idx="1"/>
            <a:endCxn id="56" idx="3"/>
          </p:cNvCxnSpPr>
          <p:nvPr/>
        </p:nvCxnSpPr>
        <p:spPr>
          <a:xfrm flipH="1">
            <a:off x="6682105" y="4420870"/>
            <a:ext cx="427355" cy="1651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5" name="圆角矩形 54"/>
          <p:cNvSpPr/>
          <p:nvPr/>
        </p:nvSpPr>
        <p:spPr>
          <a:xfrm>
            <a:off x="7112000" y="3409315"/>
            <a:ext cx="640715" cy="3962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GIS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" name="直接箭头连接符 58"/>
          <p:cNvCxnSpPr>
            <a:stCxn id="49" idx="2"/>
            <a:endCxn id="55" idx="0"/>
          </p:cNvCxnSpPr>
          <p:nvPr/>
        </p:nvCxnSpPr>
        <p:spPr>
          <a:xfrm flipH="1">
            <a:off x="7445375" y="2993390"/>
            <a:ext cx="8255" cy="41592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2" name="肘形连接符 61"/>
          <p:cNvCxnSpPr>
            <a:stCxn id="67" idx="0"/>
            <a:endCxn id="55" idx="2"/>
          </p:cNvCxnSpPr>
          <p:nvPr/>
        </p:nvCxnSpPr>
        <p:spPr>
          <a:xfrm rot="16200000" flipV="1">
            <a:off x="7303770" y="3947160"/>
            <a:ext cx="417195" cy="133985"/>
          </a:xfrm>
          <a:prstGeom prst="bentConnector3">
            <a:avLst>
              <a:gd name="adj1" fmla="val 4992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5" name="圆角矩形 64"/>
          <p:cNvSpPr/>
          <p:nvPr/>
        </p:nvSpPr>
        <p:spPr>
          <a:xfrm>
            <a:off x="8489315" y="5052695"/>
            <a:ext cx="2477135" cy="38481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Stream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2" name="肘形连接符 71"/>
          <p:cNvCxnSpPr>
            <a:stCxn id="67" idx="3"/>
          </p:cNvCxnSpPr>
          <p:nvPr/>
        </p:nvCxnSpPr>
        <p:spPr>
          <a:xfrm flipV="1">
            <a:off x="8048625" y="3828415"/>
            <a:ext cx="587375" cy="592455"/>
          </a:xfrm>
          <a:prstGeom prst="bentConnector2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6" name="直接箭头连接符 75"/>
          <p:cNvCxnSpPr/>
          <p:nvPr/>
        </p:nvCxnSpPr>
        <p:spPr>
          <a:xfrm>
            <a:off x="9439910" y="2522220"/>
            <a:ext cx="0" cy="2552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7" name="直接箭头连接符 76"/>
          <p:cNvCxnSpPr/>
          <p:nvPr/>
        </p:nvCxnSpPr>
        <p:spPr>
          <a:xfrm>
            <a:off x="8865870" y="3812540"/>
            <a:ext cx="0" cy="125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8" name="直接箭头连接符 77"/>
          <p:cNvCxnSpPr>
            <a:stCxn id="50" idx="2"/>
          </p:cNvCxnSpPr>
          <p:nvPr/>
        </p:nvCxnSpPr>
        <p:spPr>
          <a:xfrm>
            <a:off x="10652125" y="2141220"/>
            <a:ext cx="635" cy="2914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6" name="组合 5"/>
          <p:cNvGrpSpPr/>
          <p:nvPr/>
        </p:nvGrpSpPr>
        <p:grpSpPr>
          <a:xfrm>
            <a:off x="1283970" y="4931410"/>
            <a:ext cx="2940050" cy="923290"/>
            <a:chOff x="13758" y="1515"/>
            <a:chExt cx="4630" cy="1454"/>
          </a:xfrm>
        </p:grpSpPr>
        <p:sp>
          <p:nvSpPr>
            <p:cNvPr id="7" name="矩形 6"/>
            <p:cNvSpPr/>
            <p:nvPr/>
          </p:nvSpPr>
          <p:spPr>
            <a:xfrm>
              <a:off x="13758" y="1515"/>
              <a:ext cx="4630" cy="14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b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图例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4094" y="1805"/>
              <a:ext cx="742" cy="4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989" y="1768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011" y="1805"/>
              <a:ext cx="685" cy="40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740" y="1697"/>
              <a:ext cx="1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Service</a:t>
              </a:r>
              <a:endParaRPr lang="en-US" altLang="zh-CN"/>
            </a:p>
          </p:txBody>
        </p:sp>
      </p:grpSp>
      <p:cxnSp>
        <p:nvCxnSpPr>
          <p:cNvPr id="34" name="肘形连接符 33"/>
          <p:cNvCxnSpPr>
            <a:stCxn id="58" idx="0"/>
          </p:cNvCxnSpPr>
          <p:nvPr/>
        </p:nvCxnSpPr>
        <p:spPr>
          <a:xfrm rot="16200000" flipH="1">
            <a:off x="3206115" y="1342390"/>
            <a:ext cx="111125" cy="2827020"/>
          </a:xfrm>
          <a:prstGeom prst="bentConnector4">
            <a:avLst>
              <a:gd name="adj1" fmla="val -79142"/>
              <a:gd name="adj2" fmla="val 370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1835785" y="2112645"/>
            <a:ext cx="86931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200"/>
              <a:t>硬件数据</a:t>
            </a:r>
            <a:endParaRPr lang="zh-CN" altLang="en-US" sz="1200"/>
          </a:p>
          <a:p>
            <a:r>
              <a:rPr lang="zh-CN" altLang="en-US" sz="1200"/>
              <a:t>生成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3143885" y="3389630"/>
            <a:ext cx="985520" cy="3962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CMEXP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944620" y="1581785"/>
            <a:ext cx="5027295" cy="34524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性能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接口（五）：性能文件采集入库查询接口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6361430" y="3001645"/>
            <a:ext cx="1784350" cy="44704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NIA-S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362065" y="2038985"/>
            <a:ext cx="1858645" cy="447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NPR/Q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80910" y="2599055"/>
            <a:ext cx="1544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历史性能查询</a:t>
            </a:r>
            <a:endParaRPr lang="zh-CN" altLang="en-US" sz="120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222490" y="2486025"/>
            <a:ext cx="10795" cy="501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4" name="圆角矩形 43"/>
          <p:cNvSpPr/>
          <p:nvPr/>
        </p:nvSpPr>
        <p:spPr>
          <a:xfrm>
            <a:off x="6373495" y="3956050"/>
            <a:ext cx="1784350" cy="447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MPPDB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8" name="直接箭头连接符 47"/>
          <p:cNvCxnSpPr>
            <a:stCxn id="7" idx="2"/>
            <a:endCxn id="44" idx="0"/>
          </p:cNvCxnSpPr>
          <p:nvPr/>
        </p:nvCxnSpPr>
        <p:spPr>
          <a:xfrm>
            <a:off x="7253605" y="3433445"/>
            <a:ext cx="12065" cy="507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9" name="流程图: 多文档 28"/>
          <p:cNvSpPr/>
          <p:nvPr/>
        </p:nvSpPr>
        <p:spPr>
          <a:xfrm>
            <a:off x="2670810" y="3829050"/>
            <a:ext cx="1061720" cy="75946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Files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668010" y="4077970"/>
            <a:ext cx="616585" cy="21907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63235" y="4403090"/>
            <a:ext cx="1186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性能入库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1380490" y="2635250"/>
            <a:ext cx="1461770" cy="395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58365" y="3423285"/>
            <a:ext cx="1029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文件输出</a:t>
            </a:r>
            <a:endParaRPr lang="zh-CN" altLang="en-US" sz="1200"/>
          </a:p>
        </p:txBody>
      </p:sp>
      <p:sp>
        <p:nvSpPr>
          <p:cNvPr id="43" name="直角上箭头 42"/>
          <p:cNvSpPr/>
          <p:nvPr/>
        </p:nvSpPr>
        <p:spPr>
          <a:xfrm rot="5400000">
            <a:off x="1633855" y="3486785"/>
            <a:ext cx="1072515" cy="427355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2655" y="470852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UME NE Model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76350" y="5214620"/>
            <a:ext cx="4734560" cy="890226"/>
            <a:chOff x="892" y="8263"/>
            <a:chExt cx="7512" cy="1507"/>
          </a:xfrm>
        </p:grpSpPr>
        <p:sp>
          <p:nvSpPr>
            <p:cNvPr id="14" name="矩形 13"/>
            <p:cNvSpPr/>
            <p:nvPr/>
          </p:nvSpPr>
          <p:spPr>
            <a:xfrm>
              <a:off x="892" y="8263"/>
              <a:ext cx="7512" cy="150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b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图例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80" y="8625"/>
              <a:ext cx="858" cy="5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5" y="8579"/>
              <a:ext cx="1182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97" y="8625"/>
              <a:ext cx="792" cy="50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0" y="8587"/>
              <a:ext cx="1847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065" y="8625"/>
              <a:ext cx="1070" cy="50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27" y="8579"/>
              <a:ext cx="1077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DB</a:t>
              </a:r>
              <a:endParaRPr lang="en-US" altLang="zh-CN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409440" y="3851275"/>
            <a:ext cx="1167130" cy="6235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MPPDB-Collect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776345" y="4079240"/>
            <a:ext cx="580390" cy="23431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7595" y="4474845"/>
            <a:ext cx="1186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文件加载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215" y="145161"/>
            <a:ext cx="11352041" cy="961697"/>
          </a:xfrm>
        </p:spPr>
        <p:txBody>
          <a:bodyPr/>
          <a:p>
            <a:r>
              <a:rPr lang="en-US" altLang="zh-CN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UME</a:t>
            </a:r>
            <a:r>
              <a:rPr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Unified Management Expert</a:t>
            </a:r>
            <a:r>
              <a:rPr b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）能力</a:t>
            </a:r>
            <a:endParaRPr b="1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01635" y="2198367"/>
            <a:ext cx="2201428" cy="2179423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21877" tIns="60938" rIns="121877" bIns="60938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Freeform 64"/>
          <p:cNvSpPr>
            <a:spLocks noChangeAspect="1" noEditPoints="1"/>
          </p:cNvSpPr>
          <p:nvPr/>
        </p:nvSpPr>
        <p:spPr bwMode="auto">
          <a:xfrm>
            <a:off x="4947465" y="4095100"/>
            <a:ext cx="451120" cy="434192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>
            <a:grpSpLocks noChangeAspect="1"/>
          </p:cNvGrpSpPr>
          <p:nvPr/>
        </p:nvGrpSpPr>
        <p:grpSpPr>
          <a:xfrm rot="0">
            <a:off x="6718935" y="4144189"/>
            <a:ext cx="798980" cy="765972"/>
            <a:chOff x="8095" y="3963"/>
            <a:chExt cx="3000" cy="2874"/>
          </a:xfrm>
          <a:solidFill>
            <a:schemeClr val="bg1"/>
          </a:solidFill>
        </p:grpSpPr>
        <p:sp>
          <p:nvSpPr>
            <p:cNvPr id="1039" name="Freeform 86"/>
            <p:cNvSpPr/>
            <p:nvPr/>
          </p:nvSpPr>
          <p:spPr bwMode="auto">
            <a:xfrm>
              <a:off x="9400" y="6713"/>
              <a:ext cx="385" cy="125"/>
            </a:xfrm>
            <a:custGeom>
              <a:avLst/>
              <a:gdLst>
                <a:gd name="T0" fmla="*/ 63 w 65"/>
                <a:gd name="T1" fmla="*/ 0 h 21"/>
                <a:gd name="T2" fmla="*/ 2 w 65"/>
                <a:gd name="T3" fmla="*/ 0 h 21"/>
                <a:gd name="T4" fmla="*/ 0 w 65"/>
                <a:gd name="T5" fmla="*/ 3 h 21"/>
                <a:gd name="T6" fmla="*/ 32 w 65"/>
                <a:gd name="T7" fmla="*/ 21 h 21"/>
                <a:gd name="T8" fmla="*/ 64 w 65"/>
                <a:gd name="T9" fmla="*/ 3 h 21"/>
                <a:gd name="T10" fmla="*/ 63 w 6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1">
                  <a:moveTo>
                    <a:pt x="6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7" y="14"/>
                    <a:pt x="19" y="21"/>
                    <a:pt x="32" y="21"/>
                  </a:cubicBezTo>
                  <a:cubicBezTo>
                    <a:pt x="46" y="21"/>
                    <a:pt x="58" y="14"/>
                    <a:pt x="64" y="3"/>
                  </a:cubicBezTo>
                  <a:cubicBezTo>
                    <a:pt x="65" y="2"/>
                    <a:pt x="64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0" name="Freeform 87"/>
            <p:cNvSpPr/>
            <p:nvPr/>
          </p:nvSpPr>
          <p:spPr bwMode="auto">
            <a:xfrm>
              <a:off x="9240" y="6365"/>
              <a:ext cx="710" cy="105"/>
            </a:xfrm>
            <a:custGeom>
              <a:avLst/>
              <a:gdLst>
                <a:gd name="T0" fmla="*/ 113 w 120"/>
                <a:gd name="T1" fmla="*/ 0 h 18"/>
                <a:gd name="T2" fmla="*/ 7 w 120"/>
                <a:gd name="T3" fmla="*/ 0 h 18"/>
                <a:gd name="T4" fmla="*/ 0 w 120"/>
                <a:gd name="T5" fmla="*/ 7 h 18"/>
                <a:gd name="T6" fmla="*/ 0 w 120"/>
                <a:gd name="T7" fmla="*/ 11 h 18"/>
                <a:gd name="T8" fmla="*/ 7 w 120"/>
                <a:gd name="T9" fmla="*/ 18 h 18"/>
                <a:gd name="T10" fmla="*/ 113 w 120"/>
                <a:gd name="T11" fmla="*/ 18 h 18"/>
                <a:gd name="T12" fmla="*/ 120 w 120"/>
                <a:gd name="T13" fmla="*/ 11 h 18"/>
                <a:gd name="T14" fmla="*/ 120 w 120"/>
                <a:gd name="T15" fmla="*/ 7 h 18"/>
                <a:gd name="T16" fmla="*/ 113 w 120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8">
                  <a:moveTo>
                    <a:pt x="11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3" y="18"/>
                    <a:pt x="7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7" y="18"/>
                    <a:pt x="120" y="15"/>
                    <a:pt x="120" y="11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3"/>
                    <a:pt x="117" y="0"/>
                    <a:pt x="1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1" name="Freeform 88"/>
            <p:cNvSpPr/>
            <p:nvPr/>
          </p:nvSpPr>
          <p:spPr bwMode="auto">
            <a:xfrm>
              <a:off x="9248" y="6535"/>
              <a:ext cx="690" cy="108"/>
            </a:xfrm>
            <a:custGeom>
              <a:avLst/>
              <a:gdLst>
                <a:gd name="T0" fmla="*/ 110 w 117"/>
                <a:gd name="T1" fmla="*/ 0 h 18"/>
                <a:gd name="T2" fmla="*/ 7 w 117"/>
                <a:gd name="T3" fmla="*/ 0 h 18"/>
                <a:gd name="T4" fmla="*/ 0 w 117"/>
                <a:gd name="T5" fmla="*/ 7 h 18"/>
                <a:gd name="T6" fmla="*/ 0 w 117"/>
                <a:gd name="T7" fmla="*/ 11 h 18"/>
                <a:gd name="T8" fmla="*/ 7 w 117"/>
                <a:gd name="T9" fmla="*/ 18 h 18"/>
                <a:gd name="T10" fmla="*/ 110 w 117"/>
                <a:gd name="T11" fmla="*/ 18 h 18"/>
                <a:gd name="T12" fmla="*/ 117 w 117"/>
                <a:gd name="T13" fmla="*/ 11 h 18"/>
                <a:gd name="T14" fmla="*/ 117 w 117"/>
                <a:gd name="T15" fmla="*/ 7 h 18"/>
                <a:gd name="T16" fmla="*/ 110 w 1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8">
                  <a:moveTo>
                    <a:pt x="11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3" y="18"/>
                    <a:pt x="7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14" y="18"/>
                    <a:pt x="117" y="15"/>
                    <a:pt x="117" y="11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3"/>
                    <a:pt x="114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2" name="Freeform 89"/>
            <p:cNvSpPr>
              <a:spLocks noEditPoints="1"/>
            </p:cNvSpPr>
            <p:nvPr/>
          </p:nvSpPr>
          <p:spPr bwMode="auto">
            <a:xfrm>
              <a:off x="8923" y="4778"/>
              <a:ext cx="1345" cy="1505"/>
            </a:xfrm>
            <a:custGeom>
              <a:avLst/>
              <a:gdLst>
                <a:gd name="T0" fmla="*/ 114 w 228"/>
                <a:gd name="T1" fmla="*/ 0 h 255"/>
                <a:gd name="T2" fmla="*/ 0 w 228"/>
                <a:gd name="T3" fmla="*/ 113 h 255"/>
                <a:gd name="T4" fmla="*/ 26 w 228"/>
                <a:gd name="T5" fmla="*/ 186 h 255"/>
                <a:gd name="T6" fmla="*/ 26 w 228"/>
                <a:gd name="T7" fmla="*/ 186 h 255"/>
                <a:gd name="T8" fmla="*/ 28 w 228"/>
                <a:gd name="T9" fmla="*/ 189 h 255"/>
                <a:gd name="T10" fmla="*/ 58 w 228"/>
                <a:gd name="T11" fmla="*/ 248 h 255"/>
                <a:gd name="T12" fmla="*/ 66 w 228"/>
                <a:gd name="T13" fmla="*/ 255 h 255"/>
                <a:gd name="T14" fmla="*/ 113 w 228"/>
                <a:gd name="T15" fmla="*/ 255 h 255"/>
                <a:gd name="T16" fmla="*/ 161 w 228"/>
                <a:gd name="T17" fmla="*/ 255 h 255"/>
                <a:gd name="T18" fmla="*/ 169 w 228"/>
                <a:gd name="T19" fmla="*/ 248 h 255"/>
                <a:gd name="T20" fmla="*/ 199 w 228"/>
                <a:gd name="T21" fmla="*/ 189 h 255"/>
                <a:gd name="T22" fmla="*/ 201 w 228"/>
                <a:gd name="T23" fmla="*/ 186 h 255"/>
                <a:gd name="T24" fmla="*/ 201 w 228"/>
                <a:gd name="T25" fmla="*/ 186 h 255"/>
                <a:gd name="T26" fmla="*/ 227 w 228"/>
                <a:gd name="T27" fmla="*/ 115 h 255"/>
                <a:gd name="T28" fmla="*/ 114 w 228"/>
                <a:gd name="T29" fmla="*/ 0 h 255"/>
                <a:gd name="T30" fmla="*/ 59 w 228"/>
                <a:gd name="T31" fmla="*/ 184 h 255"/>
                <a:gd name="T32" fmla="*/ 55 w 228"/>
                <a:gd name="T33" fmla="*/ 181 h 255"/>
                <a:gd name="T34" fmla="*/ 53 w 228"/>
                <a:gd name="T35" fmla="*/ 180 h 255"/>
                <a:gd name="T36" fmla="*/ 52 w 228"/>
                <a:gd name="T37" fmla="*/ 179 h 255"/>
                <a:gd name="T38" fmla="*/ 50 w 228"/>
                <a:gd name="T39" fmla="*/ 178 h 255"/>
                <a:gd name="T40" fmla="*/ 48 w 228"/>
                <a:gd name="T41" fmla="*/ 177 h 255"/>
                <a:gd name="T42" fmla="*/ 44 w 228"/>
                <a:gd name="T43" fmla="*/ 173 h 255"/>
                <a:gd name="T44" fmla="*/ 42 w 228"/>
                <a:gd name="T45" fmla="*/ 172 h 255"/>
                <a:gd name="T46" fmla="*/ 40 w 228"/>
                <a:gd name="T47" fmla="*/ 169 h 255"/>
                <a:gd name="T48" fmla="*/ 32 w 228"/>
                <a:gd name="T49" fmla="*/ 159 h 255"/>
                <a:gd name="T50" fmla="*/ 25 w 228"/>
                <a:gd name="T51" fmla="*/ 147 h 255"/>
                <a:gd name="T52" fmla="*/ 21 w 228"/>
                <a:gd name="T53" fmla="*/ 132 h 255"/>
                <a:gd name="T54" fmla="*/ 19 w 228"/>
                <a:gd name="T55" fmla="*/ 116 h 255"/>
                <a:gd name="T56" fmla="*/ 20 w 228"/>
                <a:gd name="T57" fmla="*/ 100 h 255"/>
                <a:gd name="T58" fmla="*/ 24 w 228"/>
                <a:gd name="T59" fmla="*/ 85 h 255"/>
                <a:gd name="T60" fmla="*/ 35 w 228"/>
                <a:gd name="T61" fmla="*/ 61 h 255"/>
                <a:gd name="T62" fmla="*/ 46 w 228"/>
                <a:gd name="T63" fmla="*/ 46 h 255"/>
                <a:gd name="T64" fmla="*/ 50 w 228"/>
                <a:gd name="T65" fmla="*/ 42 h 255"/>
                <a:gd name="T66" fmla="*/ 52 w 228"/>
                <a:gd name="T67" fmla="*/ 41 h 255"/>
                <a:gd name="T68" fmla="*/ 49 w 228"/>
                <a:gd name="T69" fmla="*/ 48 h 255"/>
                <a:gd name="T70" fmla="*/ 47 w 228"/>
                <a:gd name="T71" fmla="*/ 55 h 255"/>
                <a:gd name="T72" fmla="*/ 44 w 228"/>
                <a:gd name="T73" fmla="*/ 65 h 255"/>
                <a:gd name="T74" fmla="*/ 39 w 228"/>
                <a:gd name="T75" fmla="*/ 89 h 255"/>
                <a:gd name="T76" fmla="*/ 37 w 228"/>
                <a:gd name="T77" fmla="*/ 102 h 255"/>
                <a:gd name="T78" fmla="*/ 37 w 228"/>
                <a:gd name="T79" fmla="*/ 115 h 255"/>
                <a:gd name="T80" fmla="*/ 37 w 228"/>
                <a:gd name="T81" fmla="*/ 129 h 255"/>
                <a:gd name="T82" fmla="*/ 40 w 228"/>
                <a:gd name="T83" fmla="*/ 142 h 255"/>
                <a:gd name="T84" fmla="*/ 44 w 228"/>
                <a:gd name="T85" fmla="*/ 153 h 255"/>
                <a:gd name="T86" fmla="*/ 48 w 228"/>
                <a:gd name="T87" fmla="*/ 164 h 255"/>
                <a:gd name="T88" fmla="*/ 53 w 228"/>
                <a:gd name="T89" fmla="*/ 172 h 255"/>
                <a:gd name="T90" fmla="*/ 54 w 228"/>
                <a:gd name="T91" fmla="*/ 174 h 255"/>
                <a:gd name="T92" fmla="*/ 55 w 228"/>
                <a:gd name="T93" fmla="*/ 176 h 255"/>
                <a:gd name="T94" fmla="*/ 56 w 228"/>
                <a:gd name="T95" fmla="*/ 178 h 255"/>
                <a:gd name="T96" fmla="*/ 57 w 228"/>
                <a:gd name="T97" fmla="*/ 179 h 255"/>
                <a:gd name="T98" fmla="*/ 59 w 228"/>
                <a:gd name="T99" fmla="*/ 181 h 255"/>
                <a:gd name="T100" fmla="*/ 60 w 228"/>
                <a:gd name="T101" fmla="*/ 183 h 255"/>
                <a:gd name="T102" fmla="*/ 61 w 228"/>
                <a:gd name="T103" fmla="*/ 185 h 255"/>
                <a:gd name="T104" fmla="*/ 59 w 228"/>
                <a:gd name="T105" fmla="*/ 18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55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41"/>
                    <a:pt x="10" y="166"/>
                    <a:pt x="26" y="186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7" y="187"/>
                    <a:pt x="27" y="188"/>
                    <a:pt x="28" y="189"/>
                  </a:cubicBezTo>
                  <a:cubicBezTo>
                    <a:pt x="35" y="197"/>
                    <a:pt x="55" y="222"/>
                    <a:pt x="58" y="248"/>
                  </a:cubicBezTo>
                  <a:cubicBezTo>
                    <a:pt x="58" y="252"/>
                    <a:pt x="62" y="255"/>
                    <a:pt x="66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61" y="255"/>
                    <a:pt x="161" y="255"/>
                    <a:pt x="161" y="255"/>
                  </a:cubicBezTo>
                  <a:cubicBezTo>
                    <a:pt x="165" y="255"/>
                    <a:pt x="169" y="252"/>
                    <a:pt x="169" y="248"/>
                  </a:cubicBezTo>
                  <a:cubicBezTo>
                    <a:pt x="172" y="222"/>
                    <a:pt x="192" y="197"/>
                    <a:pt x="199" y="189"/>
                  </a:cubicBezTo>
                  <a:cubicBezTo>
                    <a:pt x="200" y="188"/>
                    <a:pt x="200" y="187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7" y="167"/>
                    <a:pt x="227" y="142"/>
                    <a:pt x="227" y="115"/>
                  </a:cubicBezTo>
                  <a:cubicBezTo>
                    <a:pt x="228" y="52"/>
                    <a:pt x="176" y="0"/>
                    <a:pt x="114" y="0"/>
                  </a:cubicBezTo>
                  <a:close/>
                  <a:moveTo>
                    <a:pt x="59" y="184"/>
                  </a:moveTo>
                  <a:cubicBezTo>
                    <a:pt x="58" y="184"/>
                    <a:pt x="57" y="183"/>
                    <a:pt x="55" y="181"/>
                  </a:cubicBezTo>
                  <a:cubicBezTo>
                    <a:pt x="54" y="181"/>
                    <a:pt x="54" y="181"/>
                    <a:pt x="53" y="180"/>
                  </a:cubicBezTo>
                  <a:cubicBezTo>
                    <a:pt x="53" y="180"/>
                    <a:pt x="52" y="180"/>
                    <a:pt x="52" y="179"/>
                  </a:cubicBezTo>
                  <a:cubicBezTo>
                    <a:pt x="51" y="179"/>
                    <a:pt x="50" y="179"/>
                    <a:pt x="50" y="178"/>
                  </a:cubicBezTo>
                  <a:cubicBezTo>
                    <a:pt x="49" y="178"/>
                    <a:pt x="49" y="177"/>
                    <a:pt x="48" y="177"/>
                  </a:cubicBezTo>
                  <a:cubicBezTo>
                    <a:pt x="47" y="176"/>
                    <a:pt x="46" y="175"/>
                    <a:pt x="44" y="173"/>
                  </a:cubicBezTo>
                  <a:cubicBezTo>
                    <a:pt x="44" y="173"/>
                    <a:pt x="43" y="172"/>
                    <a:pt x="42" y="172"/>
                  </a:cubicBezTo>
                  <a:cubicBezTo>
                    <a:pt x="42" y="171"/>
                    <a:pt x="41" y="170"/>
                    <a:pt x="40" y="169"/>
                  </a:cubicBezTo>
                  <a:cubicBezTo>
                    <a:pt x="37" y="167"/>
                    <a:pt x="35" y="163"/>
                    <a:pt x="32" y="159"/>
                  </a:cubicBezTo>
                  <a:cubicBezTo>
                    <a:pt x="30" y="156"/>
                    <a:pt x="27" y="151"/>
                    <a:pt x="25" y="147"/>
                  </a:cubicBezTo>
                  <a:cubicBezTo>
                    <a:pt x="24" y="142"/>
                    <a:pt x="22" y="137"/>
                    <a:pt x="21" y="132"/>
                  </a:cubicBezTo>
                  <a:cubicBezTo>
                    <a:pt x="20" y="126"/>
                    <a:pt x="19" y="121"/>
                    <a:pt x="19" y="116"/>
                  </a:cubicBezTo>
                  <a:cubicBezTo>
                    <a:pt x="19" y="110"/>
                    <a:pt x="20" y="105"/>
                    <a:pt x="20" y="100"/>
                  </a:cubicBezTo>
                  <a:cubicBezTo>
                    <a:pt x="21" y="95"/>
                    <a:pt x="22" y="90"/>
                    <a:pt x="24" y="85"/>
                  </a:cubicBezTo>
                  <a:cubicBezTo>
                    <a:pt x="27" y="76"/>
                    <a:pt x="31" y="67"/>
                    <a:pt x="35" y="61"/>
                  </a:cubicBezTo>
                  <a:cubicBezTo>
                    <a:pt x="39" y="54"/>
                    <a:pt x="43" y="49"/>
                    <a:pt x="46" y="46"/>
                  </a:cubicBezTo>
                  <a:cubicBezTo>
                    <a:pt x="48" y="44"/>
                    <a:pt x="49" y="43"/>
                    <a:pt x="50" y="42"/>
                  </a:cubicBezTo>
                  <a:cubicBezTo>
                    <a:pt x="51" y="42"/>
                    <a:pt x="52" y="41"/>
                    <a:pt x="52" y="41"/>
                  </a:cubicBezTo>
                  <a:cubicBezTo>
                    <a:pt x="52" y="41"/>
                    <a:pt x="51" y="44"/>
                    <a:pt x="49" y="48"/>
                  </a:cubicBezTo>
                  <a:cubicBezTo>
                    <a:pt x="49" y="50"/>
                    <a:pt x="48" y="52"/>
                    <a:pt x="47" y="55"/>
                  </a:cubicBezTo>
                  <a:cubicBezTo>
                    <a:pt x="46" y="58"/>
                    <a:pt x="45" y="61"/>
                    <a:pt x="44" y="65"/>
                  </a:cubicBezTo>
                  <a:cubicBezTo>
                    <a:pt x="42" y="72"/>
                    <a:pt x="40" y="80"/>
                    <a:pt x="39" y="89"/>
                  </a:cubicBezTo>
                  <a:cubicBezTo>
                    <a:pt x="38" y="93"/>
                    <a:pt x="37" y="97"/>
                    <a:pt x="37" y="102"/>
                  </a:cubicBezTo>
                  <a:cubicBezTo>
                    <a:pt x="37" y="106"/>
                    <a:pt x="36" y="111"/>
                    <a:pt x="37" y="115"/>
                  </a:cubicBezTo>
                  <a:cubicBezTo>
                    <a:pt x="37" y="120"/>
                    <a:pt x="37" y="124"/>
                    <a:pt x="37" y="129"/>
                  </a:cubicBezTo>
                  <a:cubicBezTo>
                    <a:pt x="38" y="133"/>
                    <a:pt x="39" y="138"/>
                    <a:pt x="40" y="142"/>
                  </a:cubicBezTo>
                  <a:cubicBezTo>
                    <a:pt x="41" y="146"/>
                    <a:pt x="42" y="150"/>
                    <a:pt x="44" y="153"/>
                  </a:cubicBezTo>
                  <a:cubicBezTo>
                    <a:pt x="45" y="157"/>
                    <a:pt x="47" y="161"/>
                    <a:pt x="48" y="164"/>
                  </a:cubicBezTo>
                  <a:cubicBezTo>
                    <a:pt x="50" y="167"/>
                    <a:pt x="52" y="170"/>
                    <a:pt x="53" y="172"/>
                  </a:cubicBezTo>
                  <a:cubicBezTo>
                    <a:pt x="53" y="173"/>
                    <a:pt x="54" y="174"/>
                    <a:pt x="54" y="174"/>
                  </a:cubicBezTo>
                  <a:cubicBezTo>
                    <a:pt x="55" y="175"/>
                    <a:pt x="55" y="175"/>
                    <a:pt x="55" y="176"/>
                  </a:cubicBezTo>
                  <a:cubicBezTo>
                    <a:pt x="56" y="176"/>
                    <a:pt x="56" y="177"/>
                    <a:pt x="56" y="178"/>
                  </a:cubicBezTo>
                  <a:cubicBezTo>
                    <a:pt x="57" y="178"/>
                    <a:pt x="57" y="179"/>
                    <a:pt x="57" y="179"/>
                  </a:cubicBezTo>
                  <a:cubicBezTo>
                    <a:pt x="58" y="180"/>
                    <a:pt x="58" y="181"/>
                    <a:pt x="59" y="181"/>
                  </a:cubicBezTo>
                  <a:cubicBezTo>
                    <a:pt x="59" y="182"/>
                    <a:pt x="60" y="183"/>
                    <a:pt x="60" y="183"/>
                  </a:cubicBezTo>
                  <a:cubicBezTo>
                    <a:pt x="60" y="184"/>
                    <a:pt x="61" y="185"/>
                    <a:pt x="61" y="185"/>
                  </a:cubicBezTo>
                  <a:cubicBezTo>
                    <a:pt x="61" y="185"/>
                    <a:pt x="60" y="185"/>
                    <a:pt x="59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3" name="Freeform 90"/>
            <p:cNvSpPr/>
            <p:nvPr/>
          </p:nvSpPr>
          <p:spPr bwMode="auto">
            <a:xfrm>
              <a:off x="8095" y="5373"/>
              <a:ext cx="660" cy="143"/>
            </a:xfrm>
            <a:custGeom>
              <a:avLst/>
              <a:gdLst>
                <a:gd name="T0" fmla="*/ 14 w 112"/>
                <a:gd name="T1" fmla="*/ 1 h 24"/>
                <a:gd name="T2" fmla="*/ 11 w 112"/>
                <a:gd name="T3" fmla="*/ 1 h 24"/>
                <a:gd name="T4" fmla="*/ 1 w 112"/>
                <a:gd name="T5" fmla="*/ 13 h 24"/>
                <a:gd name="T6" fmla="*/ 14 w 112"/>
                <a:gd name="T7" fmla="*/ 24 h 24"/>
                <a:gd name="T8" fmla="*/ 112 w 112"/>
                <a:gd name="T9" fmla="*/ 12 h 24"/>
                <a:gd name="T10" fmla="*/ 14 w 112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4">
                  <a:moveTo>
                    <a:pt x="14" y="1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5" y="1"/>
                    <a:pt x="0" y="7"/>
                    <a:pt x="1" y="13"/>
                  </a:cubicBezTo>
                  <a:cubicBezTo>
                    <a:pt x="2" y="20"/>
                    <a:pt x="7" y="24"/>
                    <a:pt x="14" y="24"/>
                  </a:cubicBezTo>
                  <a:cubicBezTo>
                    <a:pt x="112" y="12"/>
                    <a:pt x="112" y="12"/>
                    <a:pt x="112" y="12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5" name="Freeform 91"/>
            <p:cNvSpPr/>
            <p:nvPr/>
          </p:nvSpPr>
          <p:spPr bwMode="auto">
            <a:xfrm>
              <a:off x="8290" y="4653"/>
              <a:ext cx="590" cy="373"/>
            </a:xfrm>
            <a:custGeom>
              <a:avLst/>
              <a:gdLst>
                <a:gd name="T0" fmla="*/ 18 w 100"/>
                <a:gd name="T1" fmla="*/ 3 h 63"/>
                <a:gd name="T2" fmla="*/ 3 w 100"/>
                <a:gd name="T3" fmla="*/ 9 h 63"/>
                <a:gd name="T4" fmla="*/ 9 w 100"/>
                <a:gd name="T5" fmla="*/ 24 h 63"/>
                <a:gd name="T6" fmla="*/ 100 w 100"/>
                <a:gd name="T7" fmla="*/ 63 h 63"/>
                <a:gd name="T8" fmla="*/ 20 w 100"/>
                <a:gd name="T9" fmla="*/ 4 h 63"/>
                <a:gd name="T10" fmla="*/ 18 w 100"/>
                <a:gd name="T11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3">
                  <a:moveTo>
                    <a:pt x="18" y="3"/>
                  </a:moveTo>
                  <a:cubicBezTo>
                    <a:pt x="12" y="0"/>
                    <a:pt x="5" y="3"/>
                    <a:pt x="3" y="9"/>
                  </a:cubicBezTo>
                  <a:cubicBezTo>
                    <a:pt x="0" y="15"/>
                    <a:pt x="3" y="22"/>
                    <a:pt x="9" y="24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3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6" name="Freeform 92"/>
            <p:cNvSpPr/>
            <p:nvPr/>
          </p:nvSpPr>
          <p:spPr bwMode="auto">
            <a:xfrm>
              <a:off x="8820" y="4140"/>
              <a:ext cx="373" cy="590"/>
            </a:xfrm>
            <a:custGeom>
              <a:avLst/>
              <a:gdLst>
                <a:gd name="T0" fmla="*/ 63 w 63"/>
                <a:gd name="T1" fmla="*/ 100 h 100"/>
                <a:gd name="T2" fmla="*/ 24 w 63"/>
                <a:gd name="T3" fmla="*/ 9 h 100"/>
                <a:gd name="T4" fmla="*/ 22 w 63"/>
                <a:gd name="T5" fmla="*/ 6 h 100"/>
                <a:gd name="T6" fmla="*/ 6 w 63"/>
                <a:gd name="T7" fmla="*/ 4 h 100"/>
                <a:gd name="T8" fmla="*/ 4 w 63"/>
                <a:gd name="T9" fmla="*/ 20 h 100"/>
                <a:gd name="T10" fmla="*/ 63 w 63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0">
                  <a:moveTo>
                    <a:pt x="63" y="10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7"/>
                    <a:pt x="22" y="6"/>
                  </a:cubicBezTo>
                  <a:cubicBezTo>
                    <a:pt x="19" y="1"/>
                    <a:pt x="11" y="0"/>
                    <a:pt x="6" y="4"/>
                  </a:cubicBezTo>
                  <a:cubicBezTo>
                    <a:pt x="1" y="8"/>
                    <a:pt x="0" y="15"/>
                    <a:pt x="4" y="20"/>
                  </a:cubicBezTo>
                  <a:lnTo>
                    <a:pt x="63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7" name="Freeform 93"/>
            <p:cNvSpPr/>
            <p:nvPr/>
          </p:nvSpPr>
          <p:spPr bwMode="auto">
            <a:xfrm>
              <a:off x="9543" y="3963"/>
              <a:ext cx="140" cy="660"/>
            </a:xfrm>
            <a:custGeom>
              <a:avLst/>
              <a:gdLst>
                <a:gd name="T0" fmla="*/ 12 w 24"/>
                <a:gd name="T1" fmla="*/ 112 h 112"/>
                <a:gd name="T2" fmla="*/ 24 w 24"/>
                <a:gd name="T3" fmla="*/ 14 h 112"/>
                <a:gd name="T4" fmla="*/ 24 w 24"/>
                <a:gd name="T5" fmla="*/ 11 h 112"/>
                <a:gd name="T6" fmla="*/ 11 w 24"/>
                <a:gd name="T7" fmla="*/ 1 h 112"/>
                <a:gd name="T8" fmla="*/ 1 w 24"/>
                <a:gd name="T9" fmla="*/ 14 h 112"/>
                <a:gd name="T10" fmla="*/ 12 w 24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12">
                  <a:moveTo>
                    <a:pt x="12" y="112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3" y="5"/>
                    <a:pt x="17" y="0"/>
                    <a:pt x="11" y="1"/>
                  </a:cubicBezTo>
                  <a:cubicBezTo>
                    <a:pt x="5" y="1"/>
                    <a:pt x="0" y="7"/>
                    <a:pt x="1" y="14"/>
                  </a:cubicBezTo>
                  <a:lnTo>
                    <a:pt x="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8" name="Freeform 94"/>
            <p:cNvSpPr/>
            <p:nvPr/>
          </p:nvSpPr>
          <p:spPr bwMode="auto">
            <a:xfrm>
              <a:off x="10033" y="4158"/>
              <a:ext cx="373" cy="590"/>
            </a:xfrm>
            <a:custGeom>
              <a:avLst/>
              <a:gdLst>
                <a:gd name="T0" fmla="*/ 61 w 63"/>
                <a:gd name="T1" fmla="*/ 18 h 100"/>
                <a:gd name="T2" fmla="*/ 55 w 63"/>
                <a:gd name="T3" fmla="*/ 3 h 100"/>
                <a:gd name="T4" fmla="*/ 39 w 63"/>
                <a:gd name="T5" fmla="*/ 9 h 100"/>
                <a:gd name="T6" fmla="*/ 0 w 63"/>
                <a:gd name="T7" fmla="*/ 100 h 100"/>
                <a:gd name="T8" fmla="*/ 59 w 63"/>
                <a:gd name="T9" fmla="*/ 20 h 100"/>
                <a:gd name="T10" fmla="*/ 61 w 63"/>
                <a:gd name="T11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0">
                  <a:moveTo>
                    <a:pt x="61" y="18"/>
                  </a:moveTo>
                  <a:cubicBezTo>
                    <a:pt x="63" y="12"/>
                    <a:pt x="60" y="5"/>
                    <a:pt x="55" y="3"/>
                  </a:cubicBezTo>
                  <a:cubicBezTo>
                    <a:pt x="49" y="0"/>
                    <a:pt x="42" y="3"/>
                    <a:pt x="39" y="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9"/>
                    <a:pt x="60" y="19"/>
                    <a:pt x="6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49" name="Freeform 95"/>
            <p:cNvSpPr/>
            <p:nvPr/>
          </p:nvSpPr>
          <p:spPr bwMode="auto">
            <a:xfrm>
              <a:off x="10333" y="4688"/>
              <a:ext cx="585" cy="373"/>
            </a:xfrm>
            <a:custGeom>
              <a:avLst/>
              <a:gdLst>
                <a:gd name="T0" fmla="*/ 91 w 99"/>
                <a:gd name="T1" fmla="*/ 23 h 63"/>
                <a:gd name="T2" fmla="*/ 93 w 99"/>
                <a:gd name="T3" fmla="*/ 22 h 63"/>
                <a:gd name="T4" fmla="*/ 96 w 99"/>
                <a:gd name="T5" fmla="*/ 6 h 63"/>
                <a:gd name="T6" fmla="*/ 79 w 99"/>
                <a:gd name="T7" fmla="*/ 3 h 63"/>
                <a:gd name="T8" fmla="*/ 0 w 99"/>
                <a:gd name="T9" fmla="*/ 63 h 63"/>
                <a:gd name="T10" fmla="*/ 91 w 99"/>
                <a:gd name="T11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63">
                  <a:moveTo>
                    <a:pt x="91" y="23"/>
                  </a:moveTo>
                  <a:cubicBezTo>
                    <a:pt x="92" y="23"/>
                    <a:pt x="93" y="23"/>
                    <a:pt x="93" y="22"/>
                  </a:cubicBezTo>
                  <a:cubicBezTo>
                    <a:pt x="98" y="18"/>
                    <a:pt x="99" y="11"/>
                    <a:pt x="96" y="6"/>
                  </a:cubicBezTo>
                  <a:cubicBezTo>
                    <a:pt x="92" y="1"/>
                    <a:pt x="85" y="0"/>
                    <a:pt x="79" y="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9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50" name="Freeform 96"/>
            <p:cNvSpPr/>
            <p:nvPr/>
          </p:nvSpPr>
          <p:spPr bwMode="auto">
            <a:xfrm>
              <a:off x="10435" y="5408"/>
              <a:ext cx="660" cy="143"/>
            </a:xfrm>
            <a:custGeom>
              <a:avLst/>
              <a:gdLst>
                <a:gd name="T0" fmla="*/ 112 w 112"/>
                <a:gd name="T1" fmla="*/ 11 h 24"/>
                <a:gd name="T2" fmla="*/ 99 w 112"/>
                <a:gd name="T3" fmla="*/ 1 h 24"/>
                <a:gd name="T4" fmla="*/ 0 w 112"/>
                <a:gd name="T5" fmla="*/ 12 h 24"/>
                <a:gd name="T6" fmla="*/ 99 w 112"/>
                <a:gd name="T7" fmla="*/ 24 h 24"/>
                <a:gd name="T8" fmla="*/ 102 w 112"/>
                <a:gd name="T9" fmla="*/ 24 h 24"/>
                <a:gd name="T10" fmla="*/ 112 w 112"/>
                <a:gd name="T11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4">
                  <a:moveTo>
                    <a:pt x="112" y="11"/>
                  </a:moveTo>
                  <a:cubicBezTo>
                    <a:pt x="111" y="4"/>
                    <a:pt x="105" y="0"/>
                    <a:pt x="99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1" y="24"/>
                    <a:pt x="102" y="24"/>
                  </a:cubicBezTo>
                  <a:cubicBezTo>
                    <a:pt x="108" y="23"/>
                    <a:pt x="112" y="17"/>
                    <a:pt x="1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52" name="Freeform 97"/>
            <p:cNvSpPr/>
            <p:nvPr/>
          </p:nvSpPr>
          <p:spPr bwMode="auto">
            <a:xfrm>
              <a:off x="10315" y="5898"/>
              <a:ext cx="585" cy="373"/>
            </a:xfrm>
            <a:custGeom>
              <a:avLst/>
              <a:gdLst>
                <a:gd name="T0" fmla="*/ 91 w 99"/>
                <a:gd name="T1" fmla="*/ 39 h 63"/>
                <a:gd name="T2" fmla="*/ 0 w 99"/>
                <a:gd name="T3" fmla="*/ 0 h 63"/>
                <a:gd name="T4" fmla="*/ 79 w 99"/>
                <a:gd name="T5" fmla="*/ 59 h 63"/>
                <a:gd name="T6" fmla="*/ 82 w 99"/>
                <a:gd name="T7" fmla="*/ 60 h 63"/>
                <a:gd name="T8" fmla="*/ 97 w 99"/>
                <a:gd name="T9" fmla="*/ 54 h 63"/>
                <a:gd name="T10" fmla="*/ 91 w 99"/>
                <a:gd name="T11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63">
                  <a:moveTo>
                    <a:pt x="91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9"/>
                    <a:pt x="81" y="60"/>
                    <a:pt x="82" y="60"/>
                  </a:cubicBezTo>
                  <a:cubicBezTo>
                    <a:pt x="88" y="63"/>
                    <a:pt x="94" y="60"/>
                    <a:pt x="97" y="54"/>
                  </a:cubicBezTo>
                  <a:cubicBezTo>
                    <a:pt x="99" y="48"/>
                    <a:pt x="97" y="42"/>
                    <a:pt x="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053" name="Freeform 98"/>
            <p:cNvSpPr/>
            <p:nvPr/>
          </p:nvSpPr>
          <p:spPr bwMode="auto">
            <a:xfrm>
              <a:off x="8273" y="5870"/>
              <a:ext cx="590" cy="370"/>
            </a:xfrm>
            <a:custGeom>
              <a:avLst/>
              <a:gdLst>
                <a:gd name="T0" fmla="*/ 6 w 100"/>
                <a:gd name="T1" fmla="*/ 40 h 63"/>
                <a:gd name="T2" fmla="*/ 4 w 100"/>
                <a:gd name="T3" fmla="*/ 56 h 63"/>
                <a:gd name="T4" fmla="*/ 20 w 100"/>
                <a:gd name="T5" fmla="*/ 59 h 63"/>
                <a:gd name="T6" fmla="*/ 100 w 100"/>
                <a:gd name="T7" fmla="*/ 0 h 63"/>
                <a:gd name="T8" fmla="*/ 9 w 100"/>
                <a:gd name="T9" fmla="*/ 39 h 63"/>
                <a:gd name="T10" fmla="*/ 6 w 100"/>
                <a:gd name="T1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3">
                  <a:moveTo>
                    <a:pt x="6" y="40"/>
                  </a:moveTo>
                  <a:cubicBezTo>
                    <a:pt x="1" y="44"/>
                    <a:pt x="0" y="51"/>
                    <a:pt x="4" y="56"/>
                  </a:cubicBezTo>
                  <a:cubicBezTo>
                    <a:pt x="8" y="61"/>
                    <a:pt x="15" y="63"/>
                    <a:pt x="20" y="59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7" y="40"/>
                    <a:pt x="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</p:grpSp>
      <p:sp>
        <p:nvSpPr>
          <p:cNvPr id="27" name="Freeform 64"/>
          <p:cNvSpPr>
            <a:spLocks noChangeAspect="1" noEditPoints="1"/>
          </p:cNvSpPr>
          <p:nvPr/>
        </p:nvSpPr>
        <p:spPr bwMode="auto">
          <a:xfrm>
            <a:off x="5089657" y="4188200"/>
            <a:ext cx="451120" cy="434192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aphicFrame>
        <p:nvGraphicFramePr>
          <p:cNvPr id="6" name="Chart 2"/>
          <p:cNvGraphicFramePr/>
          <p:nvPr/>
        </p:nvGraphicFramePr>
        <p:xfrm>
          <a:off x="2214515" y="-300115"/>
          <a:ext cx="6201408" cy="55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83732" y="3045591"/>
            <a:ext cx="1850181" cy="46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0938" tIns="30469" rIns="60938" bIns="30469">
            <a:spAutoFit/>
          </a:bodyPr>
          <a:p>
            <a:pPr algn="ctr" defTabSz="1087120" eaLnBrk="1" hangingPunct="1"/>
            <a:endParaRPr lang="en-US" sz="2665" b="1" dirty="0" smtClean="0">
              <a:solidFill>
                <a:srgbClr val="008DD3"/>
              </a:solidFill>
              <a:latin typeface="Arial" panose="020B0604020202020204"/>
              <a:ea typeface="微软雅黑" panose="020B0503020204020204" charset="-122"/>
              <a:cs typeface="Open Sans" panose="020B0606030504020204"/>
            </a:endParaRPr>
          </a:p>
        </p:txBody>
      </p:sp>
      <p:sp>
        <p:nvSpPr>
          <p:cNvPr id="24" name="Freeform 126"/>
          <p:cNvSpPr>
            <a:spLocks noEditPoints="1"/>
          </p:cNvSpPr>
          <p:nvPr/>
        </p:nvSpPr>
        <p:spPr bwMode="auto">
          <a:xfrm>
            <a:off x="7095572" y="2163665"/>
            <a:ext cx="214980" cy="345323"/>
          </a:xfrm>
          <a:custGeom>
            <a:avLst/>
            <a:gdLst>
              <a:gd name="T0" fmla="*/ 0 w 82"/>
              <a:gd name="T1" fmla="*/ 34 h 132"/>
              <a:gd name="T2" fmla="*/ 0 w 82"/>
              <a:gd name="T3" fmla="*/ 132 h 132"/>
              <a:gd name="T4" fmla="*/ 82 w 82"/>
              <a:gd name="T5" fmla="*/ 99 h 132"/>
              <a:gd name="T6" fmla="*/ 82 w 82"/>
              <a:gd name="T7" fmla="*/ 0 h 132"/>
              <a:gd name="T8" fmla="*/ 0 w 82"/>
              <a:gd name="T9" fmla="*/ 34 h 132"/>
              <a:gd name="T10" fmla="*/ 76 w 82"/>
              <a:gd name="T11" fmla="*/ 10 h 132"/>
              <a:gd name="T12" fmla="*/ 76 w 82"/>
              <a:gd name="T13" fmla="*/ 94 h 132"/>
              <a:gd name="T14" fmla="*/ 5 w 82"/>
              <a:gd name="T15" fmla="*/ 66 h 132"/>
              <a:gd name="T16" fmla="*/ 5 w 82"/>
              <a:gd name="T17" fmla="*/ 38 h 132"/>
              <a:gd name="T18" fmla="*/ 76 w 82"/>
              <a:gd name="T19" fmla="*/ 10 h 132"/>
              <a:gd name="T20" fmla="*/ 5 w 82"/>
              <a:gd name="T21" fmla="*/ 70 h 132"/>
              <a:gd name="T22" fmla="*/ 73 w 82"/>
              <a:gd name="T23" fmla="*/ 96 h 132"/>
              <a:gd name="T24" fmla="*/ 5 w 82"/>
              <a:gd name="T25" fmla="*/ 124 h 132"/>
              <a:gd name="T26" fmla="*/ 5 w 82"/>
              <a:gd name="T27" fmla="*/ 7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132">
                <a:moveTo>
                  <a:pt x="0" y="34"/>
                </a:moveTo>
                <a:lnTo>
                  <a:pt x="0" y="132"/>
                </a:lnTo>
                <a:lnTo>
                  <a:pt x="82" y="99"/>
                </a:lnTo>
                <a:lnTo>
                  <a:pt x="82" y="0"/>
                </a:lnTo>
                <a:lnTo>
                  <a:pt x="0" y="34"/>
                </a:lnTo>
                <a:close/>
                <a:moveTo>
                  <a:pt x="76" y="10"/>
                </a:moveTo>
                <a:lnTo>
                  <a:pt x="76" y="94"/>
                </a:lnTo>
                <a:lnTo>
                  <a:pt x="5" y="66"/>
                </a:lnTo>
                <a:lnTo>
                  <a:pt x="5" y="38"/>
                </a:lnTo>
                <a:lnTo>
                  <a:pt x="76" y="10"/>
                </a:lnTo>
                <a:close/>
                <a:moveTo>
                  <a:pt x="5" y="70"/>
                </a:moveTo>
                <a:lnTo>
                  <a:pt x="73" y="96"/>
                </a:lnTo>
                <a:lnTo>
                  <a:pt x="5" y="124"/>
                </a:lnTo>
                <a:lnTo>
                  <a:pt x="5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Freeform 127"/>
          <p:cNvSpPr/>
          <p:nvPr/>
        </p:nvSpPr>
        <p:spPr bwMode="auto">
          <a:xfrm>
            <a:off x="6856893" y="2163665"/>
            <a:ext cx="211595" cy="345323"/>
          </a:xfrm>
          <a:custGeom>
            <a:avLst/>
            <a:gdLst>
              <a:gd name="T0" fmla="*/ 0 w 81"/>
              <a:gd name="T1" fmla="*/ 99 h 132"/>
              <a:gd name="T2" fmla="*/ 81 w 81"/>
              <a:gd name="T3" fmla="*/ 132 h 132"/>
              <a:gd name="T4" fmla="*/ 81 w 81"/>
              <a:gd name="T5" fmla="*/ 34 h 132"/>
              <a:gd name="T6" fmla="*/ 0 w 81"/>
              <a:gd name="T7" fmla="*/ 0 h 132"/>
              <a:gd name="T8" fmla="*/ 0 w 81"/>
              <a:gd name="T9" fmla="*/ 9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32">
                <a:moveTo>
                  <a:pt x="0" y="99"/>
                </a:moveTo>
                <a:lnTo>
                  <a:pt x="81" y="132"/>
                </a:lnTo>
                <a:lnTo>
                  <a:pt x="81" y="34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6" name="Freeform 128"/>
          <p:cNvSpPr>
            <a:spLocks noEditPoints="1"/>
          </p:cNvSpPr>
          <p:nvPr/>
        </p:nvSpPr>
        <p:spPr bwMode="auto">
          <a:xfrm>
            <a:off x="6869589" y="2059560"/>
            <a:ext cx="434192" cy="172661"/>
          </a:xfrm>
          <a:custGeom>
            <a:avLst/>
            <a:gdLst>
              <a:gd name="T0" fmla="*/ 82 w 166"/>
              <a:gd name="T1" fmla="*/ 0 h 66"/>
              <a:gd name="T2" fmla="*/ 0 w 166"/>
              <a:gd name="T3" fmla="*/ 32 h 66"/>
              <a:gd name="T4" fmla="*/ 80 w 166"/>
              <a:gd name="T5" fmla="*/ 66 h 66"/>
              <a:gd name="T6" fmla="*/ 166 w 166"/>
              <a:gd name="T7" fmla="*/ 32 h 66"/>
              <a:gd name="T8" fmla="*/ 82 w 166"/>
              <a:gd name="T9" fmla="*/ 0 h 66"/>
              <a:gd name="T10" fmla="*/ 82 w 166"/>
              <a:gd name="T11" fmla="*/ 6 h 66"/>
              <a:gd name="T12" fmla="*/ 151 w 166"/>
              <a:gd name="T13" fmla="*/ 32 h 66"/>
              <a:gd name="T14" fmla="*/ 82 w 166"/>
              <a:gd name="T15" fmla="*/ 59 h 66"/>
              <a:gd name="T16" fmla="*/ 82 w 166"/>
              <a:gd name="T17" fmla="*/ 6 h 66"/>
              <a:gd name="T18" fmla="*/ 78 w 166"/>
              <a:gd name="T19" fmla="*/ 7 h 66"/>
              <a:gd name="T20" fmla="*/ 78 w 166"/>
              <a:gd name="T21" fmla="*/ 59 h 66"/>
              <a:gd name="T22" fmla="*/ 15 w 166"/>
              <a:gd name="T23" fmla="*/ 32 h 66"/>
              <a:gd name="T24" fmla="*/ 78 w 166"/>
              <a:gd name="T25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66">
                <a:moveTo>
                  <a:pt x="82" y="0"/>
                </a:moveTo>
                <a:lnTo>
                  <a:pt x="0" y="32"/>
                </a:lnTo>
                <a:lnTo>
                  <a:pt x="80" y="66"/>
                </a:lnTo>
                <a:lnTo>
                  <a:pt x="166" y="32"/>
                </a:lnTo>
                <a:lnTo>
                  <a:pt x="82" y="0"/>
                </a:lnTo>
                <a:close/>
                <a:moveTo>
                  <a:pt x="82" y="6"/>
                </a:moveTo>
                <a:lnTo>
                  <a:pt x="151" y="32"/>
                </a:lnTo>
                <a:lnTo>
                  <a:pt x="82" y="59"/>
                </a:lnTo>
                <a:lnTo>
                  <a:pt x="82" y="6"/>
                </a:lnTo>
                <a:close/>
                <a:moveTo>
                  <a:pt x="78" y="7"/>
                </a:moveTo>
                <a:lnTo>
                  <a:pt x="78" y="59"/>
                </a:lnTo>
                <a:lnTo>
                  <a:pt x="15" y="32"/>
                </a:lnTo>
                <a:lnTo>
                  <a:pt x="7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0" name="Freeform 64"/>
          <p:cNvSpPr>
            <a:spLocks noChangeAspect="1" noEditPoints="1"/>
          </p:cNvSpPr>
          <p:nvPr/>
        </p:nvSpPr>
        <p:spPr bwMode="auto">
          <a:xfrm>
            <a:off x="4762108" y="4000305"/>
            <a:ext cx="451120" cy="434192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41020" y="2076662"/>
            <a:ext cx="3645747" cy="829945"/>
          </a:xfrm>
          <a:prstGeom prst="rect">
            <a:avLst/>
          </a:prstGeom>
          <a:noFill/>
          <a:ln w="38100">
            <a:solidFill>
              <a:srgbClr val="5ACBF5"/>
            </a:solidFill>
            <a:miter lim="800000"/>
          </a:ln>
        </p:spPr>
        <p:txBody>
          <a:bodyPr wrap="square">
            <a:spAutoFit/>
          </a:bodyPr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方式，安全友好使用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微软雅黑 Light" panose="020B0502040204020203" pitchFamily="2" charset="-122"/>
              </a:rPr>
              <a:t>统一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微软雅黑 Light" panose="020B0502040204020203" pitchFamily="2" charset="-122"/>
              </a:rPr>
              <a:t>Portal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微软雅黑 Light" panose="020B0502040204020203" pitchFamily="2" charset="-122"/>
              </a:rPr>
              <a:t>，统一网络管理平台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微软雅黑 Light" panose="020B0502040204020203" pitchFamily="2" charset="-122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1034627" y="1532467"/>
            <a:ext cx="2659380" cy="420370"/>
          </a:xfrm>
          <a:prstGeom prst="rect">
            <a:avLst/>
          </a:prstGeom>
          <a:solidFill>
            <a:srgbClr val="44C8F5"/>
          </a:solidFill>
          <a:ln w="6350">
            <a:solidFill>
              <a:srgbClr val="44C8F5"/>
            </a:solidFill>
            <a:miter lim="800000"/>
          </a:ln>
        </p:spPr>
        <p:txBody>
          <a:bodyPr wrap="square">
            <a:spAutoFit/>
          </a:bodyPr>
          <a:p>
            <a:pPr lvl="0" algn="ctr"/>
            <a:r>
              <a:rPr lang="zh-CN" altLang="en-US" sz="2135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可操作性</a:t>
            </a:r>
            <a:endParaRPr lang="zh-CN" altLang="en-US" sz="2135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625039" y="4811657"/>
            <a:ext cx="3561557" cy="829945"/>
          </a:xfrm>
          <a:prstGeom prst="rect">
            <a:avLst/>
          </a:prstGeom>
          <a:noFill/>
          <a:ln w="38100">
            <a:solidFill>
              <a:srgbClr val="5ACBF5"/>
            </a:solidFill>
            <a:miter lim="800000"/>
          </a:ln>
        </p:spPr>
        <p:txBody>
          <a:bodyPr wrap="square">
            <a:spAutoFit/>
          </a:bodyPr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分布式部署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微服务弹缩</a:t>
            </a:r>
            <a:endParaRPr lang="zh-CN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1163307" y="4269129"/>
            <a:ext cx="2602611" cy="420370"/>
          </a:xfrm>
          <a:prstGeom prst="rect">
            <a:avLst/>
          </a:prstGeom>
          <a:solidFill>
            <a:srgbClr val="44C8F5"/>
          </a:solidFill>
          <a:ln w="6350">
            <a:solidFill>
              <a:srgbClr val="44C8F5"/>
            </a:solidFill>
            <a:miter lim="800000"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135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可扩展性</a:t>
            </a:r>
            <a:endParaRPr lang="zh-CN" altLang="en-US" sz="2135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8017933" y="2136987"/>
            <a:ext cx="3666067" cy="829945"/>
          </a:xfrm>
          <a:prstGeom prst="rect">
            <a:avLst/>
          </a:prstGeom>
          <a:noFill/>
          <a:ln w="38100">
            <a:solidFill>
              <a:srgbClr val="5ACBF5"/>
            </a:solidFill>
            <a:miter lim="800000"/>
          </a:ln>
        </p:spPr>
        <p:txBody>
          <a:bodyPr wrap="square">
            <a:spAutoFit/>
          </a:bodyPr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一键式网元升级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网元独立升级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 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8415867" y="1586653"/>
            <a:ext cx="2722033" cy="420370"/>
          </a:xfrm>
          <a:prstGeom prst="rect">
            <a:avLst/>
          </a:prstGeom>
          <a:solidFill>
            <a:srgbClr val="44C8F5"/>
          </a:solidFill>
          <a:ln w="6350">
            <a:solidFill>
              <a:srgbClr val="44C8F5"/>
            </a:solidFill>
            <a:miter lim="800000"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135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升级能力</a:t>
            </a:r>
            <a:endParaRPr lang="zh-CN" altLang="en-US" sz="2135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>
            <a:off x="7982162" y="4811183"/>
            <a:ext cx="3738880" cy="829945"/>
          </a:xfrm>
          <a:prstGeom prst="rect">
            <a:avLst/>
          </a:prstGeom>
          <a:noFill/>
          <a:ln w="38100">
            <a:solidFill>
              <a:srgbClr val="5ACBF5"/>
            </a:solidFill>
            <a:miter lim="800000"/>
          </a:ln>
        </p:spPr>
        <p:txBody>
          <a:bodyPr wrap="square">
            <a:spAutoFit/>
          </a:bodyPr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灰度滚动升级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HA ,BR,GR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8456507" y="4273127"/>
            <a:ext cx="2722033" cy="420370"/>
          </a:xfrm>
          <a:prstGeom prst="rect">
            <a:avLst/>
          </a:prstGeom>
          <a:solidFill>
            <a:srgbClr val="44C8F5"/>
          </a:solidFill>
          <a:ln w="6350">
            <a:solidFill>
              <a:srgbClr val="44C8F5"/>
            </a:solidFill>
            <a:miter lim="800000"/>
          </a:ln>
        </p:spPr>
        <p:txBody>
          <a:bodyPr wrap="square">
            <a:spAutoFit/>
          </a:bodyPr>
          <a:p>
            <a:pPr lvl="0" algn="ctr"/>
            <a:r>
              <a:rPr lang="zh-CN" altLang="en-US" sz="2135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可用性</a:t>
            </a:r>
            <a:endParaRPr lang="zh-CN" altLang="en-US" sz="2135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4685089" y="2002007"/>
            <a:ext cx="821833" cy="554377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1404" y="2761019"/>
            <a:ext cx="2121023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35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UME </a:t>
            </a:r>
            <a:endParaRPr lang="en-US" altLang="zh-CN" sz="2135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135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Capabilities</a:t>
            </a:r>
            <a:endParaRPr lang="en-US" altLang="zh-CN" sz="2135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 rot="0">
            <a:off x="6632603" y="3880120"/>
            <a:ext cx="845532" cy="809983"/>
            <a:chOff x="8095" y="3963"/>
            <a:chExt cx="3000" cy="2874"/>
          </a:xfrm>
          <a:solidFill>
            <a:schemeClr val="bg1"/>
          </a:solidFill>
        </p:grpSpPr>
        <p:sp>
          <p:nvSpPr>
            <p:cNvPr id="16" name="Freeform 86"/>
            <p:cNvSpPr/>
            <p:nvPr/>
          </p:nvSpPr>
          <p:spPr bwMode="auto">
            <a:xfrm>
              <a:off x="9400" y="6713"/>
              <a:ext cx="385" cy="125"/>
            </a:xfrm>
            <a:custGeom>
              <a:avLst/>
              <a:gdLst>
                <a:gd name="T0" fmla="*/ 63 w 65"/>
                <a:gd name="T1" fmla="*/ 0 h 21"/>
                <a:gd name="T2" fmla="*/ 2 w 65"/>
                <a:gd name="T3" fmla="*/ 0 h 21"/>
                <a:gd name="T4" fmla="*/ 0 w 65"/>
                <a:gd name="T5" fmla="*/ 3 h 21"/>
                <a:gd name="T6" fmla="*/ 32 w 65"/>
                <a:gd name="T7" fmla="*/ 21 h 21"/>
                <a:gd name="T8" fmla="*/ 64 w 65"/>
                <a:gd name="T9" fmla="*/ 3 h 21"/>
                <a:gd name="T10" fmla="*/ 63 w 6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1">
                  <a:moveTo>
                    <a:pt x="6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7" y="14"/>
                    <a:pt x="19" y="21"/>
                    <a:pt x="32" y="21"/>
                  </a:cubicBezTo>
                  <a:cubicBezTo>
                    <a:pt x="46" y="21"/>
                    <a:pt x="58" y="14"/>
                    <a:pt x="64" y="3"/>
                  </a:cubicBezTo>
                  <a:cubicBezTo>
                    <a:pt x="65" y="2"/>
                    <a:pt x="64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7" name="Freeform 87"/>
            <p:cNvSpPr/>
            <p:nvPr/>
          </p:nvSpPr>
          <p:spPr bwMode="auto">
            <a:xfrm>
              <a:off x="9240" y="6365"/>
              <a:ext cx="710" cy="105"/>
            </a:xfrm>
            <a:custGeom>
              <a:avLst/>
              <a:gdLst>
                <a:gd name="T0" fmla="*/ 113 w 120"/>
                <a:gd name="T1" fmla="*/ 0 h 18"/>
                <a:gd name="T2" fmla="*/ 7 w 120"/>
                <a:gd name="T3" fmla="*/ 0 h 18"/>
                <a:gd name="T4" fmla="*/ 0 w 120"/>
                <a:gd name="T5" fmla="*/ 7 h 18"/>
                <a:gd name="T6" fmla="*/ 0 w 120"/>
                <a:gd name="T7" fmla="*/ 11 h 18"/>
                <a:gd name="T8" fmla="*/ 7 w 120"/>
                <a:gd name="T9" fmla="*/ 18 h 18"/>
                <a:gd name="T10" fmla="*/ 113 w 120"/>
                <a:gd name="T11" fmla="*/ 18 h 18"/>
                <a:gd name="T12" fmla="*/ 120 w 120"/>
                <a:gd name="T13" fmla="*/ 11 h 18"/>
                <a:gd name="T14" fmla="*/ 120 w 120"/>
                <a:gd name="T15" fmla="*/ 7 h 18"/>
                <a:gd name="T16" fmla="*/ 113 w 120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8">
                  <a:moveTo>
                    <a:pt x="11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3" y="18"/>
                    <a:pt x="7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7" y="18"/>
                    <a:pt x="120" y="15"/>
                    <a:pt x="120" y="11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3"/>
                    <a:pt x="117" y="0"/>
                    <a:pt x="1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8" name="Freeform 88"/>
            <p:cNvSpPr/>
            <p:nvPr/>
          </p:nvSpPr>
          <p:spPr bwMode="auto">
            <a:xfrm>
              <a:off x="9248" y="6535"/>
              <a:ext cx="690" cy="108"/>
            </a:xfrm>
            <a:custGeom>
              <a:avLst/>
              <a:gdLst>
                <a:gd name="T0" fmla="*/ 110 w 117"/>
                <a:gd name="T1" fmla="*/ 0 h 18"/>
                <a:gd name="T2" fmla="*/ 7 w 117"/>
                <a:gd name="T3" fmla="*/ 0 h 18"/>
                <a:gd name="T4" fmla="*/ 0 w 117"/>
                <a:gd name="T5" fmla="*/ 7 h 18"/>
                <a:gd name="T6" fmla="*/ 0 w 117"/>
                <a:gd name="T7" fmla="*/ 11 h 18"/>
                <a:gd name="T8" fmla="*/ 7 w 117"/>
                <a:gd name="T9" fmla="*/ 18 h 18"/>
                <a:gd name="T10" fmla="*/ 110 w 117"/>
                <a:gd name="T11" fmla="*/ 18 h 18"/>
                <a:gd name="T12" fmla="*/ 117 w 117"/>
                <a:gd name="T13" fmla="*/ 11 h 18"/>
                <a:gd name="T14" fmla="*/ 117 w 117"/>
                <a:gd name="T15" fmla="*/ 7 h 18"/>
                <a:gd name="T16" fmla="*/ 110 w 1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8">
                  <a:moveTo>
                    <a:pt x="11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3" y="18"/>
                    <a:pt x="7" y="18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14" y="18"/>
                    <a:pt x="117" y="15"/>
                    <a:pt x="117" y="11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3"/>
                    <a:pt x="114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19" name="Freeform 89"/>
            <p:cNvSpPr>
              <a:spLocks noEditPoints="1"/>
            </p:cNvSpPr>
            <p:nvPr/>
          </p:nvSpPr>
          <p:spPr bwMode="auto">
            <a:xfrm>
              <a:off x="8923" y="4778"/>
              <a:ext cx="1345" cy="1505"/>
            </a:xfrm>
            <a:custGeom>
              <a:avLst/>
              <a:gdLst>
                <a:gd name="T0" fmla="*/ 114 w 228"/>
                <a:gd name="T1" fmla="*/ 0 h 255"/>
                <a:gd name="T2" fmla="*/ 0 w 228"/>
                <a:gd name="T3" fmla="*/ 113 h 255"/>
                <a:gd name="T4" fmla="*/ 26 w 228"/>
                <a:gd name="T5" fmla="*/ 186 h 255"/>
                <a:gd name="T6" fmla="*/ 26 w 228"/>
                <a:gd name="T7" fmla="*/ 186 h 255"/>
                <a:gd name="T8" fmla="*/ 28 w 228"/>
                <a:gd name="T9" fmla="*/ 189 h 255"/>
                <a:gd name="T10" fmla="*/ 58 w 228"/>
                <a:gd name="T11" fmla="*/ 248 h 255"/>
                <a:gd name="T12" fmla="*/ 66 w 228"/>
                <a:gd name="T13" fmla="*/ 255 h 255"/>
                <a:gd name="T14" fmla="*/ 113 w 228"/>
                <a:gd name="T15" fmla="*/ 255 h 255"/>
                <a:gd name="T16" fmla="*/ 161 w 228"/>
                <a:gd name="T17" fmla="*/ 255 h 255"/>
                <a:gd name="T18" fmla="*/ 169 w 228"/>
                <a:gd name="T19" fmla="*/ 248 h 255"/>
                <a:gd name="T20" fmla="*/ 199 w 228"/>
                <a:gd name="T21" fmla="*/ 189 h 255"/>
                <a:gd name="T22" fmla="*/ 201 w 228"/>
                <a:gd name="T23" fmla="*/ 186 h 255"/>
                <a:gd name="T24" fmla="*/ 201 w 228"/>
                <a:gd name="T25" fmla="*/ 186 h 255"/>
                <a:gd name="T26" fmla="*/ 227 w 228"/>
                <a:gd name="T27" fmla="*/ 115 h 255"/>
                <a:gd name="T28" fmla="*/ 114 w 228"/>
                <a:gd name="T29" fmla="*/ 0 h 255"/>
                <a:gd name="T30" fmla="*/ 59 w 228"/>
                <a:gd name="T31" fmla="*/ 184 h 255"/>
                <a:gd name="T32" fmla="*/ 55 w 228"/>
                <a:gd name="T33" fmla="*/ 181 h 255"/>
                <a:gd name="T34" fmla="*/ 53 w 228"/>
                <a:gd name="T35" fmla="*/ 180 h 255"/>
                <a:gd name="T36" fmla="*/ 52 w 228"/>
                <a:gd name="T37" fmla="*/ 179 h 255"/>
                <a:gd name="T38" fmla="*/ 50 w 228"/>
                <a:gd name="T39" fmla="*/ 178 h 255"/>
                <a:gd name="T40" fmla="*/ 48 w 228"/>
                <a:gd name="T41" fmla="*/ 177 h 255"/>
                <a:gd name="T42" fmla="*/ 44 w 228"/>
                <a:gd name="T43" fmla="*/ 173 h 255"/>
                <a:gd name="T44" fmla="*/ 42 w 228"/>
                <a:gd name="T45" fmla="*/ 172 h 255"/>
                <a:gd name="T46" fmla="*/ 40 w 228"/>
                <a:gd name="T47" fmla="*/ 169 h 255"/>
                <a:gd name="T48" fmla="*/ 32 w 228"/>
                <a:gd name="T49" fmla="*/ 159 h 255"/>
                <a:gd name="T50" fmla="*/ 25 w 228"/>
                <a:gd name="T51" fmla="*/ 147 h 255"/>
                <a:gd name="T52" fmla="*/ 21 w 228"/>
                <a:gd name="T53" fmla="*/ 132 h 255"/>
                <a:gd name="T54" fmla="*/ 19 w 228"/>
                <a:gd name="T55" fmla="*/ 116 h 255"/>
                <a:gd name="T56" fmla="*/ 20 w 228"/>
                <a:gd name="T57" fmla="*/ 100 h 255"/>
                <a:gd name="T58" fmla="*/ 24 w 228"/>
                <a:gd name="T59" fmla="*/ 85 h 255"/>
                <a:gd name="T60" fmla="*/ 35 w 228"/>
                <a:gd name="T61" fmla="*/ 61 h 255"/>
                <a:gd name="T62" fmla="*/ 46 w 228"/>
                <a:gd name="T63" fmla="*/ 46 h 255"/>
                <a:gd name="T64" fmla="*/ 50 w 228"/>
                <a:gd name="T65" fmla="*/ 42 h 255"/>
                <a:gd name="T66" fmla="*/ 52 w 228"/>
                <a:gd name="T67" fmla="*/ 41 h 255"/>
                <a:gd name="T68" fmla="*/ 49 w 228"/>
                <a:gd name="T69" fmla="*/ 48 h 255"/>
                <a:gd name="T70" fmla="*/ 47 w 228"/>
                <a:gd name="T71" fmla="*/ 55 h 255"/>
                <a:gd name="T72" fmla="*/ 44 w 228"/>
                <a:gd name="T73" fmla="*/ 65 h 255"/>
                <a:gd name="T74" fmla="*/ 39 w 228"/>
                <a:gd name="T75" fmla="*/ 89 h 255"/>
                <a:gd name="T76" fmla="*/ 37 w 228"/>
                <a:gd name="T77" fmla="*/ 102 h 255"/>
                <a:gd name="T78" fmla="*/ 37 w 228"/>
                <a:gd name="T79" fmla="*/ 115 h 255"/>
                <a:gd name="T80" fmla="*/ 37 w 228"/>
                <a:gd name="T81" fmla="*/ 129 h 255"/>
                <a:gd name="T82" fmla="*/ 40 w 228"/>
                <a:gd name="T83" fmla="*/ 142 h 255"/>
                <a:gd name="T84" fmla="*/ 44 w 228"/>
                <a:gd name="T85" fmla="*/ 153 h 255"/>
                <a:gd name="T86" fmla="*/ 48 w 228"/>
                <a:gd name="T87" fmla="*/ 164 h 255"/>
                <a:gd name="T88" fmla="*/ 53 w 228"/>
                <a:gd name="T89" fmla="*/ 172 h 255"/>
                <a:gd name="T90" fmla="*/ 54 w 228"/>
                <a:gd name="T91" fmla="*/ 174 h 255"/>
                <a:gd name="T92" fmla="*/ 55 w 228"/>
                <a:gd name="T93" fmla="*/ 176 h 255"/>
                <a:gd name="T94" fmla="*/ 56 w 228"/>
                <a:gd name="T95" fmla="*/ 178 h 255"/>
                <a:gd name="T96" fmla="*/ 57 w 228"/>
                <a:gd name="T97" fmla="*/ 179 h 255"/>
                <a:gd name="T98" fmla="*/ 59 w 228"/>
                <a:gd name="T99" fmla="*/ 181 h 255"/>
                <a:gd name="T100" fmla="*/ 60 w 228"/>
                <a:gd name="T101" fmla="*/ 183 h 255"/>
                <a:gd name="T102" fmla="*/ 61 w 228"/>
                <a:gd name="T103" fmla="*/ 185 h 255"/>
                <a:gd name="T104" fmla="*/ 59 w 228"/>
                <a:gd name="T105" fmla="*/ 18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55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41"/>
                    <a:pt x="10" y="166"/>
                    <a:pt x="26" y="186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7" y="187"/>
                    <a:pt x="27" y="188"/>
                    <a:pt x="28" y="189"/>
                  </a:cubicBezTo>
                  <a:cubicBezTo>
                    <a:pt x="35" y="197"/>
                    <a:pt x="55" y="222"/>
                    <a:pt x="58" y="248"/>
                  </a:cubicBezTo>
                  <a:cubicBezTo>
                    <a:pt x="58" y="252"/>
                    <a:pt x="62" y="255"/>
                    <a:pt x="66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61" y="255"/>
                    <a:pt x="161" y="255"/>
                    <a:pt x="161" y="255"/>
                  </a:cubicBezTo>
                  <a:cubicBezTo>
                    <a:pt x="165" y="255"/>
                    <a:pt x="169" y="252"/>
                    <a:pt x="169" y="248"/>
                  </a:cubicBezTo>
                  <a:cubicBezTo>
                    <a:pt x="172" y="222"/>
                    <a:pt x="192" y="197"/>
                    <a:pt x="199" y="189"/>
                  </a:cubicBezTo>
                  <a:cubicBezTo>
                    <a:pt x="200" y="188"/>
                    <a:pt x="200" y="187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7" y="167"/>
                    <a:pt x="227" y="142"/>
                    <a:pt x="227" y="115"/>
                  </a:cubicBezTo>
                  <a:cubicBezTo>
                    <a:pt x="228" y="52"/>
                    <a:pt x="176" y="0"/>
                    <a:pt x="114" y="0"/>
                  </a:cubicBezTo>
                  <a:close/>
                  <a:moveTo>
                    <a:pt x="59" y="184"/>
                  </a:moveTo>
                  <a:cubicBezTo>
                    <a:pt x="58" y="184"/>
                    <a:pt x="57" y="183"/>
                    <a:pt x="55" y="181"/>
                  </a:cubicBezTo>
                  <a:cubicBezTo>
                    <a:pt x="54" y="181"/>
                    <a:pt x="54" y="181"/>
                    <a:pt x="53" y="180"/>
                  </a:cubicBezTo>
                  <a:cubicBezTo>
                    <a:pt x="53" y="180"/>
                    <a:pt x="52" y="180"/>
                    <a:pt x="52" y="179"/>
                  </a:cubicBezTo>
                  <a:cubicBezTo>
                    <a:pt x="51" y="179"/>
                    <a:pt x="50" y="179"/>
                    <a:pt x="50" y="178"/>
                  </a:cubicBezTo>
                  <a:cubicBezTo>
                    <a:pt x="49" y="178"/>
                    <a:pt x="49" y="177"/>
                    <a:pt x="48" y="177"/>
                  </a:cubicBezTo>
                  <a:cubicBezTo>
                    <a:pt x="47" y="176"/>
                    <a:pt x="46" y="175"/>
                    <a:pt x="44" y="173"/>
                  </a:cubicBezTo>
                  <a:cubicBezTo>
                    <a:pt x="44" y="173"/>
                    <a:pt x="43" y="172"/>
                    <a:pt x="42" y="172"/>
                  </a:cubicBezTo>
                  <a:cubicBezTo>
                    <a:pt x="42" y="171"/>
                    <a:pt x="41" y="170"/>
                    <a:pt x="40" y="169"/>
                  </a:cubicBezTo>
                  <a:cubicBezTo>
                    <a:pt x="37" y="167"/>
                    <a:pt x="35" y="163"/>
                    <a:pt x="32" y="159"/>
                  </a:cubicBezTo>
                  <a:cubicBezTo>
                    <a:pt x="30" y="156"/>
                    <a:pt x="27" y="151"/>
                    <a:pt x="25" y="147"/>
                  </a:cubicBezTo>
                  <a:cubicBezTo>
                    <a:pt x="24" y="142"/>
                    <a:pt x="22" y="137"/>
                    <a:pt x="21" y="132"/>
                  </a:cubicBezTo>
                  <a:cubicBezTo>
                    <a:pt x="20" y="126"/>
                    <a:pt x="19" y="121"/>
                    <a:pt x="19" y="116"/>
                  </a:cubicBezTo>
                  <a:cubicBezTo>
                    <a:pt x="19" y="110"/>
                    <a:pt x="20" y="105"/>
                    <a:pt x="20" y="100"/>
                  </a:cubicBezTo>
                  <a:cubicBezTo>
                    <a:pt x="21" y="95"/>
                    <a:pt x="22" y="90"/>
                    <a:pt x="24" y="85"/>
                  </a:cubicBezTo>
                  <a:cubicBezTo>
                    <a:pt x="27" y="76"/>
                    <a:pt x="31" y="67"/>
                    <a:pt x="35" y="61"/>
                  </a:cubicBezTo>
                  <a:cubicBezTo>
                    <a:pt x="39" y="54"/>
                    <a:pt x="43" y="49"/>
                    <a:pt x="46" y="46"/>
                  </a:cubicBezTo>
                  <a:cubicBezTo>
                    <a:pt x="48" y="44"/>
                    <a:pt x="49" y="43"/>
                    <a:pt x="50" y="42"/>
                  </a:cubicBezTo>
                  <a:cubicBezTo>
                    <a:pt x="51" y="42"/>
                    <a:pt x="52" y="41"/>
                    <a:pt x="52" y="41"/>
                  </a:cubicBezTo>
                  <a:cubicBezTo>
                    <a:pt x="52" y="41"/>
                    <a:pt x="51" y="44"/>
                    <a:pt x="49" y="48"/>
                  </a:cubicBezTo>
                  <a:cubicBezTo>
                    <a:pt x="49" y="50"/>
                    <a:pt x="48" y="52"/>
                    <a:pt x="47" y="55"/>
                  </a:cubicBezTo>
                  <a:cubicBezTo>
                    <a:pt x="46" y="58"/>
                    <a:pt x="45" y="61"/>
                    <a:pt x="44" y="65"/>
                  </a:cubicBezTo>
                  <a:cubicBezTo>
                    <a:pt x="42" y="72"/>
                    <a:pt x="40" y="80"/>
                    <a:pt x="39" y="89"/>
                  </a:cubicBezTo>
                  <a:cubicBezTo>
                    <a:pt x="38" y="93"/>
                    <a:pt x="37" y="97"/>
                    <a:pt x="37" y="102"/>
                  </a:cubicBezTo>
                  <a:cubicBezTo>
                    <a:pt x="37" y="106"/>
                    <a:pt x="36" y="111"/>
                    <a:pt x="37" y="115"/>
                  </a:cubicBezTo>
                  <a:cubicBezTo>
                    <a:pt x="37" y="120"/>
                    <a:pt x="37" y="124"/>
                    <a:pt x="37" y="129"/>
                  </a:cubicBezTo>
                  <a:cubicBezTo>
                    <a:pt x="38" y="133"/>
                    <a:pt x="39" y="138"/>
                    <a:pt x="40" y="142"/>
                  </a:cubicBezTo>
                  <a:cubicBezTo>
                    <a:pt x="41" y="146"/>
                    <a:pt x="42" y="150"/>
                    <a:pt x="44" y="153"/>
                  </a:cubicBezTo>
                  <a:cubicBezTo>
                    <a:pt x="45" y="157"/>
                    <a:pt x="47" y="161"/>
                    <a:pt x="48" y="164"/>
                  </a:cubicBezTo>
                  <a:cubicBezTo>
                    <a:pt x="50" y="167"/>
                    <a:pt x="52" y="170"/>
                    <a:pt x="53" y="172"/>
                  </a:cubicBezTo>
                  <a:cubicBezTo>
                    <a:pt x="53" y="173"/>
                    <a:pt x="54" y="174"/>
                    <a:pt x="54" y="174"/>
                  </a:cubicBezTo>
                  <a:cubicBezTo>
                    <a:pt x="55" y="175"/>
                    <a:pt x="55" y="175"/>
                    <a:pt x="55" y="176"/>
                  </a:cubicBezTo>
                  <a:cubicBezTo>
                    <a:pt x="56" y="176"/>
                    <a:pt x="56" y="177"/>
                    <a:pt x="56" y="178"/>
                  </a:cubicBezTo>
                  <a:cubicBezTo>
                    <a:pt x="57" y="178"/>
                    <a:pt x="57" y="179"/>
                    <a:pt x="57" y="179"/>
                  </a:cubicBezTo>
                  <a:cubicBezTo>
                    <a:pt x="58" y="180"/>
                    <a:pt x="58" y="181"/>
                    <a:pt x="59" y="181"/>
                  </a:cubicBezTo>
                  <a:cubicBezTo>
                    <a:pt x="59" y="182"/>
                    <a:pt x="60" y="183"/>
                    <a:pt x="60" y="183"/>
                  </a:cubicBezTo>
                  <a:cubicBezTo>
                    <a:pt x="60" y="184"/>
                    <a:pt x="61" y="185"/>
                    <a:pt x="61" y="185"/>
                  </a:cubicBezTo>
                  <a:cubicBezTo>
                    <a:pt x="61" y="185"/>
                    <a:pt x="60" y="185"/>
                    <a:pt x="59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20" name="Freeform 90"/>
            <p:cNvSpPr/>
            <p:nvPr/>
          </p:nvSpPr>
          <p:spPr bwMode="auto">
            <a:xfrm>
              <a:off x="8095" y="5373"/>
              <a:ext cx="660" cy="143"/>
            </a:xfrm>
            <a:custGeom>
              <a:avLst/>
              <a:gdLst>
                <a:gd name="T0" fmla="*/ 14 w 112"/>
                <a:gd name="T1" fmla="*/ 1 h 24"/>
                <a:gd name="T2" fmla="*/ 11 w 112"/>
                <a:gd name="T3" fmla="*/ 1 h 24"/>
                <a:gd name="T4" fmla="*/ 1 w 112"/>
                <a:gd name="T5" fmla="*/ 13 h 24"/>
                <a:gd name="T6" fmla="*/ 14 w 112"/>
                <a:gd name="T7" fmla="*/ 24 h 24"/>
                <a:gd name="T8" fmla="*/ 112 w 112"/>
                <a:gd name="T9" fmla="*/ 12 h 24"/>
                <a:gd name="T10" fmla="*/ 14 w 112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4">
                  <a:moveTo>
                    <a:pt x="14" y="1"/>
                  </a:moveTo>
                  <a:cubicBezTo>
                    <a:pt x="13" y="0"/>
                    <a:pt x="12" y="0"/>
                    <a:pt x="11" y="1"/>
                  </a:cubicBezTo>
                  <a:cubicBezTo>
                    <a:pt x="5" y="1"/>
                    <a:pt x="0" y="7"/>
                    <a:pt x="1" y="13"/>
                  </a:cubicBezTo>
                  <a:cubicBezTo>
                    <a:pt x="2" y="20"/>
                    <a:pt x="7" y="24"/>
                    <a:pt x="14" y="24"/>
                  </a:cubicBezTo>
                  <a:cubicBezTo>
                    <a:pt x="112" y="12"/>
                    <a:pt x="112" y="12"/>
                    <a:pt x="112" y="12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21" name="Freeform 91"/>
            <p:cNvSpPr/>
            <p:nvPr/>
          </p:nvSpPr>
          <p:spPr bwMode="auto">
            <a:xfrm>
              <a:off x="8290" y="4653"/>
              <a:ext cx="590" cy="373"/>
            </a:xfrm>
            <a:custGeom>
              <a:avLst/>
              <a:gdLst>
                <a:gd name="T0" fmla="*/ 18 w 100"/>
                <a:gd name="T1" fmla="*/ 3 h 63"/>
                <a:gd name="T2" fmla="*/ 3 w 100"/>
                <a:gd name="T3" fmla="*/ 9 h 63"/>
                <a:gd name="T4" fmla="*/ 9 w 100"/>
                <a:gd name="T5" fmla="*/ 24 h 63"/>
                <a:gd name="T6" fmla="*/ 100 w 100"/>
                <a:gd name="T7" fmla="*/ 63 h 63"/>
                <a:gd name="T8" fmla="*/ 20 w 100"/>
                <a:gd name="T9" fmla="*/ 4 h 63"/>
                <a:gd name="T10" fmla="*/ 18 w 100"/>
                <a:gd name="T11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3">
                  <a:moveTo>
                    <a:pt x="18" y="3"/>
                  </a:moveTo>
                  <a:cubicBezTo>
                    <a:pt x="12" y="0"/>
                    <a:pt x="5" y="3"/>
                    <a:pt x="3" y="9"/>
                  </a:cubicBezTo>
                  <a:cubicBezTo>
                    <a:pt x="0" y="15"/>
                    <a:pt x="3" y="22"/>
                    <a:pt x="9" y="24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3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22" name="Freeform 92"/>
            <p:cNvSpPr/>
            <p:nvPr/>
          </p:nvSpPr>
          <p:spPr bwMode="auto">
            <a:xfrm>
              <a:off x="8820" y="4140"/>
              <a:ext cx="373" cy="590"/>
            </a:xfrm>
            <a:custGeom>
              <a:avLst/>
              <a:gdLst>
                <a:gd name="T0" fmla="*/ 63 w 63"/>
                <a:gd name="T1" fmla="*/ 100 h 100"/>
                <a:gd name="T2" fmla="*/ 24 w 63"/>
                <a:gd name="T3" fmla="*/ 9 h 100"/>
                <a:gd name="T4" fmla="*/ 22 w 63"/>
                <a:gd name="T5" fmla="*/ 6 h 100"/>
                <a:gd name="T6" fmla="*/ 6 w 63"/>
                <a:gd name="T7" fmla="*/ 4 h 100"/>
                <a:gd name="T8" fmla="*/ 4 w 63"/>
                <a:gd name="T9" fmla="*/ 20 h 100"/>
                <a:gd name="T10" fmla="*/ 63 w 63"/>
                <a:gd name="T1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0">
                  <a:moveTo>
                    <a:pt x="63" y="10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7"/>
                    <a:pt x="22" y="6"/>
                  </a:cubicBezTo>
                  <a:cubicBezTo>
                    <a:pt x="19" y="1"/>
                    <a:pt x="11" y="0"/>
                    <a:pt x="6" y="4"/>
                  </a:cubicBezTo>
                  <a:cubicBezTo>
                    <a:pt x="1" y="8"/>
                    <a:pt x="0" y="15"/>
                    <a:pt x="4" y="20"/>
                  </a:cubicBezTo>
                  <a:lnTo>
                    <a:pt x="63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28" name="Freeform 93"/>
            <p:cNvSpPr/>
            <p:nvPr/>
          </p:nvSpPr>
          <p:spPr bwMode="auto">
            <a:xfrm>
              <a:off x="9543" y="3963"/>
              <a:ext cx="140" cy="660"/>
            </a:xfrm>
            <a:custGeom>
              <a:avLst/>
              <a:gdLst>
                <a:gd name="T0" fmla="*/ 12 w 24"/>
                <a:gd name="T1" fmla="*/ 112 h 112"/>
                <a:gd name="T2" fmla="*/ 24 w 24"/>
                <a:gd name="T3" fmla="*/ 14 h 112"/>
                <a:gd name="T4" fmla="*/ 24 w 24"/>
                <a:gd name="T5" fmla="*/ 11 h 112"/>
                <a:gd name="T6" fmla="*/ 11 w 24"/>
                <a:gd name="T7" fmla="*/ 1 h 112"/>
                <a:gd name="T8" fmla="*/ 1 w 24"/>
                <a:gd name="T9" fmla="*/ 14 h 112"/>
                <a:gd name="T10" fmla="*/ 12 w 24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12">
                  <a:moveTo>
                    <a:pt x="12" y="112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3" y="5"/>
                    <a:pt x="17" y="0"/>
                    <a:pt x="11" y="1"/>
                  </a:cubicBezTo>
                  <a:cubicBezTo>
                    <a:pt x="5" y="1"/>
                    <a:pt x="0" y="7"/>
                    <a:pt x="1" y="14"/>
                  </a:cubicBezTo>
                  <a:lnTo>
                    <a:pt x="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29" name="Freeform 94"/>
            <p:cNvSpPr/>
            <p:nvPr/>
          </p:nvSpPr>
          <p:spPr bwMode="auto">
            <a:xfrm>
              <a:off x="10033" y="4158"/>
              <a:ext cx="373" cy="590"/>
            </a:xfrm>
            <a:custGeom>
              <a:avLst/>
              <a:gdLst>
                <a:gd name="T0" fmla="*/ 61 w 63"/>
                <a:gd name="T1" fmla="*/ 18 h 100"/>
                <a:gd name="T2" fmla="*/ 55 w 63"/>
                <a:gd name="T3" fmla="*/ 3 h 100"/>
                <a:gd name="T4" fmla="*/ 39 w 63"/>
                <a:gd name="T5" fmla="*/ 9 h 100"/>
                <a:gd name="T6" fmla="*/ 0 w 63"/>
                <a:gd name="T7" fmla="*/ 100 h 100"/>
                <a:gd name="T8" fmla="*/ 59 w 63"/>
                <a:gd name="T9" fmla="*/ 20 h 100"/>
                <a:gd name="T10" fmla="*/ 61 w 63"/>
                <a:gd name="T11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0">
                  <a:moveTo>
                    <a:pt x="61" y="18"/>
                  </a:moveTo>
                  <a:cubicBezTo>
                    <a:pt x="63" y="12"/>
                    <a:pt x="60" y="5"/>
                    <a:pt x="55" y="3"/>
                  </a:cubicBezTo>
                  <a:cubicBezTo>
                    <a:pt x="49" y="0"/>
                    <a:pt x="42" y="3"/>
                    <a:pt x="39" y="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9"/>
                    <a:pt x="60" y="19"/>
                    <a:pt x="6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31" name="Freeform 95"/>
            <p:cNvSpPr/>
            <p:nvPr/>
          </p:nvSpPr>
          <p:spPr bwMode="auto">
            <a:xfrm>
              <a:off x="10333" y="4688"/>
              <a:ext cx="585" cy="373"/>
            </a:xfrm>
            <a:custGeom>
              <a:avLst/>
              <a:gdLst>
                <a:gd name="T0" fmla="*/ 91 w 99"/>
                <a:gd name="T1" fmla="*/ 23 h 63"/>
                <a:gd name="T2" fmla="*/ 93 w 99"/>
                <a:gd name="T3" fmla="*/ 22 h 63"/>
                <a:gd name="T4" fmla="*/ 96 w 99"/>
                <a:gd name="T5" fmla="*/ 6 h 63"/>
                <a:gd name="T6" fmla="*/ 79 w 99"/>
                <a:gd name="T7" fmla="*/ 3 h 63"/>
                <a:gd name="T8" fmla="*/ 0 w 99"/>
                <a:gd name="T9" fmla="*/ 63 h 63"/>
                <a:gd name="T10" fmla="*/ 91 w 99"/>
                <a:gd name="T11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63">
                  <a:moveTo>
                    <a:pt x="91" y="23"/>
                  </a:moveTo>
                  <a:cubicBezTo>
                    <a:pt x="92" y="23"/>
                    <a:pt x="93" y="23"/>
                    <a:pt x="93" y="22"/>
                  </a:cubicBezTo>
                  <a:cubicBezTo>
                    <a:pt x="98" y="18"/>
                    <a:pt x="99" y="11"/>
                    <a:pt x="96" y="6"/>
                  </a:cubicBezTo>
                  <a:cubicBezTo>
                    <a:pt x="92" y="1"/>
                    <a:pt x="85" y="0"/>
                    <a:pt x="79" y="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9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36" name="Freeform 96"/>
            <p:cNvSpPr/>
            <p:nvPr/>
          </p:nvSpPr>
          <p:spPr bwMode="auto">
            <a:xfrm>
              <a:off x="10435" y="5408"/>
              <a:ext cx="660" cy="143"/>
            </a:xfrm>
            <a:custGeom>
              <a:avLst/>
              <a:gdLst>
                <a:gd name="T0" fmla="*/ 112 w 112"/>
                <a:gd name="T1" fmla="*/ 11 h 24"/>
                <a:gd name="T2" fmla="*/ 99 w 112"/>
                <a:gd name="T3" fmla="*/ 1 h 24"/>
                <a:gd name="T4" fmla="*/ 0 w 112"/>
                <a:gd name="T5" fmla="*/ 12 h 24"/>
                <a:gd name="T6" fmla="*/ 99 w 112"/>
                <a:gd name="T7" fmla="*/ 24 h 24"/>
                <a:gd name="T8" fmla="*/ 102 w 112"/>
                <a:gd name="T9" fmla="*/ 24 h 24"/>
                <a:gd name="T10" fmla="*/ 112 w 112"/>
                <a:gd name="T11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4">
                  <a:moveTo>
                    <a:pt x="112" y="11"/>
                  </a:moveTo>
                  <a:cubicBezTo>
                    <a:pt x="111" y="4"/>
                    <a:pt x="105" y="0"/>
                    <a:pt x="99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1" y="24"/>
                    <a:pt x="102" y="24"/>
                  </a:cubicBezTo>
                  <a:cubicBezTo>
                    <a:pt x="108" y="23"/>
                    <a:pt x="112" y="17"/>
                    <a:pt x="1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37" name="Freeform 97"/>
            <p:cNvSpPr/>
            <p:nvPr/>
          </p:nvSpPr>
          <p:spPr bwMode="auto">
            <a:xfrm>
              <a:off x="10315" y="5898"/>
              <a:ext cx="585" cy="373"/>
            </a:xfrm>
            <a:custGeom>
              <a:avLst/>
              <a:gdLst>
                <a:gd name="T0" fmla="*/ 91 w 99"/>
                <a:gd name="T1" fmla="*/ 39 h 63"/>
                <a:gd name="T2" fmla="*/ 0 w 99"/>
                <a:gd name="T3" fmla="*/ 0 h 63"/>
                <a:gd name="T4" fmla="*/ 79 w 99"/>
                <a:gd name="T5" fmla="*/ 59 h 63"/>
                <a:gd name="T6" fmla="*/ 82 w 99"/>
                <a:gd name="T7" fmla="*/ 60 h 63"/>
                <a:gd name="T8" fmla="*/ 97 w 99"/>
                <a:gd name="T9" fmla="*/ 54 h 63"/>
                <a:gd name="T10" fmla="*/ 91 w 99"/>
                <a:gd name="T11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63">
                  <a:moveTo>
                    <a:pt x="91" y="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9"/>
                    <a:pt x="81" y="60"/>
                    <a:pt x="82" y="60"/>
                  </a:cubicBezTo>
                  <a:cubicBezTo>
                    <a:pt x="88" y="63"/>
                    <a:pt x="94" y="60"/>
                    <a:pt x="97" y="54"/>
                  </a:cubicBezTo>
                  <a:cubicBezTo>
                    <a:pt x="99" y="48"/>
                    <a:pt x="97" y="42"/>
                    <a:pt x="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  <p:sp>
          <p:nvSpPr>
            <p:cNvPr id="42" name="Freeform 98"/>
            <p:cNvSpPr/>
            <p:nvPr/>
          </p:nvSpPr>
          <p:spPr bwMode="auto">
            <a:xfrm>
              <a:off x="8273" y="5870"/>
              <a:ext cx="590" cy="370"/>
            </a:xfrm>
            <a:custGeom>
              <a:avLst/>
              <a:gdLst>
                <a:gd name="T0" fmla="*/ 6 w 100"/>
                <a:gd name="T1" fmla="*/ 40 h 63"/>
                <a:gd name="T2" fmla="*/ 4 w 100"/>
                <a:gd name="T3" fmla="*/ 56 h 63"/>
                <a:gd name="T4" fmla="*/ 20 w 100"/>
                <a:gd name="T5" fmla="*/ 59 h 63"/>
                <a:gd name="T6" fmla="*/ 100 w 100"/>
                <a:gd name="T7" fmla="*/ 0 h 63"/>
                <a:gd name="T8" fmla="*/ 9 w 100"/>
                <a:gd name="T9" fmla="*/ 39 h 63"/>
                <a:gd name="T10" fmla="*/ 6 w 100"/>
                <a:gd name="T1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3">
                  <a:moveTo>
                    <a:pt x="6" y="40"/>
                  </a:moveTo>
                  <a:cubicBezTo>
                    <a:pt x="1" y="44"/>
                    <a:pt x="0" y="51"/>
                    <a:pt x="4" y="56"/>
                  </a:cubicBezTo>
                  <a:cubicBezTo>
                    <a:pt x="8" y="61"/>
                    <a:pt x="15" y="63"/>
                    <a:pt x="20" y="59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7" y="40"/>
                    <a:pt x="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7" tIns="60938" rIns="121877" bIns="60938" numCol="1" anchor="t" anchorCtr="0" compatLnSpc="1"/>
            <a:p>
              <a:endParaRPr lang="zh-CN" altLang="en-US" sz="135"/>
            </a:p>
          </p:txBody>
        </p:sp>
      </p:grpSp>
      <p:sp>
        <p:nvSpPr>
          <p:cNvPr id="44" name="Freeform 64"/>
          <p:cNvSpPr>
            <a:spLocks noChangeAspect="1" noEditPoints="1"/>
          </p:cNvSpPr>
          <p:nvPr/>
        </p:nvSpPr>
        <p:spPr bwMode="auto">
          <a:xfrm>
            <a:off x="4930539" y="4170427"/>
            <a:ext cx="451120" cy="434192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APP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接口（六）： 智动运维场景接口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8" name="矩形 97"/>
          <p:cNvSpPr/>
          <p:nvPr/>
        </p:nvSpPr>
        <p:spPr>
          <a:xfrm>
            <a:off x="2471420" y="1243965"/>
            <a:ext cx="8747760" cy="3292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智动运维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APP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簇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19645" y="3180715"/>
            <a:ext cx="1097280" cy="41465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NIA-S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083560" y="4688205"/>
            <a:ext cx="114935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030720" y="4718685"/>
            <a:ext cx="1461770" cy="395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DCM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561965" y="3167380"/>
            <a:ext cx="1037590" cy="41465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IOM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340475" y="1710690"/>
            <a:ext cx="1598295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NIA-Quality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385945" y="4688205"/>
            <a:ext cx="90551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FM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4" name="肘形连接符 33"/>
          <p:cNvCxnSpPr>
            <a:stCxn id="51" idx="2"/>
            <a:endCxn id="7" idx="0"/>
          </p:cNvCxnSpPr>
          <p:nvPr/>
        </p:nvCxnSpPr>
        <p:spPr>
          <a:xfrm rot="5400000" flipV="1">
            <a:off x="6959918" y="2288858"/>
            <a:ext cx="1055370" cy="728345"/>
          </a:xfrm>
          <a:prstGeom prst="bentConnector3">
            <a:avLst>
              <a:gd name="adj1" fmla="val 499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" name="圆角矩形 2"/>
          <p:cNvSpPr/>
          <p:nvPr/>
        </p:nvSpPr>
        <p:spPr>
          <a:xfrm>
            <a:off x="3668395" y="1710690"/>
            <a:ext cx="143383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AAX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9" name="肘形连接符 8"/>
          <p:cNvCxnSpPr>
            <a:stCxn id="51" idx="1"/>
          </p:cNvCxnSpPr>
          <p:nvPr/>
        </p:nvCxnSpPr>
        <p:spPr>
          <a:xfrm rot="10800000" flipV="1">
            <a:off x="5923915" y="1918335"/>
            <a:ext cx="415925" cy="12255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圆角矩形 9"/>
          <p:cNvSpPr/>
          <p:nvPr/>
        </p:nvSpPr>
        <p:spPr>
          <a:xfrm>
            <a:off x="2575560" y="3180715"/>
            <a:ext cx="104267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Policy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89380" y="3170555"/>
            <a:ext cx="962025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OSE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2" name="直接箭头连接符 11"/>
          <p:cNvCxnSpPr>
            <a:stCxn id="50" idx="3"/>
            <a:endCxn id="7" idx="1"/>
          </p:cNvCxnSpPr>
          <p:nvPr/>
        </p:nvCxnSpPr>
        <p:spPr>
          <a:xfrm>
            <a:off x="6599555" y="3375025"/>
            <a:ext cx="720090" cy="13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肘形连接符 12"/>
          <p:cNvCxnSpPr>
            <a:stCxn id="3" idx="1"/>
            <a:endCxn id="10" idx="0"/>
          </p:cNvCxnSpPr>
          <p:nvPr/>
        </p:nvCxnSpPr>
        <p:spPr>
          <a:xfrm rot="10800000" flipV="1">
            <a:off x="3080385" y="1918335"/>
            <a:ext cx="571500" cy="12623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肘形连接符 19"/>
          <p:cNvCxnSpPr>
            <a:stCxn id="11" idx="2"/>
            <a:endCxn id="44" idx="1"/>
          </p:cNvCxnSpPr>
          <p:nvPr/>
        </p:nvCxnSpPr>
        <p:spPr>
          <a:xfrm rot="5400000" flipV="1">
            <a:off x="1821815" y="3634105"/>
            <a:ext cx="1310640" cy="12128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肘形连接符 23"/>
          <p:cNvCxnSpPr>
            <a:stCxn id="3" idx="3"/>
          </p:cNvCxnSpPr>
          <p:nvPr/>
        </p:nvCxnSpPr>
        <p:spPr>
          <a:xfrm>
            <a:off x="5102225" y="1918335"/>
            <a:ext cx="694055" cy="12509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/>
          <p:nvPr/>
        </p:nvCxnSpPr>
        <p:spPr>
          <a:xfrm flipH="1">
            <a:off x="3873500" y="2143125"/>
            <a:ext cx="4445" cy="254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3938905" y="3815080"/>
            <a:ext cx="817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告警操作和告警参数查询</a:t>
            </a:r>
            <a:endParaRPr lang="en-US" altLang="zh-CN" sz="1200"/>
          </a:p>
        </p:txBody>
      </p:sp>
      <p:sp>
        <p:nvSpPr>
          <p:cNvPr id="59" name="圆角矩形 58"/>
          <p:cNvSpPr/>
          <p:nvPr/>
        </p:nvSpPr>
        <p:spPr>
          <a:xfrm>
            <a:off x="5948045" y="2137410"/>
            <a:ext cx="806450" cy="38735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AI</a:t>
            </a:r>
            <a:r>
              <a:rPr lang="zh-CN" altLang="en-US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任务及结果查询</a:t>
            </a:r>
            <a:endParaRPr lang="zh-CN" altLang="en-US" sz="12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958455" y="2917190"/>
            <a:ext cx="1096645" cy="29591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zh-CN" altLang="zh-CN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分析数据查询</a:t>
            </a:r>
            <a:endParaRPr lang="zh-CN" altLang="en-US" sz="12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250940" y="3766820"/>
            <a:ext cx="1189355" cy="29591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zh-CN" altLang="zh-CN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性能数据订阅</a:t>
            </a:r>
            <a:endParaRPr lang="zh-CN" altLang="en-US" sz="12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3350" y="3803650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告警过滤规则和</a:t>
            </a:r>
            <a:r>
              <a:rPr lang="en-US" altLang="zh-CN" sz="1200"/>
              <a:t>Action</a:t>
            </a:r>
            <a:r>
              <a:rPr lang="zh-CN" altLang="en-US" sz="1200"/>
              <a:t>行为调用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4995545" y="2178050"/>
            <a:ext cx="803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intelliSense</a:t>
            </a:r>
            <a:r>
              <a:rPr lang="zh-CN" altLang="en-US" sz="1200"/>
              <a:t>规则挖掘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3096895" y="220408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规则</a:t>
            </a:r>
            <a:endParaRPr lang="zh-CN" altLang="en-US" sz="1200"/>
          </a:p>
          <a:p>
            <a:r>
              <a:rPr lang="zh-CN" altLang="en-US" sz="1200"/>
              <a:t>设计器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389380" y="1739900"/>
            <a:ext cx="96266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OSD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9" name="直接箭头连接符 18"/>
          <p:cNvCxnSpPr>
            <a:stCxn id="5" idx="2"/>
          </p:cNvCxnSpPr>
          <p:nvPr/>
        </p:nvCxnSpPr>
        <p:spPr>
          <a:xfrm>
            <a:off x="1854200" y="2154555"/>
            <a:ext cx="0" cy="1055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824990" y="4450715"/>
            <a:ext cx="970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Action</a:t>
            </a:r>
            <a:endParaRPr lang="en-US" altLang="zh-CN" sz="1200"/>
          </a:p>
          <a:p>
            <a:r>
              <a:rPr lang="zh-CN" altLang="en-US" sz="1200"/>
              <a:t>行为调用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1238885" y="243014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脚本</a:t>
            </a:r>
            <a:endParaRPr lang="zh-CN" altLang="en-US" sz="1200"/>
          </a:p>
          <a:p>
            <a:r>
              <a:rPr lang="zh-CN" altLang="en-US" sz="1200"/>
              <a:t>设计器</a:t>
            </a:r>
            <a:endParaRPr lang="zh-CN" altLang="en-US" sz="1200"/>
          </a:p>
        </p:txBody>
      </p:sp>
      <p:sp>
        <p:nvSpPr>
          <p:cNvPr id="15" name="圆角矩形 14"/>
          <p:cNvSpPr/>
          <p:nvPr/>
        </p:nvSpPr>
        <p:spPr>
          <a:xfrm>
            <a:off x="5562600" y="4703445"/>
            <a:ext cx="1021715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7" name="肘形连接符 36"/>
          <p:cNvCxnSpPr>
            <a:stCxn id="51" idx="0"/>
            <a:endCxn id="48" idx="3"/>
          </p:cNvCxnSpPr>
          <p:nvPr/>
        </p:nvCxnSpPr>
        <p:spPr>
          <a:xfrm rot="16200000" flipH="1">
            <a:off x="6196648" y="2637473"/>
            <a:ext cx="3206115" cy="1352550"/>
          </a:xfrm>
          <a:prstGeom prst="bentConnector4">
            <a:avLst>
              <a:gd name="adj1" fmla="val -7437"/>
              <a:gd name="adj2" fmla="val 2901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圆角矩形 39"/>
          <p:cNvSpPr/>
          <p:nvPr/>
        </p:nvSpPr>
        <p:spPr>
          <a:xfrm>
            <a:off x="7394575" y="3864610"/>
            <a:ext cx="1022350" cy="32321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MPPDB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2" name="直接箭头连接符 41"/>
          <p:cNvCxnSpPr>
            <a:stCxn id="50" idx="2"/>
            <a:endCxn id="15" idx="0"/>
          </p:cNvCxnSpPr>
          <p:nvPr/>
        </p:nvCxnSpPr>
        <p:spPr>
          <a:xfrm flipH="1">
            <a:off x="6073775" y="3582035"/>
            <a:ext cx="6985" cy="1121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2" name="直接箭头连接符 51"/>
          <p:cNvCxnSpPr>
            <a:stCxn id="7" idx="2"/>
          </p:cNvCxnSpPr>
          <p:nvPr/>
        </p:nvCxnSpPr>
        <p:spPr>
          <a:xfrm flipH="1">
            <a:off x="7849870" y="3595370"/>
            <a:ext cx="1905" cy="269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3" name="肘形连接符 52"/>
          <p:cNvCxnSpPr/>
          <p:nvPr/>
        </p:nvCxnSpPr>
        <p:spPr>
          <a:xfrm rot="5400000" flipV="1">
            <a:off x="6190615" y="3666490"/>
            <a:ext cx="1158240" cy="976630"/>
          </a:xfrm>
          <a:prstGeom prst="bentConnector3">
            <a:avLst>
              <a:gd name="adj1" fmla="val 44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5" name="圆角矩形 54"/>
          <p:cNvSpPr/>
          <p:nvPr/>
        </p:nvSpPr>
        <p:spPr>
          <a:xfrm>
            <a:off x="4904740" y="3766820"/>
            <a:ext cx="1198880" cy="29591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zh-CN" altLang="en-US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实时性能订阅</a:t>
            </a:r>
            <a:endParaRPr lang="en-US" altLang="zh-CN" sz="12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533515" y="2875280"/>
            <a:ext cx="1096645" cy="29591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zh-CN" altLang="zh-CN" sz="1200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分析数据查询</a:t>
            </a:r>
            <a:endParaRPr lang="zh-CN" altLang="en-US" sz="1200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6" name="肘形连接符 65"/>
          <p:cNvCxnSpPr>
            <a:stCxn id="3" idx="2"/>
            <a:endCxn id="56" idx="0"/>
          </p:cNvCxnSpPr>
          <p:nvPr/>
        </p:nvCxnSpPr>
        <p:spPr>
          <a:xfrm rot="5400000" flipV="1">
            <a:off x="3314065" y="3180080"/>
            <a:ext cx="2562860" cy="4533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7" name="文本框 66"/>
          <p:cNvSpPr txBox="1"/>
          <p:nvPr/>
        </p:nvSpPr>
        <p:spPr>
          <a:xfrm>
            <a:off x="3995420" y="2204085"/>
            <a:ext cx="365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订阅告警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4337685" y="2152650"/>
            <a:ext cx="779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发布根因告警</a:t>
            </a:r>
            <a:endParaRPr lang="zh-CN" altLang="en-US" sz="1200"/>
          </a:p>
        </p:txBody>
      </p:sp>
      <p:sp>
        <p:nvSpPr>
          <p:cNvPr id="70" name="圆角矩形 69"/>
          <p:cNvSpPr/>
          <p:nvPr/>
        </p:nvSpPr>
        <p:spPr>
          <a:xfrm>
            <a:off x="8232775" y="2327275"/>
            <a:ext cx="1400175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SONM-AAPC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73" name="肘形连接符 72"/>
          <p:cNvCxnSpPr/>
          <p:nvPr/>
        </p:nvCxnSpPr>
        <p:spPr>
          <a:xfrm rot="5400000">
            <a:off x="8450580" y="2727325"/>
            <a:ext cx="574675" cy="6032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5" name="直接箭头连接符 74"/>
          <p:cNvCxnSpPr>
            <a:stCxn id="70" idx="3"/>
          </p:cNvCxnSpPr>
          <p:nvPr/>
        </p:nvCxnSpPr>
        <p:spPr>
          <a:xfrm>
            <a:off x="9632950" y="2534920"/>
            <a:ext cx="1416685" cy="4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7" name="圆角矩形 76"/>
          <p:cNvSpPr/>
          <p:nvPr/>
        </p:nvSpPr>
        <p:spPr>
          <a:xfrm>
            <a:off x="9467850" y="1724660"/>
            <a:ext cx="972820" cy="41465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GIS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8687435" y="5699760"/>
            <a:ext cx="1023620" cy="41465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RANDPS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804785" y="5699760"/>
            <a:ext cx="750570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IM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6" name="肘形连接符 85"/>
          <p:cNvCxnSpPr>
            <a:stCxn id="48" idx="2"/>
            <a:endCxn id="56" idx="2"/>
          </p:cNvCxnSpPr>
          <p:nvPr/>
        </p:nvCxnSpPr>
        <p:spPr>
          <a:xfrm rot="5400000" flipH="1">
            <a:off x="6277928" y="3647123"/>
            <a:ext cx="11430" cy="2922905"/>
          </a:xfrm>
          <a:prstGeom prst="bentConnector3">
            <a:avLst>
              <a:gd name="adj1" fmla="val -208055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8" name="肘形连接符 87"/>
          <p:cNvCxnSpPr>
            <a:stCxn id="48" idx="0"/>
            <a:endCxn id="81" idx="0"/>
          </p:cNvCxnSpPr>
          <p:nvPr/>
        </p:nvCxnSpPr>
        <p:spPr>
          <a:xfrm rot="16200000" flipH="1">
            <a:off x="7973378" y="4490403"/>
            <a:ext cx="981075" cy="1437640"/>
          </a:xfrm>
          <a:prstGeom prst="bentConnector3">
            <a:avLst>
              <a:gd name="adj1" fmla="val -140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0" name="直接箭头连接符 89"/>
          <p:cNvCxnSpPr/>
          <p:nvPr/>
        </p:nvCxnSpPr>
        <p:spPr>
          <a:xfrm flipH="1">
            <a:off x="8115935" y="5114925"/>
            <a:ext cx="6350" cy="584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3" name="文本框 92"/>
          <p:cNvSpPr txBox="1"/>
          <p:nvPr/>
        </p:nvSpPr>
        <p:spPr>
          <a:xfrm>
            <a:off x="6041390" y="5424170"/>
            <a:ext cx="907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采集告警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8125460" y="5145405"/>
            <a:ext cx="611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采集资产</a:t>
            </a:r>
            <a:endParaRPr lang="zh-CN" altLang="en-US" sz="1200"/>
          </a:p>
        </p:txBody>
      </p:sp>
      <p:sp>
        <p:nvSpPr>
          <p:cNvPr id="95" name="文本框 94"/>
          <p:cNvSpPr txBox="1"/>
          <p:nvPr/>
        </p:nvSpPr>
        <p:spPr>
          <a:xfrm>
            <a:off x="9212580" y="5114925"/>
            <a:ext cx="733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采集工程数据</a:t>
            </a:r>
            <a:endParaRPr lang="zh-CN" altLang="en-US" sz="1200"/>
          </a:p>
        </p:txBody>
      </p:sp>
      <p:cxnSp>
        <p:nvCxnSpPr>
          <p:cNvPr id="99" name="肘形连接符 98"/>
          <p:cNvCxnSpPr>
            <a:endCxn id="50" idx="0"/>
          </p:cNvCxnSpPr>
          <p:nvPr/>
        </p:nvCxnSpPr>
        <p:spPr>
          <a:xfrm rot="10800000" flipV="1">
            <a:off x="6080760" y="2524760"/>
            <a:ext cx="2118360" cy="6419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2" name="直接箭头连接符 101"/>
          <p:cNvCxnSpPr>
            <a:stCxn id="51" idx="3"/>
            <a:endCxn id="77" idx="1"/>
          </p:cNvCxnSpPr>
          <p:nvPr/>
        </p:nvCxnSpPr>
        <p:spPr>
          <a:xfrm>
            <a:off x="7922260" y="1918335"/>
            <a:ext cx="1529080" cy="13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直接箭头连接符 21"/>
          <p:cNvCxnSpPr>
            <a:stCxn id="15" idx="3"/>
            <a:endCxn id="48" idx="1"/>
          </p:cNvCxnSpPr>
          <p:nvPr/>
        </p:nvCxnSpPr>
        <p:spPr>
          <a:xfrm>
            <a:off x="6567805" y="4911090"/>
            <a:ext cx="446405" cy="571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47" name="组合 46"/>
          <p:cNvGrpSpPr/>
          <p:nvPr/>
        </p:nvGrpSpPr>
        <p:grpSpPr>
          <a:xfrm>
            <a:off x="1129665" y="5490210"/>
            <a:ext cx="4307840" cy="822960"/>
            <a:chOff x="1779" y="8646"/>
            <a:chExt cx="6784" cy="1296"/>
          </a:xfrm>
        </p:grpSpPr>
        <p:sp>
          <p:nvSpPr>
            <p:cNvPr id="14" name="矩形 13"/>
            <p:cNvSpPr/>
            <p:nvPr/>
          </p:nvSpPr>
          <p:spPr>
            <a:xfrm>
              <a:off x="1779" y="8646"/>
              <a:ext cx="6784" cy="12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b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图例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46" y="8958"/>
              <a:ext cx="810" cy="43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pPr lvl="0" algn="ctr" defTabSz="457200" fontAlgn="base">
                <a:buClrTx/>
                <a:buSzTx/>
                <a:buFont typeface="Arial" panose="020B0604020202020204" pitchFamily="34" charset="0"/>
              </a:pPr>
              <a:endPara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23" y="8918"/>
              <a:ext cx="11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APP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240" y="8958"/>
              <a:ext cx="748" cy="433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093" y="8925"/>
              <a:ext cx="17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666" y="8958"/>
              <a:ext cx="824" cy="43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546" y="8892"/>
              <a:ext cx="10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DB</a:t>
              </a:r>
              <a:endParaRPr lang="en-US" altLang="zh-CN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9212580" y="3388995"/>
            <a:ext cx="1331595" cy="414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ctr" defTabSz="457200" fontAlgn="base">
              <a:buClrTx/>
              <a:buSzTx/>
              <a:buFont typeface="Arial" panose="020B0604020202020204" pitchFamily="34" charset="0"/>
            </a:pPr>
            <a:r>
              <a:rPr lang="en-US" altLang="zh-CN" smtClean="0">
                <a:ln>
                  <a:noFill/>
                </a:ln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NIA-Health</a:t>
            </a:r>
            <a:endParaRPr lang="en-US" altLang="zh-CN" smtClean="0">
              <a:ln>
                <a:noFill/>
              </a:ln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1" name="直接箭头连接符 40"/>
          <p:cNvCxnSpPr>
            <a:stCxn id="35" idx="3"/>
          </p:cNvCxnSpPr>
          <p:nvPr/>
        </p:nvCxnSpPr>
        <p:spPr>
          <a:xfrm>
            <a:off x="10544175" y="3596640"/>
            <a:ext cx="526415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肘形连接符 44"/>
          <p:cNvCxnSpPr>
            <a:stCxn id="35" idx="1"/>
          </p:cNvCxnSpPr>
          <p:nvPr/>
        </p:nvCxnSpPr>
        <p:spPr>
          <a:xfrm rot="10800000">
            <a:off x="8404860" y="3478530"/>
            <a:ext cx="807720" cy="117475"/>
          </a:xfrm>
          <a:prstGeom prst="bentConnector3">
            <a:avLst>
              <a:gd name="adj1" fmla="val 4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6" name="文本框 45"/>
          <p:cNvSpPr txBox="1"/>
          <p:nvPr/>
        </p:nvSpPr>
        <p:spPr>
          <a:xfrm>
            <a:off x="10560685" y="2834005"/>
            <a:ext cx="54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性能数据订阅</a:t>
            </a:r>
            <a:endParaRPr lang="zh-CN" altLang="en-US" sz="1200"/>
          </a:p>
        </p:txBody>
      </p:sp>
      <p:cxnSp>
        <p:nvCxnSpPr>
          <p:cNvPr id="6" name="肘形连接符 5"/>
          <p:cNvCxnSpPr>
            <a:stCxn id="35" idx="2"/>
            <a:endCxn id="44" idx="0"/>
          </p:cNvCxnSpPr>
          <p:nvPr/>
        </p:nvCxnSpPr>
        <p:spPr>
          <a:xfrm rot="5400000">
            <a:off x="6326505" y="1135380"/>
            <a:ext cx="884555" cy="6220460"/>
          </a:xfrm>
          <a:prstGeom prst="bentConnector3">
            <a:avLst>
              <a:gd name="adj1" fmla="val 724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6" name="文本框 35"/>
          <p:cNvSpPr txBox="1"/>
          <p:nvPr/>
        </p:nvSpPr>
        <p:spPr>
          <a:xfrm>
            <a:off x="8702040" y="4034155"/>
            <a:ext cx="1005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网元健康度</a:t>
            </a:r>
            <a:endParaRPr lang="zh-CN" altLang="zh-CN"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公共服务集群（一）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38" name="表格 37"/>
          <p:cNvGraphicFramePr/>
          <p:nvPr/>
        </p:nvGraphicFramePr>
        <p:xfrm>
          <a:off x="630555" y="1112520"/>
          <a:ext cx="9941560" cy="46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/>
                <a:gridCol w="1256665"/>
                <a:gridCol w="2172970"/>
                <a:gridCol w="4613275"/>
              </a:tblGrid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公共服务名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集群命名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使用场景</a:t>
                      </a:r>
                      <a:endParaRPr lang="zh-CN" altLang="en-US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ES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日志集群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LOGM,LED,OTCP </a:t>
                      </a:r>
                      <a:r>
                        <a:rPr lang="zh-CN" altLang="zh-CN" sz="1800"/>
                        <a:t>组件</a:t>
                      </a:r>
                      <a:endParaRPr lang="zh-CN" altLang="zh-CN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ES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历史告警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FM </a:t>
                      </a:r>
                      <a:r>
                        <a:rPr lang="zh-CN" altLang="en-US" sz="1800"/>
                        <a:t>历史告警，</a:t>
                      </a:r>
                      <a:r>
                        <a:rPr lang="en-US" altLang="zh-CN" sz="1800"/>
                        <a:t>Policy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OSE </a:t>
                      </a:r>
                      <a:r>
                        <a:rPr lang="zh-CN" altLang="en-US" sz="1800"/>
                        <a:t>任务日志</a:t>
                      </a:r>
                      <a:endParaRPr lang="zh-CN" altLang="en-US" sz="1800"/>
                    </a:p>
                  </a:txBody>
                  <a:tcPr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ES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SON</a:t>
                      </a:r>
                      <a:r>
                        <a:rPr lang="zh-CN" altLang="en-US" sz="1800"/>
                        <a:t>优化</a:t>
                      </a:r>
                      <a:r>
                        <a:rPr lang="en-US" altLang="zh-CN" sz="1800"/>
                        <a:t>&amp;</a:t>
                      </a:r>
                      <a:r>
                        <a:rPr lang="zh-CN" altLang="en-US" sz="1800"/>
                        <a:t>网元审计日志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SONM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DCM-NELOG</a:t>
                      </a:r>
                      <a:endParaRPr lang="en-US" altLang="zh-CN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ES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STA</a:t>
                      </a:r>
                      <a:r>
                        <a:rPr lang="zh-CN" altLang="en-US" sz="1800"/>
                        <a:t>信令数据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STA</a:t>
                      </a:r>
                      <a:endParaRPr lang="en-US" altLang="zh-CN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LogStash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日志采集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</a:t>
                      </a:r>
                      <a:r>
                        <a:rPr lang="en-US" altLang="zh-CN" sz="1800"/>
                        <a:t>ES</a:t>
                      </a: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使用</a:t>
                      </a:r>
                      <a:endParaRPr lang="zh-CN" altLang="en-US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ZK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网元注册信息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REM</a:t>
                      </a:r>
                      <a:endParaRPr lang="en-US" altLang="zh-CN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KafKa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通用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除</a:t>
                      </a:r>
                      <a:r>
                        <a:rPr lang="en-US" altLang="zh-CN" sz="1800"/>
                        <a:t>DCM</a:t>
                      </a:r>
                      <a:r>
                        <a:rPr lang="zh-CN" altLang="en-US" sz="1800"/>
                        <a:t>外去，其他所有</a:t>
                      </a:r>
                      <a:r>
                        <a:rPr lang="en-US" altLang="zh-CN" sz="1800"/>
                        <a:t>APP</a:t>
                      </a:r>
                      <a:endParaRPr lang="en-US" altLang="zh-CN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KafKa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DCM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DCM</a:t>
                      </a:r>
                      <a:r>
                        <a:rPr lang="zh-CN" altLang="en-US" sz="1800"/>
                        <a:t>使用</a:t>
                      </a:r>
                      <a:endParaRPr lang="zh-CN" altLang="en-US" sz="1800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KafKa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DCM-NDS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DCM-NDS</a:t>
                      </a:r>
                      <a:r>
                        <a:rPr lang="zh-CN" altLang="en-US" sz="1800"/>
                        <a:t>使用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 rot="10800000">
            <a:off x="10571957" y="195247"/>
            <a:ext cx="163432" cy="1634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椭圆 24"/>
          <p:cNvSpPr/>
          <p:nvPr/>
        </p:nvSpPr>
        <p:spPr>
          <a:xfrm rot="10800000">
            <a:off x="11027393" y="436247"/>
            <a:ext cx="82057" cy="8205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6" name="文本占位符 7"/>
          <p:cNvSpPr txBox="1"/>
          <p:nvPr/>
        </p:nvSpPr>
        <p:spPr>
          <a:xfrm>
            <a:off x="1255395" y="83185"/>
            <a:ext cx="9772015" cy="7061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FD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公共服务集群（二）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8FD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任意形状 5"/>
          <p:cNvSpPr/>
          <p:nvPr/>
        </p:nvSpPr>
        <p:spPr>
          <a:xfrm>
            <a:off x="425148" y="-27607"/>
            <a:ext cx="694721" cy="927707"/>
          </a:xfrm>
          <a:custGeom>
            <a:avLst/>
            <a:gdLst>
              <a:gd name="connsiteX0" fmla="*/ 0 w 1253614"/>
              <a:gd name="connsiteY0" fmla="*/ 0 h 1674030"/>
              <a:gd name="connsiteX1" fmla="*/ 1253614 w 1253614"/>
              <a:gd name="connsiteY1" fmla="*/ 0 h 1674030"/>
              <a:gd name="connsiteX2" fmla="*/ 1253613 w 1253614"/>
              <a:gd name="connsiteY2" fmla="*/ 1047223 h 1674030"/>
              <a:gd name="connsiteX3" fmla="*/ 626806 w 1253614"/>
              <a:gd name="connsiteY3" fmla="*/ 1674030 h 1674030"/>
              <a:gd name="connsiteX4" fmla="*/ 626807 w 1253614"/>
              <a:gd name="connsiteY4" fmla="*/ 1674029 h 1674030"/>
              <a:gd name="connsiteX5" fmla="*/ 0 w 1253614"/>
              <a:gd name="connsiteY5" fmla="*/ 1047222 h 167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614" h="1674030">
                <a:moveTo>
                  <a:pt x="0" y="0"/>
                </a:moveTo>
                <a:lnTo>
                  <a:pt x="1253614" y="0"/>
                </a:lnTo>
                <a:lnTo>
                  <a:pt x="1253613" y="1047223"/>
                </a:lnTo>
                <a:cubicBezTo>
                  <a:pt x="1253613" y="1393399"/>
                  <a:pt x="972982" y="1674030"/>
                  <a:pt x="626806" y="1674030"/>
                </a:cubicBezTo>
                <a:lnTo>
                  <a:pt x="626807" y="1674029"/>
                </a:lnTo>
                <a:cubicBezTo>
                  <a:pt x="280631" y="1674029"/>
                  <a:pt x="0" y="1393398"/>
                  <a:pt x="0" y="1047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aphicFrame>
        <p:nvGraphicFramePr>
          <p:cNvPr id="38" name="表格 37"/>
          <p:cNvGraphicFramePr/>
          <p:nvPr/>
        </p:nvGraphicFramePr>
        <p:xfrm>
          <a:off x="630555" y="1112520"/>
          <a:ext cx="982726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945"/>
                <a:gridCol w="1273175"/>
                <a:gridCol w="2102485"/>
                <a:gridCol w="4605655"/>
              </a:tblGrid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公共服务名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集群命名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使用场景</a:t>
                      </a:r>
                      <a:endParaRPr lang="zh-CN" altLang="en-US" sz="1800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JStorm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Stream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DCM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PMNAF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PM</a:t>
                      </a:r>
                      <a:r>
                        <a:rPr lang="zh-CN" altLang="en-US" sz="1800"/>
                        <a:t>使用</a:t>
                      </a:r>
                      <a:endParaRPr lang="zh-CN" altLang="en-US" sz="1800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PG SQL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通用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所有</a:t>
                      </a:r>
                      <a:r>
                        <a:rPr lang="en-US" altLang="zh-CN" sz="1800"/>
                        <a:t>APP</a:t>
                      </a:r>
                      <a:endParaRPr lang="en-US" altLang="zh-CN" sz="1800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PG SQL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RANCM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存储</a:t>
                      </a:r>
                      <a:r>
                        <a:rPr lang="en-US" altLang="zh-CN" sz="1800"/>
                        <a:t>sdr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itran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rnc</a:t>
                      </a:r>
                      <a:r>
                        <a:rPr lang="zh-CN" altLang="en-US" sz="1800"/>
                        <a:t>配置数据</a:t>
                      </a:r>
                      <a:endParaRPr lang="zh-CN" altLang="en-US" sz="1800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PG Cache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通用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所有</a:t>
                      </a:r>
                      <a:r>
                        <a:rPr lang="en-US" altLang="zh-CN" sz="1800"/>
                        <a:t>APP</a:t>
                      </a:r>
                      <a:endParaRPr lang="en-US" altLang="zh-CN" sz="1800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Redis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UAC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UAC</a:t>
                      </a:r>
                      <a:r>
                        <a:rPr lang="zh-CN" altLang="en-US" sz="1800"/>
                        <a:t>使用</a:t>
                      </a:r>
                      <a:endParaRPr lang="zh-CN" altLang="en-US" sz="1800"/>
                    </a:p>
                  </a:txBody>
                  <a:tcPr/>
                </a:tc>
              </a:tr>
              <a:tr h="686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MPPDB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性能专用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NIA-S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NIA-xx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NPQ/R,IOM</a:t>
                      </a:r>
                      <a:r>
                        <a:rPr lang="zh-CN" altLang="zh-CN" sz="1800"/>
                        <a:t>使用</a:t>
                      </a:r>
                      <a:endParaRPr lang="zh-CN" altLang="zh-CN" sz="1800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FTP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REM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专门给南向使用</a:t>
                      </a:r>
                      <a:endParaRPr lang="zh-CN" altLang="en-US" sz="1800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FTP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北向专用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专门给北向使用</a:t>
                      </a:r>
                      <a:endParaRPr lang="zh-CN" altLang="en-US" sz="1800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FTP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SPU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SPU</a:t>
                      </a:r>
                      <a:r>
                        <a:rPr lang="zh-CN" altLang="en-US" sz="1800"/>
                        <a:t>开通升级使用</a:t>
                      </a:r>
                      <a:endParaRPr lang="zh-CN" altLang="en-US" sz="1800"/>
                    </a:p>
                  </a:txBody>
                  <a:tcPr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FTP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PM </a:t>
                      </a:r>
                      <a:r>
                        <a:rPr lang="zh-CN" altLang="en-US" sz="1800"/>
                        <a:t>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sdr</a:t>
                      </a:r>
                      <a:r>
                        <a:rPr lang="zh-CN" altLang="en-US" sz="1800"/>
                        <a:t>直连接入，性能文件上传</a:t>
                      </a:r>
                      <a:endParaRPr lang="zh-CN" altLang="en-US" sz="1800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FTP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集群</a:t>
                      </a: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MR</a:t>
                      </a:r>
                      <a:r>
                        <a:rPr lang="zh-CN" altLang="en-US" sz="1800"/>
                        <a:t>北向专用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专门给</a:t>
                      </a:r>
                      <a:r>
                        <a:rPr lang="en-US" altLang="zh-CN" sz="1800"/>
                        <a:t>MR</a:t>
                      </a:r>
                      <a:r>
                        <a:rPr lang="zh-CN" altLang="en-US" sz="1800"/>
                        <a:t>北向使用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/>
          <p:cNvSpPr>
            <a:spLocks noChangeArrowheads="1"/>
          </p:cNvSpPr>
          <p:nvPr/>
        </p:nvSpPr>
        <p:spPr bwMode="auto">
          <a:xfrm>
            <a:off x="203200" y="-17780"/>
            <a:ext cx="5939155" cy="99758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0">
            <a:normAutofit fontScale="8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 algn="l" defTabSz="914400" fontAlgn="auto">
              <a:lnSpc>
                <a:spcPct val="90000"/>
              </a:lnSpc>
            </a:pPr>
            <a:r>
              <a:rPr lang="en-US" altLang="zh-CN" sz="4400" b="0">
                <a:solidFill>
                  <a:srgbClr val="0070C0"/>
                </a:solidFill>
                <a:sym typeface="+mn-ea"/>
              </a:rPr>
              <a:t>  234G ITRAN 网元接入管理</a:t>
            </a:r>
            <a:endParaRPr lang="en-US" altLang="zh-CN" sz="4400" b="0">
              <a:solidFill>
                <a:srgbClr val="0070C0"/>
              </a:solidFill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49415"/>
            <a:ext cx="1219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873125"/>
            <a:ext cx="10843895" cy="5615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6385" y="918845"/>
            <a:ext cx="678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RANDPS/RANCM/SONM                    FM/DCM/SPU/NAF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540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0070C0"/>
                </a:solidFill>
              </a:rPr>
              <a:t>2345G ITRAN</a:t>
            </a:r>
            <a:r>
              <a:rPr lang="zh-CN" altLang="en-US">
                <a:solidFill>
                  <a:srgbClr val="0070C0"/>
                </a:solidFill>
              </a:rPr>
              <a:t>网元</a:t>
            </a:r>
            <a:r>
              <a:rPr lang="en-US" altLang="zh-CN">
                <a:solidFill>
                  <a:srgbClr val="0070C0"/>
                </a:solidFill>
              </a:rPr>
              <a:t> DCM</a:t>
            </a:r>
            <a:r>
              <a:rPr lang="zh-CN" altLang="zh-CN">
                <a:solidFill>
                  <a:srgbClr val="0070C0"/>
                </a:solidFill>
              </a:rPr>
              <a:t>数据采集</a:t>
            </a:r>
            <a:endParaRPr lang="zh-CN" altLang="zh-CN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1183640"/>
            <a:ext cx="10205720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74760" y="254485"/>
            <a:ext cx="11351683" cy="96496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VNF </a:t>
            </a:r>
            <a:r>
              <a:rPr lang="zh-CN" altLang="en-US" dirty="0" smtClean="0">
                <a:solidFill>
                  <a:schemeClr val="bg2"/>
                </a:solidFill>
              </a:rPr>
              <a:t>管理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100" name="组合 99"/>
          <p:cNvGrpSpPr>
            <a:grpSpLocks noChangeAspect="1"/>
          </p:cNvGrpSpPr>
          <p:nvPr/>
        </p:nvGrpSpPr>
        <p:grpSpPr>
          <a:xfrm>
            <a:off x="322383" y="922217"/>
            <a:ext cx="11519439" cy="5537105"/>
            <a:chOff x="707" y="1653"/>
            <a:chExt cx="17843" cy="8577"/>
          </a:xfrm>
        </p:grpSpPr>
        <p:grpSp>
          <p:nvGrpSpPr>
            <p:cNvPr id="2" name="组合 14"/>
            <p:cNvGrpSpPr/>
            <p:nvPr/>
          </p:nvGrpSpPr>
          <p:grpSpPr bwMode="auto">
            <a:xfrm>
              <a:off x="707" y="1653"/>
              <a:ext cx="5825" cy="8577"/>
              <a:chOff x="336137" y="1297174"/>
              <a:chExt cx="3221686" cy="3636335"/>
            </a:xfrm>
          </p:grpSpPr>
          <p:grpSp>
            <p:nvGrpSpPr>
              <p:cNvPr id="3" name="组合 3"/>
              <p:cNvGrpSpPr>
                <a:grpSpLocks noChangeAspect="1"/>
              </p:cNvGrpSpPr>
              <p:nvPr/>
            </p:nvGrpSpPr>
            <p:grpSpPr bwMode="auto">
              <a:xfrm>
                <a:off x="336137" y="1297174"/>
                <a:ext cx="3221686" cy="3636335"/>
                <a:chOff x="2357611" y="1134211"/>
                <a:chExt cx="4356208" cy="2598995"/>
              </a:xfrm>
            </p:grpSpPr>
            <p:sp>
              <p:nvSpPr>
                <p:cNvPr id="54" name="圆角矩形 4"/>
                <p:cNvSpPr>
                  <a:spLocks noChangeArrowheads="1"/>
                </p:cNvSpPr>
                <p:nvPr/>
              </p:nvSpPr>
              <p:spPr bwMode="auto">
                <a:xfrm>
                  <a:off x="2357611" y="1410295"/>
                  <a:ext cx="4347354" cy="2322911"/>
                </a:xfrm>
                <a:prstGeom prst="roundRect">
                  <a:avLst>
                    <a:gd name="adj" fmla="val 3532"/>
                  </a:avLst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noFill/>
                  <a:prstDash val="sysDot"/>
                  <a:round/>
                </a:ln>
              </p:spPr>
              <p:txBody>
                <a:bodyPr tIns="64000" bIns="64000" anchor="ctr"/>
                <a:lstStyle/>
                <a:p>
                  <a:pPr algn="ctr" defTabSz="608965">
                    <a:lnSpc>
                      <a:spcPct val="150000"/>
                    </a:lnSpc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55" name="圆角矩形 5"/>
                <p:cNvSpPr>
                  <a:spLocks noChangeArrowheads="1"/>
                </p:cNvSpPr>
                <p:nvPr/>
              </p:nvSpPr>
              <p:spPr bwMode="auto">
                <a:xfrm>
                  <a:off x="2439872" y="1409969"/>
                  <a:ext cx="4265094" cy="2323237"/>
                </a:xfrm>
                <a:prstGeom prst="roundRect">
                  <a:avLst>
                    <a:gd name="adj" fmla="val 3532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tIns="64000" bIns="64000" anchor="ctr"/>
                <a:lstStyle/>
                <a:p>
                  <a:pPr algn="ctr" defTabSz="608965">
                    <a:defRPr/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7"/>
                <p:cNvSpPr>
                  <a:spLocks noChangeArrowheads="1"/>
                </p:cNvSpPr>
                <p:nvPr/>
              </p:nvSpPr>
              <p:spPr bwMode="auto">
                <a:xfrm>
                  <a:off x="2448732" y="2818614"/>
                  <a:ext cx="4265087" cy="541566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 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实例化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 </a:t>
                  </a:r>
                  <a:endPara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 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弹缩</a:t>
                  </a:r>
                  <a:endPara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 </a:t>
                  </a:r>
                  <a:r>
                    <a:rPr lang="zh-CN" altLang="en-US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终止</a:t>
                  </a:r>
                  <a:endPara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 bwMode="auto">
                <a:xfrm>
                  <a:off x="3985377" y="1134211"/>
                  <a:ext cx="964693" cy="413132"/>
                </a:xfrm>
                <a:prstGeom prst="ellipse">
                  <a:avLst/>
                </a:prstGeom>
                <a:solidFill>
                  <a:srgbClr val="0070B1"/>
                </a:solidFill>
                <a:ln w="4127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defTabSz="608965">
                    <a:defRPr/>
                  </a:pPr>
                  <a:r>
                    <a:rPr lang="en-US" altLang="zh-CN" sz="3200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Arial" panose="020B0604020202020204" pitchFamily="34" charset="0"/>
                    </a:rPr>
                    <a:t> 1</a:t>
                  </a:r>
                  <a:endParaRPr lang="zh-CN" altLang="en-US" sz="3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" name="组合 10"/>
              <p:cNvGrpSpPr>
                <a:grpSpLocks noChangeAspect="1"/>
              </p:cNvGrpSpPr>
              <p:nvPr/>
            </p:nvGrpSpPr>
            <p:grpSpPr bwMode="auto">
              <a:xfrm>
                <a:off x="444464" y="3016766"/>
                <a:ext cx="3081161" cy="539496"/>
                <a:chOff x="2875787" y="2068274"/>
                <a:chExt cx="3364417" cy="539496"/>
              </a:xfrm>
            </p:grpSpPr>
            <p:sp>
              <p:nvSpPr>
                <p:cNvPr id="59" name="矩形 11"/>
                <p:cNvSpPr>
                  <a:spLocks noChangeArrowheads="1"/>
                </p:cNvSpPr>
                <p:nvPr/>
              </p:nvSpPr>
              <p:spPr bwMode="auto">
                <a:xfrm>
                  <a:off x="2875787" y="2068274"/>
                  <a:ext cx="3364417" cy="539496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solidFill>
                    <a:srgbClr val="018BB0"/>
                  </a:solidFill>
                  <a:round/>
                </a:ln>
              </p:spPr>
              <p:txBody>
                <a:bodyPr/>
                <a:lstStyle/>
                <a:p>
                  <a:pPr defTabSz="608965"/>
                  <a:endParaRPr lang="zh-CN" altLang="en-US" sz="3200">
                    <a:solidFill>
                      <a:srgbClr val="008ED3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矩形 12"/>
                <p:cNvSpPr>
                  <a:spLocks noChangeArrowheads="1"/>
                </p:cNvSpPr>
                <p:nvPr/>
              </p:nvSpPr>
              <p:spPr bwMode="auto">
                <a:xfrm>
                  <a:off x="2990087" y="2134913"/>
                  <a:ext cx="3163823" cy="420624"/>
                </a:xfrm>
                <a:prstGeom prst="rect">
                  <a:avLst/>
                </a:prstGeom>
                <a:solidFill>
                  <a:srgbClr val="0089CF"/>
                </a:solidFill>
                <a:ln w="19050" algn="ctr">
                  <a:solidFill>
                    <a:srgbClr val="01AAD5"/>
                  </a:solidFill>
                  <a:round/>
                </a:ln>
              </p:spPr>
              <p:txBody>
                <a:bodyPr anchor="ctr"/>
                <a:lstStyle/>
                <a:p>
                  <a:pPr algn="ctr" defTabSz="608965"/>
                  <a:r>
                    <a:rPr lang="en-US" altLang="zh-CN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</a:t>
                  </a:r>
                  <a:r>
                    <a:rPr lang="zh-CN" altLang="en-US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生命周期管理</a:t>
                  </a:r>
                  <a:endParaRPr lang="en-US" altLang="zh-CN" sz="2135" b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61" name="组合 36"/>
            <p:cNvGrpSpPr/>
            <p:nvPr/>
          </p:nvGrpSpPr>
          <p:grpSpPr bwMode="auto">
            <a:xfrm>
              <a:off x="6738" y="1653"/>
              <a:ext cx="5832" cy="8575"/>
              <a:chOff x="336137" y="1297171"/>
              <a:chExt cx="3225484" cy="3636334"/>
            </a:xfrm>
          </p:grpSpPr>
          <p:grpSp>
            <p:nvGrpSpPr>
              <p:cNvPr id="62" name="组合 3"/>
              <p:cNvGrpSpPr>
                <a:grpSpLocks noChangeAspect="1"/>
              </p:cNvGrpSpPr>
              <p:nvPr/>
            </p:nvGrpSpPr>
            <p:grpSpPr bwMode="auto">
              <a:xfrm>
                <a:off x="336137" y="1297171"/>
                <a:ext cx="3225484" cy="3636334"/>
                <a:chOff x="2357611" y="1134211"/>
                <a:chExt cx="4361342" cy="2598995"/>
              </a:xfrm>
            </p:grpSpPr>
            <p:sp>
              <p:nvSpPr>
                <p:cNvPr id="63" name="圆角矩形 42"/>
                <p:cNvSpPr>
                  <a:spLocks noChangeArrowheads="1"/>
                </p:cNvSpPr>
                <p:nvPr/>
              </p:nvSpPr>
              <p:spPr bwMode="auto">
                <a:xfrm>
                  <a:off x="2357611" y="1410295"/>
                  <a:ext cx="4347354" cy="2322911"/>
                </a:xfrm>
                <a:prstGeom prst="roundRect">
                  <a:avLst>
                    <a:gd name="adj" fmla="val 3532"/>
                  </a:avLst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noFill/>
                  <a:prstDash val="sysDot"/>
                  <a:round/>
                </a:ln>
              </p:spPr>
              <p:txBody>
                <a:bodyPr tIns="64000" bIns="64000" anchor="ctr"/>
                <a:lstStyle/>
                <a:p>
                  <a:pPr algn="ctr" defTabSz="608965">
                    <a:lnSpc>
                      <a:spcPct val="150000"/>
                    </a:lnSpc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64" name="圆角矩形 43"/>
                <p:cNvSpPr>
                  <a:spLocks noChangeArrowheads="1"/>
                </p:cNvSpPr>
                <p:nvPr/>
              </p:nvSpPr>
              <p:spPr bwMode="auto">
                <a:xfrm>
                  <a:off x="2439877" y="1410031"/>
                  <a:ext cx="4265320" cy="2322746"/>
                </a:xfrm>
                <a:prstGeom prst="roundRect">
                  <a:avLst>
                    <a:gd name="adj" fmla="val 3532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tIns="64000" bIns="64000" anchor="ctr"/>
                <a:lstStyle/>
                <a:p>
                  <a:pPr algn="ctr" defTabSz="608965">
                    <a:defRPr/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 bwMode="auto">
                <a:xfrm>
                  <a:off x="3985464" y="1134211"/>
                  <a:ext cx="964745" cy="412214"/>
                </a:xfrm>
                <a:prstGeom prst="ellipse">
                  <a:avLst/>
                </a:prstGeom>
                <a:solidFill>
                  <a:srgbClr val="0070B1"/>
                </a:solidFill>
                <a:ln w="4127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defTabSz="608965">
                    <a:defRPr/>
                  </a:pPr>
                  <a:r>
                    <a:rPr lang="en-US" altLang="zh-CN" sz="3200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Arial" panose="020B0604020202020204" pitchFamily="34" charset="0"/>
                    </a:rPr>
                    <a:t> 2</a:t>
                  </a:r>
                  <a:endParaRPr lang="zh-CN" altLang="en-US" sz="3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2462312" y="2755789"/>
                  <a:ext cx="4256641" cy="760516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p:spPr>
              <p:txBody>
                <a:bodyPr wrap="square">
                  <a:spAutoFit/>
                </a:bodyPr>
                <a:lstStyle/>
                <a:p>
                  <a:pPr marL="236855" indent="-236855">
                    <a:lnSpc>
                      <a:spcPct val="15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支持向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NFVO</a:t>
                  </a: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订阅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/</a:t>
                  </a: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取消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</a:t>
                  </a: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包变化的信息</a:t>
                  </a:r>
                  <a:endParaRPr lang="zh-CN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236855" indent="-236855">
                    <a:lnSpc>
                      <a:spcPct val="15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  <a:defRPr/>
                  </a:pP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支持从NFVO上查询VNF包信息，并下载VNF包文件</a:t>
                  </a:r>
                  <a:endParaRPr lang="zh-CN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7" name="组合 10"/>
              <p:cNvGrpSpPr>
                <a:grpSpLocks noChangeAspect="1"/>
              </p:cNvGrpSpPr>
              <p:nvPr/>
            </p:nvGrpSpPr>
            <p:grpSpPr bwMode="auto">
              <a:xfrm>
                <a:off x="482057" y="3026179"/>
                <a:ext cx="3002132" cy="539496"/>
                <a:chOff x="2916837" y="2077687"/>
                <a:chExt cx="3278123" cy="539496"/>
              </a:xfrm>
            </p:grpSpPr>
            <p:sp>
              <p:nvSpPr>
                <p:cNvPr id="68" name="矩形 40"/>
                <p:cNvSpPr>
                  <a:spLocks noChangeArrowheads="1"/>
                </p:cNvSpPr>
                <p:nvPr/>
              </p:nvSpPr>
              <p:spPr bwMode="auto">
                <a:xfrm>
                  <a:off x="2916837" y="2077687"/>
                  <a:ext cx="3278123" cy="539496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solidFill>
                    <a:srgbClr val="018BB0"/>
                  </a:solidFill>
                  <a:round/>
                </a:ln>
              </p:spPr>
              <p:txBody>
                <a:bodyPr/>
                <a:lstStyle/>
                <a:p>
                  <a:pPr defTabSz="608965"/>
                  <a:endParaRPr lang="zh-CN" altLang="en-US" sz="3200">
                    <a:solidFill>
                      <a:srgbClr val="008ED3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41"/>
                <p:cNvSpPr>
                  <a:spLocks noChangeArrowheads="1"/>
                </p:cNvSpPr>
                <p:nvPr/>
              </p:nvSpPr>
              <p:spPr bwMode="auto">
                <a:xfrm>
                  <a:off x="2990088" y="2137123"/>
                  <a:ext cx="3163823" cy="420624"/>
                </a:xfrm>
                <a:prstGeom prst="rect">
                  <a:avLst/>
                </a:prstGeom>
                <a:solidFill>
                  <a:srgbClr val="0089CF"/>
                </a:solidFill>
                <a:ln w="19050" algn="ctr">
                  <a:solidFill>
                    <a:srgbClr val="01AAD5"/>
                  </a:solidFill>
                  <a:round/>
                </a:ln>
              </p:spPr>
              <p:txBody>
                <a:bodyPr anchor="ctr"/>
                <a:lstStyle/>
                <a:p>
                  <a:pPr algn="ctr" defTabSz="608965"/>
                  <a:r>
                    <a:rPr lang="en-US" altLang="zh-CN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</a:t>
                  </a:r>
                  <a:r>
                    <a:rPr lang="zh-CN" altLang="en-US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包管理</a:t>
                  </a:r>
                  <a:endParaRPr lang="en-US" altLang="zh-CN" sz="2135" b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70" name="组合 46"/>
            <p:cNvGrpSpPr/>
            <p:nvPr/>
          </p:nvGrpSpPr>
          <p:grpSpPr bwMode="auto">
            <a:xfrm>
              <a:off x="12737" y="1664"/>
              <a:ext cx="5813" cy="8517"/>
              <a:chOff x="336137" y="1297171"/>
              <a:chExt cx="3215137" cy="3636332"/>
            </a:xfrm>
          </p:grpSpPr>
          <p:grpSp>
            <p:nvGrpSpPr>
              <p:cNvPr id="71" name="组合 3"/>
              <p:cNvGrpSpPr>
                <a:grpSpLocks noChangeAspect="1"/>
              </p:cNvGrpSpPr>
              <p:nvPr/>
            </p:nvGrpSpPr>
            <p:grpSpPr bwMode="auto">
              <a:xfrm>
                <a:off x="336137" y="1297171"/>
                <a:ext cx="3215137" cy="3636332"/>
                <a:chOff x="2357611" y="1134211"/>
                <a:chExt cx="4347354" cy="2598995"/>
              </a:xfrm>
            </p:grpSpPr>
            <p:sp>
              <p:nvSpPr>
                <p:cNvPr id="72" name="圆角矩形 52"/>
                <p:cNvSpPr>
                  <a:spLocks noChangeArrowheads="1"/>
                </p:cNvSpPr>
                <p:nvPr/>
              </p:nvSpPr>
              <p:spPr bwMode="auto">
                <a:xfrm>
                  <a:off x="2357611" y="1410295"/>
                  <a:ext cx="4347354" cy="2322911"/>
                </a:xfrm>
                <a:prstGeom prst="roundRect">
                  <a:avLst>
                    <a:gd name="adj" fmla="val 3532"/>
                  </a:avLst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noFill/>
                  <a:prstDash val="sysDot"/>
                  <a:round/>
                </a:ln>
              </p:spPr>
              <p:txBody>
                <a:bodyPr tIns="64000" bIns="64000" anchor="ctr"/>
                <a:lstStyle/>
                <a:p>
                  <a:pPr algn="ctr" defTabSz="608965">
                    <a:lnSpc>
                      <a:spcPct val="150000"/>
                    </a:lnSpc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73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2439871" y="1409878"/>
                  <a:ext cx="4265094" cy="2323328"/>
                </a:xfrm>
                <a:prstGeom prst="roundRect">
                  <a:avLst>
                    <a:gd name="adj" fmla="val 3532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tIns="64000" bIns="64000" anchor="ctr"/>
                <a:lstStyle/>
                <a:p>
                  <a:pPr algn="ctr" defTabSz="608965">
                    <a:defRPr/>
                  </a:pPr>
                  <a:endParaRPr lang="en-US" altLang="zh-CN" sz="3200">
                    <a:solidFill>
                      <a:srgbClr val="2C2C2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椭圆 73"/>
                <p:cNvSpPr/>
                <p:nvPr/>
              </p:nvSpPr>
              <p:spPr bwMode="auto">
                <a:xfrm>
                  <a:off x="3985375" y="1134211"/>
                  <a:ext cx="964695" cy="416043"/>
                </a:xfrm>
                <a:prstGeom prst="ellipse">
                  <a:avLst/>
                </a:prstGeom>
                <a:solidFill>
                  <a:srgbClr val="0070B1"/>
                </a:solidFill>
                <a:ln w="41275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defTabSz="608965">
                    <a:defRPr/>
                  </a:pPr>
                  <a:r>
                    <a:rPr lang="en-US" altLang="zh-CN" sz="3200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Arial" panose="020B0604020202020204" pitchFamily="34" charset="0"/>
                    </a:rPr>
                    <a:t> 3</a:t>
                  </a:r>
                  <a:endParaRPr lang="zh-CN" altLang="en-US" sz="3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矩形 55"/>
                <p:cNvSpPr>
                  <a:spLocks noChangeArrowheads="1"/>
                </p:cNvSpPr>
                <p:nvPr/>
              </p:nvSpPr>
              <p:spPr bwMode="auto">
                <a:xfrm>
                  <a:off x="2419929" y="2776003"/>
                  <a:ext cx="4123318" cy="936834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9525">
                  <a:noFill/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zh-CN" altLang="en-US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支持集成满足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ETSI</a:t>
                  </a:r>
                  <a:r>
                    <a:rPr lang="zh-CN" altLang="en-US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规范的第三方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VIM</a:t>
                  </a:r>
                  <a:r>
                    <a:rPr lang="zh-CN" altLang="en-US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NFVO</a:t>
                  </a:r>
                  <a:endParaRPr lang="en-US" altLang="zh-CN" sz="1465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支持与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NFVO</a:t>
                  </a: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交互，实现对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VNFM</a:t>
                  </a: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资源分配申请的认证授权</a:t>
                  </a:r>
                  <a:endParaRPr lang="en-US" altLang="zh-CN" sz="1465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235585" indent="-236855" defTabSz="1216025">
                    <a:lnSpc>
                      <a:spcPct val="130000"/>
                    </a:lnSpc>
                    <a:spcBef>
                      <a:spcPts val="400"/>
                    </a:spcBef>
                    <a:buClr>
                      <a:srgbClr val="005BAA"/>
                    </a:buClr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支持与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VIM</a:t>
                  </a: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交互</a:t>
                  </a:r>
                  <a:r>
                    <a:rPr lang="zh-CN" altLang="en-US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，实现</a:t>
                  </a:r>
                  <a:r>
                    <a:rPr lang="en-US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VNF</a:t>
                  </a:r>
                  <a:r>
                    <a:rPr lang="zh-CN" altLang="zh-CN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相关虚拟化资源的分配</a:t>
                  </a:r>
                  <a:r>
                    <a:rPr lang="zh-CN" altLang="en-US" sz="1465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、弹缩</a:t>
                  </a:r>
                  <a:r>
                    <a:rPr lang="zh-CN" altLang="zh-CN" sz="16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和释放</a:t>
                  </a:r>
                  <a:endPara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6" name="组合 10"/>
              <p:cNvGrpSpPr>
                <a:grpSpLocks noChangeAspect="1"/>
              </p:cNvGrpSpPr>
              <p:nvPr/>
            </p:nvGrpSpPr>
            <p:grpSpPr bwMode="auto">
              <a:xfrm>
                <a:off x="444905" y="3032519"/>
                <a:ext cx="3058260" cy="539495"/>
                <a:chOff x="2876269" y="2084027"/>
                <a:chExt cx="3339411" cy="539495"/>
              </a:xfrm>
            </p:grpSpPr>
            <p:sp>
              <p:nvSpPr>
                <p:cNvPr id="77" name="矩形 50"/>
                <p:cNvSpPr>
                  <a:spLocks noChangeArrowheads="1"/>
                </p:cNvSpPr>
                <p:nvPr/>
              </p:nvSpPr>
              <p:spPr bwMode="auto">
                <a:xfrm>
                  <a:off x="2876269" y="2084027"/>
                  <a:ext cx="3339411" cy="539495"/>
                </a:xfrm>
                <a:prstGeom prst="rect">
                  <a:avLst/>
                </a:prstGeom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  <a:ln w="19050" algn="ctr">
                  <a:solidFill>
                    <a:srgbClr val="018BB0"/>
                  </a:solidFill>
                  <a:round/>
                </a:ln>
              </p:spPr>
              <p:txBody>
                <a:bodyPr/>
                <a:lstStyle/>
                <a:p>
                  <a:pPr defTabSz="608965"/>
                  <a:endParaRPr lang="zh-CN" altLang="en-US" sz="3200">
                    <a:solidFill>
                      <a:srgbClr val="008ED3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矩形 51"/>
                <p:cNvSpPr>
                  <a:spLocks noChangeArrowheads="1"/>
                </p:cNvSpPr>
                <p:nvPr/>
              </p:nvSpPr>
              <p:spPr bwMode="auto">
                <a:xfrm>
                  <a:off x="2937557" y="2157973"/>
                  <a:ext cx="3163824" cy="420624"/>
                </a:xfrm>
                <a:prstGeom prst="rect">
                  <a:avLst/>
                </a:prstGeom>
                <a:solidFill>
                  <a:srgbClr val="0089CF"/>
                </a:solidFill>
                <a:ln w="19050" algn="ctr">
                  <a:solidFill>
                    <a:srgbClr val="01AAD5"/>
                  </a:solidFill>
                  <a:round/>
                </a:ln>
              </p:spPr>
              <p:txBody>
                <a:bodyPr anchor="ctr"/>
                <a:lstStyle/>
                <a:p>
                  <a:pPr algn="ctr" defTabSz="608965"/>
                  <a:r>
                    <a:rPr lang="zh-CN" altLang="en-US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与</a:t>
                  </a:r>
                  <a:r>
                    <a:rPr lang="en-US" altLang="zh-CN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VIM </a:t>
                  </a:r>
                  <a:r>
                    <a:rPr lang="zh-CN" altLang="en-US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和</a:t>
                  </a:r>
                  <a:r>
                    <a:rPr lang="en-US" altLang="zh-CN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 NFVO</a:t>
                  </a:r>
                  <a:r>
                    <a:rPr lang="zh-CN" altLang="en-US" sz="2135" b="1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集成</a:t>
                  </a:r>
                  <a:endParaRPr lang="en-US" altLang="zh-CN" sz="2135" b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79" name="TextBox 33"/>
            <p:cNvSpPr txBox="1"/>
            <p:nvPr/>
          </p:nvSpPr>
          <p:spPr>
            <a:xfrm>
              <a:off x="13214" y="3211"/>
              <a:ext cx="5060" cy="2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/>
            <a:lstStyle/>
            <a:p>
              <a:pPr defTabSz="608965">
                <a:defRPr/>
              </a:pPr>
              <a:endParaRPr kumimoji="1" lang="zh-CN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13631" y="4058"/>
              <a:ext cx="1593" cy="537"/>
            </a:xfrm>
            <a:prstGeom prst="rect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rgbClr val="FFFFFF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14991" y="4861"/>
              <a:ext cx="1593" cy="537"/>
            </a:xfrm>
            <a:prstGeom prst="rect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rgbClr val="FFFFFF"/>
                </a:solidFill>
              </a:endParaRPr>
            </a:p>
          </p:txBody>
        </p:sp>
        <p:cxnSp>
          <p:nvCxnSpPr>
            <p:cNvPr id="82" name="直接连接符 81"/>
            <p:cNvCxnSpPr>
              <a:stCxn id="80" idx="2"/>
            </p:cNvCxnSpPr>
            <p:nvPr/>
          </p:nvCxnSpPr>
          <p:spPr bwMode="auto">
            <a:xfrm rot="16200000" flipH="1">
              <a:off x="14576" y="4446"/>
              <a:ext cx="267" cy="563"/>
            </a:xfrm>
            <a:prstGeom prst="line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3" name="矩形 82"/>
            <p:cNvSpPr/>
            <p:nvPr/>
          </p:nvSpPr>
          <p:spPr bwMode="auto">
            <a:xfrm>
              <a:off x="14727" y="3211"/>
              <a:ext cx="1597" cy="537"/>
            </a:xfrm>
            <a:prstGeom prst="rect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rgbClr val="FFFFFF"/>
                </a:solidFill>
              </a:endParaRPr>
            </a:p>
          </p:txBody>
        </p:sp>
        <p:cxnSp>
          <p:nvCxnSpPr>
            <p:cNvPr id="84" name="直接连接符 83"/>
            <p:cNvCxnSpPr>
              <a:stCxn id="80" idx="0"/>
            </p:cNvCxnSpPr>
            <p:nvPr/>
          </p:nvCxnSpPr>
          <p:spPr bwMode="auto">
            <a:xfrm rot="5400000" flipH="1" flipV="1">
              <a:off x="14422" y="3753"/>
              <a:ext cx="310" cy="300"/>
            </a:xfrm>
            <a:prstGeom prst="line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5" name="TextBox 50"/>
            <p:cNvSpPr txBox="1"/>
            <p:nvPr/>
          </p:nvSpPr>
          <p:spPr bwMode="auto">
            <a:xfrm>
              <a:off x="13874" y="4181"/>
              <a:ext cx="1117" cy="33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>
                <a:defRPr/>
              </a:pPr>
              <a:r>
                <a:rPr kumimoji="1" lang="en-US" altLang="zh-CN" sz="16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VNFM</a:t>
              </a:r>
              <a:endParaRPr kumimoji="1" lang="zh-CN" altLang="en-US" sz="16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51"/>
            <p:cNvSpPr txBox="1"/>
            <p:nvPr/>
          </p:nvSpPr>
          <p:spPr bwMode="auto">
            <a:xfrm>
              <a:off x="15457" y="4988"/>
              <a:ext cx="1117" cy="327"/>
            </a:xfrm>
            <a:prstGeom prst="rect">
              <a:avLst/>
            </a:prstGeom>
          </p:spPr>
          <p:txBody>
            <a:bodyPr lIns="0" tIns="0" rIns="0" bIns="0"/>
            <a:lstStyle/>
            <a:p>
              <a:pPr>
                <a:defRPr/>
              </a:pPr>
              <a:r>
                <a:rPr kumimoji="1" lang="en-US" altLang="zh-CN" sz="16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VIM</a:t>
              </a:r>
              <a:endParaRPr kumimoji="1" lang="zh-CN" altLang="en-US" sz="16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52"/>
            <p:cNvSpPr txBox="1"/>
            <p:nvPr/>
          </p:nvSpPr>
          <p:spPr bwMode="auto">
            <a:xfrm>
              <a:off x="15027" y="3321"/>
              <a:ext cx="1117" cy="33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>
                <a:defRPr/>
              </a:pPr>
              <a:r>
                <a:rPr kumimoji="1" lang="en-US" altLang="zh-CN" sz="16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NFVO</a:t>
              </a:r>
              <a:endParaRPr kumimoji="1" lang="zh-CN" altLang="en-US" sz="16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8" name="组合 34"/>
            <p:cNvGrpSpPr>
              <a:grpSpLocks noChangeAspect="1"/>
            </p:cNvGrpSpPr>
            <p:nvPr/>
          </p:nvGrpSpPr>
          <p:grpSpPr bwMode="auto">
            <a:xfrm>
              <a:off x="16143" y="3966"/>
              <a:ext cx="1424" cy="658"/>
              <a:chOff x="10490721" y="2095043"/>
              <a:chExt cx="305764" cy="271215"/>
            </a:xfrm>
            <a:solidFill>
              <a:srgbClr val="0070C0"/>
            </a:solidFill>
          </p:grpSpPr>
          <p:sp>
            <p:nvSpPr>
              <p:cNvPr id="89" name="Freeform 354"/>
              <p:cNvSpPr/>
              <p:nvPr/>
            </p:nvSpPr>
            <p:spPr bwMode="auto">
              <a:xfrm>
                <a:off x="10490721" y="2152051"/>
                <a:ext cx="60463" cy="191751"/>
              </a:xfrm>
              <a:custGeom>
                <a:avLst/>
                <a:gdLst>
                  <a:gd name="T0" fmla="*/ 0 w 35"/>
                  <a:gd name="T1" fmla="*/ 0 h 111"/>
                  <a:gd name="T2" fmla="*/ 0 w 35"/>
                  <a:gd name="T3" fmla="*/ 102 h 111"/>
                  <a:gd name="T4" fmla="*/ 35 w 35"/>
                  <a:gd name="T5" fmla="*/ 111 h 111"/>
                  <a:gd name="T6" fmla="*/ 35 w 35"/>
                  <a:gd name="T7" fmla="*/ 9 h 111"/>
                  <a:gd name="T8" fmla="*/ 0 w 35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11">
                    <a:moveTo>
                      <a:pt x="0" y="0"/>
                    </a:moveTo>
                    <a:lnTo>
                      <a:pt x="0" y="102"/>
                    </a:lnTo>
                    <a:lnTo>
                      <a:pt x="35" y="111"/>
                    </a:lnTo>
                    <a:lnTo>
                      <a:pt x="35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55"/>
              <p:cNvSpPr/>
              <p:nvPr/>
            </p:nvSpPr>
            <p:spPr bwMode="auto">
              <a:xfrm>
                <a:off x="10571912" y="2174507"/>
                <a:ext cx="60463" cy="191751"/>
              </a:xfrm>
              <a:custGeom>
                <a:avLst/>
                <a:gdLst>
                  <a:gd name="T0" fmla="*/ 0 w 35"/>
                  <a:gd name="T1" fmla="*/ 0 h 111"/>
                  <a:gd name="T2" fmla="*/ 0 w 35"/>
                  <a:gd name="T3" fmla="*/ 101 h 111"/>
                  <a:gd name="T4" fmla="*/ 35 w 35"/>
                  <a:gd name="T5" fmla="*/ 111 h 111"/>
                  <a:gd name="T6" fmla="*/ 35 w 35"/>
                  <a:gd name="T7" fmla="*/ 9 h 111"/>
                  <a:gd name="T8" fmla="*/ 0 w 35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11">
                    <a:moveTo>
                      <a:pt x="0" y="0"/>
                    </a:moveTo>
                    <a:lnTo>
                      <a:pt x="0" y="101"/>
                    </a:lnTo>
                    <a:lnTo>
                      <a:pt x="35" y="111"/>
                    </a:lnTo>
                    <a:lnTo>
                      <a:pt x="35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56"/>
              <p:cNvSpPr/>
              <p:nvPr/>
            </p:nvSpPr>
            <p:spPr bwMode="auto">
              <a:xfrm>
                <a:off x="10737751" y="2152051"/>
                <a:ext cx="58734" cy="191751"/>
              </a:xfrm>
              <a:custGeom>
                <a:avLst/>
                <a:gdLst>
                  <a:gd name="T0" fmla="*/ 34 w 34"/>
                  <a:gd name="T1" fmla="*/ 0 h 111"/>
                  <a:gd name="T2" fmla="*/ 0 w 34"/>
                  <a:gd name="T3" fmla="*/ 9 h 111"/>
                  <a:gd name="T4" fmla="*/ 0 w 34"/>
                  <a:gd name="T5" fmla="*/ 111 h 111"/>
                  <a:gd name="T6" fmla="*/ 34 w 34"/>
                  <a:gd name="T7" fmla="*/ 102 h 111"/>
                  <a:gd name="T8" fmla="*/ 34 w 34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11">
                    <a:moveTo>
                      <a:pt x="34" y="0"/>
                    </a:moveTo>
                    <a:lnTo>
                      <a:pt x="0" y="9"/>
                    </a:lnTo>
                    <a:lnTo>
                      <a:pt x="0" y="111"/>
                    </a:lnTo>
                    <a:lnTo>
                      <a:pt x="34" y="10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57"/>
              <p:cNvSpPr/>
              <p:nvPr/>
            </p:nvSpPr>
            <p:spPr bwMode="auto">
              <a:xfrm>
                <a:off x="10653105" y="2174507"/>
                <a:ext cx="63917" cy="191751"/>
              </a:xfrm>
              <a:custGeom>
                <a:avLst/>
                <a:gdLst>
                  <a:gd name="T0" fmla="*/ 0 w 37"/>
                  <a:gd name="T1" fmla="*/ 9 h 111"/>
                  <a:gd name="T2" fmla="*/ 0 w 37"/>
                  <a:gd name="T3" fmla="*/ 111 h 111"/>
                  <a:gd name="T4" fmla="*/ 37 w 37"/>
                  <a:gd name="T5" fmla="*/ 101 h 111"/>
                  <a:gd name="T6" fmla="*/ 37 w 37"/>
                  <a:gd name="T7" fmla="*/ 0 h 111"/>
                  <a:gd name="T8" fmla="*/ 0 w 37"/>
                  <a:gd name="T9" fmla="*/ 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11">
                    <a:moveTo>
                      <a:pt x="0" y="9"/>
                    </a:moveTo>
                    <a:lnTo>
                      <a:pt x="0" y="111"/>
                    </a:lnTo>
                    <a:lnTo>
                      <a:pt x="37" y="101"/>
                    </a:lnTo>
                    <a:lnTo>
                      <a:pt x="37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58"/>
              <p:cNvSpPr/>
              <p:nvPr/>
            </p:nvSpPr>
            <p:spPr bwMode="auto">
              <a:xfrm>
                <a:off x="10585732" y="2095043"/>
                <a:ext cx="119197" cy="31095"/>
              </a:xfrm>
              <a:custGeom>
                <a:avLst/>
                <a:gdLst>
                  <a:gd name="T0" fmla="*/ 69 w 69"/>
                  <a:gd name="T1" fmla="*/ 10 h 18"/>
                  <a:gd name="T2" fmla="*/ 33 w 69"/>
                  <a:gd name="T3" fmla="*/ 0 h 18"/>
                  <a:gd name="T4" fmla="*/ 0 w 69"/>
                  <a:gd name="T5" fmla="*/ 9 h 18"/>
                  <a:gd name="T6" fmla="*/ 36 w 69"/>
                  <a:gd name="T7" fmla="*/ 18 h 18"/>
                  <a:gd name="T8" fmla="*/ 69 w 69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8">
                    <a:moveTo>
                      <a:pt x="69" y="10"/>
                    </a:moveTo>
                    <a:lnTo>
                      <a:pt x="33" y="0"/>
                    </a:lnTo>
                    <a:lnTo>
                      <a:pt x="0" y="9"/>
                    </a:lnTo>
                    <a:lnTo>
                      <a:pt x="36" y="18"/>
                    </a:lnTo>
                    <a:lnTo>
                      <a:pt x="69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59"/>
              <p:cNvSpPr/>
              <p:nvPr/>
            </p:nvSpPr>
            <p:spPr bwMode="auto">
              <a:xfrm>
                <a:off x="10490721" y="2119228"/>
                <a:ext cx="124379" cy="32823"/>
              </a:xfrm>
              <a:custGeom>
                <a:avLst/>
                <a:gdLst>
                  <a:gd name="T0" fmla="*/ 37 w 72"/>
                  <a:gd name="T1" fmla="*/ 0 h 19"/>
                  <a:gd name="T2" fmla="*/ 0 w 72"/>
                  <a:gd name="T3" fmla="*/ 10 h 19"/>
                  <a:gd name="T4" fmla="*/ 35 w 72"/>
                  <a:gd name="T5" fmla="*/ 19 h 19"/>
                  <a:gd name="T6" fmla="*/ 72 w 72"/>
                  <a:gd name="T7" fmla="*/ 10 h 19"/>
                  <a:gd name="T8" fmla="*/ 37 w 72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9">
                    <a:moveTo>
                      <a:pt x="37" y="0"/>
                    </a:moveTo>
                    <a:lnTo>
                      <a:pt x="0" y="10"/>
                    </a:lnTo>
                    <a:lnTo>
                      <a:pt x="35" y="19"/>
                    </a:lnTo>
                    <a:lnTo>
                      <a:pt x="72" y="1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60"/>
              <p:cNvSpPr/>
              <p:nvPr/>
            </p:nvSpPr>
            <p:spPr bwMode="auto">
              <a:xfrm>
                <a:off x="10679016" y="2119228"/>
                <a:ext cx="115742" cy="32823"/>
              </a:xfrm>
              <a:custGeom>
                <a:avLst/>
                <a:gdLst>
                  <a:gd name="T0" fmla="*/ 35 w 67"/>
                  <a:gd name="T1" fmla="*/ 19 h 19"/>
                  <a:gd name="T2" fmla="*/ 67 w 67"/>
                  <a:gd name="T3" fmla="*/ 10 h 19"/>
                  <a:gd name="T4" fmla="*/ 33 w 67"/>
                  <a:gd name="T5" fmla="*/ 0 h 19"/>
                  <a:gd name="T6" fmla="*/ 0 w 67"/>
                  <a:gd name="T7" fmla="*/ 10 h 19"/>
                  <a:gd name="T8" fmla="*/ 35 w 6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9">
                    <a:moveTo>
                      <a:pt x="35" y="19"/>
                    </a:moveTo>
                    <a:lnTo>
                      <a:pt x="67" y="10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35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61"/>
              <p:cNvSpPr/>
              <p:nvPr/>
            </p:nvSpPr>
            <p:spPr bwMode="auto">
              <a:xfrm>
                <a:off x="10582277" y="2143413"/>
                <a:ext cx="124379" cy="34550"/>
              </a:xfrm>
              <a:custGeom>
                <a:avLst/>
                <a:gdLst>
                  <a:gd name="T0" fmla="*/ 72 w 72"/>
                  <a:gd name="T1" fmla="*/ 10 h 20"/>
                  <a:gd name="T2" fmla="*/ 38 w 72"/>
                  <a:gd name="T3" fmla="*/ 0 h 20"/>
                  <a:gd name="T4" fmla="*/ 0 w 72"/>
                  <a:gd name="T5" fmla="*/ 10 h 20"/>
                  <a:gd name="T6" fmla="*/ 35 w 72"/>
                  <a:gd name="T7" fmla="*/ 20 h 20"/>
                  <a:gd name="T8" fmla="*/ 72 w 7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0">
                    <a:moveTo>
                      <a:pt x="72" y="10"/>
                    </a:moveTo>
                    <a:lnTo>
                      <a:pt x="38" y="0"/>
                    </a:lnTo>
                    <a:lnTo>
                      <a:pt x="0" y="10"/>
                    </a:lnTo>
                    <a:lnTo>
                      <a:pt x="35" y="20"/>
                    </a:lnTo>
                    <a:lnTo>
                      <a:pt x="7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3200" kern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8" y="3114"/>
              <a:ext cx="5400" cy="2422"/>
            </a:xfrm>
            <a:prstGeom prst="rect">
              <a:avLst/>
            </a:prstGeom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5" y="3152"/>
              <a:ext cx="5168" cy="2416"/>
            </a:xfrm>
            <a:prstGeom prst="rect">
              <a:avLst/>
            </a:prstGeom>
          </p:spPr>
        </p:pic>
        <p:cxnSp>
          <p:nvCxnSpPr>
            <p:cNvPr id="99" name="直接连接符 98"/>
            <p:cNvCxnSpPr>
              <a:stCxn id="81" idx="0"/>
              <a:endCxn id="83" idx="2"/>
            </p:cNvCxnSpPr>
            <p:nvPr/>
          </p:nvCxnSpPr>
          <p:spPr bwMode="auto">
            <a:xfrm flipH="1" flipV="1">
              <a:off x="15526" y="3748"/>
              <a:ext cx="262" cy="1113"/>
            </a:xfrm>
            <a:prstGeom prst="line">
              <a:avLst/>
            </a:prstGeom>
            <a:noFill/>
            <a:ln w="9525" cap="flat" cmpd="sng" algn="ctr">
              <a:solidFill>
                <a:srgbClr val="008ED3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 bwMode="auto">
          <a:xfrm>
            <a:off x="856091" y="1512995"/>
            <a:ext cx="6405216" cy="4413672"/>
          </a:xfrm>
          <a:prstGeom prst="roundRect">
            <a:avLst>
              <a:gd name="adj" fmla="val 399"/>
            </a:avLst>
          </a:prstGeom>
          <a:pattFill prst="ltDn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rgbClr val="005BAA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456565" fontAlgn="ctr">
              <a:defRPr/>
            </a:pPr>
            <a:endParaRPr lang="zh-CN" altLang="en-US" sz="2665" b="1" dirty="0">
              <a:solidFill>
                <a:srgbClr val="0066B3">
                  <a:lumMod val="50000"/>
                </a:srgbClr>
              </a:solidFill>
              <a:latin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8852" name="标题 3"/>
          <p:cNvSpPr>
            <a:spLocks noGrp="1"/>
          </p:cNvSpPr>
          <p:nvPr>
            <p:ph type="title"/>
          </p:nvPr>
        </p:nvSpPr>
        <p:spPr>
          <a:xfrm>
            <a:off x="679228" y="262448"/>
            <a:ext cx="11351683" cy="965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/>
                </a:solidFill>
                <a:ea typeface="微软雅黑" panose="020B0503020204020204" charset="-122"/>
              </a:rPr>
              <a:t>与</a:t>
            </a:r>
            <a:r>
              <a:rPr lang="en-US" altLang="zh-CN" dirty="0" smtClean="0">
                <a:solidFill>
                  <a:schemeClr val="bg2"/>
                </a:solidFill>
                <a:ea typeface="微软雅黑" panose="020B0503020204020204" charset="-122"/>
              </a:rPr>
              <a:t>MANO</a:t>
            </a:r>
            <a:r>
              <a:rPr lang="zh-CN" altLang="en-US" dirty="0" smtClean="0">
                <a:solidFill>
                  <a:schemeClr val="bg2"/>
                </a:solidFill>
                <a:ea typeface="微软雅黑" panose="020B0503020204020204" charset="-122"/>
              </a:rPr>
              <a:t>集成解决方案</a:t>
            </a:r>
            <a:endParaRPr dirty="0" smtClean="0">
              <a:solidFill>
                <a:schemeClr val="bg2"/>
              </a:solidFill>
              <a:ea typeface="微软雅黑" panose="020B0503020204020204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12328" y="5126961"/>
            <a:ext cx="2650131" cy="436035"/>
          </a:xfrm>
          <a:prstGeom prst="roundRect">
            <a:avLst>
              <a:gd name="adj" fmla="val 11912"/>
            </a:avLst>
          </a:prstGeom>
          <a:solidFill>
            <a:srgbClr val="5ACBF5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000000">
                    <a:lumMod val="75000"/>
                  </a:srgbClr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NFVI</a:t>
            </a:r>
            <a:endParaRPr lang="zh-CN" altLang="en-US" sz="1465" b="1" dirty="0">
              <a:solidFill>
                <a:srgbClr val="000000">
                  <a:lumMod val="75000"/>
                </a:srgbClr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198677" y="5126961"/>
            <a:ext cx="1482375" cy="436035"/>
          </a:xfrm>
          <a:prstGeom prst="roundRect">
            <a:avLst>
              <a:gd name="adj" fmla="val 11912"/>
            </a:avLst>
          </a:prstGeom>
          <a:solidFill>
            <a:srgbClr val="5ACBF5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000000">
                    <a:lumMod val="75000"/>
                  </a:srgbClr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VIM</a:t>
            </a:r>
            <a:endParaRPr lang="zh-CN" altLang="en-US" sz="1465" b="1" dirty="0">
              <a:solidFill>
                <a:srgbClr val="000000">
                  <a:lumMod val="75000"/>
                </a:srgbClr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232220" y="4508895"/>
            <a:ext cx="2643317" cy="436035"/>
          </a:xfrm>
          <a:prstGeom prst="roundRect">
            <a:avLst>
              <a:gd name="adj" fmla="val 11912"/>
            </a:avLst>
          </a:prstGeom>
          <a:solidFill>
            <a:srgbClr val="008ED3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FFFFFF"/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VNF </a:t>
            </a:r>
            <a:endParaRPr lang="en-US" altLang="zh-CN" sz="1465" b="1" dirty="0">
              <a:solidFill>
                <a:srgbClr val="FFFFFF"/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ctr" defTabSz="455930">
              <a:defRPr/>
            </a:pPr>
            <a:r>
              <a:rPr lang="en-US" altLang="zh-CN" sz="1465" b="1" dirty="0">
                <a:solidFill>
                  <a:srgbClr val="FFFFFF"/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( ZTE 5G NR )</a:t>
            </a:r>
            <a:endParaRPr lang="zh-CN" altLang="en-US" sz="1465" b="1" dirty="0">
              <a:solidFill>
                <a:srgbClr val="FFFFFF"/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377679" y="3594820"/>
            <a:ext cx="1143000" cy="436035"/>
          </a:xfrm>
          <a:prstGeom prst="roundRect">
            <a:avLst>
              <a:gd name="adj" fmla="val 11912"/>
            </a:avLst>
          </a:prstGeom>
          <a:solidFill>
            <a:srgbClr val="008ED3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FFFFFF"/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EM</a:t>
            </a:r>
            <a:endParaRPr lang="zh-CN" altLang="en-US" sz="1465" b="1" dirty="0">
              <a:solidFill>
                <a:srgbClr val="FFFFFF"/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8878" name="圆角矩形 11"/>
          <p:cNvSpPr>
            <a:spLocks noChangeArrowheads="1"/>
          </p:cNvSpPr>
          <p:nvPr/>
        </p:nvSpPr>
        <p:spPr bwMode="auto">
          <a:xfrm>
            <a:off x="2212328" y="3132757"/>
            <a:ext cx="2793163" cy="106775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pPr defTabSz="456565"/>
            <a:r>
              <a:rPr lang="en-US" altLang="zh-CN" sz="1600" b="1">
                <a:solidFill>
                  <a:srgbClr val="000000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endParaRPr lang="zh-CN" altLang="en-US" sz="1600" b="1">
              <a:solidFill>
                <a:srgbClr val="000000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78879" name="直接连接符 12"/>
          <p:cNvCxnSpPr>
            <a:cxnSpLocks noChangeShapeType="1"/>
            <a:stCxn id="10" idx="3"/>
          </p:cNvCxnSpPr>
          <p:nvPr/>
        </p:nvCxnSpPr>
        <p:spPr bwMode="auto">
          <a:xfrm flipV="1">
            <a:off x="3520679" y="3808260"/>
            <a:ext cx="203391" cy="457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8880" name="直接连接符 14"/>
          <p:cNvCxnSpPr>
            <a:cxnSpLocks noChangeShapeType="1"/>
          </p:cNvCxnSpPr>
          <p:nvPr/>
        </p:nvCxnSpPr>
        <p:spPr bwMode="auto">
          <a:xfrm>
            <a:off x="4242652" y="4206943"/>
            <a:ext cx="8160" cy="3019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8881" name="直接连接符 16"/>
          <p:cNvCxnSpPr>
            <a:cxnSpLocks noChangeShapeType="1"/>
          </p:cNvCxnSpPr>
          <p:nvPr/>
        </p:nvCxnSpPr>
        <p:spPr bwMode="auto">
          <a:xfrm>
            <a:off x="5885536" y="2505823"/>
            <a:ext cx="34547" cy="2620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8882" name="直接连接符 17"/>
          <p:cNvCxnSpPr>
            <a:cxnSpLocks noChangeShapeType="1"/>
          </p:cNvCxnSpPr>
          <p:nvPr/>
        </p:nvCxnSpPr>
        <p:spPr bwMode="auto">
          <a:xfrm>
            <a:off x="4637011" y="4024231"/>
            <a:ext cx="1237360" cy="110240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8889" name="直接连接符 24"/>
          <p:cNvCxnSpPr>
            <a:cxnSpLocks noChangeShapeType="1"/>
          </p:cNvCxnSpPr>
          <p:nvPr/>
        </p:nvCxnSpPr>
        <p:spPr bwMode="auto">
          <a:xfrm flipH="1">
            <a:off x="4335283" y="2693997"/>
            <a:ext cx="1164055" cy="90439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78892" name="直接连接符 27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4862459" y="5344979"/>
            <a:ext cx="33621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78854" name="TextBox 28"/>
          <p:cNvSpPr txBox="1">
            <a:spLocks noChangeArrowheads="1"/>
          </p:cNvSpPr>
          <p:nvPr/>
        </p:nvSpPr>
        <p:spPr bwMode="auto">
          <a:xfrm>
            <a:off x="2351824" y="3199036"/>
            <a:ext cx="1212849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456565"/>
            <a:r>
              <a:rPr kumimoji="1" lang="en-US" altLang="zh-CN" sz="1600" b="1" dirty="0">
                <a:solidFill>
                  <a:srgbClr val="000000"/>
                </a:solidFill>
                <a:latin typeface="Calibri" panose="020F0502020204030204"/>
              </a:rPr>
              <a:t>UME</a:t>
            </a:r>
            <a:endParaRPr kumimoji="1" lang="zh-CN" altLang="en-US" sz="1600" b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855" name="TextBox 29"/>
          <p:cNvSpPr txBox="1">
            <a:spLocks noChangeArrowheads="1"/>
          </p:cNvSpPr>
          <p:nvPr/>
        </p:nvSpPr>
        <p:spPr bwMode="auto">
          <a:xfrm>
            <a:off x="4751112" y="2108457"/>
            <a:ext cx="2137833" cy="319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456565"/>
            <a:r>
              <a:rPr kumimoji="1" lang="en-US" altLang="zh-CN" sz="1465" b="1" dirty="0">
                <a:solidFill>
                  <a:srgbClr val="000000"/>
                </a:solidFill>
                <a:latin typeface="Calibri" panose="020F0502020204030204"/>
              </a:rPr>
              <a:t>ZTE/</a:t>
            </a:r>
            <a:r>
              <a:rPr lang="en-US" altLang="zh-CN" sz="1465" b="1" dirty="0">
                <a:solidFill>
                  <a:srgbClr val="000000"/>
                </a:solidFill>
                <a:latin typeface="Calibri" panose="020F0502020204030204"/>
                <a:cs typeface="Arial" panose="020B0604020202020204" pitchFamily="34" charset="0"/>
              </a:rPr>
              <a:t>3rd Party</a:t>
            </a:r>
            <a:endParaRPr kumimoji="1" lang="zh-CN" altLang="en-US" sz="1465" b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857" name="TextBox 31"/>
          <p:cNvSpPr txBox="1">
            <a:spLocks noChangeArrowheads="1"/>
          </p:cNvSpPr>
          <p:nvPr/>
        </p:nvSpPr>
        <p:spPr bwMode="auto">
          <a:xfrm>
            <a:off x="1055353" y="1687385"/>
            <a:ext cx="3541183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defTabSz="456565"/>
            <a:r>
              <a:rPr kumimoji="1" lang="zh-CN" altLang="en-US" sz="1865" b="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与</a:t>
            </a:r>
            <a:r>
              <a:rPr kumimoji="1" lang="en-US" altLang="zh-CN" sz="1865" b="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MANO</a:t>
            </a:r>
            <a:r>
              <a:rPr kumimoji="1" lang="zh-CN" altLang="en-US" sz="1865" b="1" dirty="0">
                <a:solidFill>
                  <a:srgbClr val="000000"/>
                </a:solidFill>
                <a:latin typeface="Calibri" panose="020F0502020204030204"/>
                <a:ea typeface="微软雅黑" panose="020B0503020204020204" charset="-122"/>
              </a:rPr>
              <a:t>集成解决方案</a:t>
            </a:r>
            <a:endParaRPr kumimoji="1" lang="zh-CN" altLang="en-US" sz="1865" b="1" dirty="0">
              <a:solidFill>
                <a:srgbClr val="000000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cxnSp>
        <p:nvCxnSpPr>
          <p:cNvPr id="78861" name="直接连接符 14"/>
          <p:cNvCxnSpPr>
            <a:cxnSpLocks noChangeShapeType="1"/>
          </p:cNvCxnSpPr>
          <p:nvPr/>
        </p:nvCxnSpPr>
        <p:spPr bwMode="auto">
          <a:xfrm flipH="1">
            <a:off x="3097536" y="4206943"/>
            <a:ext cx="4939" cy="2871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3703231" y="3589589"/>
            <a:ext cx="1143000" cy="436035"/>
          </a:xfrm>
          <a:prstGeom prst="roundRect">
            <a:avLst>
              <a:gd name="adj" fmla="val 11912"/>
            </a:avLst>
          </a:prstGeom>
          <a:solidFill>
            <a:srgbClr val="008ED3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FFFFFF"/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VNFM</a:t>
            </a:r>
            <a:endParaRPr lang="zh-CN" altLang="en-US" sz="1465" b="1" dirty="0">
              <a:solidFill>
                <a:srgbClr val="FFFFFF"/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198677" y="2317515"/>
            <a:ext cx="1482375" cy="436035"/>
          </a:xfrm>
          <a:prstGeom prst="roundRect">
            <a:avLst>
              <a:gd name="adj" fmla="val 11912"/>
            </a:avLst>
          </a:prstGeom>
          <a:solidFill>
            <a:srgbClr val="5ACBF5"/>
          </a:solidFill>
          <a:ln w="9525">
            <a:noFill/>
            <a:round/>
          </a:ln>
        </p:spPr>
        <p:txBody>
          <a:bodyPr wrap="none" lIns="108784" tIns="54393" rIns="108784" bIns="54393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455930">
              <a:defRPr/>
            </a:pPr>
            <a:r>
              <a:rPr lang="en-US" altLang="zh-CN" sz="1465" b="1" dirty="0">
                <a:solidFill>
                  <a:srgbClr val="000000">
                    <a:lumMod val="75000"/>
                  </a:srgbClr>
                </a:solidFill>
                <a:latin typeface="Calibri" panose="020F0502020204030204"/>
                <a:ea typeface="Arial Unicode MS" panose="020B0604020202020204" charset="-122"/>
                <a:cs typeface="Arial Unicode MS" panose="020B0604020202020204" charset="-122"/>
              </a:rPr>
              <a:t>NFVO</a:t>
            </a:r>
            <a:endParaRPr lang="zh-CN" altLang="en-US" sz="1465" b="1" dirty="0">
              <a:solidFill>
                <a:srgbClr val="000000">
                  <a:lumMod val="75000"/>
                </a:srgbClr>
              </a:solidFill>
              <a:latin typeface="Calibri" panose="020F0502020204030204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AutoShape 39"/>
          <p:cNvSpPr>
            <a:spLocks noChangeArrowheads="1"/>
          </p:cNvSpPr>
          <p:nvPr/>
        </p:nvSpPr>
        <p:spPr bwMode="auto">
          <a:xfrm>
            <a:off x="7752339" y="1690761"/>
            <a:ext cx="3734231" cy="1752600"/>
          </a:xfrm>
          <a:prstGeom prst="roundRect">
            <a:avLst>
              <a:gd name="adj" fmla="val 2495"/>
            </a:avLst>
          </a:prstGeom>
          <a:solidFill>
            <a:srgbClr val="FFFFFF"/>
          </a:solidFill>
          <a:ln w="57150" cmpd="thinThick" algn="ctr">
            <a:solidFill>
              <a:schemeClr val="bg2"/>
            </a:solidFill>
            <a:round/>
          </a:ln>
        </p:spPr>
        <p:txBody>
          <a:bodyPr wrap="none" anchor="ctr"/>
          <a:lstStyle/>
          <a:p>
            <a:pPr algn="ctr" defTabSz="685800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 altLang="zh-CN" sz="240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25" name="组合 38"/>
          <p:cNvGrpSpPr/>
          <p:nvPr/>
        </p:nvGrpSpPr>
        <p:grpSpPr bwMode="auto">
          <a:xfrm>
            <a:off x="7942503" y="1406599"/>
            <a:ext cx="3544068" cy="1998663"/>
            <a:chOff x="433079" y="1714405"/>
            <a:chExt cx="3557896" cy="1811832"/>
          </a:xfrm>
        </p:grpSpPr>
        <p:grpSp>
          <p:nvGrpSpPr>
            <p:cNvPr id="26" name="组合 45"/>
            <p:cNvGrpSpPr/>
            <p:nvPr/>
          </p:nvGrpSpPr>
          <p:grpSpPr bwMode="auto">
            <a:xfrm>
              <a:off x="433079" y="1714405"/>
              <a:ext cx="453079" cy="395222"/>
              <a:chOff x="6082514" y="1169317"/>
              <a:chExt cx="555201" cy="454101"/>
            </a:xfrm>
          </p:grpSpPr>
          <p:sp>
            <p:nvSpPr>
              <p:cNvPr id="29" name="对角圆角矩形 28"/>
              <p:cNvSpPr/>
              <p:nvPr/>
            </p:nvSpPr>
            <p:spPr bwMode="auto">
              <a:xfrm>
                <a:off x="6155747" y="1169317"/>
                <a:ext cx="480900" cy="376997"/>
              </a:xfrm>
              <a:prstGeom prst="round2DiagRect">
                <a:avLst>
                  <a:gd name="adj1" fmla="val 30520"/>
                  <a:gd name="adj2" fmla="val 0"/>
                </a:avLst>
              </a:prstGeom>
              <a:noFill/>
              <a:ln w="28575" cap="flat" cmpd="sng" algn="ctr">
                <a:solidFill>
                  <a:srgbClr val="669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61150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0" name="对角圆角矩形 29"/>
              <p:cNvSpPr/>
              <p:nvPr/>
            </p:nvSpPr>
            <p:spPr bwMode="auto">
              <a:xfrm>
                <a:off x="6082514" y="1247032"/>
                <a:ext cx="480900" cy="376997"/>
              </a:xfrm>
              <a:prstGeom prst="round2DiagRect">
                <a:avLst>
                  <a:gd name="adj1" fmla="val 30520"/>
                  <a:gd name="adj2" fmla="val 0"/>
                </a:avLst>
              </a:prstGeom>
              <a:solidFill>
                <a:srgbClr val="6699FF">
                  <a:alpha val="5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61150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7" name="TextBox 48"/>
            <p:cNvSpPr txBox="1">
              <a:spLocks noChangeArrowheads="1"/>
            </p:cNvSpPr>
            <p:nvPr/>
          </p:nvSpPr>
          <p:spPr bwMode="auto">
            <a:xfrm>
              <a:off x="866789" y="1754180"/>
              <a:ext cx="1804963" cy="3615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ln w="10541" cmpd="sng">
                    <a:solidFill>
                      <a:srgbClr val="00A651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0033CC"/>
                  </a:solidFill>
                  <a:latin typeface="Calibri" panose="020F0502020204030204"/>
                </a:rPr>
                <a:t>特点</a:t>
              </a:r>
              <a:endParaRPr lang="zh-CN" altLang="en-US" sz="2000" b="1" kern="0" dirty="0">
                <a:ln w="10541" cmpd="sng">
                  <a:solidFill>
                    <a:srgbClr val="00A651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33CC"/>
                </a:solidFill>
                <a:latin typeface="Calibri" panose="020F0502020204030204"/>
              </a:endParaRPr>
            </a:p>
          </p:txBody>
        </p:sp>
        <p:sp>
          <p:nvSpPr>
            <p:cNvPr id="28" name="内容占位符 2"/>
            <p:cNvSpPr txBox="1"/>
            <p:nvPr/>
          </p:nvSpPr>
          <p:spPr>
            <a:xfrm>
              <a:off x="472921" y="2232482"/>
              <a:ext cx="3518054" cy="1293755"/>
            </a:xfrm>
            <a:prstGeom prst="rect">
              <a:avLst/>
            </a:prstGeom>
          </p:spPr>
          <p:txBody>
            <a:bodyPr/>
            <a:lstStyle/>
            <a:p>
              <a:pPr marL="107950" indent="-1079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BAA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UME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支持与第三方的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 NFVO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对接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 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107950" indent="-1079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BAA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ZTE NFVO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可以与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UME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集成发布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107950" indent="-1079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BAA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VNFM 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支持 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VMware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和其他基于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OpenStack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接口的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VIM</a:t>
              </a:r>
              <a:endParaRPr lang="en-US" altLang="zh-CN" sz="1400" dirty="0">
                <a:solidFill>
                  <a:srgbClr val="0070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205"/>
          <p:cNvGrpSpPr/>
          <p:nvPr/>
        </p:nvGrpSpPr>
        <p:grpSpPr bwMode="auto">
          <a:xfrm>
            <a:off x="7740305" y="3803221"/>
            <a:ext cx="3734231" cy="1727200"/>
            <a:chOff x="4721225" y="706985"/>
            <a:chExt cx="4200525" cy="3828503"/>
          </a:xfrm>
        </p:grpSpPr>
        <p:sp>
          <p:nvSpPr>
            <p:cNvPr id="33" name="AutoShape 39"/>
            <p:cNvSpPr>
              <a:spLocks noChangeArrowheads="1"/>
            </p:cNvSpPr>
            <p:nvPr/>
          </p:nvSpPr>
          <p:spPr bwMode="auto">
            <a:xfrm>
              <a:off x="4721225" y="1150058"/>
              <a:ext cx="4200525" cy="3385430"/>
            </a:xfrm>
            <a:prstGeom prst="roundRect">
              <a:avLst>
                <a:gd name="adj" fmla="val 2495"/>
              </a:avLst>
            </a:prstGeom>
            <a:solidFill>
              <a:srgbClr val="FFFFFF"/>
            </a:solidFill>
            <a:ln w="57150" cmpd="thinThick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algn="ctr" defTabSz="685800" eaLnBrk="0" fontAlgn="auto" hangingPunct="0">
                <a:spcBef>
                  <a:spcPts val="0"/>
                </a:spcBef>
                <a:spcAft>
                  <a:spcPts val="0"/>
                </a:spcAft>
              </a:pPr>
              <a:endParaRPr lang="en-US" altLang="zh-CN" sz="240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34" name="组合 179"/>
            <p:cNvGrpSpPr/>
            <p:nvPr/>
          </p:nvGrpSpPr>
          <p:grpSpPr bwMode="auto">
            <a:xfrm>
              <a:off x="4911725" y="706985"/>
              <a:ext cx="523875" cy="739279"/>
              <a:chOff x="6000760" y="1387087"/>
              <a:chExt cx="612775" cy="848801"/>
            </a:xfrm>
          </p:grpSpPr>
          <p:sp>
            <p:nvSpPr>
              <p:cNvPr id="38" name="对角圆角矩形 37"/>
              <p:cNvSpPr/>
              <p:nvPr/>
            </p:nvSpPr>
            <p:spPr bwMode="auto">
              <a:xfrm>
                <a:off x="6134285" y="1387087"/>
                <a:ext cx="480536" cy="723186"/>
              </a:xfrm>
              <a:prstGeom prst="round2DiagRect">
                <a:avLst>
                  <a:gd name="adj1" fmla="val 30520"/>
                  <a:gd name="adj2" fmla="val 0"/>
                </a:avLst>
              </a:prstGeom>
              <a:noFill/>
              <a:ln w="28575" cap="flat" cmpd="sng" algn="ctr">
                <a:solidFill>
                  <a:srgbClr val="669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61150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9" name="对角圆角矩形 38"/>
              <p:cNvSpPr/>
              <p:nvPr/>
            </p:nvSpPr>
            <p:spPr bwMode="auto">
              <a:xfrm>
                <a:off x="6002003" y="1568893"/>
                <a:ext cx="480536" cy="666626"/>
              </a:xfrm>
              <a:prstGeom prst="round2DiagRect">
                <a:avLst>
                  <a:gd name="adj1" fmla="val 30520"/>
                  <a:gd name="adj2" fmla="val 0"/>
                </a:avLst>
              </a:prstGeom>
              <a:solidFill>
                <a:srgbClr val="6699FF">
                  <a:alpha val="5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61150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5953687" y="737420"/>
              <a:ext cx="2140303" cy="88393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ln w="10541" cmpd="sng">
                    <a:solidFill>
                      <a:srgbClr val="00A651">
                        <a:shade val="88000"/>
                        <a:satMod val="110000"/>
                      </a:srgbClr>
                    </a:solidFill>
                    <a:prstDash val="solid"/>
                  </a:ln>
                  <a:solidFill>
                    <a:srgbClr val="0033CC"/>
                  </a:solidFill>
                  <a:latin typeface="Calibri" panose="020F0502020204030204"/>
                </a:rPr>
                <a:t>测试案例</a:t>
              </a:r>
              <a:endParaRPr lang="en-US" altLang="zh-CN" sz="2000" b="1" kern="0" dirty="0">
                <a:ln w="10541" cmpd="sng">
                  <a:solidFill>
                    <a:srgbClr val="00A651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33CC"/>
                </a:solidFill>
                <a:latin typeface="Calibri" panose="020F0502020204030204"/>
              </a:endParaRPr>
            </a:p>
          </p:txBody>
        </p:sp>
      </p:grpSp>
      <p:sp>
        <p:nvSpPr>
          <p:cNvPr id="40" name="矩形 62"/>
          <p:cNvSpPr>
            <a:spLocks noChangeArrowheads="1"/>
          </p:cNvSpPr>
          <p:nvPr/>
        </p:nvSpPr>
        <p:spPr bwMode="auto">
          <a:xfrm>
            <a:off x="7990001" y="4228437"/>
            <a:ext cx="2757487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7950" indent="-1079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诺基亚编排器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07950" indent="-1079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爱立信的云管理中心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07950" indent="-1079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HP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编排系统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2"/>
          <p:cNvSpPr txBox="1"/>
          <p:nvPr/>
        </p:nvSpPr>
        <p:spPr bwMode="auto">
          <a:xfrm>
            <a:off x="688975" y="271992"/>
            <a:ext cx="11351684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defTabSz="455295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2400" b="0" kern="1200" dirty="0">
                <a:solidFill>
                  <a:srgbClr val="008FD4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algn="l" defTabSz="455295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5295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5295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5295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3200" dirty="0" smtClean="0">
                <a:ea typeface="微软雅黑" panose="020B0503020204020204" charset="-122"/>
              </a:rPr>
              <a:t>高可靠性</a:t>
            </a:r>
            <a:r>
              <a:rPr lang="en-US" altLang="zh-CN" sz="3200" dirty="0" smtClean="0">
                <a:ea typeface="微软雅黑" panose="020B0503020204020204" charset="-122"/>
              </a:rPr>
              <a:t>HA</a:t>
            </a:r>
            <a:endParaRPr lang="en-US" sz="3200" dirty="0" smtClean="0">
              <a:ea typeface="微软雅黑" panose="020B050302020402020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03200" y="1320800"/>
            <a:ext cx="11791951" cy="5063067"/>
            <a:chOff x="152400" y="990600"/>
            <a:chExt cx="8843963" cy="3797300"/>
          </a:xfrm>
        </p:grpSpPr>
        <p:sp>
          <p:nvSpPr>
            <p:cNvPr id="93" name="圆角矩形 92"/>
            <p:cNvSpPr/>
            <p:nvPr/>
          </p:nvSpPr>
          <p:spPr bwMode="auto">
            <a:xfrm>
              <a:off x="152400" y="990600"/>
              <a:ext cx="8843963" cy="3797300"/>
            </a:xfrm>
            <a:prstGeom prst="roundRect">
              <a:avLst>
                <a:gd name="adj" fmla="val 399"/>
              </a:avLst>
            </a:prstGeom>
            <a:pattFill prst="ltDnDiag">
              <a:fgClr>
                <a:srgbClr val="000000">
                  <a:lumMod val="20000"/>
                  <a:lumOff val="80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1" i="0" u="none" strike="noStrike" kern="0" cap="none" spc="0" normalizeH="0" baseline="0" noProof="0" dirty="0">
                <a:ln>
                  <a:noFill/>
                </a:ln>
                <a:solidFill>
                  <a:srgbClr val="DCDDDD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47650" y="1703388"/>
              <a:ext cx="1979613" cy="17272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CDDD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73325" y="1706563"/>
              <a:ext cx="1979613" cy="172878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CDDD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20675" y="1911350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279525" y="1916113"/>
              <a:ext cx="863600" cy="458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22263" y="2733675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n-1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281113" y="2738438"/>
              <a:ext cx="863600" cy="457200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FFDE4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84438" y="1706563"/>
              <a:ext cx="1955800" cy="1014412"/>
            </a:xfrm>
            <a:prstGeom prst="rect">
              <a:avLst/>
            </a:prstGeom>
            <a:solidFill>
              <a:srgbClr val="DCDDDD"/>
            </a:solidFill>
            <a:ln w="25400" cap="flat" cmpd="sng" algn="ctr">
              <a:solidFill>
                <a:srgbClr val="DCDDD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2473325" y="2744788"/>
              <a:ext cx="1979613" cy="1587"/>
            </a:xfrm>
            <a:prstGeom prst="line">
              <a:avLst/>
            </a:prstGeom>
            <a:noFill/>
            <a:ln w="9525" cap="flat" cmpd="sng" algn="ctr">
              <a:solidFill>
                <a:srgbClr val="0070B1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2" name="椭圆 101"/>
            <p:cNvSpPr/>
            <p:nvPr/>
          </p:nvSpPr>
          <p:spPr>
            <a:xfrm>
              <a:off x="3113088" y="2879725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Box 159"/>
            <p:cNvSpPr txBox="1">
              <a:spLocks noChangeArrowheads="1"/>
            </p:cNvSpPr>
            <p:nvPr/>
          </p:nvSpPr>
          <p:spPr bwMode="auto">
            <a:xfrm>
              <a:off x="1189038" y="2352675"/>
              <a:ext cx="236537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…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4" name="下弧形箭头 103"/>
            <p:cNvSpPr/>
            <p:nvPr/>
          </p:nvSpPr>
          <p:spPr>
            <a:xfrm rot="478826" flipV="1">
              <a:off x="1779588" y="2592388"/>
              <a:ext cx="1544637" cy="287337"/>
            </a:xfrm>
            <a:prstGeom prst="curvedUpArrow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TextBox 161"/>
            <p:cNvSpPr txBox="1"/>
            <p:nvPr/>
          </p:nvSpPr>
          <p:spPr>
            <a:xfrm>
              <a:off x="2516188" y="1770063"/>
              <a:ext cx="1287462" cy="29051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Occupied Resources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矩形 162"/>
            <p:cNvSpPr>
              <a:spLocks noChangeArrowheads="1"/>
            </p:cNvSpPr>
            <p:nvPr/>
          </p:nvSpPr>
          <p:spPr bwMode="auto">
            <a:xfrm>
              <a:off x="2454752" y="2811463"/>
              <a:ext cx="675323" cy="37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Idle </a:t>
              </a:r>
              <a:endParaRPr kumimoji="0" lang="en-US" altLang="zh-CN" sz="133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3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Resources</a:t>
              </a:r>
              <a:endParaRPr kumimoji="0" lang="zh-CN" altLang="en-US" sz="133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7" name="TextBox 164"/>
            <p:cNvSpPr txBox="1">
              <a:spLocks noChangeArrowheads="1"/>
            </p:cNvSpPr>
            <p:nvPr/>
          </p:nvSpPr>
          <p:spPr bwMode="auto">
            <a:xfrm rot="939057">
              <a:off x="2441575" y="2378075"/>
              <a:ext cx="814388" cy="22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35" b="1" i="0" u="none" strike="noStrike" kern="0" cap="none" spc="0" normalizeH="0" baseline="0" noProof="0">
                  <a:ln>
                    <a:noFill/>
                  </a:ln>
                  <a:solidFill>
                    <a:srgbClr val="0070B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Switch over</a:t>
              </a:r>
              <a:endParaRPr kumimoji="1" lang="zh-CN" altLang="en-US" sz="1335" b="1" i="0" u="none" strike="noStrike" kern="0" cap="none" spc="0" normalizeH="0" baseline="0" noProof="0">
                <a:ln>
                  <a:noFill/>
                </a:ln>
                <a:solidFill>
                  <a:srgbClr val="0070B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Box 166"/>
            <p:cNvSpPr txBox="1">
              <a:spLocks noChangeArrowheads="1"/>
            </p:cNvSpPr>
            <p:nvPr/>
          </p:nvSpPr>
          <p:spPr bwMode="auto">
            <a:xfrm>
              <a:off x="433388" y="1303338"/>
              <a:ext cx="160337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6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VM1/Raw Machine</a:t>
              </a:r>
              <a:endParaRPr kumimoji="1" lang="zh-CN" altLang="en-US" sz="186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9" name="TextBox 168"/>
            <p:cNvSpPr txBox="1">
              <a:spLocks noChangeArrowheads="1"/>
            </p:cNvSpPr>
            <p:nvPr/>
          </p:nvSpPr>
          <p:spPr bwMode="auto">
            <a:xfrm>
              <a:off x="2622550" y="1301750"/>
              <a:ext cx="180975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6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VM2/Raw Machine</a:t>
              </a:r>
              <a:endParaRPr kumimoji="1" lang="zh-CN" altLang="en-US" sz="186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16200000" flipH="1">
              <a:off x="4414044" y="3990181"/>
              <a:ext cx="180975" cy="4763"/>
            </a:xfrm>
            <a:prstGeom prst="line">
              <a:avLst/>
            </a:prstGeom>
            <a:noFill/>
            <a:ln w="25400" cap="flat" cmpd="sng" algn="ctr">
              <a:solidFill>
                <a:srgbClr val="008ED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74"/>
            <p:cNvSpPr txBox="1">
              <a:spLocks noChangeArrowheads="1"/>
            </p:cNvSpPr>
            <p:nvPr/>
          </p:nvSpPr>
          <p:spPr bwMode="auto">
            <a:xfrm>
              <a:off x="3582988" y="4197350"/>
              <a:ext cx="692150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6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Storage</a:t>
              </a:r>
              <a:endParaRPr kumimoji="1" lang="zh-CN" altLang="en-US" sz="186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201613" y="3887788"/>
              <a:ext cx="8747125" cy="4762"/>
            </a:xfrm>
            <a:prstGeom prst="line">
              <a:avLst/>
            </a:prstGeom>
            <a:noFill/>
            <a:ln w="38100" cap="flat" cmpd="sng" algn="ctr">
              <a:solidFill>
                <a:srgbClr val="008ED3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3" name="直接连接符 112"/>
            <p:cNvCxnSpPr/>
            <p:nvPr/>
          </p:nvCxnSpPr>
          <p:spPr>
            <a:xfrm rot="16200000" flipH="1">
              <a:off x="1016000" y="3648075"/>
              <a:ext cx="431800" cy="6350"/>
            </a:xfrm>
            <a:prstGeom prst="line">
              <a:avLst/>
            </a:prstGeom>
            <a:noFill/>
            <a:ln w="25400" cap="flat" cmpd="sng" algn="ctr">
              <a:solidFill>
                <a:srgbClr val="008ED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4" name="矩形 113"/>
            <p:cNvSpPr/>
            <p:nvPr/>
          </p:nvSpPr>
          <p:spPr>
            <a:xfrm>
              <a:off x="4699000" y="1708150"/>
              <a:ext cx="1979613" cy="1728788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DCDDD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924675" y="1712913"/>
              <a:ext cx="1979613" cy="17272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DCDDD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773613" y="1917700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719763" y="1911350"/>
              <a:ext cx="865187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773613" y="2740025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n-1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22938" y="2752725"/>
              <a:ext cx="863600" cy="458788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TextBox 57"/>
            <p:cNvSpPr txBox="1">
              <a:spLocks noChangeArrowheads="1"/>
            </p:cNvSpPr>
            <p:nvPr/>
          </p:nvSpPr>
          <p:spPr bwMode="auto">
            <a:xfrm>
              <a:off x="5640388" y="2357438"/>
              <a:ext cx="236537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…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1" name="TextBox 63"/>
            <p:cNvSpPr txBox="1">
              <a:spLocks noChangeArrowheads="1"/>
            </p:cNvSpPr>
            <p:nvPr/>
          </p:nvSpPr>
          <p:spPr bwMode="auto">
            <a:xfrm>
              <a:off x="5006975" y="1301750"/>
              <a:ext cx="1550988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6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VM3/Raw Machine</a:t>
              </a:r>
              <a:endParaRPr kumimoji="1" lang="zh-CN" altLang="en-US" sz="186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2" name="TextBox 64"/>
            <p:cNvSpPr txBox="1">
              <a:spLocks noChangeArrowheads="1"/>
            </p:cNvSpPr>
            <p:nvPr/>
          </p:nvSpPr>
          <p:spPr bwMode="auto">
            <a:xfrm>
              <a:off x="7204075" y="1303338"/>
              <a:ext cx="16097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65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VM4/Raw Machine</a:t>
              </a:r>
              <a:endParaRPr kumimoji="1" lang="zh-CN" altLang="en-US" sz="1865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6985000" y="1906588"/>
              <a:ext cx="865188" cy="458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48613" y="1909763"/>
              <a:ext cx="865187" cy="458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6999288" y="2728913"/>
              <a:ext cx="863600" cy="458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n-1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7951788" y="2732088"/>
              <a:ext cx="863600" cy="45878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52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UME App 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TextBox 87"/>
            <p:cNvSpPr txBox="1">
              <a:spLocks noChangeArrowheads="1"/>
            </p:cNvSpPr>
            <p:nvPr/>
          </p:nvSpPr>
          <p:spPr bwMode="auto">
            <a:xfrm>
              <a:off x="7877175" y="2354263"/>
              <a:ext cx="4730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45529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45529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…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rot="16200000" flipH="1">
              <a:off x="3313907" y="3655218"/>
              <a:ext cx="431800" cy="4763"/>
            </a:xfrm>
            <a:prstGeom prst="line">
              <a:avLst/>
            </a:prstGeom>
            <a:noFill/>
            <a:ln w="25400" cap="flat" cmpd="sng" algn="ctr">
              <a:solidFill>
                <a:srgbClr val="008ED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直接连接符 128"/>
            <p:cNvCxnSpPr/>
            <p:nvPr/>
          </p:nvCxnSpPr>
          <p:spPr>
            <a:xfrm rot="16200000" flipH="1">
              <a:off x="5554663" y="3644900"/>
              <a:ext cx="433387" cy="4763"/>
            </a:xfrm>
            <a:prstGeom prst="line">
              <a:avLst/>
            </a:prstGeom>
            <a:noFill/>
            <a:ln w="25400" cap="flat" cmpd="sng" algn="ctr">
              <a:solidFill>
                <a:srgbClr val="008ED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0" name="直接连接符 129"/>
            <p:cNvCxnSpPr/>
            <p:nvPr/>
          </p:nvCxnSpPr>
          <p:spPr>
            <a:xfrm rot="16200000" flipH="1">
              <a:off x="7770019" y="3655219"/>
              <a:ext cx="431800" cy="4762"/>
            </a:xfrm>
            <a:prstGeom prst="line">
              <a:avLst/>
            </a:prstGeom>
            <a:noFill/>
            <a:ln w="25400" cap="flat" cmpd="sng" algn="ctr">
              <a:solidFill>
                <a:srgbClr val="008ED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1" name="下弧形箭头 130"/>
            <p:cNvSpPr/>
            <p:nvPr/>
          </p:nvSpPr>
          <p:spPr>
            <a:xfrm flipV="1">
              <a:off x="6026150" y="1447800"/>
              <a:ext cx="1546225" cy="287338"/>
            </a:xfrm>
            <a:prstGeom prst="curvedUpArrow">
              <a:avLst/>
            </a:prstGeom>
            <a:solidFill>
              <a:srgbClr val="008ED3"/>
            </a:solidFill>
            <a:ln w="25400" cap="flat" cmpd="sng" algn="ctr">
              <a:solidFill>
                <a:srgbClr val="008ED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TextBox 92"/>
            <p:cNvSpPr txBox="1">
              <a:spLocks noChangeArrowheads="1"/>
            </p:cNvSpPr>
            <p:nvPr/>
          </p:nvSpPr>
          <p:spPr bwMode="auto">
            <a:xfrm>
              <a:off x="6396038" y="1447800"/>
              <a:ext cx="758190" cy="22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 defTabSz="0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defTabSz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marL="0" marR="0" lvl="0" indent="0" defTabSz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35" b="1" i="0" u="none" strike="noStrike" kern="0" cap="none" spc="0" normalizeH="0" baseline="0" noProof="0">
                  <a:ln>
                    <a:noFill/>
                  </a:ln>
                  <a:solidFill>
                    <a:srgbClr val="0070B1"/>
                  </a:solidFill>
                  <a:effectLst/>
                  <a:uLnTx/>
                  <a:uFillTx/>
                  <a:latin typeface="Calibri" panose="020F0502020204030204" charset="0"/>
                  <a:ea typeface="宋体" panose="02010600030101010101" pitchFamily="2" charset="-122"/>
                </a:rPr>
                <a:t>Switch over</a:t>
              </a:r>
              <a:endParaRPr kumimoji="1" lang="zh-CN" altLang="en-US" sz="1335" b="1" i="0" u="none" strike="noStrike" kern="0" cap="none" spc="0" normalizeH="0" baseline="0" noProof="0">
                <a:ln>
                  <a:noFill/>
                </a:ln>
                <a:solidFill>
                  <a:srgbClr val="0070B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3" name="乘号 132"/>
            <p:cNvSpPr/>
            <p:nvPr/>
          </p:nvSpPr>
          <p:spPr bwMode="auto">
            <a:xfrm>
              <a:off x="4173538" y="1198563"/>
              <a:ext cx="3030537" cy="2782887"/>
            </a:xfrm>
            <a:prstGeom prst="mathMultiply">
              <a:avLst>
                <a:gd name="adj1" fmla="val 1784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乘号 133"/>
            <p:cNvSpPr/>
            <p:nvPr/>
          </p:nvSpPr>
          <p:spPr bwMode="auto">
            <a:xfrm>
              <a:off x="1181100" y="2525713"/>
              <a:ext cx="1060450" cy="930275"/>
            </a:xfrm>
            <a:prstGeom prst="mathMultiply">
              <a:avLst>
                <a:gd name="adj1" fmla="val 1784"/>
              </a:avLst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5" name="Freeform 13"/>
            <p:cNvSpPr>
              <a:spLocks noChangeAspect="1" noEditPoints="1"/>
            </p:cNvSpPr>
            <p:nvPr/>
          </p:nvSpPr>
          <p:spPr bwMode="auto">
            <a:xfrm>
              <a:off x="4275138" y="4048125"/>
              <a:ext cx="825500" cy="569913"/>
            </a:xfrm>
            <a:custGeom>
              <a:avLst/>
              <a:gdLst>
                <a:gd name="T0" fmla="*/ 3 w 171"/>
                <a:gd name="T1" fmla="*/ 5 h 117"/>
                <a:gd name="T2" fmla="*/ 40 w 171"/>
                <a:gd name="T3" fmla="*/ 33 h 117"/>
                <a:gd name="T4" fmla="*/ 29 w 171"/>
                <a:gd name="T5" fmla="*/ 0 h 117"/>
                <a:gd name="T6" fmla="*/ 52 w 171"/>
                <a:gd name="T7" fmla="*/ 7 h 117"/>
                <a:gd name="T8" fmla="*/ 60 w 171"/>
                <a:gd name="T9" fmla="*/ 7 h 117"/>
                <a:gd name="T10" fmla="*/ 61 w 171"/>
                <a:gd name="T11" fmla="*/ 7 h 117"/>
                <a:gd name="T12" fmla="*/ 66 w 171"/>
                <a:gd name="T13" fmla="*/ 10 h 117"/>
                <a:gd name="T14" fmla="*/ 128 w 171"/>
                <a:gd name="T15" fmla="*/ 16 h 117"/>
                <a:gd name="T16" fmla="*/ 67 w 171"/>
                <a:gd name="T17" fmla="*/ 35 h 117"/>
                <a:gd name="T18" fmla="*/ 100 w 171"/>
                <a:gd name="T19" fmla="*/ 33 h 117"/>
                <a:gd name="T20" fmla="*/ 137 w 171"/>
                <a:gd name="T21" fmla="*/ 19 h 117"/>
                <a:gd name="T22" fmla="*/ 115 w 171"/>
                <a:gd name="T23" fmla="*/ 3 h 117"/>
                <a:gd name="T24" fmla="*/ 37 w 171"/>
                <a:gd name="T25" fmla="*/ 27 h 117"/>
                <a:gd name="T26" fmla="*/ 29 w 171"/>
                <a:gd name="T27" fmla="*/ 10 h 117"/>
                <a:gd name="T28" fmla="*/ 60 w 171"/>
                <a:gd name="T29" fmla="*/ 11 h 117"/>
                <a:gd name="T30" fmla="*/ 52 w 171"/>
                <a:gd name="T31" fmla="*/ 16 h 117"/>
                <a:gd name="T32" fmla="*/ 49 w 171"/>
                <a:gd name="T33" fmla="*/ 58 h 117"/>
                <a:gd name="T34" fmla="*/ 52 w 171"/>
                <a:gd name="T35" fmla="*/ 105 h 117"/>
                <a:gd name="T36" fmla="*/ 60 w 171"/>
                <a:gd name="T37" fmla="*/ 109 h 117"/>
                <a:gd name="T38" fmla="*/ 65 w 171"/>
                <a:gd name="T39" fmla="*/ 60 h 117"/>
                <a:gd name="T40" fmla="*/ 63 w 171"/>
                <a:gd name="T41" fmla="*/ 56 h 117"/>
                <a:gd name="T42" fmla="*/ 47 w 171"/>
                <a:gd name="T43" fmla="*/ 18 h 117"/>
                <a:gd name="T44" fmla="*/ 54 w 171"/>
                <a:gd name="T45" fmla="*/ 20 h 117"/>
                <a:gd name="T46" fmla="*/ 49 w 171"/>
                <a:gd name="T47" fmla="*/ 31 h 117"/>
                <a:gd name="T48" fmla="*/ 47 w 171"/>
                <a:gd name="T49" fmla="*/ 47 h 117"/>
                <a:gd name="T50" fmla="*/ 54 w 171"/>
                <a:gd name="T51" fmla="*/ 34 h 117"/>
                <a:gd name="T52" fmla="*/ 94 w 171"/>
                <a:gd name="T53" fmla="*/ 37 h 117"/>
                <a:gd name="T54" fmla="*/ 83 w 171"/>
                <a:gd name="T55" fmla="*/ 61 h 117"/>
                <a:gd name="T56" fmla="*/ 166 w 171"/>
                <a:gd name="T57" fmla="*/ 61 h 117"/>
                <a:gd name="T58" fmla="*/ 155 w 171"/>
                <a:gd name="T59" fmla="*/ 37 h 117"/>
                <a:gd name="T60" fmla="*/ 154 w 171"/>
                <a:gd name="T61" fmla="*/ 45 h 117"/>
                <a:gd name="T62" fmla="*/ 125 w 171"/>
                <a:gd name="T63" fmla="*/ 54 h 117"/>
                <a:gd name="T64" fmla="*/ 95 w 171"/>
                <a:gd name="T65" fmla="*/ 45 h 117"/>
                <a:gd name="T66" fmla="*/ 71 w 171"/>
                <a:gd name="T67" fmla="*/ 59 h 117"/>
                <a:gd name="T68" fmla="*/ 76 w 171"/>
                <a:gd name="T69" fmla="*/ 50 h 117"/>
                <a:gd name="T70" fmla="*/ 77 w 171"/>
                <a:gd name="T71" fmla="*/ 43 h 117"/>
                <a:gd name="T72" fmla="*/ 24 w 171"/>
                <a:gd name="T73" fmla="*/ 47 h 117"/>
                <a:gd name="T74" fmla="*/ 3 w 171"/>
                <a:gd name="T75" fmla="*/ 75 h 117"/>
                <a:gd name="T76" fmla="*/ 40 w 171"/>
                <a:gd name="T77" fmla="*/ 42 h 117"/>
                <a:gd name="T78" fmla="*/ 37 w 171"/>
                <a:gd name="T79" fmla="*/ 68 h 117"/>
                <a:gd name="T80" fmla="*/ 29 w 171"/>
                <a:gd name="T81" fmla="*/ 52 h 117"/>
                <a:gd name="T82" fmla="*/ 50 w 171"/>
                <a:gd name="T83" fmla="*/ 73 h 117"/>
                <a:gd name="T84" fmla="*/ 52 w 171"/>
                <a:gd name="T85" fmla="*/ 64 h 117"/>
                <a:gd name="T86" fmla="*/ 78 w 171"/>
                <a:gd name="T87" fmla="*/ 83 h 117"/>
                <a:gd name="T88" fmla="*/ 76 w 171"/>
                <a:gd name="T89" fmla="*/ 72 h 117"/>
                <a:gd name="T90" fmla="*/ 83 w 171"/>
                <a:gd name="T91" fmla="*/ 64 h 117"/>
                <a:gd name="T92" fmla="*/ 93 w 171"/>
                <a:gd name="T93" fmla="*/ 89 h 117"/>
                <a:gd name="T94" fmla="*/ 170 w 171"/>
                <a:gd name="T95" fmla="*/ 75 h 117"/>
                <a:gd name="T96" fmla="*/ 162 w 171"/>
                <a:gd name="T97" fmla="*/ 71 h 117"/>
                <a:gd name="T98" fmla="*/ 96 w 171"/>
                <a:gd name="T99" fmla="*/ 74 h 117"/>
                <a:gd name="T100" fmla="*/ 83 w 171"/>
                <a:gd name="T101" fmla="*/ 64 h 117"/>
                <a:gd name="T102" fmla="*/ 3 w 171"/>
                <a:gd name="T103" fmla="*/ 89 h 117"/>
                <a:gd name="T104" fmla="*/ 40 w 171"/>
                <a:gd name="T105" fmla="*/ 117 h 117"/>
                <a:gd name="T106" fmla="*/ 29 w 171"/>
                <a:gd name="T107" fmla="*/ 84 h 117"/>
                <a:gd name="T108" fmla="*/ 83 w 171"/>
                <a:gd name="T109" fmla="*/ 106 h 117"/>
                <a:gd name="T110" fmla="*/ 166 w 171"/>
                <a:gd name="T111" fmla="*/ 106 h 117"/>
                <a:gd name="T112" fmla="*/ 158 w 171"/>
                <a:gd name="T113" fmla="*/ 92 h 117"/>
                <a:gd name="T114" fmla="*/ 125 w 171"/>
                <a:gd name="T115" fmla="*/ 100 h 117"/>
                <a:gd name="T116" fmla="*/ 91 w 171"/>
                <a:gd name="T117" fmla="*/ 92 h 117"/>
                <a:gd name="T118" fmla="*/ 37 w 171"/>
                <a:gd name="T119" fmla="*/ 110 h 117"/>
                <a:gd name="T120" fmla="*/ 29 w 171"/>
                <a:gd name="T121" fmla="*/ 9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117">
                  <a:moveTo>
                    <a:pt x="29" y="0"/>
                  </a:moveTo>
                  <a:cubicBezTo>
                    <a:pt x="28" y="0"/>
                    <a:pt x="27" y="1"/>
                    <a:pt x="27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3"/>
                    <a:pt x="3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3"/>
                    <a:pt x="43" y="31"/>
                    <a:pt x="43" y="3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2" y="0"/>
                    <a:pt x="40" y="0"/>
                  </a:cubicBezTo>
                  <a:lnTo>
                    <a:pt x="29" y="0"/>
                  </a:lnTo>
                  <a:close/>
                  <a:moveTo>
                    <a:pt x="91" y="0"/>
                  </a:moveTo>
                  <a:cubicBezTo>
                    <a:pt x="83" y="0"/>
                    <a:pt x="74" y="1"/>
                    <a:pt x="67" y="3"/>
                  </a:cubicBezTo>
                  <a:cubicBezTo>
                    <a:pt x="65" y="3"/>
                    <a:pt x="63" y="4"/>
                    <a:pt x="61" y="4"/>
                  </a:cubicBezTo>
                  <a:cubicBezTo>
                    <a:pt x="57" y="5"/>
                    <a:pt x="54" y="6"/>
                    <a:pt x="52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3" y="8"/>
                  </a:cubicBezTo>
                  <a:cubicBezTo>
                    <a:pt x="64" y="8"/>
                    <a:pt x="65" y="9"/>
                    <a:pt x="66" y="10"/>
                  </a:cubicBezTo>
                  <a:cubicBezTo>
                    <a:pt x="73" y="8"/>
                    <a:pt x="82" y="7"/>
                    <a:pt x="91" y="7"/>
                  </a:cubicBezTo>
                  <a:cubicBezTo>
                    <a:pt x="103" y="7"/>
                    <a:pt x="113" y="9"/>
                    <a:pt x="121" y="12"/>
                  </a:cubicBezTo>
                  <a:cubicBezTo>
                    <a:pt x="124" y="13"/>
                    <a:pt x="127" y="14"/>
                    <a:pt x="128" y="15"/>
                  </a:cubicBezTo>
                  <a:cubicBezTo>
                    <a:pt x="128" y="15"/>
                    <a:pt x="128" y="15"/>
                    <a:pt x="128" y="16"/>
                  </a:cubicBezTo>
                  <a:cubicBezTo>
                    <a:pt x="126" y="17"/>
                    <a:pt x="124" y="18"/>
                    <a:pt x="120" y="18"/>
                  </a:cubicBezTo>
                  <a:cubicBezTo>
                    <a:pt x="113" y="20"/>
                    <a:pt x="103" y="21"/>
                    <a:pt x="91" y="21"/>
                  </a:cubicBezTo>
                  <a:cubicBezTo>
                    <a:pt x="82" y="21"/>
                    <a:pt x="74" y="20"/>
                    <a:pt x="67" y="19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2" y="37"/>
                    <a:pt x="77" y="38"/>
                    <a:pt x="83" y="38"/>
                  </a:cubicBezTo>
                  <a:cubicBezTo>
                    <a:pt x="86" y="37"/>
                    <a:pt x="90" y="35"/>
                    <a:pt x="93" y="35"/>
                  </a:cubicBezTo>
                  <a:cubicBezTo>
                    <a:pt x="95" y="34"/>
                    <a:pt x="98" y="34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7" y="32"/>
                    <a:pt x="116" y="31"/>
                    <a:pt x="125" y="31"/>
                  </a:cubicBezTo>
                  <a:cubicBezTo>
                    <a:pt x="126" y="31"/>
                    <a:pt x="127" y="31"/>
                    <a:pt x="129" y="31"/>
                  </a:cubicBezTo>
                  <a:cubicBezTo>
                    <a:pt x="130" y="30"/>
                    <a:pt x="131" y="29"/>
                    <a:pt x="133" y="28"/>
                  </a:cubicBezTo>
                  <a:cubicBezTo>
                    <a:pt x="135" y="26"/>
                    <a:pt x="137" y="23"/>
                    <a:pt x="137" y="19"/>
                  </a:cubicBezTo>
                  <a:cubicBezTo>
                    <a:pt x="137" y="16"/>
                    <a:pt x="137" y="19"/>
                    <a:pt x="137" y="14"/>
                  </a:cubicBezTo>
                  <a:cubicBezTo>
                    <a:pt x="137" y="11"/>
                    <a:pt x="135" y="9"/>
                    <a:pt x="132" y="8"/>
                  </a:cubicBezTo>
                  <a:cubicBezTo>
                    <a:pt x="129" y="6"/>
                    <a:pt x="126" y="5"/>
                    <a:pt x="122" y="4"/>
                  </a:cubicBezTo>
                  <a:cubicBezTo>
                    <a:pt x="120" y="4"/>
                    <a:pt x="118" y="3"/>
                    <a:pt x="115" y="3"/>
                  </a:cubicBezTo>
                  <a:cubicBezTo>
                    <a:pt x="108" y="1"/>
                    <a:pt x="100" y="0"/>
                    <a:pt x="91" y="0"/>
                  </a:cubicBezTo>
                  <a:close/>
                  <a:moveTo>
                    <a:pt x="31" y="7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8" y="11"/>
                    <a:pt x="29" y="10"/>
                  </a:cubicBezTo>
                  <a:lnTo>
                    <a:pt x="31" y="7"/>
                  </a:lnTo>
                  <a:close/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0" y="11"/>
                    <a:pt x="49" y="12"/>
                    <a:pt x="49" y="14"/>
                  </a:cubicBezTo>
                  <a:cubicBezTo>
                    <a:pt x="49" y="15"/>
                    <a:pt x="50" y="16"/>
                    <a:pt x="52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0" y="56"/>
                    <a:pt x="49" y="57"/>
                    <a:pt x="49" y="58"/>
                  </a:cubicBezTo>
                  <a:cubicBezTo>
                    <a:pt x="49" y="59"/>
                    <a:pt x="50" y="60"/>
                    <a:pt x="52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50" y="105"/>
                    <a:pt x="49" y="106"/>
                    <a:pt x="49" y="107"/>
                  </a:cubicBezTo>
                  <a:cubicBezTo>
                    <a:pt x="49" y="108"/>
                    <a:pt x="50" y="110"/>
                    <a:pt x="52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0"/>
                    <a:pt x="60" y="110"/>
                    <a:pt x="60" y="109"/>
                  </a:cubicBezTo>
                  <a:cubicBezTo>
                    <a:pt x="60" y="109"/>
                    <a:pt x="60" y="109"/>
                    <a:pt x="60" y="109"/>
                  </a:cubicBezTo>
                  <a:cubicBezTo>
                    <a:pt x="61" y="110"/>
                    <a:pt x="63" y="109"/>
                    <a:pt x="63" y="10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1"/>
                    <a:pt x="67" y="60"/>
                    <a:pt x="67" y="58"/>
                  </a:cubicBezTo>
                  <a:cubicBezTo>
                    <a:pt x="67" y="57"/>
                    <a:pt x="66" y="56"/>
                    <a:pt x="6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3"/>
                    <a:pt x="62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lose/>
                  <a:moveTo>
                    <a:pt x="47" y="18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48" y="26"/>
                    <a:pt x="49" y="27"/>
                    <a:pt x="50" y="28"/>
                  </a:cubicBezTo>
                  <a:cubicBezTo>
                    <a:pt x="51" y="29"/>
                    <a:pt x="53" y="30"/>
                    <a:pt x="54" y="3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0" y="20"/>
                    <a:pt x="48" y="19"/>
                    <a:pt x="47" y="18"/>
                  </a:cubicBezTo>
                  <a:close/>
                  <a:moveTo>
                    <a:pt x="49" y="31"/>
                  </a:moveTo>
                  <a:cubicBezTo>
                    <a:pt x="47" y="33"/>
                    <a:pt x="46" y="34"/>
                    <a:pt x="46" y="36"/>
                  </a:cubicBezTo>
                  <a:cubicBezTo>
                    <a:pt x="46" y="41"/>
                    <a:pt x="46" y="39"/>
                    <a:pt x="46" y="41"/>
                  </a:cubicBezTo>
                  <a:cubicBezTo>
                    <a:pt x="47" y="42"/>
                    <a:pt x="47" y="44"/>
                    <a:pt x="47" y="45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8" y="49"/>
                    <a:pt x="49" y="50"/>
                    <a:pt x="50" y="51"/>
                  </a:cubicBezTo>
                  <a:cubicBezTo>
                    <a:pt x="51" y="51"/>
                    <a:pt x="51" y="52"/>
                    <a:pt x="5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2" y="33"/>
                    <a:pt x="51" y="32"/>
                    <a:pt x="49" y="31"/>
                  </a:cubicBezTo>
                  <a:close/>
                  <a:moveTo>
                    <a:pt x="125" y="33"/>
                  </a:moveTo>
                  <a:cubicBezTo>
                    <a:pt x="116" y="33"/>
                    <a:pt x="108" y="34"/>
                    <a:pt x="101" y="36"/>
                  </a:cubicBezTo>
                  <a:cubicBezTo>
                    <a:pt x="98" y="36"/>
                    <a:pt x="96" y="37"/>
                    <a:pt x="94" y="37"/>
                  </a:cubicBezTo>
                  <a:cubicBezTo>
                    <a:pt x="90" y="38"/>
                    <a:pt x="87" y="40"/>
                    <a:pt x="84" y="41"/>
                  </a:cubicBezTo>
                  <a:cubicBezTo>
                    <a:pt x="81" y="42"/>
                    <a:pt x="79" y="45"/>
                    <a:pt x="79" y="47"/>
                  </a:cubicBezTo>
                  <a:cubicBezTo>
                    <a:pt x="79" y="52"/>
                    <a:pt x="79" y="47"/>
                    <a:pt x="79" y="52"/>
                  </a:cubicBezTo>
                  <a:cubicBezTo>
                    <a:pt x="79" y="56"/>
                    <a:pt x="81" y="59"/>
                    <a:pt x="83" y="61"/>
                  </a:cubicBezTo>
                  <a:cubicBezTo>
                    <a:pt x="86" y="63"/>
                    <a:pt x="89" y="65"/>
                    <a:pt x="93" y="67"/>
                  </a:cubicBezTo>
                  <a:cubicBezTo>
                    <a:pt x="102" y="70"/>
                    <a:pt x="113" y="71"/>
                    <a:pt x="125" y="71"/>
                  </a:cubicBezTo>
                  <a:cubicBezTo>
                    <a:pt x="137" y="71"/>
                    <a:pt x="148" y="70"/>
                    <a:pt x="156" y="67"/>
                  </a:cubicBezTo>
                  <a:cubicBezTo>
                    <a:pt x="160" y="65"/>
                    <a:pt x="163" y="63"/>
                    <a:pt x="166" y="61"/>
                  </a:cubicBezTo>
                  <a:cubicBezTo>
                    <a:pt x="168" y="59"/>
                    <a:pt x="171" y="56"/>
                    <a:pt x="170" y="52"/>
                  </a:cubicBezTo>
                  <a:cubicBezTo>
                    <a:pt x="170" y="49"/>
                    <a:pt x="170" y="52"/>
                    <a:pt x="170" y="47"/>
                  </a:cubicBezTo>
                  <a:cubicBezTo>
                    <a:pt x="170" y="44"/>
                    <a:pt x="168" y="42"/>
                    <a:pt x="165" y="41"/>
                  </a:cubicBezTo>
                  <a:cubicBezTo>
                    <a:pt x="163" y="40"/>
                    <a:pt x="159" y="38"/>
                    <a:pt x="155" y="37"/>
                  </a:cubicBezTo>
                  <a:cubicBezTo>
                    <a:pt x="153" y="37"/>
                    <a:pt x="151" y="36"/>
                    <a:pt x="148" y="36"/>
                  </a:cubicBezTo>
                  <a:cubicBezTo>
                    <a:pt x="142" y="34"/>
                    <a:pt x="133" y="33"/>
                    <a:pt x="125" y="33"/>
                  </a:cubicBezTo>
                  <a:close/>
                  <a:moveTo>
                    <a:pt x="125" y="40"/>
                  </a:moveTo>
                  <a:cubicBezTo>
                    <a:pt x="136" y="40"/>
                    <a:pt x="147" y="42"/>
                    <a:pt x="154" y="45"/>
                  </a:cubicBezTo>
                  <a:cubicBezTo>
                    <a:pt x="157" y="46"/>
                    <a:pt x="160" y="47"/>
                    <a:pt x="162" y="49"/>
                  </a:cubicBezTo>
                  <a:cubicBezTo>
                    <a:pt x="162" y="49"/>
                    <a:pt x="161" y="49"/>
                    <a:pt x="161" y="49"/>
                  </a:cubicBezTo>
                  <a:cubicBezTo>
                    <a:pt x="160" y="50"/>
                    <a:pt x="157" y="51"/>
                    <a:pt x="153" y="52"/>
                  </a:cubicBezTo>
                  <a:cubicBezTo>
                    <a:pt x="146" y="53"/>
                    <a:pt x="136" y="54"/>
                    <a:pt x="125" y="54"/>
                  </a:cubicBezTo>
                  <a:cubicBezTo>
                    <a:pt x="113" y="54"/>
                    <a:pt x="103" y="53"/>
                    <a:pt x="96" y="52"/>
                  </a:cubicBezTo>
                  <a:cubicBezTo>
                    <a:pt x="92" y="51"/>
                    <a:pt x="90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9" y="47"/>
                    <a:pt x="92" y="46"/>
                    <a:pt x="95" y="45"/>
                  </a:cubicBezTo>
                  <a:cubicBezTo>
                    <a:pt x="102" y="42"/>
                    <a:pt x="113" y="40"/>
                    <a:pt x="125" y="40"/>
                  </a:cubicBezTo>
                  <a:close/>
                  <a:moveTo>
                    <a:pt x="67" y="42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70" y="53"/>
                    <a:pt x="72" y="55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4" y="59"/>
                    <a:pt x="76" y="60"/>
                    <a:pt x="78" y="60"/>
                  </a:cubicBezTo>
                  <a:cubicBezTo>
                    <a:pt x="77" y="58"/>
                    <a:pt x="76" y="55"/>
                    <a:pt x="76" y="52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0"/>
                    <a:pt x="76" y="50"/>
                    <a:pt x="76" y="49"/>
                  </a:cubicBezTo>
                  <a:cubicBezTo>
                    <a:pt x="76" y="49"/>
                    <a:pt x="76" y="48"/>
                    <a:pt x="76" y="47"/>
                  </a:cubicBezTo>
                  <a:cubicBezTo>
                    <a:pt x="76" y="45"/>
                    <a:pt x="77" y="44"/>
                    <a:pt x="77" y="43"/>
                  </a:cubicBezTo>
                  <a:cubicBezTo>
                    <a:pt x="74" y="43"/>
                    <a:pt x="70" y="42"/>
                    <a:pt x="67" y="42"/>
                  </a:cubicBezTo>
                  <a:close/>
                  <a:moveTo>
                    <a:pt x="29" y="42"/>
                  </a:moveTo>
                  <a:cubicBezTo>
                    <a:pt x="28" y="42"/>
                    <a:pt x="27" y="43"/>
                    <a:pt x="27" y="44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8"/>
                    <a:pt x="0" y="5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2" y="75"/>
                    <a:pt x="43" y="73"/>
                    <a:pt x="43" y="72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4"/>
                    <a:pt x="42" y="42"/>
                    <a:pt x="40" y="42"/>
                  </a:cubicBezTo>
                  <a:lnTo>
                    <a:pt x="29" y="42"/>
                  </a:lnTo>
                  <a:close/>
                  <a:moveTo>
                    <a:pt x="31" y="48"/>
                  </a:moveTo>
                  <a:cubicBezTo>
                    <a:pt x="37" y="48"/>
                    <a:pt x="37" y="48"/>
                    <a:pt x="37" y="4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7" y="53"/>
                    <a:pt x="28" y="53"/>
                    <a:pt x="29" y="52"/>
                  </a:cubicBezTo>
                  <a:lnTo>
                    <a:pt x="31" y="48"/>
                  </a:lnTo>
                  <a:close/>
                  <a:moveTo>
                    <a:pt x="47" y="63"/>
                  </a:moveTo>
                  <a:cubicBezTo>
                    <a:pt x="47" y="70"/>
                    <a:pt x="47" y="70"/>
                    <a:pt x="47" y="70"/>
                  </a:cubicBezTo>
                  <a:cubicBezTo>
                    <a:pt x="48" y="71"/>
                    <a:pt x="49" y="72"/>
                    <a:pt x="50" y="73"/>
                  </a:cubicBezTo>
                  <a:cubicBezTo>
                    <a:pt x="51" y="74"/>
                    <a:pt x="53" y="75"/>
                    <a:pt x="54" y="7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0" y="65"/>
                    <a:pt x="48" y="64"/>
                    <a:pt x="47" y="63"/>
                  </a:cubicBezTo>
                  <a:close/>
                  <a:moveTo>
                    <a:pt x="67" y="64"/>
                  </a:moveTo>
                  <a:cubicBezTo>
                    <a:pt x="67" y="81"/>
                    <a:pt x="67" y="81"/>
                    <a:pt x="67" y="81"/>
                  </a:cubicBezTo>
                  <a:cubicBezTo>
                    <a:pt x="70" y="81"/>
                    <a:pt x="74" y="82"/>
                    <a:pt x="78" y="83"/>
                  </a:cubicBezTo>
                  <a:cubicBezTo>
                    <a:pt x="77" y="80"/>
                    <a:pt x="76" y="78"/>
                    <a:pt x="76" y="75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8"/>
                    <a:pt x="77" y="67"/>
                    <a:pt x="77" y="66"/>
                  </a:cubicBezTo>
                  <a:cubicBezTo>
                    <a:pt x="74" y="65"/>
                    <a:pt x="70" y="65"/>
                    <a:pt x="67" y="64"/>
                  </a:cubicBezTo>
                  <a:close/>
                  <a:moveTo>
                    <a:pt x="83" y="64"/>
                  </a:moveTo>
                  <a:cubicBezTo>
                    <a:pt x="81" y="66"/>
                    <a:pt x="79" y="68"/>
                    <a:pt x="79" y="70"/>
                  </a:cubicBezTo>
                  <a:cubicBezTo>
                    <a:pt x="79" y="75"/>
                    <a:pt x="79" y="70"/>
                    <a:pt x="79" y="75"/>
                  </a:cubicBezTo>
                  <a:cubicBezTo>
                    <a:pt x="79" y="79"/>
                    <a:pt x="81" y="82"/>
                    <a:pt x="83" y="84"/>
                  </a:cubicBezTo>
                  <a:cubicBezTo>
                    <a:pt x="86" y="86"/>
                    <a:pt x="89" y="88"/>
                    <a:pt x="93" y="89"/>
                  </a:cubicBezTo>
                  <a:cubicBezTo>
                    <a:pt x="102" y="92"/>
                    <a:pt x="113" y="94"/>
                    <a:pt x="125" y="94"/>
                  </a:cubicBezTo>
                  <a:cubicBezTo>
                    <a:pt x="137" y="94"/>
                    <a:pt x="148" y="92"/>
                    <a:pt x="156" y="89"/>
                  </a:cubicBezTo>
                  <a:cubicBezTo>
                    <a:pt x="160" y="88"/>
                    <a:pt x="163" y="86"/>
                    <a:pt x="166" y="84"/>
                  </a:cubicBezTo>
                  <a:cubicBezTo>
                    <a:pt x="168" y="82"/>
                    <a:pt x="171" y="79"/>
                    <a:pt x="170" y="75"/>
                  </a:cubicBezTo>
                  <a:cubicBezTo>
                    <a:pt x="170" y="72"/>
                    <a:pt x="170" y="75"/>
                    <a:pt x="170" y="70"/>
                  </a:cubicBezTo>
                  <a:cubicBezTo>
                    <a:pt x="170" y="68"/>
                    <a:pt x="169" y="66"/>
                    <a:pt x="167" y="64"/>
                  </a:cubicBezTo>
                  <a:cubicBezTo>
                    <a:pt x="164" y="66"/>
                    <a:pt x="161" y="68"/>
                    <a:pt x="158" y="69"/>
                  </a:cubicBezTo>
                  <a:cubicBezTo>
                    <a:pt x="160" y="70"/>
                    <a:pt x="161" y="70"/>
                    <a:pt x="162" y="71"/>
                  </a:cubicBezTo>
                  <a:cubicBezTo>
                    <a:pt x="162" y="71"/>
                    <a:pt x="161" y="71"/>
                    <a:pt x="161" y="71"/>
                  </a:cubicBezTo>
                  <a:cubicBezTo>
                    <a:pt x="160" y="72"/>
                    <a:pt x="157" y="73"/>
                    <a:pt x="153" y="74"/>
                  </a:cubicBezTo>
                  <a:cubicBezTo>
                    <a:pt x="146" y="76"/>
                    <a:pt x="136" y="77"/>
                    <a:pt x="125" y="77"/>
                  </a:cubicBezTo>
                  <a:cubicBezTo>
                    <a:pt x="113" y="77"/>
                    <a:pt x="103" y="76"/>
                    <a:pt x="96" y="74"/>
                  </a:cubicBezTo>
                  <a:cubicBezTo>
                    <a:pt x="92" y="73"/>
                    <a:pt x="90" y="72"/>
                    <a:pt x="88" y="71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9" y="70"/>
                    <a:pt x="90" y="70"/>
                    <a:pt x="91" y="69"/>
                  </a:cubicBezTo>
                  <a:cubicBezTo>
                    <a:pt x="88" y="68"/>
                    <a:pt x="85" y="66"/>
                    <a:pt x="83" y="64"/>
                  </a:cubicBezTo>
                  <a:close/>
                  <a:moveTo>
                    <a:pt x="29" y="84"/>
                  </a:moveTo>
                  <a:cubicBezTo>
                    <a:pt x="28" y="84"/>
                    <a:pt x="27" y="85"/>
                    <a:pt x="27" y="86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1" y="117"/>
                    <a:pt x="3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2" y="117"/>
                    <a:pt x="43" y="115"/>
                    <a:pt x="43" y="114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6"/>
                    <a:pt x="42" y="84"/>
                    <a:pt x="40" y="84"/>
                  </a:cubicBezTo>
                  <a:lnTo>
                    <a:pt x="29" y="84"/>
                  </a:lnTo>
                  <a:close/>
                  <a:moveTo>
                    <a:pt x="83" y="87"/>
                  </a:moveTo>
                  <a:cubicBezTo>
                    <a:pt x="81" y="88"/>
                    <a:pt x="79" y="90"/>
                    <a:pt x="79" y="92"/>
                  </a:cubicBezTo>
                  <a:cubicBezTo>
                    <a:pt x="79" y="98"/>
                    <a:pt x="79" y="92"/>
                    <a:pt x="79" y="98"/>
                  </a:cubicBezTo>
                  <a:cubicBezTo>
                    <a:pt x="79" y="101"/>
                    <a:pt x="81" y="104"/>
                    <a:pt x="83" y="106"/>
                  </a:cubicBezTo>
                  <a:cubicBezTo>
                    <a:pt x="86" y="109"/>
                    <a:pt x="89" y="110"/>
                    <a:pt x="93" y="112"/>
                  </a:cubicBezTo>
                  <a:cubicBezTo>
                    <a:pt x="102" y="115"/>
                    <a:pt x="113" y="117"/>
                    <a:pt x="125" y="117"/>
                  </a:cubicBezTo>
                  <a:cubicBezTo>
                    <a:pt x="137" y="117"/>
                    <a:pt x="148" y="115"/>
                    <a:pt x="156" y="112"/>
                  </a:cubicBezTo>
                  <a:cubicBezTo>
                    <a:pt x="160" y="110"/>
                    <a:pt x="163" y="109"/>
                    <a:pt x="166" y="106"/>
                  </a:cubicBezTo>
                  <a:cubicBezTo>
                    <a:pt x="168" y="104"/>
                    <a:pt x="171" y="101"/>
                    <a:pt x="170" y="98"/>
                  </a:cubicBezTo>
                  <a:cubicBezTo>
                    <a:pt x="170" y="94"/>
                    <a:pt x="170" y="98"/>
                    <a:pt x="170" y="92"/>
                  </a:cubicBezTo>
                  <a:cubicBezTo>
                    <a:pt x="170" y="90"/>
                    <a:pt x="169" y="88"/>
                    <a:pt x="167" y="87"/>
                  </a:cubicBezTo>
                  <a:cubicBezTo>
                    <a:pt x="164" y="89"/>
                    <a:pt x="161" y="90"/>
                    <a:pt x="158" y="92"/>
                  </a:cubicBezTo>
                  <a:cubicBezTo>
                    <a:pt x="160" y="92"/>
                    <a:pt x="161" y="93"/>
                    <a:pt x="162" y="94"/>
                  </a:cubicBezTo>
                  <a:cubicBezTo>
                    <a:pt x="162" y="94"/>
                    <a:pt x="161" y="94"/>
                    <a:pt x="161" y="94"/>
                  </a:cubicBezTo>
                  <a:cubicBezTo>
                    <a:pt x="160" y="95"/>
                    <a:pt x="157" y="96"/>
                    <a:pt x="153" y="97"/>
                  </a:cubicBezTo>
                  <a:cubicBezTo>
                    <a:pt x="146" y="98"/>
                    <a:pt x="136" y="100"/>
                    <a:pt x="125" y="100"/>
                  </a:cubicBezTo>
                  <a:cubicBezTo>
                    <a:pt x="113" y="100"/>
                    <a:pt x="103" y="98"/>
                    <a:pt x="96" y="97"/>
                  </a:cubicBezTo>
                  <a:cubicBezTo>
                    <a:pt x="92" y="96"/>
                    <a:pt x="90" y="95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9" y="93"/>
                    <a:pt x="90" y="92"/>
                    <a:pt x="91" y="92"/>
                  </a:cubicBezTo>
                  <a:cubicBezTo>
                    <a:pt x="88" y="90"/>
                    <a:pt x="85" y="89"/>
                    <a:pt x="83" y="87"/>
                  </a:cubicBezTo>
                  <a:close/>
                  <a:moveTo>
                    <a:pt x="31" y="90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7" y="95"/>
                    <a:pt x="28" y="94"/>
                    <a:pt x="29" y="94"/>
                  </a:cubicBezTo>
                  <a:lnTo>
                    <a:pt x="31" y="9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3"/>
          <p:cNvSpPr>
            <a:spLocks noGrp="1"/>
          </p:cNvSpPr>
          <p:nvPr>
            <p:ph type="title"/>
          </p:nvPr>
        </p:nvSpPr>
        <p:spPr>
          <a:xfrm>
            <a:off x="663971" y="265260"/>
            <a:ext cx="11351683" cy="964969"/>
          </a:xfrm>
        </p:spPr>
        <p:txBody>
          <a:bodyPr/>
          <a:lstStyle/>
          <a:p>
            <a:r>
              <a:rPr lang="zh-CN" altLang="en-US" dirty="0" smtClean="0">
                <a:ea typeface="微软雅黑" panose="020B0503020204020204" charset="-122"/>
              </a:rPr>
              <a:t>备份恢复方案（</a:t>
            </a:r>
            <a:r>
              <a:rPr lang="en-US" altLang="zh-CN" dirty="0" smtClean="0">
                <a:ea typeface="微软雅黑" panose="020B0503020204020204" charset="-122"/>
              </a:rPr>
              <a:t>BR</a:t>
            </a:r>
            <a:r>
              <a:rPr lang="zh-CN" altLang="en-US" dirty="0" smtClean="0">
                <a:ea typeface="微软雅黑" panose="020B0503020204020204" charset="-122"/>
              </a:rPr>
              <a:t>）</a:t>
            </a:r>
            <a:endParaRPr sz="1865" dirty="0" smtClean="0">
              <a:ea typeface="微软雅黑" panose="020B0503020204020204" charset="-122"/>
            </a:endParaRPr>
          </a:p>
        </p:txBody>
      </p:sp>
      <p:grpSp>
        <p:nvGrpSpPr>
          <p:cNvPr id="90115" name="组合 59"/>
          <p:cNvGrpSpPr>
            <a:grpSpLocks noChangeAspect="1"/>
          </p:cNvGrpSpPr>
          <p:nvPr/>
        </p:nvGrpSpPr>
        <p:grpSpPr bwMode="auto">
          <a:xfrm>
            <a:off x="852811" y="2312851"/>
            <a:ext cx="10352617" cy="3012017"/>
            <a:chOff x="1723180" y="1059581"/>
            <a:chExt cx="5697636" cy="1657439"/>
          </a:xfrm>
        </p:grpSpPr>
        <p:pic>
          <p:nvPicPr>
            <p:cNvPr id="90543" name="Picture 3" descr="D:\黄振国---新\中兴++\2015-04\PPT美化\制作文件\中兴通讯整体胶片16比9\图\未标题-1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3" r="30634"/>
            <a:stretch>
              <a:fillRect/>
            </a:stretch>
          </p:blipFill>
          <p:spPr bwMode="auto">
            <a:xfrm>
              <a:off x="2172543" y="1059581"/>
              <a:ext cx="5248273" cy="1543631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44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80" y="2267656"/>
              <a:ext cx="449364" cy="449364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140" name="矩形 497"/>
          <p:cNvSpPr>
            <a:spLocks noChangeArrowheads="1"/>
          </p:cNvSpPr>
          <p:nvPr/>
        </p:nvSpPr>
        <p:spPr bwMode="auto">
          <a:xfrm>
            <a:off x="750349" y="5090903"/>
            <a:ext cx="1050902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2875" indent="-1428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的备份恢复方案由备份恢复服务、备份服务器和存储组成</a:t>
            </a:r>
            <a:endParaRPr lang="en-US" altLang="zh-CN" sz="186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各</a:t>
            </a:r>
            <a:r>
              <a:rPr lang="en-US" altLang="zh-CN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APP</a:t>
            </a: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中的备份服务完成数据备份并保持到备份服务器中</a:t>
            </a:r>
            <a:endParaRPr lang="en-US" altLang="zh-CN" sz="186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备份恢复策略支持用户自定义</a:t>
            </a:r>
            <a:endParaRPr lang="en-US" altLang="zh-CN" sz="186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7" y="1230229"/>
            <a:ext cx="10726923" cy="3347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78476" y="224179"/>
            <a:ext cx="11351683" cy="965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容灾方案（</a:t>
            </a:r>
            <a:r>
              <a:rPr lang="en-US" altLang="zh-CN" dirty="0" smtClean="0">
                <a:solidFill>
                  <a:schemeClr val="bg2"/>
                </a:solidFill>
              </a:rPr>
              <a:t>GR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4" name="组合 59"/>
          <p:cNvGrpSpPr>
            <a:grpSpLocks noChangeAspect="1"/>
          </p:cNvGrpSpPr>
          <p:nvPr/>
        </p:nvGrpSpPr>
        <p:grpSpPr bwMode="auto">
          <a:xfrm>
            <a:off x="852811" y="2238248"/>
            <a:ext cx="10352617" cy="3012017"/>
            <a:chOff x="1723180" y="1059581"/>
            <a:chExt cx="5697636" cy="1657439"/>
          </a:xfrm>
        </p:grpSpPr>
        <p:pic>
          <p:nvPicPr>
            <p:cNvPr id="6" name="Picture 3" descr="D:\黄振国---新\中兴++\2015-04\PPT美化\制作文件\中兴通讯整体胶片16比9\图\未标题-1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3" r="30634"/>
            <a:stretch>
              <a:fillRect/>
            </a:stretch>
          </p:blipFill>
          <p:spPr bwMode="auto">
            <a:xfrm>
              <a:off x="2172543" y="1059581"/>
              <a:ext cx="5248273" cy="1543631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80" y="2267656"/>
              <a:ext cx="449364" cy="449364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497"/>
          <p:cNvSpPr>
            <a:spLocks noChangeArrowheads="1"/>
          </p:cNvSpPr>
          <p:nvPr/>
        </p:nvSpPr>
        <p:spPr bwMode="auto">
          <a:xfrm>
            <a:off x="886111" y="5040837"/>
            <a:ext cx="1050902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2875" indent="-1428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2847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7419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1991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656330" indent="19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激活站点和备用站点使用相同的配置资源</a:t>
            </a:r>
            <a:endParaRPr lang="en-US" altLang="zh-CN" sz="186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周期性同步数据到灾备站点，不包括历史告警、历史性能、</a:t>
            </a:r>
            <a:r>
              <a:rPr lang="en-US" altLang="zh-CN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SON</a:t>
            </a: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监控数据和信令采集数据等</a:t>
            </a:r>
            <a:endParaRPr lang="en-US" altLang="zh-CN" sz="186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defTabSz="914400">
              <a:lnSpc>
                <a:spcPct val="130000"/>
              </a:lnSpc>
              <a:buClr>
                <a:srgbClr val="005BAA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当激活站点发生灾难，需要手动切换到备用站点，并由备用站点接管设备提供服务</a:t>
            </a:r>
            <a:endParaRPr lang="en-US" altLang="zh-CN" sz="1865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86" name="图片 38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9" y="1080628"/>
            <a:ext cx="10502080" cy="347227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矩形 386"/>
          <p:cNvSpPr/>
          <p:nvPr/>
        </p:nvSpPr>
        <p:spPr bwMode="auto">
          <a:xfrm>
            <a:off x="2282412" y="2031959"/>
            <a:ext cx="684464" cy="76458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88" name="矩形 387"/>
          <p:cNvSpPr/>
          <p:nvPr/>
        </p:nvSpPr>
        <p:spPr bwMode="auto">
          <a:xfrm>
            <a:off x="8859676" y="2073564"/>
            <a:ext cx="684464" cy="76458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389" name="组合 388"/>
          <p:cNvGrpSpPr>
            <a:grpSpLocks noChangeAspect="1"/>
          </p:cNvGrpSpPr>
          <p:nvPr/>
        </p:nvGrpSpPr>
        <p:grpSpPr>
          <a:xfrm>
            <a:off x="2285127" y="2025649"/>
            <a:ext cx="684133" cy="749713"/>
            <a:chOff x="5430838" y="2700338"/>
            <a:chExt cx="1341438" cy="1470025"/>
          </a:xfrm>
          <a:solidFill>
            <a:srgbClr val="0066B3">
              <a:lumMod val="75000"/>
            </a:srgbClr>
          </a:solidFill>
        </p:grpSpPr>
        <p:sp>
          <p:nvSpPr>
            <p:cNvPr id="390" name="Freeform 1335"/>
            <p:cNvSpPr/>
            <p:nvPr/>
          </p:nvSpPr>
          <p:spPr bwMode="auto">
            <a:xfrm>
              <a:off x="5443538" y="3900488"/>
              <a:ext cx="155575" cy="144463"/>
            </a:xfrm>
            <a:custGeom>
              <a:avLst/>
              <a:gdLst>
                <a:gd name="T0" fmla="*/ 424 w 424"/>
                <a:gd name="T1" fmla="*/ 398 h 398"/>
                <a:gd name="T2" fmla="*/ 0 w 424"/>
                <a:gd name="T3" fmla="*/ 339 h 398"/>
                <a:gd name="T4" fmla="*/ 0 w 424"/>
                <a:gd name="T5" fmla="*/ 0 h 398"/>
                <a:gd name="T6" fmla="*/ 424 w 424"/>
                <a:gd name="T7" fmla="*/ 60 h 398"/>
                <a:gd name="T8" fmla="*/ 424 w 424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8">
                  <a:moveTo>
                    <a:pt x="424" y="398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1" name="Freeform 1336"/>
            <p:cNvSpPr/>
            <p:nvPr/>
          </p:nvSpPr>
          <p:spPr bwMode="auto">
            <a:xfrm>
              <a:off x="5608638" y="3922713"/>
              <a:ext cx="153988" cy="146050"/>
            </a:xfrm>
            <a:custGeom>
              <a:avLst/>
              <a:gdLst>
                <a:gd name="T0" fmla="*/ 425 w 425"/>
                <a:gd name="T1" fmla="*/ 398 h 398"/>
                <a:gd name="T2" fmla="*/ 0 w 425"/>
                <a:gd name="T3" fmla="*/ 339 h 398"/>
                <a:gd name="T4" fmla="*/ 0 w 425"/>
                <a:gd name="T5" fmla="*/ 0 h 398"/>
                <a:gd name="T6" fmla="*/ 425 w 425"/>
                <a:gd name="T7" fmla="*/ 60 h 398"/>
                <a:gd name="T8" fmla="*/ 425 w 425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98">
                  <a:moveTo>
                    <a:pt x="425" y="398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5" y="60"/>
                  </a:lnTo>
                  <a:lnTo>
                    <a:pt x="425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2" name="Freeform 1337"/>
            <p:cNvSpPr/>
            <p:nvPr/>
          </p:nvSpPr>
          <p:spPr bwMode="auto">
            <a:xfrm>
              <a:off x="6094413" y="3990975"/>
              <a:ext cx="155575" cy="146050"/>
            </a:xfrm>
            <a:custGeom>
              <a:avLst/>
              <a:gdLst>
                <a:gd name="T0" fmla="*/ 424 w 424"/>
                <a:gd name="T1" fmla="*/ 399 h 399"/>
                <a:gd name="T2" fmla="*/ 0 w 424"/>
                <a:gd name="T3" fmla="*/ 339 h 399"/>
                <a:gd name="T4" fmla="*/ 0 w 424"/>
                <a:gd name="T5" fmla="*/ 0 h 399"/>
                <a:gd name="T6" fmla="*/ 424 w 424"/>
                <a:gd name="T7" fmla="*/ 60 h 399"/>
                <a:gd name="T8" fmla="*/ 424 w 424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9">
                  <a:moveTo>
                    <a:pt x="424" y="39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3" name="Freeform 1338"/>
            <p:cNvSpPr/>
            <p:nvPr/>
          </p:nvSpPr>
          <p:spPr bwMode="auto">
            <a:xfrm>
              <a:off x="6257925" y="4014788"/>
              <a:ext cx="155575" cy="144463"/>
            </a:xfrm>
            <a:custGeom>
              <a:avLst/>
              <a:gdLst>
                <a:gd name="T0" fmla="*/ 424 w 424"/>
                <a:gd name="T1" fmla="*/ 399 h 399"/>
                <a:gd name="T2" fmla="*/ 0 w 424"/>
                <a:gd name="T3" fmla="*/ 339 h 399"/>
                <a:gd name="T4" fmla="*/ 0 w 424"/>
                <a:gd name="T5" fmla="*/ 0 h 399"/>
                <a:gd name="T6" fmla="*/ 424 w 424"/>
                <a:gd name="T7" fmla="*/ 60 h 399"/>
                <a:gd name="T8" fmla="*/ 424 w 424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9">
                  <a:moveTo>
                    <a:pt x="424" y="39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4" name="Freeform 1339"/>
            <p:cNvSpPr>
              <a:spLocks noEditPoints="1"/>
            </p:cNvSpPr>
            <p:nvPr/>
          </p:nvSpPr>
          <p:spPr bwMode="auto">
            <a:xfrm>
              <a:off x="5772150" y="3946525"/>
              <a:ext cx="312738" cy="166688"/>
            </a:xfrm>
            <a:custGeom>
              <a:avLst/>
              <a:gdLst>
                <a:gd name="T0" fmla="*/ 858 w 858"/>
                <a:gd name="T1" fmla="*/ 460 h 460"/>
                <a:gd name="T2" fmla="*/ 0 w 858"/>
                <a:gd name="T3" fmla="*/ 339 h 460"/>
                <a:gd name="T4" fmla="*/ 0 w 858"/>
                <a:gd name="T5" fmla="*/ 0 h 460"/>
                <a:gd name="T6" fmla="*/ 858 w 858"/>
                <a:gd name="T7" fmla="*/ 121 h 460"/>
                <a:gd name="T8" fmla="*/ 858 w 858"/>
                <a:gd name="T9" fmla="*/ 460 h 460"/>
                <a:gd name="T10" fmla="*/ 529 w 858"/>
                <a:gd name="T11" fmla="*/ 182 h 460"/>
                <a:gd name="T12" fmla="*/ 486 w 858"/>
                <a:gd name="T13" fmla="*/ 177 h 460"/>
                <a:gd name="T14" fmla="*/ 466 w 858"/>
                <a:gd name="T15" fmla="*/ 174 h 460"/>
                <a:gd name="T16" fmla="*/ 385 w 858"/>
                <a:gd name="T17" fmla="*/ 384 h 460"/>
                <a:gd name="T18" fmla="*/ 419 w 858"/>
                <a:gd name="T19" fmla="*/ 389 h 460"/>
                <a:gd name="T20" fmla="*/ 454 w 858"/>
                <a:gd name="T21" fmla="*/ 299 h 460"/>
                <a:gd name="T22" fmla="*/ 486 w 858"/>
                <a:gd name="T23" fmla="*/ 304 h 460"/>
                <a:gd name="T24" fmla="*/ 493 w 858"/>
                <a:gd name="T25" fmla="*/ 305 h 460"/>
                <a:gd name="T26" fmla="*/ 512 w 858"/>
                <a:gd name="T27" fmla="*/ 290 h 460"/>
                <a:gd name="T28" fmla="*/ 543 w 858"/>
                <a:gd name="T29" fmla="*/ 208 h 460"/>
                <a:gd name="T30" fmla="*/ 529 w 858"/>
                <a:gd name="T31" fmla="*/ 182 h 460"/>
                <a:gd name="T32" fmla="*/ 508 w 858"/>
                <a:gd name="T33" fmla="*/ 207 h 460"/>
                <a:gd name="T34" fmla="*/ 486 w 858"/>
                <a:gd name="T35" fmla="*/ 266 h 460"/>
                <a:gd name="T36" fmla="*/ 485 w 858"/>
                <a:gd name="T37" fmla="*/ 270 h 460"/>
                <a:gd name="T38" fmla="*/ 479 w 858"/>
                <a:gd name="T39" fmla="*/ 276 h 460"/>
                <a:gd name="T40" fmla="*/ 465 w 858"/>
                <a:gd name="T41" fmla="*/ 273 h 460"/>
                <a:gd name="T42" fmla="*/ 486 w 858"/>
                <a:gd name="T43" fmla="*/ 214 h 460"/>
                <a:gd name="T44" fmla="*/ 491 w 858"/>
                <a:gd name="T45" fmla="*/ 201 h 460"/>
                <a:gd name="T46" fmla="*/ 508 w 858"/>
                <a:gd name="T47" fmla="*/ 207 h 460"/>
                <a:gd name="T48" fmla="*/ 404 w 858"/>
                <a:gd name="T49" fmla="*/ 289 h 460"/>
                <a:gd name="T50" fmla="*/ 369 w 858"/>
                <a:gd name="T51" fmla="*/ 284 h 460"/>
                <a:gd name="T52" fmla="*/ 407 w 858"/>
                <a:gd name="T53" fmla="*/ 189 h 460"/>
                <a:gd name="T54" fmla="*/ 407 w 858"/>
                <a:gd name="T55" fmla="*/ 188 h 460"/>
                <a:gd name="T56" fmla="*/ 389 w 858"/>
                <a:gd name="T57" fmla="*/ 185 h 460"/>
                <a:gd name="T58" fmla="*/ 351 w 858"/>
                <a:gd name="T59" fmla="*/ 281 h 460"/>
                <a:gd name="T60" fmla="*/ 314 w 858"/>
                <a:gd name="T61" fmla="*/ 276 h 460"/>
                <a:gd name="T62" fmla="*/ 398 w 858"/>
                <a:gd name="T63" fmla="*/ 65 h 460"/>
                <a:gd name="T64" fmla="*/ 435 w 858"/>
                <a:gd name="T65" fmla="*/ 71 h 460"/>
                <a:gd name="T66" fmla="*/ 398 w 858"/>
                <a:gd name="T67" fmla="*/ 165 h 460"/>
                <a:gd name="T68" fmla="*/ 425 w 858"/>
                <a:gd name="T69" fmla="*/ 167 h 460"/>
                <a:gd name="T70" fmla="*/ 443 w 858"/>
                <a:gd name="T71" fmla="*/ 191 h 460"/>
                <a:gd name="T72" fmla="*/ 404 w 858"/>
                <a:gd name="T73" fmla="*/ 289 h 460"/>
                <a:gd name="T74" fmla="*/ 208 w 858"/>
                <a:gd name="T75" fmla="*/ 39 h 460"/>
                <a:gd name="T76" fmla="*/ 381 w 858"/>
                <a:gd name="T77" fmla="*/ 63 h 460"/>
                <a:gd name="T78" fmla="*/ 371 w 858"/>
                <a:gd name="T79" fmla="*/ 86 h 460"/>
                <a:gd name="T80" fmla="*/ 284 w 858"/>
                <a:gd name="T81" fmla="*/ 208 h 460"/>
                <a:gd name="T82" fmla="*/ 380 w 858"/>
                <a:gd name="T83" fmla="*/ 359 h 460"/>
                <a:gd name="T84" fmla="*/ 370 w 858"/>
                <a:gd name="T85" fmla="*/ 382 h 460"/>
                <a:gd name="T86" fmla="*/ 208 w 858"/>
                <a:gd name="T87" fmla="*/ 359 h 460"/>
                <a:gd name="T88" fmla="*/ 179 w 858"/>
                <a:gd name="T89" fmla="*/ 326 h 460"/>
                <a:gd name="T90" fmla="*/ 179 w 858"/>
                <a:gd name="T91" fmla="*/ 64 h 460"/>
                <a:gd name="T92" fmla="*/ 208 w 858"/>
                <a:gd name="T93" fmla="*/ 39 h 460"/>
                <a:gd name="T94" fmla="*/ 453 w 858"/>
                <a:gd name="T95" fmla="*/ 74 h 460"/>
                <a:gd name="T96" fmla="*/ 651 w 858"/>
                <a:gd name="T97" fmla="*/ 101 h 460"/>
                <a:gd name="T98" fmla="*/ 680 w 858"/>
                <a:gd name="T99" fmla="*/ 134 h 460"/>
                <a:gd name="T100" fmla="*/ 680 w 858"/>
                <a:gd name="T101" fmla="*/ 396 h 460"/>
                <a:gd name="T102" fmla="*/ 651 w 858"/>
                <a:gd name="T103" fmla="*/ 421 h 460"/>
                <a:gd name="T104" fmla="*/ 442 w 858"/>
                <a:gd name="T105" fmla="*/ 392 h 460"/>
                <a:gd name="T106" fmla="*/ 449 w 858"/>
                <a:gd name="T107" fmla="*/ 375 h 460"/>
                <a:gd name="T108" fmla="*/ 570 w 858"/>
                <a:gd name="T109" fmla="*/ 248 h 460"/>
                <a:gd name="T110" fmla="*/ 447 w 858"/>
                <a:gd name="T111" fmla="*/ 86 h 460"/>
                <a:gd name="T112" fmla="*/ 453 w 858"/>
                <a:gd name="T113" fmla="*/ 7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8" h="460">
                  <a:moveTo>
                    <a:pt x="858" y="460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858" y="121"/>
                  </a:lnTo>
                  <a:lnTo>
                    <a:pt x="858" y="460"/>
                  </a:lnTo>
                  <a:close/>
                  <a:moveTo>
                    <a:pt x="529" y="182"/>
                  </a:moveTo>
                  <a:lnTo>
                    <a:pt x="486" y="177"/>
                  </a:lnTo>
                  <a:lnTo>
                    <a:pt x="466" y="174"/>
                  </a:lnTo>
                  <a:lnTo>
                    <a:pt x="385" y="384"/>
                  </a:lnTo>
                  <a:lnTo>
                    <a:pt x="419" y="389"/>
                  </a:lnTo>
                  <a:lnTo>
                    <a:pt x="454" y="299"/>
                  </a:lnTo>
                  <a:lnTo>
                    <a:pt x="486" y="304"/>
                  </a:lnTo>
                  <a:lnTo>
                    <a:pt x="493" y="305"/>
                  </a:lnTo>
                  <a:cubicBezTo>
                    <a:pt x="502" y="307"/>
                    <a:pt x="509" y="297"/>
                    <a:pt x="512" y="290"/>
                  </a:cubicBezTo>
                  <a:lnTo>
                    <a:pt x="543" y="208"/>
                  </a:lnTo>
                  <a:cubicBezTo>
                    <a:pt x="545" y="201"/>
                    <a:pt x="537" y="184"/>
                    <a:pt x="529" y="182"/>
                  </a:cubicBezTo>
                  <a:close/>
                  <a:moveTo>
                    <a:pt x="508" y="207"/>
                  </a:moveTo>
                  <a:lnTo>
                    <a:pt x="486" y="266"/>
                  </a:lnTo>
                  <a:lnTo>
                    <a:pt x="485" y="270"/>
                  </a:lnTo>
                  <a:cubicBezTo>
                    <a:pt x="484" y="273"/>
                    <a:pt x="483" y="275"/>
                    <a:pt x="479" y="276"/>
                  </a:cubicBezTo>
                  <a:lnTo>
                    <a:pt x="465" y="273"/>
                  </a:lnTo>
                  <a:lnTo>
                    <a:pt x="486" y="214"/>
                  </a:lnTo>
                  <a:lnTo>
                    <a:pt x="491" y="201"/>
                  </a:lnTo>
                  <a:cubicBezTo>
                    <a:pt x="493" y="196"/>
                    <a:pt x="510" y="200"/>
                    <a:pt x="508" y="207"/>
                  </a:cubicBezTo>
                  <a:close/>
                  <a:moveTo>
                    <a:pt x="404" y="289"/>
                  </a:moveTo>
                  <a:lnTo>
                    <a:pt x="369" y="284"/>
                  </a:lnTo>
                  <a:lnTo>
                    <a:pt x="407" y="189"/>
                  </a:lnTo>
                  <a:lnTo>
                    <a:pt x="407" y="188"/>
                  </a:lnTo>
                  <a:cubicBezTo>
                    <a:pt x="410" y="182"/>
                    <a:pt x="394" y="175"/>
                    <a:pt x="389" y="185"/>
                  </a:cubicBezTo>
                  <a:lnTo>
                    <a:pt x="351" y="281"/>
                  </a:lnTo>
                  <a:lnTo>
                    <a:pt x="314" y="276"/>
                  </a:lnTo>
                  <a:lnTo>
                    <a:pt x="398" y="65"/>
                  </a:lnTo>
                  <a:lnTo>
                    <a:pt x="435" y="71"/>
                  </a:lnTo>
                  <a:lnTo>
                    <a:pt x="398" y="165"/>
                  </a:lnTo>
                  <a:lnTo>
                    <a:pt x="425" y="167"/>
                  </a:lnTo>
                  <a:cubicBezTo>
                    <a:pt x="437" y="168"/>
                    <a:pt x="447" y="181"/>
                    <a:pt x="443" y="191"/>
                  </a:cubicBezTo>
                  <a:lnTo>
                    <a:pt x="404" y="289"/>
                  </a:lnTo>
                  <a:close/>
                  <a:moveTo>
                    <a:pt x="208" y="39"/>
                  </a:moveTo>
                  <a:lnTo>
                    <a:pt x="381" y="63"/>
                  </a:lnTo>
                  <a:lnTo>
                    <a:pt x="371" y="86"/>
                  </a:lnTo>
                  <a:cubicBezTo>
                    <a:pt x="320" y="101"/>
                    <a:pt x="284" y="148"/>
                    <a:pt x="284" y="208"/>
                  </a:cubicBezTo>
                  <a:cubicBezTo>
                    <a:pt x="284" y="272"/>
                    <a:pt x="324" y="331"/>
                    <a:pt x="380" y="359"/>
                  </a:cubicBezTo>
                  <a:lnTo>
                    <a:pt x="370" y="382"/>
                  </a:lnTo>
                  <a:lnTo>
                    <a:pt x="208" y="359"/>
                  </a:lnTo>
                  <a:cubicBezTo>
                    <a:pt x="192" y="357"/>
                    <a:pt x="179" y="342"/>
                    <a:pt x="179" y="326"/>
                  </a:cubicBezTo>
                  <a:lnTo>
                    <a:pt x="179" y="64"/>
                  </a:lnTo>
                  <a:cubicBezTo>
                    <a:pt x="179" y="48"/>
                    <a:pt x="192" y="37"/>
                    <a:pt x="208" y="39"/>
                  </a:cubicBezTo>
                  <a:close/>
                  <a:moveTo>
                    <a:pt x="453" y="74"/>
                  </a:moveTo>
                  <a:lnTo>
                    <a:pt x="651" y="101"/>
                  </a:lnTo>
                  <a:cubicBezTo>
                    <a:pt x="667" y="104"/>
                    <a:pt x="680" y="118"/>
                    <a:pt x="680" y="134"/>
                  </a:cubicBezTo>
                  <a:lnTo>
                    <a:pt x="680" y="396"/>
                  </a:lnTo>
                  <a:cubicBezTo>
                    <a:pt x="680" y="412"/>
                    <a:pt x="667" y="423"/>
                    <a:pt x="651" y="421"/>
                  </a:cubicBezTo>
                  <a:lnTo>
                    <a:pt x="442" y="392"/>
                  </a:lnTo>
                  <a:lnTo>
                    <a:pt x="449" y="375"/>
                  </a:lnTo>
                  <a:cubicBezTo>
                    <a:pt x="518" y="374"/>
                    <a:pt x="570" y="321"/>
                    <a:pt x="570" y="248"/>
                  </a:cubicBezTo>
                  <a:cubicBezTo>
                    <a:pt x="570" y="175"/>
                    <a:pt x="516" y="106"/>
                    <a:pt x="447" y="86"/>
                  </a:cubicBezTo>
                  <a:lnTo>
                    <a:pt x="453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5" name="Freeform 1340"/>
            <p:cNvSpPr/>
            <p:nvPr/>
          </p:nvSpPr>
          <p:spPr bwMode="auto">
            <a:xfrm>
              <a:off x="5448300" y="34909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6" name="Freeform 1341"/>
            <p:cNvSpPr/>
            <p:nvPr/>
          </p:nvSpPr>
          <p:spPr bwMode="auto">
            <a:xfrm>
              <a:off x="5454650" y="3619500"/>
              <a:ext cx="20638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7" name="Freeform 1342"/>
            <p:cNvSpPr/>
            <p:nvPr/>
          </p:nvSpPr>
          <p:spPr bwMode="auto">
            <a:xfrm>
              <a:off x="5448300" y="3524250"/>
              <a:ext cx="33338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8" name="Freeform 1343"/>
            <p:cNvSpPr/>
            <p:nvPr/>
          </p:nvSpPr>
          <p:spPr bwMode="auto">
            <a:xfrm>
              <a:off x="5486400" y="3495675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6 w 89"/>
                <a:gd name="T9" fmla="*/ 355 h 355"/>
                <a:gd name="T10" fmla="*/ 76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5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9" name="Freeform 1344"/>
            <p:cNvSpPr/>
            <p:nvPr/>
          </p:nvSpPr>
          <p:spPr bwMode="auto">
            <a:xfrm>
              <a:off x="5491163" y="3624263"/>
              <a:ext cx="22225" cy="26988"/>
            </a:xfrm>
            <a:custGeom>
              <a:avLst/>
              <a:gdLst>
                <a:gd name="T0" fmla="*/ 60 w 60"/>
                <a:gd name="T1" fmla="*/ 73 h 73"/>
                <a:gd name="T2" fmla="*/ 1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1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0" name="Freeform 1345"/>
            <p:cNvSpPr/>
            <p:nvPr/>
          </p:nvSpPr>
          <p:spPr bwMode="auto">
            <a:xfrm>
              <a:off x="5484813" y="3529013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1" name="Freeform 1346"/>
            <p:cNvSpPr/>
            <p:nvPr/>
          </p:nvSpPr>
          <p:spPr bwMode="auto">
            <a:xfrm>
              <a:off x="5522913" y="3502025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2" name="Freeform 1347"/>
            <p:cNvSpPr/>
            <p:nvPr/>
          </p:nvSpPr>
          <p:spPr bwMode="auto">
            <a:xfrm>
              <a:off x="5527675" y="3630613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3" name="Freeform 1348"/>
            <p:cNvSpPr/>
            <p:nvPr/>
          </p:nvSpPr>
          <p:spPr bwMode="auto">
            <a:xfrm>
              <a:off x="5522913" y="3533775"/>
              <a:ext cx="31750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4" name="Freeform 1349"/>
            <p:cNvSpPr/>
            <p:nvPr/>
          </p:nvSpPr>
          <p:spPr bwMode="auto">
            <a:xfrm>
              <a:off x="5448300" y="3697288"/>
              <a:ext cx="33338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5" name="Freeform 1350"/>
            <p:cNvSpPr/>
            <p:nvPr/>
          </p:nvSpPr>
          <p:spPr bwMode="auto">
            <a:xfrm>
              <a:off x="5454650" y="3825875"/>
              <a:ext cx="20638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6" name="Freeform 1351"/>
            <p:cNvSpPr/>
            <p:nvPr/>
          </p:nvSpPr>
          <p:spPr bwMode="auto">
            <a:xfrm>
              <a:off x="5448300" y="37306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7" name="Freeform 1352"/>
            <p:cNvSpPr/>
            <p:nvPr/>
          </p:nvSpPr>
          <p:spPr bwMode="auto">
            <a:xfrm>
              <a:off x="5486400" y="37020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8" name="Freeform 1353"/>
            <p:cNvSpPr/>
            <p:nvPr/>
          </p:nvSpPr>
          <p:spPr bwMode="auto">
            <a:xfrm>
              <a:off x="5491163" y="3830638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9" name="Freeform 1354"/>
            <p:cNvSpPr/>
            <p:nvPr/>
          </p:nvSpPr>
          <p:spPr bwMode="auto">
            <a:xfrm>
              <a:off x="5484813" y="3735388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0" name="Freeform 1355"/>
            <p:cNvSpPr/>
            <p:nvPr/>
          </p:nvSpPr>
          <p:spPr bwMode="auto">
            <a:xfrm>
              <a:off x="5522913" y="370840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1" name="Freeform 1356"/>
            <p:cNvSpPr/>
            <p:nvPr/>
          </p:nvSpPr>
          <p:spPr bwMode="auto">
            <a:xfrm>
              <a:off x="5527675" y="3836988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2" name="Freeform 1357"/>
            <p:cNvSpPr/>
            <p:nvPr/>
          </p:nvSpPr>
          <p:spPr bwMode="auto">
            <a:xfrm>
              <a:off x="5522913" y="3740150"/>
              <a:ext cx="31750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3" name="Freeform 1358"/>
            <p:cNvSpPr/>
            <p:nvPr/>
          </p:nvSpPr>
          <p:spPr bwMode="auto">
            <a:xfrm>
              <a:off x="5448300" y="3062288"/>
              <a:ext cx="33338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4" name="Freeform 1359"/>
            <p:cNvSpPr/>
            <p:nvPr/>
          </p:nvSpPr>
          <p:spPr bwMode="auto">
            <a:xfrm>
              <a:off x="5454650" y="3190875"/>
              <a:ext cx="20638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5" name="Freeform 1360"/>
            <p:cNvSpPr/>
            <p:nvPr/>
          </p:nvSpPr>
          <p:spPr bwMode="auto">
            <a:xfrm>
              <a:off x="5448300" y="30956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6" name="Freeform 1361"/>
            <p:cNvSpPr/>
            <p:nvPr/>
          </p:nvSpPr>
          <p:spPr bwMode="auto">
            <a:xfrm>
              <a:off x="5486400" y="30670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7" name="Freeform 1362"/>
            <p:cNvSpPr/>
            <p:nvPr/>
          </p:nvSpPr>
          <p:spPr bwMode="auto">
            <a:xfrm>
              <a:off x="5491163" y="3195638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8" name="Freeform 1363"/>
            <p:cNvSpPr/>
            <p:nvPr/>
          </p:nvSpPr>
          <p:spPr bwMode="auto">
            <a:xfrm>
              <a:off x="5484813" y="3100388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9" name="Freeform 1364"/>
            <p:cNvSpPr/>
            <p:nvPr/>
          </p:nvSpPr>
          <p:spPr bwMode="auto">
            <a:xfrm>
              <a:off x="5522913" y="307181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0" name="Freeform 1365"/>
            <p:cNvSpPr/>
            <p:nvPr/>
          </p:nvSpPr>
          <p:spPr bwMode="auto">
            <a:xfrm>
              <a:off x="5527675" y="320040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1" name="Freeform 1366"/>
            <p:cNvSpPr/>
            <p:nvPr/>
          </p:nvSpPr>
          <p:spPr bwMode="auto">
            <a:xfrm>
              <a:off x="5522913" y="3105150"/>
              <a:ext cx="31750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2" name="Freeform 1367"/>
            <p:cNvSpPr/>
            <p:nvPr/>
          </p:nvSpPr>
          <p:spPr bwMode="auto">
            <a:xfrm>
              <a:off x="5448300" y="326866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3" name="Freeform 1368"/>
            <p:cNvSpPr/>
            <p:nvPr/>
          </p:nvSpPr>
          <p:spPr bwMode="auto">
            <a:xfrm>
              <a:off x="5454650" y="3397250"/>
              <a:ext cx="20638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4" name="Freeform 1369"/>
            <p:cNvSpPr/>
            <p:nvPr/>
          </p:nvSpPr>
          <p:spPr bwMode="auto">
            <a:xfrm>
              <a:off x="5448300" y="330200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5" name="Freeform 1370"/>
            <p:cNvSpPr/>
            <p:nvPr/>
          </p:nvSpPr>
          <p:spPr bwMode="auto">
            <a:xfrm>
              <a:off x="5486400" y="32734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6" name="Freeform 1371"/>
            <p:cNvSpPr/>
            <p:nvPr/>
          </p:nvSpPr>
          <p:spPr bwMode="auto">
            <a:xfrm>
              <a:off x="5491163" y="3402013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1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1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7" name="Freeform 1372"/>
            <p:cNvSpPr/>
            <p:nvPr/>
          </p:nvSpPr>
          <p:spPr bwMode="auto">
            <a:xfrm>
              <a:off x="5484813" y="330676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8" name="Freeform 1373"/>
            <p:cNvSpPr/>
            <p:nvPr/>
          </p:nvSpPr>
          <p:spPr bwMode="auto">
            <a:xfrm>
              <a:off x="5522913" y="327818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9" name="Freeform 1374"/>
            <p:cNvSpPr/>
            <p:nvPr/>
          </p:nvSpPr>
          <p:spPr bwMode="auto">
            <a:xfrm>
              <a:off x="5527675" y="340677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0" name="Freeform 1375"/>
            <p:cNvSpPr/>
            <p:nvPr/>
          </p:nvSpPr>
          <p:spPr bwMode="auto">
            <a:xfrm>
              <a:off x="5522913" y="3311525"/>
              <a:ext cx="31750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1" name="Freeform 1376"/>
            <p:cNvSpPr/>
            <p:nvPr/>
          </p:nvSpPr>
          <p:spPr bwMode="auto">
            <a:xfrm>
              <a:off x="5816600" y="3529013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2" name="Freeform 1377"/>
            <p:cNvSpPr>
              <a:spLocks noEditPoints="1"/>
            </p:cNvSpPr>
            <p:nvPr/>
          </p:nvSpPr>
          <p:spPr bwMode="auto">
            <a:xfrm>
              <a:off x="5826125" y="3717925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7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7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3" name="Freeform 1378"/>
            <p:cNvSpPr>
              <a:spLocks noEditPoints="1"/>
            </p:cNvSpPr>
            <p:nvPr/>
          </p:nvSpPr>
          <p:spPr bwMode="auto">
            <a:xfrm>
              <a:off x="5830888" y="3532188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3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19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0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3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8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8"/>
                  </a:lnTo>
                  <a:lnTo>
                    <a:pt x="57" y="738"/>
                  </a:lnTo>
                  <a:lnTo>
                    <a:pt x="117" y="746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2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2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19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4" name="Freeform 1379"/>
            <p:cNvSpPr/>
            <p:nvPr/>
          </p:nvSpPr>
          <p:spPr bwMode="auto">
            <a:xfrm>
              <a:off x="5811838" y="3627438"/>
              <a:ext cx="12700" cy="295275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5" name="Freeform 1380"/>
            <p:cNvSpPr/>
            <p:nvPr/>
          </p:nvSpPr>
          <p:spPr bwMode="auto">
            <a:xfrm>
              <a:off x="5816600" y="3098800"/>
              <a:ext cx="25400" cy="192088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6" name="Freeform 1381"/>
            <p:cNvSpPr>
              <a:spLocks noEditPoints="1"/>
            </p:cNvSpPr>
            <p:nvPr/>
          </p:nvSpPr>
          <p:spPr bwMode="auto">
            <a:xfrm>
              <a:off x="5826125" y="3289300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10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2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7" name="Freeform 1382"/>
            <p:cNvSpPr>
              <a:spLocks noEditPoints="1"/>
            </p:cNvSpPr>
            <p:nvPr/>
          </p:nvSpPr>
          <p:spPr bwMode="auto">
            <a:xfrm>
              <a:off x="5830888" y="3103563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6 h 1146"/>
                <a:gd name="T8" fmla="*/ 44 w 257"/>
                <a:gd name="T9" fmla="*/ 158 h 1146"/>
                <a:gd name="T10" fmla="*/ 117 w 257"/>
                <a:gd name="T11" fmla="*/ 200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6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80 h 1146"/>
                <a:gd name="T56" fmla="*/ 117 w 257"/>
                <a:gd name="T57" fmla="*/ 820 h 1146"/>
                <a:gd name="T58" fmla="*/ 125 w 257"/>
                <a:gd name="T59" fmla="*/ 839 h 1146"/>
                <a:gd name="T60" fmla="*/ 57 w 257"/>
                <a:gd name="T61" fmla="*/ 862 h 1146"/>
                <a:gd name="T62" fmla="*/ 117 w 257"/>
                <a:gd name="T63" fmla="*/ 903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7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1043 h 1146"/>
                <a:gd name="T84" fmla="*/ 241 w 257"/>
                <a:gd name="T85" fmla="*/ 1083 h 1146"/>
                <a:gd name="T86" fmla="*/ 167 w 257"/>
                <a:gd name="T87" fmla="*/ 1007 h 1146"/>
                <a:gd name="T88" fmla="*/ 152 w 257"/>
                <a:gd name="T89" fmla="*/ 590 h 1146"/>
                <a:gd name="T90" fmla="*/ 229 w 257"/>
                <a:gd name="T91" fmla="*/ 946 h 1146"/>
                <a:gd name="T92" fmla="*/ 152 w 257"/>
                <a:gd name="T93" fmla="*/ 590 h 1146"/>
                <a:gd name="T94" fmla="*/ 233 w 257"/>
                <a:gd name="T95" fmla="*/ 553 h 1146"/>
                <a:gd name="T96" fmla="*/ 152 w 257"/>
                <a:gd name="T97" fmla="*/ 571 h 1146"/>
                <a:gd name="T98" fmla="*/ 167 w 257"/>
                <a:gd name="T99" fmla="*/ 443 h 1146"/>
                <a:gd name="T100" fmla="*/ 153 w 257"/>
                <a:gd name="T101" fmla="*/ 176 h 1146"/>
                <a:gd name="T102" fmla="*/ 229 w 257"/>
                <a:gd name="T103" fmla="*/ 1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8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1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8" name="Freeform 1383"/>
            <p:cNvSpPr/>
            <p:nvPr/>
          </p:nvSpPr>
          <p:spPr bwMode="auto">
            <a:xfrm>
              <a:off x="5811838" y="3198813"/>
              <a:ext cx="12700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4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4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9" name="Freeform 1384"/>
            <p:cNvSpPr/>
            <p:nvPr/>
          </p:nvSpPr>
          <p:spPr bwMode="auto">
            <a:xfrm>
              <a:off x="6059488" y="3562350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0" name="Freeform 1385"/>
            <p:cNvSpPr>
              <a:spLocks noEditPoints="1"/>
            </p:cNvSpPr>
            <p:nvPr/>
          </p:nvSpPr>
          <p:spPr bwMode="auto">
            <a:xfrm>
              <a:off x="6070600" y="3752850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2" y="88"/>
                    <a:pt x="25" y="69"/>
                    <a:pt x="25" y="48"/>
                  </a:cubicBezTo>
                  <a:cubicBezTo>
                    <a:pt x="25" y="26"/>
                    <a:pt x="42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1" name="Freeform 1386"/>
            <p:cNvSpPr>
              <a:spLocks noEditPoints="1"/>
            </p:cNvSpPr>
            <p:nvPr/>
          </p:nvSpPr>
          <p:spPr bwMode="auto">
            <a:xfrm>
              <a:off x="6075363" y="3567113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2" name="Freeform 1387"/>
            <p:cNvSpPr/>
            <p:nvPr/>
          </p:nvSpPr>
          <p:spPr bwMode="auto">
            <a:xfrm>
              <a:off x="6056313" y="3662363"/>
              <a:ext cx="12700" cy="295275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3" name="Freeform 1388"/>
            <p:cNvSpPr/>
            <p:nvPr/>
          </p:nvSpPr>
          <p:spPr bwMode="auto">
            <a:xfrm>
              <a:off x="6059488" y="3133725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4" name="Freeform 1389"/>
            <p:cNvSpPr>
              <a:spLocks noEditPoints="1"/>
            </p:cNvSpPr>
            <p:nvPr/>
          </p:nvSpPr>
          <p:spPr bwMode="auto">
            <a:xfrm>
              <a:off x="6070600" y="3322638"/>
              <a:ext cx="39688" cy="144463"/>
            </a:xfrm>
            <a:custGeom>
              <a:avLst/>
              <a:gdLst>
                <a:gd name="T0" fmla="*/ 0 w 109"/>
                <a:gd name="T1" fmla="*/ 0 h 395"/>
                <a:gd name="T2" fmla="*/ 67 w 109"/>
                <a:gd name="T3" fmla="*/ 10 h 395"/>
                <a:gd name="T4" fmla="*/ 109 w 109"/>
                <a:gd name="T5" fmla="*/ 62 h 395"/>
                <a:gd name="T6" fmla="*/ 68 w 109"/>
                <a:gd name="T7" fmla="*/ 98 h 395"/>
                <a:gd name="T8" fmla="*/ 68 w 109"/>
                <a:gd name="T9" fmla="*/ 395 h 395"/>
                <a:gd name="T10" fmla="*/ 0 w 109"/>
                <a:gd name="T11" fmla="*/ 385 h 395"/>
                <a:gd name="T12" fmla="*/ 0 w 109"/>
                <a:gd name="T13" fmla="*/ 0 h 395"/>
                <a:gd name="T14" fmla="*/ 100 w 109"/>
                <a:gd name="T15" fmla="*/ 58 h 395"/>
                <a:gd name="T16" fmla="*/ 62 w 109"/>
                <a:gd name="T17" fmla="*/ 92 h 395"/>
                <a:gd name="T18" fmla="*/ 25 w 109"/>
                <a:gd name="T19" fmla="*/ 48 h 395"/>
                <a:gd name="T20" fmla="*/ 62 w 109"/>
                <a:gd name="T21" fmla="*/ 15 h 395"/>
                <a:gd name="T22" fmla="*/ 100 w 109"/>
                <a:gd name="T23" fmla="*/ 5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5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5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2" y="89"/>
                    <a:pt x="25" y="69"/>
                    <a:pt x="25" y="48"/>
                  </a:cubicBezTo>
                  <a:cubicBezTo>
                    <a:pt x="25" y="26"/>
                    <a:pt x="42" y="12"/>
                    <a:pt x="62" y="15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5" name="Freeform 1390"/>
            <p:cNvSpPr>
              <a:spLocks noEditPoints="1"/>
            </p:cNvSpPr>
            <p:nvPr/>
          </p:nvSpPr>
          <p:spPr bwMode="auto">
            <a:xfrm>
              <a:off x="6075363" y="3136900"/>
              <a:ext cx="93663" cy="419100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1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9 h 1147"/>
                <a:gd name="T60" fmla="*/ 57 w 257"/>
                <a:gd name="T61" fmla="*/ 862 h 1147"/>
                <a:gd name="T62" fmla="*/ 117 w 257"/>
                <a:gd name="T63" fmla="*/ 903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543 h 1147"/>
                <a:gd name="T84" fmla="*/ 241 w 257"/>
                <a:gd name="T85" fmla="*/ 583 h 1147"/>
                <a:gd name="T86" fmla="*/ 167 w 257"/>
                <a:gd name="T87" fmla="*/ 507 h 1147"/>
                <a:gd name="T88" fmla="*/ 153 w 257"/>
                <a:gd name="T89" fmla="*/ 90 h 1147"/>
                <a:gd name="T90" fmla="*/ 229 w 257"/>
                <a:gd name="T91" fmla="*/ 446 h 1147"/>
                <a:gd name="T92" fmla="*/ 153 w 257"/>
                <a:gd name="T93" fmla="*/ 90 h 1147"/>
                <a:gd name="T94" fmla="*/ 233 w 257"/>
                <a:gd name="T95" fmla="*/ 1054 h 1147"/>
                <a:gd name="T96" fmla="*/ 151 w 257"/>
                <a:gd name="T97" fmla="*/ 1071 h 1147"/>
                <a:gd name="T98" fmla="*/ 167 w 257"/>
                <a:gd name="T99" fmla="*/ 943 h 1147"/>
                <a:gd name="T100" fmla="*/ 152 w 257"/>
                <a:gd name="T101" fmla="*/ 676 h 1147"/>
                <a:gd name="T102" fmla="*/ 229 w 257"/>
                <a:gd name="T103" fmla="*/ 6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9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2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7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2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2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4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6" name="Freeform 1391"/>
            <p:cNvSpPr/>
            <p:nvPr/>
          </p:nvSpPr>
          <p:spPr bwMode="auto">
            <a:xfrm>
              <a:off x="6056313" y="3233738"/>
              <a:ext cx="12700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7" name="Freeform 1392"/>
            <p:cNvSpPr/>
            <p:nvPr/>
          </p:nvSpPr>
          <p:spPr bwMode="auto">
            <a:xfrm>
              <a:off x="5937250" y="35591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8" name="Freeform 1393"/>
            <p:cNvSpPr/>
            <p:nvPr/>
          </p:nvSpPr>
          <p:spPr bwMode="auto">
            <a:xfrm>
              <a:off x="5942013" y="36877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9" name="Freeform 1394"/>
            <p:cNvSpPr/>
            <p:nvPr/>
          </p:nvSpPr>
          <p:spPr bwMode="auto">
            <a:xfrm>
              <a:off x="5937250" y="3592513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0" name="Freeform 1395"/>
            <p:cNvSpPr/>
            <p:nvPr/>
          </p:nvSpPr>
          <p:spPr bwMode="auto">
            <a:xfrm>
              <a:off x="5973763" y="3565525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1" name="Freeform 1396"/>
            <p:cNvSpPr/>
            <p:nvPr/>
          </p:nvSpPr>
          <p:spPr bwMode="auto">
            <a:xfrm>
              <a:off x="5980113" y="3692525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2" name="Freeform 1397"/>
            <p:cNvSpPr/>
            <p:nvPr/>
          </p:nvSpPr>
          <p:spPr bwMode="auto">
            <a:xfrm>
              <a:off x="5973763" y="3597275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3" name="Freeform 1398"/>
            <p:cNvSpPr/>
            <p:nvPr/>
          </p:nvSpPr>
          <p:spPr bwMode="auto">
            <a:xfrm>
              <a:off x="6011863" y="3570288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4" name="Freeform 1399"/>
            <p:cNvSpPr/>
            <p:nvPr/>
          </p:nvSpPr>
          <p:spPr bwMode="auto">
            <a:xfrm>
              <a:off x="6016625" y="3698875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5" name="Freeform 1400"/>
            <p:cNvSpPr/>
            <p:nvPr/>
          </p:nvSpPr>
          <p:spPr bwMode="auto">
            <a:xfrm>
              <a:off x="6010275" y="360362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6" name="Freeform 1401"/>
            <p:cNvSpPr/>
            <p:nvPr/>
          </p:nvSpPr>
          <p:spPr bwMode="auto">
            <a:xfrm>
              <a:off x="5937250" y="3765550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7" name="Freeform 1402"/>
            <p:cNvSpPr/>
            <p:nvPr/>
          </p:nvSpPr>
          <p:spPr bwMode="auto">
            <a:xfrm>
              <a:off x="5942013" y="38941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8" name="Freeform 1403"/>
            <p:cNvSpPr/>
            <p:nvPr/>
          </p:nvSpPr>
          <p:spPr bwMode="auto">
            <a:xfrm>
              <a:off x="5937250" y="3798888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9" name="Freeform 1404"/>
            <p:cNvSpPr/>
            <p:nvPr/>
          </p:nvSpPr>
          <p:spPr bwMode="auto">
            <a:xfrm>
              <a:off x="5973763" y="37703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0" name="Freeform 1405"/>
            <p:cNvSpPr/>
            <p:nvPr/>
          </p:nvSpPr>
          <p:spPr bwMode="auto">
            <a:xfrm>
              <a:off x="5980113" y="3900488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1" name="Freeform 1406"/>
            <p:cNvSpPr/>
            <p:nvPr/>
          </p:nvSpPr>
          <p:spPr bwMode="auto">
            <a:xfrm>
              <a:off x="5973763" y="3803650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2" name="Freeform 1407"/>
            <p:cNvSpPr/>
            <p:nvPr/>
          </p:nvSpPr>
          <p:spPr bwMode="auto">
            <a:xfrm>
              <a:off x="6011863" y="3776663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3" name="Freeform 1408"/>
            <p:cNvSpPr/>
            <p:nvPr/>
          </p:nvSpPr>
          <p:spPr bwMode="auto">
            <a:xfrm>
              <a:off x="6016625" y="390525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4" name="Freeform 1409"/>
            <p:cNvSpPr/>
            <p:nvPr/>
          </p:nvSpPr>
          <p:spPr bwMode="auto">
            <a:xfrm>
              <a:off x="6010275" y="3810000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5" name="Freeform 1410"/>
            <p:cNvSpPr/>
            <p:nvPr/>
          </p:nvSpPr>
          <p:spPr bwMode="auto">
            <a:xfrm>
              <a:off x="5937250" y="31305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6" name="Freeform 1411"/>
            <p:cNvSpPr/>
            <p:nvPr/>
          </p:nvSpPr>
          <p:spPr bwMode="auto">
            <a:xfrm>
              <a:off x="5942013" y="32591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7" name="Freeform 1412"/>
            <p:cNvSpPr/>
            <p:nvPr/>
          </p:nvSpPr>
          <p:spPr bwMode="auto">
            <a:xfrm>
              <a:off x="5937250" y="3163888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8" name="Freeform 1413"/>
            <p:cNvSpPr/>
            <p:nvPr/>
          </p:nvSpPr>
          <p:spPr bwMode="auto">
            <a:xfrm>
              <a:off x="5973763" y="31353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9" name="Freeform 1414"/>
            <p:cNvSpPr/>
            <p:nvPr/>
          </p:nvSpPr>
          <p:spPr bwMode="auto">
            <a:xfrm>
              <a:off x="5980113" y="3263900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0" name="Freeform 1415"/>
            <p:cNvSpPr/>
            <p:nvPr/>
          </p:nvSpPr>
          <p:spPr bwMode="auto">
            <a:xfrm>
              <a:off x="5973763" y="316865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1" name="Freeform 1416"/>
            <p:cNvSpPr/>
            <p:nvPr/>
          </p:nvSpPr>
          <p:spPr bwMode="auto">
            <a:xfrm>
              <a:off x="6011863" y="31400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2" name="Freeform 1417"/>
            <p:cNvSpPr/>
            <p:nvPr/>
          </p:nvSpPr>
          <p:spPr bwMode="auto">
            <a:xfrm>
              <a:off x="6016625" y="32686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3" name="Freeform 1418"/>
            <p:cNvSpPr/>
            <p:nvPr/>
          </p:nvSpPr>
          <p:spPr bwMode="auto">
            <a:xfrm>
              <a:off x="6010275" y="3175000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1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1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4" name="Freeform 1419"/>
            <p:cNvSpPr/>
            <p:nvPr/>
          </p:nvSpPr>
          <p:spPr bwMode="auto">
            <a:xfrm>
              <a:off x="5937250" y="33369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5" name="Freeform 1420"/>
            <p:cNvSpPr/>
            <p:nvPr/>
          </p:nvSpPr>
          <p:spPr bwMode="auto">
            <a:xfrm>
              <a:off x="5942013" y="3465513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6" name="Freeform 1421"/>
            <p:cNvSpPr/>
            <p:nvPr/>
          </p:nvSpPr>
          <p:spPr bwMode="auto">
            <a:xfrm>
              <a:off x="5937250" y="3370263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7" name="Freeform 1422"/>
            <p:cNvSpPr/>
            <p:nvPr/>
          </p:nvSpPr>
          <p:spPr bwMode="auto">
            <a:xfrm>
              <a:off x="5973763" y="334168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8" name="Freeform 1423"/>
            <p:cNvSpPr/>
            <p:nvPr/>
          </p:nvSpPr>
          <p:spPr bwMode="auto">
            <a:xfrm>
              <a:off x="5980113" y="3470275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9" name="Freeform 1424"/>
            <p:cNvSpPr/>
            <p:nvPr/>
          </p:nvSpPr>
          <p:spPr bwMode="auto">
            <a:xfrm>
              <a:off x="5973763" y="33750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0" name="Freeform 1425"/>
            <p:cNvSpPr/>
            <p:nvPr/>
          </p:nvSpPr>
          <p:spPr bwMode="auto">
            <a:xfrm>
              <a:off x="6011863" y="33464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1" name="Freeform 1426"/>
            <p:cNvSpPr/>
            <p:nvPr/>
          </p:nvSpPr>
          <p:spPr bwMode="auto">
            <a:xfrm>
              <a:off x="6016625" y="34750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2" name="Freeform 1427"/>
            <p:cNvSpPr/>
            <p:nvPr/>
          </p:nvSpPr>
          <p:spPr bwMode="auto">
            <a:xfrm>
              <a:off x="6010275" y="3381375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3" name="Freeform 1428"/>
            <p:cNvSpPr/>
            <p:nvPr/>
          </p:nvSpPr>
          <p:spPr bwMode="auto">
            <a:xfrm>
              <a:off x="6303963" y="3597275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4" name="Freeform 1429"/>
            <p:cNvSpPr>
              <a:spLocks noEditPoints="1"/>
            </p:cNvSpPr>
            <p:nvPr/>
          </p:nvSpPr>
          <p:spPr bwMode="auto">
            <a:xfrm>
              <a:off x="6315075" y="3786188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8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5" name="Freeform 1430"/>
            <p:cNvSpPr>
              <a:spLocks noEditPoints="1"/>
            </p:cNvSpPr>
            <p:nvPr/>
          </p:nvSpPr>
          <p:spPr bwMode="auto">
            <a:xfrm>
              <a:off x="6319838" y="3600450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6" name="Freeform 1431"/>
            <p:cNvSpPr/>
            <p:nvPr/>
          </p:nvSpPr>
          <p:spPr bwMode="auto">
            <a:xfrm>
              <a:off x="6300788" y="3695700"/>
              <a:ext cx="11113" cy="296863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7" name="Freeform 1432"/>
            <p:cNvSpPr/>
            <p:nvPr/>
          </p:nvSpPr>
          <p:spPr bwMode="auto">
            <a:xfrm>
              <a:off x="6303963" y="3167063"/>
              <a:ext cx="26988" cy="192088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8" name="Freeform 1433"/>
            <p:cNvSpPr>
              <a:spLocks noEditPoints="1"/>
            </p:cNvSpPr>
            <p:nvPr/>
          </p:nvSpPr>
          <p:spPr bwMode="auto">
            <a:xfrm>
              <a:off x="6315075" y="3357563"/>
              <a:ext cx="39688" cy="144463"/>
            </a:xfrm>
            <a:custGeom>
              <a:avLst/>
              <a:gdLst>
                <a:gd name="T0" fmla="*/ 0 w 109"/>
                <a:gd name="T1" fmla="*/ 0 h 395"/>
                <a:gd name="T2" fmla="*/ 67 w 109"/>
                <a:gd name="T3" fmla="*/ 10 h 395"/>
                <a:gd name="T4" fmla="*/ 109 w 109"/>
                <a:gd name="T5" fmla="*/ 62 h 395"/>
                <a:gd name="T6" fmla="*/ 68 w 109"/>
                <a:gd name="T7" fmla="*/ 98 h 395"/>
                <a:gd name="T8" fmla="*/ 68 w 109"/>
                <a:gd name="T9" fmla="*/ 395 h 395"/>
                <a:gd name="T10" fmla="*/ 0 w 109"/>
                <a:gd name="T11" fmla="*/ 385 h 395"/>
                <a:gd name="T12" fmla="*/ 0 w 109"/>
                <a:gd name="T13" fmla="*/ 0 h 395"/>
                <a:gd name="T14" fmla="*/ 100 w 109"/>
                <a:gd name="T15" fmla="*/ 58 h 395"/>
                <a:gd name="T16" fmla="*/ 62 w 109"/>
                <a:gd name="T17" fmla="*/ 92 h 395"/>
                <a:gd name="T18" fmla="*/ 25 w 109"/>
                <a:gd name="T19" fmla="*/ 48 h 395"/>
                <a:gd name="T20" fmla="*/ 62 w 109"/>
                <a:gd name="T21" fmla="*/ 14 h 395"/>
                <a:gd name="T22" fmla="*/ 100 w 109"/>
                <a:gd name="T23" fmla="*/ 5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5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9"/>
                    <a:pt x="68" y="98"/>
                    <a:pt x="68" y="98"/>
                  </a:cubicBezTo>
                  <a:lnTo>
                    <a:pt x="68" y="395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9" name="Freeform 1434"/>
            <p:cNvSpPr>
              <a:spLocks noEditPoints="1"/>
            </p:cNvSpPr>
            <p:nvPr/>
          </p:nvSpPr>
          <p:spPr bwMode="auto">
            <a:xfrm>
              <a:off x="6319838" y="3171825"/>
              <a:ext cx="93663" cy="417513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2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9 h 1147"/>
                <a:gd name="T60" fmla="*/ 57 w 257"/>
                <a:gd name="T61" fmla="*/ 862 h 1147"/>
                <a:gd name="T62" fmla="*/ 117 w 257"/>
                <a:gd name="T63" fmla="*/ 903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543 h 1147"/>
                <a:gd name="T84" fmla="*/ 241 w 257"/>
                <a:gd name="T85" fmla="*/ 583 h 1147"/>
                <a:gd name="T86" fmla="*/ 167 w 257"/>
                <a:gd name="T87" fmla="*/ 507 h 1147"/>
                <a:gd name="T88" fmla="*/ 153 w 257"/>
                <a:gd name="T89" fmla="*/ 90 h 1147"/>
                <a:gd name="T90" fmla="*/ 229 w 257"/>
                <a:gd name="T91" fmla="*/ 446 h 1147"/>
                <a:gd name="T92" fmla="*/ 153 w 257"/>
                <a:gd name="T93" fmla="*/ 90 h 1147"/>
                <a:gd name="T94" fmla="*/ 233 w 257"/>
                <a:gd name="T95" fmla="*/ 1054 h 1147"/>
                <a:gd name="T96" fmla="*/ 151 w 257"/>
                <a:gd name="T97" fmla="*/ 1071 h 1147"/>
                <a:gd name="T98" fmla="*/ 167 w 257"/>
                <a:gd name="T99" fmla="*/ 943 h 1147"/>
                <a:gd name="T100" fmla="*/ 152 w 257"/>
                <a:gd name="T101" fmla="*/ 676 h 1147"/>
                <a:gd name="T102" fmla="*/ 229 w 257"/>
                <a:gd name="T103" fmla="*/ 6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9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400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2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8"/>
                    <a:pt x="57" y="608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5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9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5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1000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2"/>
                  </a:lnTo>
                  <a:lnTo>
                    <a:pt x="0" y="1061"/>
                  </a:lnTo>
                  <a:lnTo>
                    <a:pt x="117" y="1078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7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2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2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4"/>
                  </a:lnTo>
                  <a:lnTo>
                    <a:pt x="233" y="1054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0" name="Freeform 1435"/>
            <p:cNvSpPr/>
            <p:nvPr/>
          </p:nvSpPr>
          <p:spPr bwMode="auto">
            <a:xfrm>
              <a:off x="6300788" y="3267075"/>
              <a:ext cx="11113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1" name="Freeform 1436"/>
            <p:cNvSpPr/>
            <p:nvPr/>
          </p:nvSpPr>
          <p:spPr bwMode="auto">
            <a:xfrm>
              <a:off x="5692775" y="35242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2" name="Freeform 1437"/>
            <p:cNvSpPr/>
            <p:nvPr/>
          </p:nvSpPr>
          <p:spPr bwMode="auto">
            <a:xfrm>
              <a:off x="5697538" y="3654425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3" name="Freeform 1438"/>
            <p:cNvSpPr/>
            <p:nvPr/>
          </p:nvSpPr>
          <p:spPr bwMode="auto">
            <a:xfrm>
              <a:off x="5692775" y="3559175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4" name="Freeform 1439"/>
            <p:cNvSpPr/>
            <p:nvPr/>
          </p:nvSpPr>
          <p:spPr bwMode="auto">
            <a:xfrm>
              <a:off x="5729288" y="3530600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5" name="Freeform 1440"/>
            <p:cNvSpPr/>
            <p:nvPr/>
          </p:nvSpPr>
          <p:spPr bwMode="auto">
            <a:xfrm>
              <a:off x="5735638" y="3659188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6" name="Freeform 1441"/>
            <p:cNvSpPr/>
            <p:nvPr/>
          </p:nvSpPr>
          <p:spPr bwMode="auto">
            <a:xfrm>
              <a:off x="5729288" y="3563938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7" name="Freeform 1442"/>
            <p:cNvSpPr/>
            <p:nvPr/>
          </p:nvSpPr>
          <p:spPr bwMode="auto">
            <a:xfrm>
              <a:off x="5767388" y="353536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8" name="Freeform 1443"/>
            <p:cNvSpPr/>
            <p:nvPr/>
          </p:nvSpPr>
          <p:spPr bwMode="auto">
            <a:xfrm>
              <a:off x="5772150" y="3663950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9" name="Freeform 1444"/>
            <p:cNvSpPr/>
            <p:nvPr/>
          </p:nvSpPr>
          <p:spPr bwMode="auto">
            <a:xfrm>
              <a:off x="5765800" y="3568700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0" name="Freeform 1445"/>
            <p:cNvSpPr/>
            <p:nvPr/>
          </p:nvSpPr>
          <p:spPr bwMode="auto">
            <a:xfrm>
              <a:off x="5692775" y="3732213"/>
              <a:ext cx="31750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1" name="Freeform 1446"/>
            <p:cNvSpPr/>
            <p:nvPr/>
          </p:nvSpPr>
          <p:spPr bwMode="auto">
            <a:xfrm>
              <a:off x="5697538" y="3860800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2" name="Freeform 1447"/>
            <p:cNvSpPr/>
            <p:nvPr/>
          </p:nvSpPr>
          <p:spPr bwMode="auto">
            <a:xfrm>
              <a:off x="5692775" y="3765550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3" name="Freeform 1448"/>
            <p:cNvSpPr/>
            <p:nvPr/>
          </p:nvSpPr>
          <p:spPr bwMode="auto">
            <a:xfrm>
              <a:off x="5729288" y="3736975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4" name="Freeform 1449"/>
            <p:cNvSpPr/>
            <p:nvPr/>
          </p:nvSpPr>
          <p:spPr bwMode="auto">
            <a:xfrm>
              <a:off x="5735638" y="3865563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5" name="Freeform 1450"/>
            <p:cNvSpPr/>
            <p:nvPr/>
          </p:nvSpPr>
          <p:spPr bwMode="auto">
            <a:xfrm>
              <a:off x="5729288" y="377031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6" name="Freeform 1451"/>
            <p:cNvSpPr/>
            <p:nvPr/>
          </p:nvSpPr>
          <p:spPr bwMode="auto">
            <a:xfrm>
              <a:off x="5767388" y="374173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7" name="Freeform 1452"/>
            <p:cNvSpPr/>
            <p:nvPr/>
          </p:nvSpPr>
          <p:spPr bwMode="auto">
            <a:xfrm>
              <a:off x="5772150" y="387032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8" name="Freeform 1453"/>
            <p:cNvSpPr/>
            <p:nvPr/>
          </p:nvSpPr>
          <p:spPr bwMode="auto">
            <a:xfrm>
              <a:off x="5765800" y="377507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9" name="Freeform 1454"/>
            <p:cNvSpPr/>
            <p:nvPr/>
          </p:nvSpPr>
          <p:spPr bwMode="auto">
            <a:xfrm>
              <a:off x="5692775" y="3095625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0" name="Freeform 1455"/>
            <p:cNvSpPr/>
            <p:nvPr/>
          </p:nvSpPr>
          <p:spPr bwMode="auto">
            <a:xfrm>
              <a:off x="5697538" y="322421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1" name="Freeform 1456"/>
            <p:cNvSpPr/>
            <p:nvPr/>
          </p:nvSpPr>
          <p:spPr bwMode="auto">
            <a:xfrm>
              <a:off x="5692775" y="3128963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2" name="Freeform 1457"/>
            <p:cNvSpPr/>
            <p:nvPr/>
          </p:nvSpPr>
          <p:spPr bwMode="auto">
            <a:xfrm>
              <a:off x="5729288" y="3101975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3" name="Freeform 1458"/>
            <p:cNvSpPr/>
            <p:nvPr/>
          </p:nvSpPr>
          <p:spPr bwMode="auto">
            <a:xfrm>
              <a:off x="5735638" y="3230563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4" name="Freeform 1459"/>
            <p:cNvSpPr/>
            <p:nvPr/>
          </p:nvSpPr>
          <p:spPr bwMode="auto">
            <a:xfrm>
              <a:off x="5729288" y="313531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5" name="Freeform 1460"/>
            <p:cNvSpPr/>
            <p:nvPr/>
          </p:nvSpPr>
          <p:spPr bwMode="auto">
            <a:xfrm>
              <a:off x="5767388" y="310673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6" name="Freeform 1461"/>
            <p:cNvSpPr/>
            <p:nvPr/>
          </p:nvSpPr>
          <p:spPr bwMode="auto">
            <a:xfrm>
              <a:off x="5772150" y="323532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7" name="Freeform 1462"/>
            <p:cNvSpPr/>
            <p:nvPr/>
          </p:nvSpPr>
          <p:spPr bwMode="auto">
            <a:xfrm>
              <a:off x="5765800" y="314007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8" name="Freeform 1463"/>
            <p:cNvSpPr/>
            <p:nvPr/>
          </p:nvSpPr>
          <p:spPr bwMode="auto">
            <a:xfrm>
              <a:off x="5692775" y="3302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9" name="Freeform 1464"/>
            <p:cNvSpPr/>
            <p:nvPr/>
          </p:nvSpPr>
          <p:spPr bwMode="auto">
            <a:xfrm>
              <a:off x="5697538" y="3430588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0" name="Freeform 1465"/>
            <p:cNvSpPr/>
            <p:nvPr/>
          </p:nvSpPr>
          <p:spPr bwMode="auto">
            <a:xfrm>
              <a:off x="5692775" y="3335338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1" name="Freeform 1466"/>
            <p:cNvSpPr/>
            <p:nvPr/>
          </p:nvSpPr>
          <p:spPr bwMode="auto">
            <a:xfrm>
              <a:off x="5729288" y="3308350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2" name="Freeform 1467"/>
            <p:cNvSpPr/>
            <p:nvPr/>
          </p:nvSpPr>
          <p:spPr bwMode="auto">
            <a:xfrm>
              <a:off x="5735638" y="3436938"/>
              <a:ext cx="20638" cy="25400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3" name="Freeform 1468"/>
            <p:cNvSpPr/>
            <p:nvPr/>
          </p:nvSpPr>
          <p:spPr bwMode="auto">
            <a:xfrm>
              <a:off x="5729288" y="3340100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4" name="Freeform 1469"/>
            <p:cNvSpPr/>
            <p:nvPr/>
          </p:nvSpPr>
          <p:spPr bwMode="auto">
            <a:xfrm>
              <a:off x="5767388" y="331311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5" name="Freeform 1470"/>
            <p:cNvSpPr/>
            <p:nvPr/>
          </p:nvSpPr>
          <p:spPr bwMode="auto">
            <a:xfrm>
              <a:off x="5772150" y="344170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6" name="Freeform 1471"/>
            <p:cNvSpPr/>
            <p:nvPr/>
          </p:nvSpPr>
          <p:spPr bwMode="auto">
            <a:xfrm>
              <a:off x="5765800" y="3346450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7" name="Freeform 1472"/>
            <p:cNvSpPr/>
            <p:nvPr/>
          </p:nvSpPr>
          <p:spPr bwMode="auto">
            <a:xfrm>
              <a:off x="5572125" y="3494088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8" name="Freeform 1473"/>
            <p:cNvSpPr>
              <a:spLocks noEditPoints="1"/>
            </p:cNvSpPr>
            <p:nvPr/>
          </p:nvSpPr>
          <p:spPr bwMode="auto">
            <a:xfrm>
              <a:off x="5581650" y="3683000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7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7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9" name="Freeform 1474"/>
            <p:cNvSpPr>
              <a:spLocks noEditPoints="1"/>
            </p:cNvSpPr>
            <p:nvPr/>
          </p:nvSpPr>
          <p:spPr bwMode="auto">
            <a:xfrm>
              <a:off x="5586413" y="3497263"/>
              <a:ext cx="93663" cy="419100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3 h 1146"/>
                <a:gd name="T26" fmla="*/ 44 w 257"/>
                <a:gd name="T27" fmla="*/ 405 h 1146"/>
                <a:gd name="T28" fmla="*/ 117 w 257"/>
                <a:gd name="T29" fmla="*/ 447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19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1043 h 1146"/>
                <a:gd name="T84" fmla="*/ 241 w 257"/>
                <a:gd name="T85" fmla="*/ 1083 h 1146"/>
                <a:gd name="T86" fmla="*/ 167 w 257"/>
                <a:gd name="T87" fmla="*/ 1007 h 1146"/>
                <a:gd name="T88" fmla="*/ 152 w 257"/>
                <a:gd name="T89" fmla="*/ 590 h 1146"/>
                <a:gd name="T90" fmla="*/ 229 w 257"/>
                <a:gd name="T91" fmla="*/ 946 h 1146"/>
                <a:gd name="T92" fmla="*/ 152 w 257"/>
                <a:gd name="T93" fmla="*/ 590 h 1146"/>
                <a:gd name="T94" fmla="*/ 233 w 257"/>
                <a:gd name="T95" fmla="*/ 553 h 1146"/>
                <a:gd name="T96" fmla="*/ 152 w 257"/>
                <a:gd name="T97" fmla="*/ 570 h 1146"/>
                <a:gd name="T98" fmla="*/ 167 w 257"/>
                <a:gd name="T99" fmla="*/ 443 h 1146"/>
                <a:gd name="T100" fmla="*/ 153 w 257"/>
                <a:gd name="T101" fmla="*/ 176 h 1146"/>
                <a:gd name="T102" fmla="*/ 229 w 257"/>
                <a:gd name="T103" fmla="*/ 1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2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0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4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3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7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7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8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8"/>
                  </a:lnTo>
                  <a:lnTo>
                    <a:pt x="57" y="738"/>
                  </a:lnTo>
                  <a:lnTo>
                    <a:pt x="117" y="746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2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2"/>
                  </a:lnTo>
                  <a:lnTo>
                    <a:pt x="57" y="862"/>
                  </a:lnTo>
                  <a:lnTo>
                    <a:pt x="117" y="870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2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19"/>
                  </a:lnTo>
                  <a:lnTo>
                    <a:pt x="117" y="1036"/>
                  </a:lnTo>
                  <a:cubicBezTo>
                    <a:pt x="121" y="1036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2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0" name="Freeform 1475"/>
            <p:cNvSpPr/>
            <p:nvPr/>
          </p:nvSpPr>
          <p:spPr bwMode="auto">
            <a:xfrm>
              <a:off x="5567363" y="3592513"/>
              <a:ext cx="12700" cy="296863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7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1" name="Freeform 1476"/>
            <p:cNvSpPr/>
            <p:nvPr/>
          </p:nvSpPr>
          <p:spPr bwMode="auto">
            <a:xfrm>
              <a:off x="5572125" y="3065463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2" name="Freeform 1477"/>
            <p:cNvSpPr>
              <a:spLocks noEditPoints="1"/>
            </p:cNvSpPr>
            <p:nvPr/>
          </p:nvSpPr>
          <p:spPr bwMode="auto">
            <a:xfrm>
              <a:off x="5581650" y="3254375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10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2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3" name="Freeform 1478"/>
            <p:cNvSpPr>
              <a:spLocks noEditPoints="1"/>
            </p:cNvSpPr>
            <p:nvPr/>
          </p:nvSpPr>
          <p:spPr bwMode="auto">
            <a:xfrm>
              <a:off x="5586413" y="3068638"/>
              <a:ext cx="93663" cy="419100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1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8 h 1147"/>
                <a:gd name="T60" fmla="*/ 57 w 257"/>
                <a:gd name="T61" fmla="*/ 862 h 1147"/>
                <a:gd name="T62" fmla="*/ 117 w 257"/>
                <a:gd name="T63" fmla="*/ 902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1043 h 1147"/>
                <a:gd name="T84" fmla="*/ 241 w 257"/>
                <a:gd name="T85" fmla="*/ 1083 h 1147"/>
                <a:gd name="T86" fmla="*/ 167 w 257"/>
                <a:gd name="T87" fmla="*/ 1007 h 1147"/>
                <a:gd name="T88" fmla="*/ 152 w 257"/>
                <a:gd name="T89" fmla="*/ 590 h 1147"/>
                <a:gd name="T90" fmla="*/ 229 w 257"/>
                <a:gd name="T91" fmla="*/ 946 h 1147"/>
                <a:gd name="T92" fmla="*/ 152 w 257"/>
                <a:gd name="T93" fmla="*/ 590 h 1147"/>
                <a:gd name="T94" fmla="*/ 233 w 257"/>
                <a:gd name="T95" fmla="*/ 553 h 1147"/>
                <a:gd name="T96" fmla="*/ 152 w 257"/>
                <a:gd name="T97" fmla="*/ 571 h 1147"/>
                <a:gd name="T98" fmla="*/ 167 w 257"/>
                <a:gd name="T99" fmla="*/ 443 h 1147"/>
                <a:gd name="T100" fmla="*/ 153 w 257"/>
                <a:gd name="T101" fmla="*/ 176 h 1147"/>
                <a:gd name="T102" fmla="*/ 229 w 257"/>
                <a:gd name="T103" fmla="*/ 1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8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2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1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4" name="Freeform 1479"/>
            <p:cNvSpPr/>
            <p:nvPr/>
          </p:nvSpPr>
          <p:spPr bwMode="auto">
            <a:xfrm>
              <a:off x="5567363" y="3163888"/>
              <a:ext cx="12700" cy="296863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4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4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5" name="Freeform 1480"/>
            <p:cNvSpPr>
              <a:spLocks noEditPoints="1"/>
            </p:cNvSpPr>
            <p:nvPr/>
          </p:nvSpPr>
          <p:spPr bwMode="auto">
            <a:xfrm>
              <a:off x="5430838" y="3024188"/>
              <a:ext cx="1001713" cy="1146175"/>
            </a:xfrm>
            <a:custGeom>
              <a:avLst/>
              <a:gdLst>
                <a:gd name="T0" fmla="*/ 2735 w 2745"/>
                <a:gd name="T1" fmla="*/ 3140 h 3142"/>
                <a:gd name="T2" fmla="*/ 7 w 2745"/>
                <a:gd name="T3" fmla="*/ 2757 h 3142"/>
                <a:gd name="T4" fmla="*/ 0 w 2745"/>
                <a:gd name="T5" fmla="*/ 2756 h 3142"/>
                <a:gd name="T6" fmla="*/ 0 w 2745"/>
                <a:gd name="T7" fmla="*/ 2749 h 3142"/>
                <a:gd name="T8" fmla="*/ 0 w 2745"/>
                <a:gd name="T9" fmla="*/ 9 h 3142"/>
                <a:gd name="T10" fmla="*/ 0 w 2745"/>
                <a:gd name="T11" fmla="*/ 0 h 3142"/>
                <a:gd name="T12" fmla="*/ 9 w 2745"/>
                <a:gd name="T13" fmla="*/ 1 h 3142"/>
                <a:gd name="T14" fmla="*/ 2737 w 2745"/>
                <a:gd name="T15" fmla="*/ 384 h 3142"/>
                <a:gd name="T16" fmla="*/ 2745 w 2745"/>
                <a:gd name="T17" fmla="*/ 385 h 3142"/>
                <a:gd name="T18" fmla="*/ 2745 w 2745"/>
                <a:gd name="T19" fmla="*/ 393 h 3142"/>
                <a:gd name="T20" fmla="*/ 2745 w 2745"/>
                <a:gd name="T21" fmla="*/ 3132 h 3142"/>
                <a:gd name="T22" fmla="*/ 2745 w 2745"/>
                <a:gd name="T23" fmla="*/ 3142 h 3142"/>
                <a:gd name="T24" fmla="*/ 2735 w 2745"/>
                <a:gd name="T25" fmla="*/ 3140 h 3142"/>
                <a:gd name="T26" fmla="*/ 17 w 2745"/>
                <a:gd name="T27" fmla="*/ 2742 h 3142"/>
                <a:gd name="T28" fmla="*/ 2728 w 2745"/>
                <a:gd name="T29" fmla="*/ 3123 h 3142"/>
                <a:gd name="T30" fmla="*/ 2728 w 2745"/>
                <a:gd name="T31" fmla="*/ 400 h 3142"/>
                <a:gd name="T32" fmla="*/ 17 w 2745"/>
                <a:gd name="T33" fmla="*/ 19 h 3142"/>
                <a:gd name="T34" fmla="*/ 17 w 2745"/>
                <a:gd name="T35" fmla="*/ 2742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5" h="3142">
                  <a:moveTo>
                    <a:pt x="2735" y="3140"/>
                  </a:moveTo>
                  <a:lnTo>
                    <a:pt x="7" y="2757"/>
                  </a:lnTo>
                  <a:lnTo>
                    <a:pt x="0" y="2756"/>
                  </a:lnTo>
                  <a:lnTo>
                    <a:pt x="0" y="274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1"/>
                  </a:lnTo>
                  <a:lnTo>
                    <a:pt x="2737" y="384"/>
                  </a:lnTo>
                  <a:lnTo>
                    <a:pt x="2745" y="385"/>
                  </a:lnTo>
                  <a:lnTo>
                    <a:pt x="2745" y="393"/>
                  </a:lnTo>
                  <a:lnTo>
                    <a:pt x="2745" y="3132"/>
                  </a:lnTo>
                  <a:lnTo>
                    <a:pt x="2745" y="3142"/>
                  </a:lnTo>
                  <a:lnTo>
                    <a:pt x="2735" y="3140"/>
                  </a:lnTo>
                  <a:close/>
                  <a:moveTo>
                    <a:pt x="17" y="2742"/>
                  </a:moveTo>
                  <a:lnTo>
                    <a:pt x="2728" y="3123"/>
                  </a:lnTo>
                  <a:lnTo>
                    <a:pt x="2728" y="400"/>
                  </a:lnTo>
                  <a:lnTo>
                    <a:pt x="17" y="19"/>
                  </a:lnTo>
                  <a:lnTo>
                    <a:pt x="17" y="2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6" name="Freeform 1481"/>
            <p:cNvSpPr/>
            <p:nvPr/>
          </p:nvSpPr>
          <p:spPr bwMode="auto">
            <a:xfrm>
              <a:off x="6181725" y="359410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7" name="Freeform 1482"/>
            <p:cNvSpPr/>
            <p:nvPr/>
          </p:nvSpPr>
          <p:spPr bwMode="auto">
            <a:xfrm>
              <a:off x="6186488" y="3722688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8" name="Freeform 1483"/>
            <p:cNvSpPr/>
            <p:nvPr/>
          </p:nvSpPr>
          <p:spPr bwMode="auto">
            <a:xfrm>
              <a:off x="6181725" y="3627438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9" name="Freeform 1484"/>
            <p:cNvSpPr/>
            <p:nvPr/>
          </p:nvSpPr>
          <p:spPr bwMode="auto">
            <a:xfrm>
              <a:off x="6218238" y="359886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0" name="Freeform 1485"/>
            <p:cNvSpPr/>
            <p:nvPr/>
          </p:nvSpPr>
          <p:spPr bwMode="auto">
            <a:xfrm>
              <a:off x="6224588" y="3727450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1" name="Freeform 1486"/>
            <p:cNvSpPr/>
            <p:nvPr/>
          </p:nvSpPr>
          <p:spPr bwMode="auto">
            <a:xfrm>
              <a:off x="6218238" y="363220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2" name="Freeform 1487"/>
            <p:cNvSpPr/>
            <p:nvPr/>
          </p:nvSpPr>
          <p:spPr bwMode="auto">
            <a:xfrm>
              <a:off x="6256338" y="36036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3" name="Freeform 1488"/>
            <p:cNvSpPr/>
            <p:nvPr/>
          </p:nvSpPr>
          <p:spPr bwMode="auto">
            <a:xfrm>
              <a:off x="6261100" y="3732213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4" name="Freeform 1489"/>
            <p:cNvSpPr/>
            <p:nvPr/>
          </p:nvSpPr>
          <p:spPr bwMode="auto">
            <a:xfrm>
              <a:off x="6254750" y="3636963"/>
              <a:ext cx="33338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5" name="Freeform 1490"/>
            <p:cNvSpPr/>
            <p:nvPr/>
          </p:nvSpPr>
          <p:spPr bwMode="auto">
            <a:xfrm>
              <a:off x="6181725" y="3800475"/>
              <a:ext cx="31750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6" name="Freeform 1491"/>
            <p:cNvSpPr/>
            <p:nvPr/>
          </p:nvSpPr>
          <p:spPr bwMode="auto">
            <a:xfrm>
              <a:off x="6186488" y="3929063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7" name="Freeform 1492"/>
            <p:cNvSpPr/>
            <p:nvPr/>
          </p:nvSpPr>
          <p:spPr bwMode="auto">
            <a:xfrm>
              <a:off x="6181725" y="3833813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8" name="Freeform 1493"/>
            <p:cNvSpPr/>
            <p:nvPr/>
          </p:nvSpPr>
          <p:spPr bwMode="auto">
            <a:xfrm>
              <a:off x="6218238" y="380523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49" name="Freeform 1494"/>
            <p:cNvSpPr/>
            <p:nvPr/>
          </p:nvSpPr>
          <p:spPr bwMode="auto">
            <a:xfrm>
              <a:off x="6224588" y="3933825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0" name="Freeform 1495"/>
            <p:cNvSpPr/>
            <p:nvPr/>
          </p:nvSpPr>
          <p:spPr bwMode="auto">
            <a:xfrm>
              <a:off x="6218238" y="383857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1" name="Freeform 1496"/>
            <p:cNvSpPr/>
            <p:nvPr/>
          </p:nvSpPr>
          <p:spPr bwMode="auto">
            <a:xfrm>
              <a:off x="6256338" y="3810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2" name="Freeform 1497"/>
            <p:cNvSpPr/>
            <p:nvPr/>
          </p:nvSpPr>
          <p:spPr bwMode="auto">
            <a:xfrm>
              <a:off x="6261100" y="393858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3" name="Freeform 1498"/>
            <p:cNvSpPr/>
            <p:nvPr/>
          </p:nvSpPr>
          <p:spPr bwMode="auto">
            <a:xfrm>
              <a:off x="6254750" y="3843338"/>
              <a:ext cx="33338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4" name="Freeform 1499"/>
            <p:cNvSpPr/>
            <p:nvPr/>
          </p:nvSpPr>
          <p:spPr bwMode="auto">
            <a:xfrm>
              <a:off x="6181725" y="3165475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5" name="Freeform 1500"/>
            <p:cNvSpPr/>
            <p:nvPr/>
          </p:nvSpPr>
          <p:spPr bwMode="auto">
            <a:xfrm>
              <a:off x="6186488" y="329247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6" name="Freeform 1501"/>
            <p:cNvSpPr/>
            <p:nvPr/>
          </p:nvSpPr>
          <p:spPr bwMode="auto">
            <a:xfrm>
              <a:off x="6181725" y="3197225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7" name="Freeform 1502"/>
            <p:cNvSpPr/>
            <p:nvPr/>
          </p:nvSpPr>
          <p:spPr bwMode="auto">
            <a:xfrm>
              <a:off x="6218238" y="317023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8" name="Freeform 1503"/>
            <p:cNvSpPr/>
            <p:nvPr/>
          </p:nvSpPr>
          <p:spPr bwMode="auto">
            <a:xfrm>
              <a:off x="6224588" y="3298825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59" name="Freeform 1504"/>
            <p:cNvSpPr/>
            <p:nvPr/>
          </p:nvSpPr>
          <p:spPr bwMode="auto">
            <a:xfrm>
              <a:off x="6218238" y="320357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0" name="Freeform 1505"/>
            <p:cNvSpPr/>
            <p:nvPr/>
          </p:nvSpPr>
          <p:spPr bwMode="auto">
            <a:xfrm>
              <a:off x="6256338" y="3175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1" name="Freeform 1506"/>
            <p:cNvSpPr/>
            <p:nvPr/>
          </p:nvSpPr>
          <p:spPr bwMode="auto">
            <a:xfrm>
              <a:off x="6261100" y="330358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2" name="Freeform 1507"/>
            <p:cNvSpPr/>
            <p:nvPr/>
          </p:nvSpPr>
          <p:spPr bwMode="auto">
            <a:xfrm>
              <a:off x="6254750" y="3208338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1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1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3" name="Freeform 1508"/>
            <p:cNvSpPr/>
            <p:nvPr/>
          </p:nvSpPr>
          <p:spPr bwMode="auto">
            <a:xfrm>
              <a:off x="6181725" y="337185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4" name="Freeform 1509"/>
            <p:cNvSpPr/>
            <p:nvPr/>
          </p:nvSpPr>
          <p:spPr bwMode="auto">
            <a:xfrm>
              <a:off x="6186488" y="3500438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5" name="Freeform 1510"/>
            <p:cNvSpPr/>
            <p:nvPr/>
          </p:nvSpPr>
          <p:spPr bwMode="auto">
            <a:xfrm>
              <a:off x="6181725" y="3403600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6" name="Freeform 1511"/>
            <p:cNvSpPr/>
            <p:nvPr/>
          </p:nvSpPr>
          <p:spPr bwMode="auto">
            <a:xfrm>
              <a:off x="6218238" y="33766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7" name="Freeform 1512"/>
            <p:cNvSpPr/>
            <p:nvPr/>
          </p:nvSpPr>
          <p:spPr bwMode="auto">
            <a:xfrm>
              <a:off x="6224588" y="3505200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8" name="Freeform 1513"/>
            <p:cNvSpPr/>
            <p:nvPr/>
          </p:nvSpPr>
          <p:spPr bwMode="auto">
            <a:xfrm>
              <a:off x="6218238" y="340995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69" name="Freeform 1514"/>
            <p:cNvSpPr/>
            <p:nvPr/>
          </p:nvSpPr>
          <p:spPr bwMode="auto">
            <a:xfrm>
              <a:off x="6256338" y="33813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0" name="Freeform 1515"/>
            <p:cNvSpPr/>
            <p:nvPr/>
          </p:nvSpPr>
          <p:spPr bwMode="auto">
            <a:xfrm>
              <a:off x="6261100" y="35099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1" name="Freeform 1516"/>
            <p:cNvSpPr/>
            <p:nvPr/>
          </p:nvSpPr>
          <p:spPr bwMode="auto">
            <a:xfrm>
              <a:off x="6254750" y="3414713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2" name="Freeform 1517"/>
            <p:cNvSpPr/>
            <p:nvPr/>
          </p:nvSpPr>
          <p:spPr bwMode="auto">
            <a:xfrm>
              <a:off x="6456363" y="2855913"/>
              <a:ext cx="315913" cy="1309688"/>
            </a:xfrm>
            <a:custGeom>
              <a:avLst/>
              <a:gdLst>
                <a:gd name="T0" fmla="*/ 866 w 866"/>
                <a:gd name="T1" fmla="*/ 2746 h 3595"/>
                <a:gd name="T2" fmla="*/ 0 w 866"/>
                <a:gd name="T3" fmla="*/ 3595 h 3595"/>
                <a:gd name="T4" fmla="*/ 0 w 866"/>
                <a:gd name="T5" fmla="*/ 849 h 3595"/>
                <a:gd name="T6" fmla="*/ 866 w 866"/>
                <a:gd name="T7" fmla="*/ 0 h 3595"/>
                <a:gd name="T8" fmla="*/ 866 w 866"/>
                <a:gd name="T9" fmla="*/ 2746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595">
                  <a:moveTo>
                    <a:pt x="866" y="2746"/>
                  </a:moveTo>
                  <a:lnTo>
                    <a:pt x="0" y="3595"/>
                  </a:lnTo>
                  <a:lnTo>
                    <a:pt x="0" y="849"/>
                  </a:lnTo>
                  <a:lnTo>
                    <a:pt x="866" y="0"/>
                  </a:lnTo>
                  <a:lnTo>
                    <a:pt x="866" y="27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3" name="Freeform 1518"/>
            <p:cNvSpPr/>
            <p:nvPr/>
          </p:nvSpPr>
          <p:spPr bwMode="auto">
            <a:xfrm>
              <a:off x="5438775" y="2700338"/>
              <a:ext cx="1317625" cy="444500"/>
            </a:xfrm>
            <a:custGeom>
              <a:avLst/>
              <a:gdLst>
                <a:gd name="T0" fmla="*/ 3611 w 3611"/>
                <a:gd name="T1" fmla="*/ 372 h 1221"/>
                <a:gd name="T2" fmla="*/ 2745 w 3611"/>
                <a:gd name="T3" fmla="*/ 1221 h 1221"/>
                <a:gd name="T4" fmla="*/ 0 w 3611"/>
                <a:gd name="T5" fmla="*/ 849 h 1221"/>
                <a:gd name="T6" fmla="*/ 865 w 3611"/>
                <a:gd name="T7" fmla="*/ 0 h 1221"/>
                <a:gd name="T8" fmla="*/ 3611 w 3611"/>
                <a:gd name="T9" fmla="*/ 37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1" h="1221">
                  <a:moveTo>
                    <a:pt x="3611" y="372"/>
                  </a:moveTo>
                  <a:lnTo>
                    <a:pt x="2745" y="1221"/>
                  </a:lnTo>
                  <a:lnTo>
                    <a:pt x="0" y="849"/>
                  </a:lnTo>
                  <a:lnTo>
                    <a:pt x="865" y="0"/>
                  </a:lnTo>
                  <a:lnTo>
                    <a:pt x="361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4" name="Freeform 1519"/>
            <p:cNvSpPr>
              <a:spLocks noEditPoints="1"/>
            </p:cNvSpPr>
            <p:nvPr/>
          </p:nvSpPr>
          <p:spPr bwMode="auto">
            <a:xfrm>
              <a:off x="5430838" y="3027363"/>
              <a:ext cx="996950" cy="1138238"/>
            </a:xfrm>
            <a:custGeom>
              <a:avLst/>
              <a:gdLst>
                <a:gd name="T0" fmla="*/ 2729 w 2729"/>
                <a:gd name="T1" fmla="*/ 384 h 3124"/>
                <a:gd name="T2" fmla="*/ 2729 w 2729"/>
                <a:gd name="T3" fmla="*/ 3124 h 3124"/>
                <a:gd name="T4" fmla="*/ 2729 w 2729"/>
                <a:gd name="T5" fmla="*/ 3124 h 3124"/>
                <a:gd name="T6" fmla="*/ 2728 w 2729"/>
                <a:gd name="T7" fmla="*/ 3124 h 3124"/>
                <a:gd name="T8" fmla="*/ 0 w 2729"/>
                <a:gd name="T9" fmla="*/ 2740 h 3124"/>
                <a:gd name="T10" fmla="*/ 0 w 2729"/>
                <a:gd name="T11" fmla="*/ 2740 h 3124"/>
                <a:gd name="T12" fmla="*/ 0 w 2729"/>
                <a:gd name="T13" fmla="*/ 2740 h 3124"/>
                <a:gd name="T14" fmla="*/ 0 w 2729"/>
                <a:gd name="T15" fmla="*/ 1 h 3124"/>
                <a:gd name="T16" fmla="*/ 0 w 2729"/>
                <a:gd name="T17" fmla="*/ 0 h 3124"/>
                <a:gd name="T18" fmla="*/ 0 w 2729"/>
                <a:gd name="T19" fmla="*/ 1 h 3124"/>
                <a:gd name="T20" fmla="*/ 2728 w 2729"/>
                <a:gd name="T21" fmla="*/ 384 h 3124"/>
                <a:gd name="T22" fmla="*/ 2729 w 2729"/>
                <a:gd name="T23" fmla="*/ 384 h 3124"/>
                <a:gd name="T24" fmla="*/ 2728 w 2729"/>
                <a:gd name="T25" fmla="*/ 3123 h 3124"/>
                <a:gd name="T26" fmla="*/ 2728 w 2729"/>
                <a:gd name="T27" fmla="*/ 384 h 3124"/>
                <a:gd name="T28" fmla="*/ 1 w 2729"/>
                <a:gd name="T29" fmla="*/ 1 h 3124"/>
                <a:gd name="T30" fmla="*/ 1 w 2729"/>
                <a:gd name="T31" fmla="*/ 2740 h 3124"/>
                <a:gd name="T32" fmla="*/ 2728 w 2729"/>
                <a:gd name="T33" fmla="*/ 3123 h 3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9" h="3124">
                  <a:moveTo>
                    <a:pt x="2729" y="384"/>
                  </a:moveTo>
                  <a:lnTo>
                    <a:pt x="2729" y="3124"/>
                  </a:lnTo>
                  <a:lnTo>
                    <a:pt x="2729" y="3124"/>
                  </a:lnTo>
                  <a:lnTo>
                    <a:pt x="2728" y="3124"/>
                  </a:lnTo>
                  <a:lnTo>
                    <a:pt x="0" y="2740"/>
                  </a:lnTo>
                  <a:lnTo>
                    <a:pt x="0" y="2740"/>
                  </a:lnTo>
                  <a:lnTo>
                    <a:pt x="0" y="274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728" y="384"/>
                  </a:lnTo>
                  <a:lnTo>
                    <a:pt x="2729" y="384"/>
                  </a:lnTo>
                  <a:close/>
                  <a:moveTo>
                    <a:pt x="2728" y="3123"/>
                  </a:moveTo>
                  <a:lnTo>
                    <a:pt x="2728" y="384"/>
                  </a:lnTo>
                  <a:lnTo>
                    <a:pt x="1" y="1"/>
                  </a:lnTo>
                  <a:lnTo>
                    <a:pt x="1" y="2740"/>
                  </a:lnTo>
                  <a:lnTo>
                    <a:pt x="2728" y="3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575" name="组合 574"/>
          <p:cNvGrpSpPr>
            <a:grpSpLocks noChangeAspect="1"/>
          </p:cNvGrpSpPr>
          <p:nvPr/>
        </p:nvGrpSpPr>
        <p:grpSpPr>
          <a:xfrm>
            <a:off x="8862240" y="2111453"/>
            <a:ext cx="684133" cy="749713"/>
            <a:chOff x="5430838" y="2700338"/>
            <a:chExt cx="1341438" cy="1470025"/>
          </a:xfrm>
          <a:solidFill>
            <a:srgbClr val="0066B3">
              <a:lumMod val="75000"/>
            </a:srgbClr>
          </a:solidFill>
        </p:grpSpPr>
        <p:sp>
          <p:nvSpPr>
            <p:cNvPr id="576" name="Freeform 1335"/>
            <p:cNvSpPr/>
            <p:nvPr/>
          </p:nvSpPr>
          <p:spPr bwMode="auto">
            <a:xfrm>
              <a:off x="5443538" y="3900488"/>
              <a:ext cx="155575" cy="144463"/>
            </a:xfrm>
            <a:custGeom>
              <a:avLst/>
              <a:gdLst>
                <a:gd name="T0" fmla="*/ 424 w 424"/>
                <a:gd name="T1" fmla="*/ 398 h 398"/>
                <a:gd name="T2" fmla="*/ 0 w 424"/>
                <a:gd name="T3" fmla="*/ 339 h 398"/>
                <a:gd name="T4" fmla="*/ 0 w 424"/>
                <a:gd name="T5" fmla="*/ 0 h 398"/>
                <a:gd name="T6" fmla="*/ 424 w 424"/>
                <a:gd name="T7" fmla="*/ 60 h 398"/>
                <a:gd name="T8" fmla="*/ 424 w 424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8">
                  <a:moveTo>
                    <a:pt x="424" y="398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7" name="Freeform 1336"/>
            <p:cNvSpPr/>
            <p:nvPr/>
          </p:nvSpPr>
          <p:spPr bwMode="auto">
            <a:xfrm>
              <a:off x="5608638" y="3922713"/>
              <a:ext cx="153988" cy="146050"/>
            </a:xfrm>
            <a:custGeom>
              <a:avLst/>
              <a:gdLst>
                <a:gd name="T0" fmla="*/ 425 w 425"/>
                <a:gd name="T1" fmla="*/ 398 h 398"/>
                <a:gd name="T2" fmla="*/ 0 w 425"/>
                <a:gd name="T3" fmla="*/ 339 h 398"/>
                <a:gd name="T4" fmla="*/ 0 w 425"/>
                <a:gd name="T5" fmla="*/ 0 h 398"/>
                <a:gd name="T6" fmla="*/ 425 w 425"/>
                <a:gd name="T7" fmla="*/ 60 h 398"/>
                <a:gd name="T8" fmla="*/ 425 w 425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98">
                  <a:moveTo>
                    <a:pt x="425" y="398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5" y="60"/>
                  </a:lnTo>
                  <a:lnTo>
                    <a:pt x="425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8" name="Freeform 1337"/>
            <p:cNvSpPr/>
            <p:nvPr/>
          </p:nvSpPr>
          <p:spPr bwMode="auto">
            <a:xfrm>
              <a:off x="6094413" y="3990975"/>
              <a:ext cx="155575" cy="146050"/>
            </a:xfrm>
            <a:custGeom>
              <a:avLst/>
              <a:gdLst>
                <a:gd name="T0" fmla="*/ 424 w 424"/>
                <a:gd name="T1" fmla="*/ 399 h 399"/>
                <a:gd name="T2" fmla="*/ 0 w 424"/>
                <a:gd name="T3" fmla="*/ 339 h 399"/>
                <a:gd name="T4" fmla="*/ 0 w 424"/>
                <a:gd name="T5" fmla="*/ 0 h 399"/>
                <a:gd name="T6" fmla="*/ 424 w 424"/>
                <a:gd name="T7" fmla="*/ 60 h 399"/>
                <a:gd name="T8" fmla="*/ 424 w 424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9">
                  <a:moveTo>
                    <a:pt x="424" y="39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79" name="Freeform 1338"/>
            <p:cNvSpPr/>
            <p:nvPr/>
          </p:nvSpPr>
          <p:spPr bwMode="auto">
            <a:xfrm>
              <a:off x="6257925" y="4014788"/>
              <a:ext cx="155575" cy="144463"/>
            </a:xfrm>
            <a:custGeom>
              <a:avLst/>
              <a:gdLst>
                <a:gd name="T0" fmla="*/ 424 w 424"/>
                <a:gd name="T1" fmla="*/ 399 h 399"/>
                <a:gd name="T2" fmla="*/ 0 w 424"/>
                <a:gd name="T3" fmla="*/ 339 h 399"/>
                <a:gd name="T4" fmla="*/ 0 w 424"/>
                <a:gd name="T5" fmla="*/ 0 h 399"/>
                <a:gd name="T6" fmla="*/ 424 w 424"/>
                <a:gd name="T7" fmla="*/ 60 h 399"/>
                <a:gd name="T8" fmla="*/ 424 w 424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399">
                  <a:moveTo>
                    <a:pt x="424" y="399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424" y="60"/>
                  </a:lnTo>
                  <a:lnTo>
                    <a:pt x="4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0" name="Freeform 1339"/>
            <p:cNvSpPr>
              <a:spLocks noEditPoints="1"/>
            </p:cNvSpPr>
            <p:nvPr/>
          </p:nvSpPr>
          <p:spPr bwMode="auto">
            <a:xfrm>
              <a:off x="5772150" y="3946525"/>
              <a:ext cx="312738" cy="166688"/>
            </a:xfrm>
            <a:custGeom>
              <a:avLst/>
              <a:gdLst>
                <a:gd name="T0" fmla="*/ 858 w 858"/>
                <a:gd name="T1" fmla="*/ 460 h 460"/>
                <a:gd name="T2" fmla="*/ 0 w 858"/>
                <a:gd name="T3" fmla="*/ 339 h 460"/>
                <a:gd name="T4" fmla="*/ 0 w 858"/>
                <a:gd name="T5" fmla="*/ 0 h 460"/>
                <a:gd name="T6" fmla="*/ 858 w 858"/>
                <a:gd name="T7" fmla="*/ 121 h 460"/>
                <a:gd name="T8" fmla="*/ 858 w 858"/>
                <a:gd name="T9" fmla="*/ 460 h 460"/>
                <a:gd name="T10" fmla="*/ 529 w 858"/>
                <a:gd name="T11" fmla="*/ 182 h 460"/>
                <a:gd name="T12" fmla="*/ 486 w 858"/>
                <a:gd name="T13" fmla="*/ 177 h 460"/>
                <a:gd name="T14" fmla="*/ 466 w 858"/>
                <a:gd name="T15" fmla="*/ 174 h 460"/>
                <a:gd name="T16" fmla="*/ 385 w 858"/>
                <a:gd name="T17" fmla="*/ 384 h 460"/>
                <a:gd name="T18" fmla="*/ 419 w 858"/>
                <a:gd name="T19" fmla="*/ 389 h 460"/>
                <a:gd name="T20" fmla="*/ 454 w 858"/>
                <a:gd name="T21" fmla="*/ 299 h 460"/>
                <a:gd name="T22" fmla="*/ 486 w 858"/>
                <a:gd name="T23" fmla="*/ 304 h 460"/>
                <a:gd name="T24" fmla="*/ 493 w 858"/>
                <a:gd name="T25" fmla="*/ 305 h 460"/>
                <a:gd name="T26" fmla="*/ 512 w 858"/>
                <a:gd name="T27" fmla="*/ 290 h 460"/>
                <a:gd name="T28" fmla="*/ 543 w 858"/>
                <a:gd name="T29" fmla="*/ 208 h 460"/>
                <a:gd name="T30" fmla="*/ 529 w 858"/>
                <a:gd name="T31" fmla="*/ 182 h 460"/>
                <a:gd name="T32" fmla="*/ 508 w 858"/>
                <a:gd name="T33" fmla="*/ 207 h 460"/>
                <a:gd name="T34" fmla="*/ 486 w 858"/>
                <a:gd name="T35" fmla="*/ 266 h 460"/>
                <a:gd name="T36" fmla="*/ 485 w 858"/>
                <a:gd name="T37" fmla="*/ 270 h 460"/>
                <a:gd name="T38" fmla="*/ 479 w 858"/>
                <a:gd name="T39" fmla="*/ 276 h 460"/>
                <a:gd name="T40" fmla="*/ 465 w 858"/>
                <a:gd name="T41" fmla="*/ 273 h 460"/>
                <a:gd name="T42" fmla="*/ 486 w 858"/>
                <a:gd name="T43" fmla="*/ 214 h 460"/>
                <a:gd name="T44" fmla="*/ 491 w 858"/>
                <a:gd name="T45" fmla="*/ 201 h 460"/>
                <a:gd name="T46" fmla="*/ 508 w 858"/>
                <a:gd name="T47" fmla="*/ 207 h 460"/>
                <a:gd name="T48" fmla="*/ 404 w 858"/>
                <a:gd name="T49" fmla="*/ 289 h 460"/>
                <a:gd name="T50" fmla="*/ 369 w 858"/>
                <a:gd name="T51" fmla="*/ 284 h 460"/>
                <a:gd name="T52" fmla="*/ 407 w 858"/>
                <a:gd name="T53" fmla="*/ 189 h 460"/>
                <a:gd name="T54" fmla="*/ 407 w 858"/>
                <a:gd name="T55" fmla="*/ 188 h 460"/>
                <a:gd name="T56" fmla="*/ 389 w 858"/>
                <a:gd name="T57" fmla="*/ 185 h 460"/>
                <a:gd name="T58" fmla="*/ 351 w 858"/>
                <a:gd name="T59" fmla="*/ 281 h 460"/>
                <a:gd name="T60" fmla="*/ 314 w 858"/>
                <a:gd name="T61" fmla="*/ 276 h 460"/>
                <a:gd name="T62" fmla="*/ 398 w 858"/>
                <a:gd name="T63" fmla="*/ 65 h 460"/>
                <a:gd name="T64" fmla="*/ 435 w 858"/>
                <a:gd name="T65" fmla="*/ 71 h 460"/>
                <a:gd name="T66" fmla="*/ 398 w 858"/>
                <a:gd name="T67" fmla="*/ 165 h 460"/>
                <a:gd name="T68" fmla="*/ 425 w 858"/>
                <a:gd name="T69" fmla="*/ 167 h 460"/>
                <a:gd name="T70" fmla="*/ 443 w 858"/>
                <a:gd name="T71" fmla="*/ 191 h 460"/>
                <a:gd name="T72" fmla="*/ 404 w 858"/>
                <a:gd name="T73" fmla="*/ 289 h 460"/>
                <a:gd name="T74" fmla="*/ 208 w 858"/>
                <a:gd name="T75" fmla="*/ 39 h 460"/>
                <a:gd name="T76" fmla="*/ 381 w 858"/>
                <a:gd name="T77" fmla="*/ 63 h 460"/>
                <a:gd name="T78" fmla="*/ 371 w 858"/>
                <a:gd name="T79" fmla="*/ 86 h 460"/>
                <a:gd name="T80" fmla="*/ 284 w 858"/>
                <a:gd name="T81" fmla="*/ 208 h 460"/>
                <a:gd name="T82" fmla="*/ 380 w 858"/>
                <a:gd name="T83" fmla="*/ 359 h 460"/>
                <a:gd name="T84" fmla="*/ 370 w 858"/>
                <a:gd name="T85" fmla="*/ 382 h 460"/>
                <a:gd name="T86" fmla="*/ 208 w 858"/>
                <a:gd name="T87" fmla="*/ 359 h 460"/>
                <a:gd name="T88" fmla="*/ 179 w 858"/>
                <a:gd name="T89" fmla="*/ 326 h 460"/>
                <a:gd name="T90" fmla="*/ 179 w 858"/>
                <a:gd name="T91" fmla="*/ 64 h 460"/>
                <a:gd name="T92" fmla="*/ 208 w 858"/>
                <a:gd name="T93" fmla="*/ 39 h 460"/>
                <a:gd name="T94" fmla="*/ 453 w 858"/>
                <a:gd name="T95" fmla="*/ 74 h 460"/>
                <a:gd name="T96" fmla="*/ 651 w 858"/>
                <a:gd name="T97" fmla="*/ 101 h 460"/>
                <a:gd name="T98" fmla="*/ 680 w 858"/>
                <a:gd name="T99" fmla="*/ 134 h 460"/>
                <a:gd name="T100" fmla="*/ 680 w 858"/>
                <a:gd name="T101" fmla="*/ 396 h 460"/>
                <a:gd name="T102" fmla="*/ 651 w 858"/>
                <a:gd name="T103" fmla="*/ 421 h 460"/>
                <a:gd name="T104" fmla="*/ 442 w 858"/>
                <a:gd name="T105" fmla="*/ 392 h 460"/>
                <a:gd name="T106" fmla="*/ 449 w 858"/>
                <a:gd name="T107" fmla="*/ 375 h 460"/>
                <a:gd name="T108" fmla="*/ 570 w 858"/>
                <a:gd name="T109" fmla="*/ 248 h 460"/>
                <a:gd name="T110" fmla="*/ 447 w 858"/>
                <a:gd name="T111" fmla="*/ 86 h 460"/>
                <a:gd name="T112" fmla="*/ 453 w 858"/>
                <a:gd name="T113" fmla="*/ 7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8" h="460">
                  <a:moveTo>
                    <a:pt x="858" y="460"/>
                  </a:moveTo>
                  <a:lnTo>
                    <a:pt x="0" y="339"/>
                  </a:lnTo>
                  <a:lnTo>
                    <a:pt x="0" y="0"/>
                  </a:lnTo>
                  <a:lnTo>
                    <a:pt x="858" y="121"/>
                  </a:lnTo>
                  <a:lnTo>
                    <a:pt x="858" y="460"/>
                  </a:lnTo>
                  <a:close/>
                  <a:moveTo>
                    <a:pt x="529" y="182"/>
                  </a:moveTo>
                  <a:lnTo>
                    <a:pt x="486" y="177"/>
                  </a:lnTo>
                  <a:lnTo>
                    <a:pt x="466" y="174"/>
                  </a:lnTo>
                  <a:lnTo>
                    <a:pt x="385" y="384"/>
                  </a:lnTo>
                  <a:lnTo>
                    <a:pt x="419" y="389"/>
                  </a:lnTo>
                  <a:lnTo>
                    <a:pt x="454" y="299"/>
                  </a:lnTo>
                  <a:lnTo>
                    <a:pt x="486" y="304"/>
                  </a:lnTo>
                  <a:lnTo>
                    <a:pt x="493" y="305"/>
                  </a:lnTo>
                  <a:cubicBezTo>
                    <a:pt x="502" y="307"/>
                    <a:pt x="509" y="297"/>
                    <a:pt x="512" y="290"/>
                  </a:cubicBezTo>
                  <a:lnTo>
                    <a:pt x="543" y="208"/>
                  </a:lnTo>
                  <a:cubicBezTo>
                    <a:pt x="545" y="201"/>
                    <a:pt x="537" y="184"/>
                    <a:pt x="529" y="182"/>
                  </a:cubicBezTo>
                  <a:close/>
                  <a:moveTo>
                    <a:pt x="508" y="207"/>
                  </a:moveTo>
                  <a:lnTo>
                    <a:pt x="486" y="266"/>
                  </a:lnTo>
                  <a:lnTo>
                    <a:pt x="485" y="270"/>
                  </a:lnTo>
                  <a:cubicBezTo>
                    <a:pt x="484" y="273"/>
                    <a:pt x="483" y="275"/>
                    <a:pt x="479" y="276"/>
                  </a:cubicBezTo>
                  <a:lnTo>
                    <a:pt x="465" y="273"/>
                  </a:lnTo>
                  <a:lnTo>
                    <a:pt x="486" y="214"/>
                  </a:lnTo>
                  <a:lnTo>
                    <a:pt x="491" y="201"/>
                  </a:lnTo>
                  <a:cubicBezTo>
                    <a:pt x="493" y="196"/>
                    <a:pt x="510" y="200"/>
                    <a:pt x="508" y="207"/>
                  </a:cubicBezTo>
                  <a:close/>
                  <a:moveTo>
                    <a:pt x="404" y="289"/>
                  </a:moveTo>
                  <a:lnTo>
                    <a:pt x="369" y="284"/>
                  </a:lnTo>
                  <a:lnTo>
                    <a:pt x="407" y="189"/>
                  </a:lnTo>
                  <a:lnTo>
                    <a:pt x="407" y="188"/>
                  </a:lnTo>
                  <a:cubicBezTo>
                    <a:pt x="410" y="182"/>
                    <a:pt x="394" y="175"/>
                    <a:pt x="389" y="185"/>
                  </a:cubicBezTo>
                  <a:lnTo>
                    <a:pt x="351" y="281"/>
                  </a:lnTo>
                  <a:lnTo>
                    <a:pt x="314" y="276"/>
                  </a:lnTo>
                  <a:lnTo>
                    <a:pt x="398" y="65"/>
                  </a:lnTo>
                  <a:lnTo>
                    <a:pt x="435" y="71"/>
                  </a:lnTo>
                  <a:lnTo>
                    <a:pt x="398" y="165"/>
                  </a:lnTo>
                  <a:lnTo>
                    <a:pt x="425" y="167"/>
                  </a:lnTo>
                  <a:cubicBezTo>
                    <a:pt x="437" y="168"/>
                    <a:pt x="447" y="181"/>
                    <a:pt x="443" y="191"/>
                  </a:cubicBezTo>
                  <a:lnTo>
                    <a:pt x="404" y="289"/>
                  </a:lnTo>
                  <a:close/>
                  <a:moveTo>
                    <a:pt x="208" y="39"/>
                  </a:moveTo>
                  <a:lnTo>
                    <a:pt x="381" y="63"/>
                  </a:lnTo>
                  <a:lnTo>
                    <a:pt x="371" y="86"/>
                  </a:lnTo>
                  <a:cubicBezTo>
                    <a:pt x="320" y="101"/>
                    <a:pt x="284" y="148"/>
                    <a:pt x="284" y="208"/>
                  </a:cubicBezTo>
                  <a:cubicBezTo>
                    <a:pt x="284" y="272"/>
                    <a:pt x="324" y="331"/>
                    <a:pt x="380" y="359"/>
                  </a:cubicBezTo>
                  <a:lnTo>
                    <a:pt x="370" y="382"/>
                  </a:lnTo>
                  <a:lnTo>
                    <a:pt x="208" y="359"/>
                  </a:lnTo>
                  <a:cubicBezTo>
                    <a:pt x="192" y="357"/>
                    <a:pt x="179" y="342"/>
                    <a:pt x="179" y="326"/>
                  </a:cubicBezTo>
                  <a:lnTo>
                    <a:pt x="179" y="64"/>
                  </a:lnTo>
                  <a:cubicBezTo>
                    <a:pt x="179" y="48"/>
                    <a:pt x="192" y="37"/>
                    <a:pt x="208" y="39"/>
                  </a:cubicBezTo>
                  <a:close/>
                  <a:moveTo>
                    <a:pt x="453" y="74"/>
                  </a:moveTo>
                  <a:lnTo>
                    <a:pt x="651" y="101"/>
                  </a:lnTo>
                  <a:cubicBezTo>
                    <a:pt x="667" y="104"/>
                    <a:pt x="680" y="118"/>
                    <a:pt x="680" y="134"/>
                  </a:cubicBezTo>
                  <a:lnTo>
                    <a:pt x="680" y="396"/>
                  </a:lnTo>
                  <a:cubicBezTo>
                    <a:pt x="680" y="412"/>
                    <a:pt x="667" y="423"/>
                    <a:pt x="651" y="421"/>
                  </a:cubicBezTo>
                  <a:lnTo>
                    <a:pt x="442" y="392"/>
                  </a:lnTo>
                  <a:lnTo>
                    <a:pt x="449" y="375"/>
                  </a:lnTo>
                  <a:cubicBezTo>
                    <a:pt x="518" y="374"/>
                    <a:pt x="570" y="321"/>
                    <a:pt x="570" y="248"/>
                  </a:cubicBezTo>
                  <a:cubicBezTo>
                    <a:pt x="570" y="175"/>
                    <a:pt x="516" y="106"/>
                    <a:pt x="447" y="86"/>
                  </a:cubicBezTo>
                  <a:lnTo>
                    <a:pt x="453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1" name="Freeform 1340"/>
            <p:cNvSpPr/>
            <p:nvPr/>
          </p:nvSpPr>
          <p:spPr bwMode="auto">
            <a:xfrm>
              <a:off x="5448300" y="34909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2" name="Freeform 1341"/>
            <p:cNvSpPr/>
            <p:nvPr/>
          </p:nvSpPr>
          <p:spPr bwMode="auto">
            <a:xfrm>
              <a:off x="5454650" y="3619500"/>
              <a:ext cx="20638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3" name="Freeform 1342"/>
            <p:cNvSpPr/>
            <p:nvPr/>
          </p:nvSpPr>
          <p:spPr bwMode="auto">
            <a:xfrm>
              <a:off x="5448300" y="3524250"/>
              <a:ext cx="33338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4" name="Freeform 1343"/>
            <p:cNvSpPr/>
            <p:nvPr/>
          </p:nvSpPr>
          <p:spPr bwMode="auto">
            <a:xfrm>
              <a:off x="5486400" y="3495675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6 w 89"/>
                <a:gd name="T9" fmla="*/ 355 h 355"/>
                <a:gd name="T10" fmla="*/ 76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5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5" name="Freeform 1344"/>
            <p:cNvSpPr/>
            <p:nvPr/>
          </p:nvSpPr>
          <p:spPr bwMode="auto">
            <a:xfrm>
              <a:off x="5491163" y="3624263"/>
              <a:ext cx="22225" cy="26988"/>
            </a:xfrm>
            <a:custGeom>
              <a:avLst/>
              <a:gdLst>
                <a:gd name="T0" fmla="*/ 60 w 60"/>
                <a:gd name="T1" fmla="*/ 73 h 73"/>
                <a:gd name="T2" fmla="*/ 1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1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6" name="Freeform 1345"/>
            <p:cNvSpPr/>
            <p:nvPr/>
          </p:nvSpPr>
          <p:spPr bwMode="auto">
            <a:xfrm>
              <a:off x="5484813" y="3529013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7" name="Freeform 1346"/>
            <p:cNvSpPr/>
            <p:nvPr/>
          </p:nvSpPr>
          <p:spPr bwMode="auto">
            <a:xfrm>
              <a:off x="5522913" y="3502025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8" name="Freeform 1347"/>
            <p:cNvSpPr/>
            <p:nvPr/>
          </p:nvSpPr>
          <p:spPr bwMode="auto">
            <a:xfrm>
              <a:off x="5527675" y="3630613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89" name="Freeform 1348"/>
            <p:cNvSpPr/>
            <p:nvPr/>
          </p:nvSpPr>
          <p:spPr bwMode="auto">
            <a:xfrm>
              <a:off x="5522913" y="3533775"/>
              <a:ext cx="31750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0" name="Freeform 1349"/>
            <p:cNvSpPr/>
            <p:nvPr/>
          </p:nvSpPr>
          <p:spPr bwMode="auto">
            <a:xfrm>
              <a:off x="5448300" y="3697288"/>
              <a:ext cx="33338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1" name="Freeform 1350"/>
            <p:cNvSpPr/>
            <p:nvPr/>
          </p:nvSpPr>
          <p:spPr bwMode="auto">
            <a:xfrm>
              <a:off x="5454650" y="3825875"/>
              <a:ext cx="20638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2" name="Freeform 1351"/>
            <p:cNvSpPr/>
            <p:nvPr/>
          </p:nvSpPr>
          <p:spPr bwMode="auto">
            <a:xfrm>
              <a:off x="5448300" y="37306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3" name="Freeform 1352"/>
            <p:cNvSpPr/>
            <p:nvPr/>
          </p:nvSpPr>
          <p:spPr bwMode="auto">
            <a:xfrm>
              <a:off x="5486400" y="37020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4" name="Freeform 1353"/>
            <p:cNvSpPr/>
            <p:nvPr/>
          </p:nvSpPr>
          <p:spPr bwMode="auto">
            <a:xfrm>
              <a:off x="5491163" y="3830638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5" name="Freeform 1354"/>
            <p:cNvSpPr/>
            <p:nvPr/>
          </p:nvSpPr>
          <p:spPr bwMode="auto">
            <a:xfrm>
              <a:off x="5484813" y="3735388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6" name="Freeform 1355"/>
            <p:cNvSpPr/>
            <p:nvPr/>
          </p:nvSpPr>
          <p:spPr bwMode="auto">
            <a:xfrm>
              <a:off x="5522913" y="370840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7" name="Freeform 1356"/>
            <p:cNvSpPr/>
            <p:nvPr/>
          </p:nvSpPr>
          <p:spPr bwMode="auto">
            <a:xfrm>
              <a:off x="5527675" y="3836988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8" name="Freeform 1357"/>
            <p:cNvSpPr/>
            <p:nvPr/>
          </p:nvSpPr>
          <p:spPr bwMode="auto">
            <a:xfrm>
              <a:off x="5522913" y="3740150"/>
              <a:ext cx="31750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9" name="Freeform 1358"/>
            <p:cNvSpPr/>
            <p:nvPr/>
          </p:nvSpPr>
          <p:spPr bwMode="auto">
            <a:xfrm>
              <a:off x="5448300" y="3062288"/>
              <a:ext cx="33338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0" name="Freeform 1359"/>
            <p:cNvSpPr/>
            <p:nvPr/>
          </p:nvSpPr>
          <p:spPr bwMode="auto">
            <a:xfrm>
              <a:off x="5454650" y="3190875"/>
              <a:ext cx="20638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1" name="Freeform 1360"/>
            <p:cNvSpPr/>
            <p:nvPr/>
          </p:nvSpPr>
          <p:spPr bwMode="auto">
            <a:xfrm>
              <a:off x="5448300" y="30956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2" name="Freeform 1361"/>
            <p:cNvSpPr/>
            <p:nvPr/>
          </p:nvSpPr>
          <p:spPr bwMode="auto">
            <a:xfrm>
              <a:off x="5486400" y="30670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3" name="Freeform 1362"/>
            <p:cNvSpPr/>
            <p:nvPr/>
          </p:nvSpPr>
          <p:spPr bwMode="auto">
            <a:xfrm>
              <a:off x="5491163" y="3195638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4" name="Freeform 1363"/>
            <p:cNvSpPr/>
            <p:nvPr/>
          </p:nvSpPr>
          <p:spPr bwMode="auto">
            <a:xfrm>
              <a:off x="5484813" y="3100388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5" name="Freeform 1364"/>
            <p:cNvSpPr/>
            <p:nvPr/>
          </p:nvSpPr>
          <p:spPr bwMode="auto">
            <a:xfrm>
              <a:off x="5522913" y="307181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6" name="Freeform 1365"/>
            <p:cNvSpPr/>
            <p:nvPr/>
          </p:nvSpPr>
          <p:spPr bwMode="auto">
            <a:xfrm>
              <a:off x="5527675" y="320040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7" name="Freeform 1366"/>
            <p:cNvSpPr/>
            <p:nvPr/>
          </p:nvSpPr>
          <p:spPr bwMode="auto">
            <a:xfrm>
              <a:off x="5522913" y="3105150"/>
              <a:ext cx="31750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8" name="Freeform 1367"/>
            <p:cNvSpPr/>
            <p:nvPr/>
          </p:nvSpPr>
          <p:spPr bwMode="auto">
            <a:xfrm>
              <a:off x="5448300" y="326866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09" name="Freeform 1368"/>
            <p:cNvSpPr/>
            <p:nvPr/>
          </p:nvSpPr>
          <p:spPr bwMode="auto">
            <a:xfrm>
              <a:off x="5454650" y="3397250"/>
              <a:ext cx="20638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0" name="Freeform 1369"/>
            <p:cNvSpPr/>
            <p:nvPr/>
          </p:nvSpPr>
          <p:spPr bwMode="auto">
            <a:xfrm>
              <a:off x="5448300" y="330200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1" name="Freeform 1370"/>
            <p:cNvSpPr/>
            <p:nvPr/>
          </p:nvSpPr>
          <p:spPr bwMode="auto">
            <a:xfrm>
              <a:off x="5486400" y="32734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2" name="Freeform 1371"/>
            <p:cNvSpPr/>
            <p:nvPr/>
          </p:nvSpPr>
          <p:spPr bwMode="auto">
            <a:xfrm>
              <a:off x="5491163" y="3402013"/>
              <a:ext cx="22225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1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1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3" name="Freeform 1372"/>
            <p:cNvSpPr/>
            <p:nvPr/>
          </p:nvSpPr>
          <p:spPr bwMode="auto">
            <a:xfrm>
              <a:off x="5484813" y="330676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4" name="Freeform 1373"/>
            <p:cNvSpPr/>
            <p:nvPr/>
          </p:nvSpPr>
          <p:spPr bwMode="auto">
            <a:xfrm>
              <a:off x="5522913" y="327818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5" name="Freeform 1374"/>
            <p:cNvSpPr/>
            <p:nvPr/>
          </p:nvSpPr>
          <p:spPr bwMode="auto">
            <a:xfrm>
              <a:off x="5527675" y="340677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6" name="Freeform 1375"/>
            <p:cNvSpPr/>
            <p:nvPr/>
          </p:nvSpPr>
          <p:spPr bwMode="auto">
            <a:xfrm>
              <a:off x="5522913" y="3311525"/>
              <a:ext cx="31750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7" name="Freeform 1376"/>
            <p:cNvSpPr/>
            <p:nvPr/>
          </p:nvSpPr>
          <p:spPr bwMode="auto">
            <a:xfrm>
              <a:off x="5816600" y="3529013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8" name="Freeform 1377"/>
            <p:cNvSpPr>
              <a:spLocks noEditPoints="1"/>
            </p:cNvSpPr>
            <p:nvPr/>
          </p:nvSpPr>
          <p:spPr bwMode="auto">
            <a:xfrm>
              <a:off x="5826125" y="3717925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7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7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19" name="Freeform 1378"/>
            <p:cNvSpPr>
              <a:spLocks noEditPoints="1"/>
            </p:cNvSpPr>
            <p:nvPr/>
          </p:nvSpPr>
          <p:spPr bwMode="auto">
            <a:xfrm>
              <a:off x="5830888" y="3532188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3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19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0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3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8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8"/>
                  </a:lnTo>
                  <a:lnTo>
                    <a:pt x="57" y="738"/>
                  </a:lnTo>
                  <a:lnTo>
                    <a:pt x="117" y="746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2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2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19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0" name="Freeform 1379"/>
            <p:cNvSpPr/>
            <p:nvPr/>
          </p:nvSpPr>
          <p:spPr bwMode="auto">
            <a:xfrm>
              <a:off x="5811838" y="3627438"/>
              <a:ext cx="12700" cy="295275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1" name="Freeform 1380"/>
            <p:cNvSpPr/>
            <p:nvPr/>
          </p:nvSpPr>
          <p:spPr bwMode="auto">
            <a:xfrm>
              <a:off x="5816600" y="3098800"/>
              <a:ext cx="25400" cy="192088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2" name="Freeform 1381"/>
            <p:cNvSpPr>
              <a:spLocks noEditPoints="1"/>
            </p:cNvSpPr>
            <p:nvPr/>
          </p:nvSpPr>
          <p:spPr bwMode="auto">
            <a:xfrm>
              <a:off x="5826125" y="3289300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10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2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3" name="Freeform 1382"/>
            <p:cNvSpPr>
              <a:spLocks noEditPoints="1"/>
            </p:cNvSpPr>
            <p:nvPr/>
          </p:nvSpPr>
          <p:spPr bwMode="auto">
            <a:xfrm>
              <a:off x="5830888" y="3103563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6 h 1146"/>
                <a:gd name="T8" fmla="*/ 44 w 257"/>
                <a:gd name="T9" fmla="*/ 158 h 1146"/>
                <a:gd name="T10" fmla="*/ 117 w 257"/>
                <a:gd name="T11" fmla="*/ 200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6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80 h 1146"/>
                <a:gd name="T56" fmla="*/ 117 w 257"/>
                <a:gd name="T57" fmla="*/ 820 h 1146"/>
                <a:gd name="T58" fmla="*/ 125 w 257"/>
                <a:gd name="T59" fmla="*/ 839 h 1146"/>
                <a:gd name="T60" fmla="*/ 57 w 257"/>
                <a:gd name="T61" fmla="*/ 862 h 1146"/>
                <a:gd name="T62" fmla="*/ 117 w 257"/>
                <a:gd name="T63" fmla="*/ 903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7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1043 h 1146"/>
                <a:gd name="T84" fmla="*/ 241 w 257"/>
                <a:gd name="T85" fmla="*/ 1083 h 1146"/>
                <a:gd name="T86" fmla="*/ 167 w 257"/>
                <a:gd name="T87" fmla="*/ 1007 h 1146"/>
                <a:gd name="T88" fmla="*/ 152 w 257"/>
                <a:gd name="T89" fmla="*/ 590 h 1146"/>
                <a:gd name="T90" fmla="*/ 229 w 257"/>
                <a:gd name="T91" fmla="*/ 946 h 1146"/>
                <a:gd name="T92" fmla="*/ 152 w 257"/>
                <a:gd name="T93" fmla="*/ 590 h 1146"/>
                <a:gd name="T94" fmla="*/ 233 w 257"/>
                <a:gd name="T95" fmla="*/ 553 h 1146"/>
                <a:gd name="T96" fmla="*/ 152 w 257"/>
                <a:gd name="T97" fmla="*/ 571 h 1146"/>
                <a:gd name="T98" fmla="*/ 167 w 257"/>
                <a:gd name="T99" fmla="*/ 443 h 1146"/>
                <a:gd name="T100" fmla="*/ 153 w 257"/>
                <a:gd name="T101" fmla="*/ 176 h 1146"/>
                <a:gd name="T102" fmla="*/ 229 w 257"/>
                <a:gd name="T103" fmla="*/ 1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8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1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4" name="Freeform 1383"/>
            <p:cNvSpPr/>
            <p:nvPr/>
          </p:nvSpPr>
          <p:spPr bwMode="auto">
            <a:xfrm>
              <a:off x="5811838" y="3198813"/>
              <a:ext cx="12700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4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4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5" name="Freeform 1384"/>
            <p:cNvSpPr/>
            <p:nvPr/>
          </p:nvSpPr>
          <p:spPr bwMode="auto">
            <a:xfrm>
              <a:off x="6059488" y="3562350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6" name="Freeform 1385"/>
            <p:cNvSpPr>
              <a:spLocks noEditPoints="1"/>
            </p:cNvSpPr>
            <p:nvPr/>
          </p:nvSpPr>
          <p:spPr bwMode="auto">
            <a:xfrm>
              <a:off x="6070600" y="3752850"/>
              <a:ext cx="39688" cy="142875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2" y="88"/>
                    <a:pt x="25" y="69"/>
                    <a:pt x="25" y="48"/>
                  </a:cubicBezTo>
                  <a:cubicBezTo>
                    <a:pt x="25" y="26"/>
                    <a:pt x="42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7" name="Freeform 1386"/>
            <p:cNvSpPr>
              <a:spLocks noEditPoints="1"/>
            </p:cNvSpPr>
            <p:nvPr/>
          </p:nvSpPr>
          <p:spPr bwMode="auto">
            <a:xfrm>
              <a:off x="6075363" y="3567113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8" name="Freeform 1387"/>
            <p:cNvSpPr/>
            <p:nvPr/>
          </p:nvSpPr>
          <p:spPr bwMode="auto">
            <a:xfrm>
              <a:off x="6056313" y="3662363"/>
              <a:ext cx="12700" cy="295275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9" name="Freeform 1388"/>
            <p:cNvSpPr/>
            <p:nvPr/>
          </p:nvSpPr>
          <p:spPr bwMode="auto">
            <a:xfrm>
              <a:off x="6059488" y="3133725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0" name="Freeform 1389"/>
            <p:cNvSpPr>
              <a:spLocks noEditPoints="1"/>
            </p:cNvSpPr>
            <p:nvPr/>
          </p:nvSpPr>
          <p:spPr bwMode="auto">
            <a:xfrm>
              <a:off x="6070600" y="3322638"/>
              <a:ext cx="39688" cy="144463"/>
            </a:xfrm>
            <a:custGeom>
              <a:avLst/>
              <a:gdLst>
                <a:gd name="T0" fmla="*/ 0 w 109"/>
                <a:gd name="T1" fmla="*/ 0 h 395"/>
                <a:gd name="T2" fmla="*/ 67 w 109"/>
                <a:gd name="T3" fmla="*/ 10 h 395"/>
                <a:gd name="T4" fmla="*/ 109 w 109"/>
                <a:gd name="T5" fmla="*/ 62 h 395"/>
                <a:gd name="T6" fmla="*/ 68 w 109"/>
                <a:gd name="T7" fmla="*/ 98 h 395"/>
                <a:gd name="T8" fmla="*/ 68 w 109"/>
                <a:gd name="T9" fmla="*/ 395 h 395"/>
                <a:gd name="T10" fmla="*/ 0 w 109"/>
                <a:gd name="T11" fmla="*/ 385 h 395"/>
                <a:gd name="T12" fmla="*/ 0 w 109"/>
                <a:gd name="T13" fmla="*/ 0 h 395"/>
                <a:gd name="T14" fmla="*/ 100 w 109"/>
                <a:gd name="T15" fmla="*/ 58 h 395"/>
                <a:gd name="T16" fmla="*/ 62 w 109"/>
                <a:gd name="T17" fmla="*/ 92 h 395"/>
                <a:gd name="T18" fmla="*/ 25 w 109"/>
                <a:gd name="T19" fmla="*/ 48 h 395"/>
                <a:gd name="T20" fmla="*/ 62 w 109"/>
                <a:gd name="T21" fmla="*/ 15 h 395"/>
                <a:gd name="T22" fmla="*/ 100 w 109"/>
                <a:gd name="T23" fmla="*/ 5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5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5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2" y="89"/>
                    <a:pt x="25" y="69"/>
                    <a:pt x="25" y="48"/>
                  </a:cubicBezTo>
                  <a:cubicBezTo>
                    <a:pt x="25" y="26"/>
                    <a:pt x="42" y="12"/>
                    <a:pt x="62" y="15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1" name="Freeform 1390"/>
            <p:cNvSpPr>
              <a:spLocks noEditPoints="1"/>
            </p:cNvSpPr>
            <p:nvPr/>
          </p:nvSpPr>
          <p:spPr bwMode="auto">
            <a:xfrm>
              <a:off x="6075363" y="3136900"/>
              <a:ext cx="93663" cy="419100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1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9 h 1147"/>
                <a:gd name="T60" fmla="*/ 57 w 257"/>
                <a:gd name="T61" fmla="*/ 862 h 1147"/>
                <a:gd name="T62" fmla="*/ 117 w 257"/>
                <a:gd name="T63" fmla="*/ 903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543 h 1147"/>
                <a:gd name="T84" fmla="*/ 241 w 257"/>
                <a:gd name="T85" fmla="*/ 583 h 1147"/>
                <a:gd name="T86" fmla="*/ 167 w 257"/>
                <a:gd name="T87" fmla="*/ 507 h 1147"/>
                <a:gd name="T88" fmla="*/ 153 w 257"/>
                <a:gd name="T89" fmla="*/ 90 h 1147"/>
                <a:gd name="T90" fmla="*/ 229 w 257"/>
                <a:gd name="T91" fmla="*/ 446 h 1147"/>
                <a:gd name="T92" fmla="*/ 153 w 257"/>
                <a:gd name="T93" fmla="*/ 90 h 1147"/>
                <a:gd name="T94" fmla="*/ 233 w 257"/>
                <a:gd name="T95" fmla="*/ 1054 h 1147"/>
                <a:gd name="T96" fmla="*/ 151 w 257"/>
                <a:gd name="T97" fmla="*/ 1071 h 1147"/>
                <a:gd name="T98" fmla="*/ 167 w 257"/>
                <a:gd name="T99" fmla="*/ 943 h 1147"/>
                <a:gd name="T100" fmla="*/ 152 w 257"/>
                <a:gd name="T101" fmla="*/ 676 h 1147"/>
                <a:gd name="T102" fmla="*/ 229 w 257"/>
                <a:gd name="T103" fmla="*/ 6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9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2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7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2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2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4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2" name="Freeform 1391"/>
            <p:cNvSpPr/>
            <p:nvPr/>
          </p:nvSpPr>
          <p:spPr bwMode="auto">
            <a:xfrm>
              <a:off x="6056313" y="3233738"/>
              <a:ext cx="12700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3" name="Freeform 1392"/>
            <p:cNvSpPr/>
            <p:nvPr/>
          </p:nvSpPr>
          <p:spPr bwMode="auto">
            <a:xfrm>
              <a:off x="5937250" y="35591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4" name="Freeform 1393"/>
            <p:cNvSpPr/>
            <p:nvPr/>
          </p:nvSpPr>
          <p:spPr bwMode="auto">
            <a:xfrm>
              <a:off x="5942013" y="36877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5" name="Freeform 1394"/>
            <p:cNvSpPr/>
            <p:nvPr/>
          </p:nvSpPr>
          <p:spPr bwMode="auto">
            <a:xfrm>
              <a:off x="5937250" y="3592513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6" name="Freeform 1395"/>
            <p:cNvSpPr/>
            <p:nvPr/>
          </p:nvSpPr>
          <p:spPr bwMode="auto">
            <a:xfrm>
              <a:off x="5973763" y="3565525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7" name="Freeform 1396"/>
            <p:cNvSpPr/>
            <p:nvPr/>
          </p:nvSpPr>
          <p:spPr bwMode="auto">
            <a:xfrm>
              <a:off x="5980113" y="3692525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8" name="Freeform 1397"/>
            <p:cNvSpPr/>
            <p:nvPr/>
          </p:nvSpPr>
          <p:spPr bwMode="auto">
            <a:xfrm>
              <a:off x="5973763" y="3597275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39" name="Freeform 1398"/>
            <p:cNvSpPr/>
            <p:nvPr/>
          </p:nvSpPr>
          <p:spPr bwMode="auto">
            <a:xfrm>
              <a:off x="6011863" y="3570288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0" name="Freeform 1399"/>
            <p:cNvSpPr/>
            <p:nvPr/>
          </p:nvSpPr>
          <p:spPr bwMode="auto">
            <a:xfrm>
              <a:off x="6016625" y="3698875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1" name="Freeform 1400"/>
            <p:cNvSpPr/>
            <p:nvPr/>
          </p:nvSpPr>
          <p:spPr bwMode="auto">
            <a:xfrm>
              <a:off x="6010275" y="360362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2" name="Freeform 1401"/>
            <p:cNvSpPr/>
            <p:nvPr/>
          </p:nvSpPr>
          <p:spPr bwMode="auto">
            <a:xfrm>
              <a:off x="5937250" y="3765550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3" name="Freeform 1402"/>
            <p:cNvSpPr/>
            <p:nvPr/>
          </p:nvSpPr>
          <p:spPr bwMode="auto">
            <a:xfrm>
              <a:off x="5942013" y="38941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4" name="Freeform 1403"/>
            <p:cNvSpPr/>
            <p:nvPr/>
          </p:nvSpPr>
          <p:spPr bwMode="auto">
            <a:xfrm>
              <a:off x="5937250" y="3798888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5" name="Freeform 1404"/>
            <p:cNvSpPr/>
            <p:nvPr/>
          </p:nvSpPr>
          <p:spPr bwMode="auto">
            <a:xfrm>
              <a:off x="5973763" y="37703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6" name="Freeform 1405"/>
            <p:cNvSpPr/>
            <p:nvPr/>
          </p:nvSpPr>
          <p:spPr bwMode="auto">
            <a:xfrm>
              <a:off x="5980113" y="3900488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7" name="Freeform 1406"/>
            <p:cNvSpPr/>
            <p:nvPr/>
          </p:nvSpPr>
          <p:spPr bwMode="auto">
            <a:xfrm>
              <a:off x="5973763" y="3803650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8" name="Freeform 1407"/>
            <p:cNvSpPr/>
            <p:nvPr/>
          </p:nvSpPr>
          <p:spPr bwMode="auto">
            <a:xfrm>
              <a:off x="6011863" y="3776663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49" name="Freeform 1408"/>
            <p:cNvSpPr/>
            <p:nvPr/>
          </p:nvSpPr>
          <p:spPr bwMode="auto">
            <a:xfrm>
              <a:off x="6016625" y="390525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0" name="Freeform 1409"/>
            <p:cNvSpPr/>
            <p:nvPr/>
          </p:nvSpPr>
          <p:spPr bwMode="auto">
            <a:xfrm>
              <a:off x="6010275" y="3810000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1" name="Freeform 1410"/>
            <p:cNvSpPr/>
            <p:nvPr/>
          </p:nvSpPr>
          <p:spPr bwMode="auto">
            <a:xfrm>
              <a:off x="5937250" y="31305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2" name="Freeform 1411"/>
            <p:cNvSpPr/>
            <p:nvPr/>
          </p:nvSpPr>
          <p:spPr bwMode="auto">
            <a:xfrm>
              <a:off x="5942013" y="32591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3" name="Freeform 1412"/>
            <p:cNvSpPr/>
            <p:nvPr/>
          </p:nvSpPr>
          <p:spPr bwMode="auto">
            <a:xfrm>
              <a:off x="5937250" y="3163888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4" name="Freeform 1413"/>
            <p:cNvSpPr/>
            <p:nvPr/>
          </p:nvSpPr>
          <p:spPr bwMode="auto">
            <a:xfrm>
              <a:off x="5973763" y="31353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5" name="Freeform 1414"/>
            <p:cNvSpPr/>
            <p:nvPr/>
          </p:nvSpPr>
          <p:spPr bwMode="auto">
            <a:xfrm>
              <a:off x="5980113" y="3263900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6" name="Freeform 1415"/>
            <p:cNvSpPr/>
            <p:nvPr/>
          </p:nvSpPr>
          <p:spPr bwMode="auto">
            <a:xfrm>
              <a:off x="5973763" y="316865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7" name="Freeform 1416"/>
            <p:cNvSpPr/>
            <p:nvPr/>
          </p:nvSpPr>
          <p:spPr bwMode="auto">
            <a:xfrm>
              <a:off x="6011863" y="31400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8" name="Freeform 1417"/>
            <p:cNvSpPr/>
            <p:nvPr/>
          </p:nvSpPr>
          <p:spPr bwMode="auto">
            <a:xfrm>
              <a:off x="6016625" y="32686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59" name="Freeform 1418"/>
            <p:cNvSpPr/>
            <p:nvPr/>
          </p:nvSpPr>
          <p:spPr bwMode="auto">
            <a:xfrm>
              <a:off x="6010275" y="3175000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1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1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0" name="Freeform 1419"/>
            <p:cNvSpPr/>
            <p:nvPr/>
          </p:nvSpPr>
          <p:spPr bwMode="auto">
            <a:xfrm>
              <a:off x="5937250" y="33369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1" name="Freeform 1420"/>
            <p:cNvSpPr/>
            <p:nvPr/>
          </p:nvSpPr>
          <p:spPr bwMode="auto">
            <a:xfrm>
              <a:off x="5942013" y="3465513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2" name="Freeform 1421"/>
            <p:cNvSpPr/>
            <p:nvPr/>
          </p:nvSpPr>
          <p:spPr bwMode="auto">
            <a:xfrm>
              <a:off x="5937250" y="3370263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3" name="Freeform 1422"/>
            <p:cNvSpPr/>
            <p:nvPr/>
          </p:nvSpPr>
          <p:spPr bwMode="auto">
            <a:xfrm>
              <a:off x="5973763" y="334168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4" name="Freeform 1423"/>
            <p:cNvSpPr/>
            <p:nvPr/>
          </p:nvSpPr>
          <p:spPr bwMode="auto">
            <a:xfrm>
              <a:off x="5980113" y="3470275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5" name="Freeform 1424"/>
            <p:cNvSpPr/>
            <p:nvPr/>
          </p:nvSpPr>
          <p:spPr bwMode="auto">
            <a:xfrm>
              <a:off x="5973763" y="337502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6" name="Freeform 1425"/>
            <p:cNvSpPr/>
            <p:nvPr/>
          </p:nvSpPr>
          <p:spPr bwMode="auto">
            <a:xfrm>
              <a:off x="6011863" y="33464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7" name="Freeform 1426"/>
            <p:cNvSpPr/>
            <p:nvPr/>
          </p:nvSpPr>
          <p:spPr bwMode="auto">
            <a:xfrm>
              <a:off x="6016625" y="347503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8" name="Freeform 1427"/>
            <p:cNvSpPr/>
            <p:nvPr/>
          </p:nvSpPr>
          <p:spPr bwMode="auto">
            <a:xfrm>
              <a:off x="6010275" y="3381375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69" name="Freeform 1428"/>
            <p:cNvSpPr/>
            <p:nvPr/>
          </p:nvSpPr>
          <p:spPr bwMode="auto">
            <a:xfrm>
              <a:off x="6303963" y="3597275"/>
              <a:ext cx="26988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0" name="Freeform 1429"/>
            <p:cNvSpPr>
              <a:spLocks noEditPoints="1"/>
            </p:cNvSpPr>
            <p:nvPr/>
          </p:nvSpPr>
          <p:spPr bwMode="auto">
            <a:xfrm>
              <a:off x="6315075" y="3786188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8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1" name="Freeform 1430"/>
            <p:cNvSpPr>
              <a:spLocks noEditPoints="1"/>
            </p:cNvSpPr>
            <p:nvPr/>
          </p:nvSpPr>
          <p:spPr bwMode="auto">
            <a:xfrm>
              <a:off x="6319838" y="3600450"/>
              <a:ext cx="93663" cy="417513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4 h 1146"/>
                <a:gd name="T26" fmla="*/ 44 w 257"/>
                <a:gd name="T27" fmla="*/ 405 h 1146"/>
                <a:gd name="T28" fmla="*/ 117 w 257"/>
                <a:gd name="T29" fmla="*/ 448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20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543 h 1146"/>
                <a:gd name="T84" fmla="*/ 241 w 257"/>
                <a:gd name="T85" fmla="*/ 583 h 1146"/>
                <a:gd name="T86" fmla="*/ 167 w 257"/>
                <a:gd name="T87" fmla="*/ 507 h 1146"/>
                <a:gd name="T88" fmla="*/ 153 w 257"/>
                <a:gd name="T89" fmla="*/ 90 h 1146"/>
                <a:gd name="T90" fmla="*/ 229 w 257"/>
                <a:gd name="T91" fmla="*/ 446 h 1146"/>
                <a:gd name="T92" fmla="*/ 153 w 257"/>
                <a:gd name="T93" fmla="*/ 90 h 1146"/>
                <a:gd name="T94" fmla="*/ 233 w 257"/>
                <a:gd name="T95" fmla="*/ 1053 h 1146"/>
                <a:gd name="T96" fmla="*/ 151 w 257"/>
                <a:gd name="T97" fmla="*/ 1070 h 1146"/>
                <a:gd name="T98" fmla="*/ 167 w 257"/>
                <a:gd name="T99" fmla="*/ 943 h 1146"/>
                <a:gd name="T100" fmla="*/ 152 w 257"/>
                <a:gd name="T101" fmla="*/ 676 h 1146"/>
                <a:gd name="T102" fmla="*/ 229 w 257"/>
                <a:gd name="T103" fmla="*/ 6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2" name="Freeform 1431"/>
            <p:cNvSpPr/>
            <p:nvPr/>
          </p:nvSpPr>
          <p:spPr bwMode="auto">
            <a:xfrm>
              <a:off x="6300788" y="3695700"/>
              <a:ext cx="11113" cy="296863"/>
            </a:xfrm>
            <a:custGeom>
              <a:avLst/>
              <a:gdLst>
                <a:gd name="T0" fmla="*/ 34 w 34"/>
                <a:gd name="T1" fmla="*/ 812 h 812"/>
                <a:gd name="T2" fmla="*/ 0 w 34"/>
                <a:gd name="T3" fmla="*/ 807 h 812"/>
                <a:gd name="T4" fmla="*/ 0 w 34"/>
                <a:gd name="T5" fmla="*/ 0 h 812"/>
                <a:gd name="T6" fmla="*/ 34 w 34"/>
                <a:gd name="T7" fmla="*/ 5 h 812"/>
                <a:gd name="T8" fmla="*/ 34 w 34"/>
                <a:gd name="T9" fmla="*/ 81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2">
                  <a:moveTo>
                    <a:pt x="34" y="812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3" name="Freeform 1432"/>
            <p:cNvSpPr/>
            <p:nvPr/>
          </p:nvSpPr>
          <p:spPr bwMode="auto">
            <a:xfrm>
              <a:off x="6303963" y="3167063"/>
              <a:ext cx="26988" cy="192088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4" name="Freeform 1433"/>
            <p:cNvSpPr>
              <a:spLocks noEditPoints="1"/>
            </p:cNvSpPr>
            <p:nvPr/>
          </p:nvSpPr>
          <p:spPr bwMode="auto">
            <a:xfrm>
              <a:off x="6315075" y="3357563"/>
              <a:ext cx="39688" cy="144463"/>
            </a:xfrm>
            <a:custGeom>
              <a:avLst/>
              <a:gdLst>
                <a:gd name="T0" fmla="*/ 0 w 109"/>
                <a:gd name="T1" fmla="*/ 0 h 395"/>
                <a:gd name="T2" fmla="*/ 67 w 109"/>
                <a:gd name="T3" fmla="*/ 10 h 395"/>
                <a:gd name="T4" fmla="*/ 109 w 109"/>
                <a:gd name="T5" fmla="*/ 62 h 395"/>
                <a:gd name="T6" fmla="*/ 68 w 109"/>
                <a:gd name="T7" fmla="*/ 98 h 395"/>
                <a:gd name="T8" fmla="*/ 68 w 109"/>
                <a:gd name="T9" fmla="*/ 395 h 395"/>
                <a:gd name="T10" fmla="*/ 0 w 109"/>
                <a:gd name="T11" fmla="*/ 385 h 395"/>
                <a:gd name="T12" fmla="*/ 0 w 109"/>
                <a:gd name="T13" fmla="*/ 0 h 395"/>
                <a:gd name="T14" fmla="*/ 100 w 109"/>
                <a:gd name="T15" fmla="*/ 58 h 395"/>
                <a:gd name="T16" fmla="*/ 62 w 109"/>
                <a:gd name="T17" fmla="*/ 92 h 395"/>
                <a:gd name="T18" fmla="*/ 25 w 109"/>
                <a:gd name="T19" fmla="*/ 48 h 395"/>
                <a:gd name="T20" fmla="*/ 62 w 109"/>
                <a:gd name="T21" fmla="*/ 14 h 395"/>
                <a:gd name="T22" fmla="*/ 100 w 109"/>
                <a:gd name="T23" fmla="*/ 5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5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9"/>
                    <a:pt x="68" y="98"/>
                    <a:pt x="68" y="98"/>
                  </a:cubicBezTo>
                  <a:lnTo>
                    <a:pt x="68" y="395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5" name="Freeform 1434"/>
            <p:cNvSpPr>
              <a:spLocks noEditPoints="1"/>
            </p:cNvSpPr>
            <p:nvPr/>
          </p:nvSpPr>
          <p:spPr bwMode="auto">
            <a:xfrm>
              <a:off x="6319838" y="3171825"/>
              <a:ext cx="93663" cy="417513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2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9 h 1147"/>
                <a:gd name="T60" fmla="*/ 57 w 257"/>
                <a:gd name="T61" fmla="*/ 862 h 1147"/>
                <a:gd name="T62" fmla="*/ 117 w 257"/>
                <a:gd name="T63" fmla="*/ 903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543 h 1147"/>
                <a:gd name="T84" fmla="*/ 241 w 257"/>
                <a:gd name="T85" fmla="*/ 583 h 1147"/>
                <a:gd name="T86" fmla="*/ 167 w 257"/>
                <a:gd name="T87" fmla="*/ 507 h 1147"/>
                <a:gd name="T88" fmla="*/ 153 w 257"/>
                <a:gd name="T89" fmla="*/ 90 h 1147"/>
                <a:gd name="T90" fmla="*/ 229 w 257"/>
                <a:gd name="T91" fmla="*/ 446 h 1147"/>
                <a:gd name="T92" fmla="*/ 153 w 257"/>
                <a:gd name="T93" fmla="*/ 90 h 1147"/>
                <a:gd name="T94" fmla="*/ 233 w 257"/>
                <a:gd name="T95" fmla="*/ 1054 h 1147"/>
                <a:gd name="T96" fmla="*/ 151 w 257"/>
                <a:gd name="T97" fmla="*/ 1071 h 1147"/>
                <a:gd name="T98" fmla="*/ 167 w 257"/>
                <a:gd name="T99" fmla="*/ 943 h 1147"/>
                <a:gd name="T100" fmla="*/ 152 w 257"/>
                <a:gd name="T101" fmla="*/ 676 h 1147"/>
                <a:gd name="T102" fmla="*/ 229 w 257"/>
                <a:gd name="T103" fmla="*/ 6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7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9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9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3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400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4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2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8"/>
                    <a:pt x="57" y="608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5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9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9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3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5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1000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9"/>
                    <a:pt x="117" y="1068"/>
                  </a:cubicBezTo>
                  <a:lnTo>
                    <a:pt x="0" y="1052"/>
                  </a:lnTo>
                  <a:lnTo>
                    <a:pt x="0" y="1061"/>
                  </a:lnTo>
                  <a:lnTo>
                    <a:pt x="117" y="1078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7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2" y="182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2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4"/>
                  </a:lnTo>
                  <a:lnTo>
                    <a:pt x="233" y="1054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6" name="Freeform 1435"/>
            <p:cNvSpPr/>
            <p:nvPr/>
          </p:nvSpPr>
          <p:spPr bwMode="auto">
            <a:xfrm>
              <a:off x="6300788" y="3267075"/>
              <a:ext cx="11113" cy="295275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7" name="Freeform 1436"/>
            <p:cNvSpPr/>
            <p:nvPr/>
          </p:nvSpPr>
          <p:spPr bwMode="auto">
            <a:xfrm>
              <a:off x="5692775" y="352425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8" name="Freeform 1437"/>
            <p:cNvSpPr/>
            <p:nvPr/>
          </p:nvSpPr>
          <p:spPr bwMode="auto">
            <a:xfrm>
              <a:off x="5697538" y="3654425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79" name="Freeform 1438"/>
            <p:cNvSpPr/>
            <p:nvPr/>
          </p:nvSpPr>
          <p:spPr bwMode="auto">
            <a:xfrm>
              <a:off x="5692775" y="3559175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0" name="Freeform 1439"/>
            <p:cNvSpPr/>
            <p:nvPr/>
          </p:nvSpPr>
          <p:spPr bwMode="auto">
            <a:xfrm>
              <a:off x="5729288" y="3530600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1" name="Freeform 1440"/>
            <p:cNvSpPr/>
            <p:nvPr/>
          </p:nvSpPr>
          <p:spPr bwMode="auto">
            <a:xfrm>
              <a:off x="5735638" y="3659188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2" name="Freeform 1441"/>
            <p:cNvSpPr/>
            <p:nvPr/>
          </p:nvSpPr>
          <p:spPr bwMode="auto">
            <a:xfrm>
              <a:off x="5729288" y="3563938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3" name="Freeform 1442"/>
            <p:cNvSpPr/>
            <p:nvPr/>
          </p:nvSpPr>
          <p:spPr bwMode="auto">
            <a:xfrm>
              <a:off x="5767388" y="353536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4" name="Freeform 1443"/>
            <p:cNvSpPr/>
            <p:nvPr/>
          </p:nvSpPr>
          <p:spPr bwMode="auto">
            <a:xfrm>
              <a:off x="5772150" y="3663950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5" name="Freeform 1444"/>
            <p:cNvSpPr/>
            <p:nvPr/>
          </p:nvSpPr>
          <p:spPr bwMode="auto">
            <a:xfrm>
              <a:off x="5765800" y="3568700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6" name="Freeform 1445"/>
            <p:cNvSpPr/>
            <p:nvPr/>
          </p:nvSpPr>
          <p:spPr bwMode="auto">
            <a:xfrm>
              <a:off x="5692775" y="3732213"/>
              <a:ext cx="31750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7" name="Freeform 1446"/>
            <p:cNvSpPr/>
            <p:nvPr/>
          </p:nvSpPr>
          <p:spPr bwMode="auto">
            <a:xfrm>
              <a:off x="5697538" y="3860800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8" name="Freeform 1447"/>
            <p:cNvSpPr/>
            <p:nvPr/>
          </p:nvSpPr>
          <p:spPr bwMode="auto">
            <a:xfrm>
              <a:off x="5692775" y="3765550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2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89" name="Freeform 1448"/>
            <p:cNvSpPr/>
            <p:nvPr/>
          </p:nvSpPr>
          <p:spPr bwMode="auto">
            <a:xfrm>
              <a:off x="5729288" y="3736975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0" name="Freeform 1449"/>
            <p:cNvSpPr/>
            <p:nvPr/>
          </p:nvSpPr>
          <p:spPr bwMode="auto">
            <a:xfrm>
              <a:off x="5735638" y="3865563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1" name="Freeform 1450"/>
            <p:cNvSpPr/>
            <p:nvPr/>
          </p:nvSpPr>
          <p:spPr bwMode="auto">
            <a:xfrm>
              <a:off x="5729288" y="377031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2" name="Freeform 1451"/>
            <p:cNvSpPr/>
            <p:nvPr/>
          </p:nvSpPr>
          <p:spPr bwMode="auto">
            <a:xfrm>
              <a:off x="5767388" y="374173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3" name="Freeform 1452"/>
            <p:cNvSpPr/>
            <p:nvPr/>
          </p:nvSpPr>
          <p:spPr bwMode="auto">
            <a:xfrm>
              <a:off x="5772150" y="387032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4" name="Freeform 1453"/>
            <p:cNvSpPr/>
            <p:nvPr/>
          </p:nvSpPr>
          <p:spPr bwMode="auto">
            <a:xfrm>
              <a:off x="5765800" y="377507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5" name="Freeform 1454"/>
            <p:cNvSpPr/>
            <p:nvPr/>
          </p:nvSpPr>
          <p:spPr bwMode="auto">
            <a:xfrm>
              <a:off x="5692775" y="3095625"/>
              <a:ext cx="31750" cy="130175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6 h 355"/>
                <a:gd name="T4" fmla="*/ 14 w 89"/>
                <a:gd name="T5" fmla="*/ 88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6" name="Freeform 1455"/>
            <p:cNvSpPr/>
            <p:nvPr/>
          </p:nvSpPr>
          <p:spPr bwMode="auto">
            <a:xfrm>
              <a:off x="5697538" y="322421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7" name="Freeform 1456"/>
            <p:cNvSpPr/>
            <p:nvPr/>
          </p:nvSpPr>
          <p:spPr bwMode="auto">
            <a:xfrm>
              <a:off x="5692775" y="3128963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8" name="Freeform 1457"/>
            <p:cNvSpPr/>
            <p:nvPr/>
          </p:nvSpPr>
          <p:spPr bwMode="auto">
            <a:xfrm>
              <a:off x="5729288" y="3101975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99" name="Freeform 1458"/>
            <p:cNvSpPr/>
            <p:nvPr/>
          </p:nvSpPr>
          <p:spPr bwMode="auto">
            <a:xfrm>
              <a:off x="5735638" y="3230563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0" name="Freeform 1459"/>
            <p:cNvSpPr/>
            <p:nvPr/>
          </p:nvSpPr>
          <p:spPr bwMode="auto">
            <a:xfrm>
              <a:off x="5729288" y="3135313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1" name="Freeform 1460"/>
            <p:cNvSpPr/>
            <p:nvPr/>
          </p:nvSpPr>
          <p:spPr bwMode="auto">
            <a:xfrm>
              <a:off x="5767388" y="3106738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2" name="Freeform 1461"/>
            <p:cNvSpPr/>
            <p:nvPr/>
          </p:nvSpPr>
          <p:spPr bwMode="auto">
            <a:xfrm>
              <a:off x="5772150" y="323532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3" name="Freeform 1462"/>
            <p:cNvSpPr/>
            <p:nvPr/>
          </p:nvSpPr>
          <p:spPr bwMode="auto">
            <a:xfrm>
              <a:off x="5765800" y="3140075"/>
              <a:ext cx="33338" cy="146050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4" name="Freeform 1463"/>
            <p:cNvSpPr/>
            <p:nvPr/>
          </p:nvSpPr>
          <p:spPr bwMode="auto">
            <a:xfrm>
              <a:off x="5692775" y="3302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5" name="Freeform 1464"/>
            <p:cNvSpPr/>
            <p:nvPr/>
          </p:nvSpPr>
          <p:spPr bwMode="auto">
            <a:xfrm>
              <a:off x="5697538" y="3430588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6" name="Freeform 1465"/>
            <p:cNvSpPr/>
            <p:nvPr/>
          </p:nvSpPr>
          <p:spPr bwMode="auto">
            <a:xfrm>
              <a:off x="5692775" y="3335338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7" name="Freeform 1466"/>
            <p:cNvSpPr/>
            <p:nvPr/>
          </p:nvSpPr>
          <p:spPr bwMode="auto">
            <a:xfrm>
              <a:off x="5729288" y="3308350"/>
              <a:ext cx="33338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8" name="Freeform 1467"/>
            <p:cNvSpPr/>
            <p:nvPr/>
          </p:nvSpPr>
          <p:spPr bwMode="auto">
            <a:xfrm>
              <a:off x="5735638" y="3436938"/>
              <a:ext cx="20638" cy="25400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09" name="Freeform 1468"/>
            <p:cNvSpPr/>
            <p:nvPr/>
          </p:nvSpPr>
          <p:spPr bwMode="auto">
            <a:xfrm>
              <a:off x="5729288" y="3340100"/>
              <a:ext cx="33338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0" name="Freeform 1469"/>
            <p:cNvSpPr/>
            <p:nvPr/>
          </p:nvSpPr>
          <p:spPr bwMode="auto">
            <a:xfrm>
              <a:off x="5767388" y="3313113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1" name="Freeform 1470"/>
            <p:cNvSpPr/>
            <p:nvPr/>
          </p:nvSpPr>
          <p:spPr bwMode="auto">
            <a:xfrm>
              <a:off x="5772150" y="3441700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2" name="Freeform 1471"/>
            <p:cNvSpPr/>
            <p:nvPr/>
          </p:nvSpPr>
          <p:spPr bwMode="auto">
            <a:xfrm>
              <a:off x="5765800" y="3346450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3" name="Freeform 1472"/>
            <p:cNvSpPr/>
            <p:nvPr/>
          </p:nvSpPr>
          <p:spPr bwMode="auto">
            <a:xfrm>
              <a:off x="5572125" y="3494088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0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0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4" name="Freeform 1473"/>
            <p:cNvSpPr>
              <a:spLocks noEditPoints="1"/>
            </p:cNvSpPr>
            <p:nvPr/>
          </p:nvSpPr>
          <p:spPr bwMode="auto">
            <a:xfrm>
              <a:off x="5581650" y="3683000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9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1 h 394"/>
                <a:gd name="T18" fmla="*/ 25 w 109"/>
                <a:gd name="T19" fmla="*/ 47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9"/>
                  </a:lnTo>
                  <a:cubicBezTo>
                    <a:pt x="67" y="9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79"/>
                    <a:pt x="83" y="94"/>
                    <a:pt x="62" y="91"/>
                  </a:cubicBezTo>
                  <a:cubicBezTo>
                    <a:pt x="41" y="88"/>
                    <a:pt x="25" y="69"/>
                    <a:pt x="25" y="47"/>
                  </a:cubicBezTo>
                  <a:cubicBezTo>
                    <a:pt x="25" y="26"/>
                    <a:pt x="41" y="11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5" name="Freeform 1474"/>
            <p:cNvSpPr>
              <a:spLocks noEditPoints="1"/>
            </p:cNvSpPr>
            <p:nvPr/>
          </p:nvSpPr>
          <p:spPr bwMode="auto">
            <a:xfrm>
              <a:off x="5586413" y="3497263"/>
              <a:ext cx="93663" cy="419100"/>
            </a:xfrm>
            <a:custGeom>
              <a:avLst/>
              <a:gdLst>
                <a:gd name="T0" fmla="*/ 125 w 257"/>
                <a:gd name="T1" fmla="*/ 49 h 1146"/>
                <a:gd name="T2" fmla="*/ 44 w 257"/>
                <a:gd name="T3" fmla="*/ 75 h 1146"/>
                <a:gd name="T4" fmla="*/ 117 w 257"/>
                <a:gd name="T5" fmla="*/ 117 h 1146"/>
                <a:gd name="T6" fmla="*/ 125 w 257"/>
                <a:gd name="T7" fmla="*/ 135 h 1146"/>
                <a:gd name="T8" fmla="*/ 44 w 257"/>
                <a:gd name="T9" fmla="*/ 157 h 1146"/>
                <a:gd name="T10" fmla="*/ 117 w 257"/>
                <a:gd name="T11" fmla="*/ 199 h 1146"/>
                <a:gd name="T12" fmla="*/ 125 w 257"/>
                <a:gd name="T13" fmla="*/ 218 h 1146"/>
                <a:gd name="T14" fmla="*/ 44 w 257"/>
                <a:gd name="T15" fmla="*/ 240 h 1146"/>
                <a:gd name="T16" fmla="*/ 117 w 257"/>
                <a:gd name="T17" fmla="*/ 282 h 1146"/>
                <a:gd name="T18" fmla="*/ 125 w 257"/>
                <a:gd name="T19" fmla="*/ 301 h 1146"/>
                <a:gd name="T20" fmla="*/ 44 w 257"/>
                <a:gd name="T21" fmla="*/ 323 h 1146"/>
                <a:gd name="T22" fmla="*/ 117 w 257"/>
                <a:gd name="T23" fmla="*/ 365 h 1146"/>
                <a:gd name="T24" fmla="*/ 125 w 257"/>
                <a:gd name="T25" fmla="*/ 383 h 1146"/>
                <a:gd name="T26" fmla="*/ 44 w 257"/>
                <a:gd name="T27" fmla="*/ 405 h 1146"/>
                <a:gd name="T28" fmla="*/ 117 w 257"/>
                <a:gd name="T29" fmla="*/ 447 h 1146"/>
                <a:gd name="T30" fmla="*/ 125 w 257"/>
                <a:gd name="T31" fmla="*/ 466 h 1146"/>
                <a:gd name="T32" fmla="*/ 44 w 257"/>
                <a:gd name="T33" fmla="*/ 488 h 1146"/>
                <a:gd name="T34" fmla="*/ 117 w 257"/>
                <a:gd name="T35" fmla="*/ 530 h 1146"/>
                <a:gd name="T36" fmla="*/ 125 w 257"/>
                <a:gd name="T37" fmla="*/ 549 h 1146"/>
                <a:gd name="T38" fmla="*/ 98 w 257"/>
                <a:gd name="T39" fmla="*/ 571 h 1146"/>
                <a:gd name="T40" fmla="*/ 125 w 257"/>
                <a:gd name="T41" fmla="*/ 606 h 1146"/>
                <a:gd name="T42" fmla="*/ 57 w 257"/>
                <a:gd name="T43" fmla="*/ 614 h 1146"/>
                <a:gd name="T44" fmla="*/ 117 w 257"/>
                <a:gd name="T45" fmla="*/ 654 h 1146"/>
                <a:gd name="T46" fmla="*/ 125 w 257"/>
                <a:gd name="T47" fmla="*/ 673 h 1146"/>
                <a:gd name="T48" fmla="*/ 57 w 257"/>
                <a:gd name="T49" fmla="*/ 697 h 1146"/>
                <a:gd name="T50" fmla="*/ 117 w 257"/>
                <a:gd name="T51" fmla="*/ 737 h 1146"/>
                <a:gd name="T52" fmla="*/ 125 w 257"/>
                <a:gd name="T53" fmla="*/ 756 h 1146"/>
                <a:gd name="T54" fmla="*/ 57 w 257"/>
                <a:gd name="T55" fmla="*/ 779 h 1146"/>
                <a:gd name="T56" fmla="*/ 117 w 257"/>
                <a:gd name="T57" fmla="*/ 820 h 1146"/>
                <a:gd name="T58" fmla="*/ 125 w 257"/>
                <a:gd name="T59" fmla="*/ 838 h 1146"/>
                <a:gd name="T60" fmla="*/ 57 w 257"/>
                <a:gd name="T61" fmla="*/ 862 h 1146"/>
                <a:gd name="T62" fmla="*/ 117 w 257"/>
                <a:gd name="T63" fmla="*/ 902 h 1146"/>
                <a:gd name="T64" fmla="*/ 125 w 257"/>
                <a:gd name="T65" fmla="*/ 921 h 1146"/>
                <a:gd name="T66" fmla="*/ 0 w 257"/>
                <a:gd name="T67" fmla="*/ 937 h 1146"/>
                <a:gd name="T68" fmla="*/ 117 w 257"/>
                <a:gd name="T69" fmla="*/ 985 h 1146"/>
                <a:gd name="T70" fmla="*/ 125 w 257"/>
                <a:gd name="T71" fmla="*/ 1004 h 1146"/>
                <a:gd name="T72" fmla="*/ 0 w 257"/>
                <a:gd name="T73" fmla="*/ 1019 h 1146"/>
                <a:gd name="T74" fmla="*/ 117 w 257"/>
                <a:gd name="T75" fmla="*/ 1068 h 1146"/>
                <a:gd name="T76" fmla="*/ 125 w 257"/>
                <a:gd name="T77" fmla="*/ 1086 h 1146"/>
                <a:gd name="T78" fmla="*/ 0 w 257"/>
                <a:gd name="T79" fmla="*/ 1110 h 1146"/>
                <a:gd name="T80" fmla="*/ 257 w 257"/>
                <a:gd name="T81" fmla="*/ 30 h 1146"/>
                <a:gd name="T82" fmla="*/ 162 w 257"/>
                <a:gd name="T83" fmla="*/ 1043 h 1146"/>
                <a:gd name="T84" fmla="*/ 241 w 257"/>
                <a:gd name="T85" fmla="*/ 1083 h 1146"/>
                <a:gd name="T86" fmla="*/ 167 w 257"/>
                <a:gd name="T87" fmla="*/ 1007 h 1146"/>
                <a:gd name="T88" fmla="*/ 152 w 257"/>
                <a:gd name="T89" fmla="*/ 590 h 1146"/>
                <a:gd name="T90" fmla="*/ 229 w 257"/>
                <a:gd name="T91" fmla="*/ 946 h 1146"/>
                <a:gd name="T92" fmla="*/ 152 w 257"/>
                <a:gd name="T93" fmla="*/ 590 h 1146"/>
                <a:gd name="T94" fmla="*/ 233 w 257"/>
                <a:gd name="T95" fmla="*/ 553 h 1146"/>
                <a:gd name="T96" fmla="*/ 152 w 257"/>
                <a:gd name="T97" fmla="*/ 570 h 1146"/>
                <a:gd name="T98" fmla="*/ 167 w 257"/>
                <a:gd name="T99" fmla="*/ 443 h 1146"/>
                <a:gd name="T100" fmla="*/ 153 w 257"/>
                <a:gd name="T101" fmla="*/ 176 h 1146"/>
                <a:gd name="T102" fmla="*/ 229 w 257"/>
                <a:gd name="T103" fmla="*/ 18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6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69"/>
                    <a:pt x="121" y="72"/>
                    <a:pt x="117" y="72"/>
                  </a:cubicBezTo>
                  <a:lnTo>
                    <a:pt x="44" y="61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7"/>
                    <a:pt x="117" y="117"/>
                  </a:cubicBezTo>
                  <a:lnTo>
                    <a:pt x="44" y="106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5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7"/>
                  </a:lnTo>
                  <a:lnTo>
                    <a:pt x="117" y="168"/>
                  </a:lnTo>
                  <a:cubicBezTo>
                    <a:pt x="121" y="168"/>
                    <a:pt x="125" y="172"/>
                    <a:pt x="125" y="177"/>
                  </a:cubicBezTo>
                  <a:lnTo>
                    <a:pt x="125" y="192"/>
                  </a:lnTo>
                  <a:cubicBezTo>
                    <a:pt x="125" y="197"/>
                    <a:pt x="121" y="200"/>
                    <a:pt x="117" y="199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1"/>
                    <a:pt x="117" y="241"/>
                  </a:cubicBezTo>
                  <a:lnTo>
                    <a:pt x="44" y="230"/>
                  </a:lnTo>
                  <a:lnTo>
                    <a:pt x="44" y="240"/>
                  </a:lnTo>
                  <a:lnTo>
                    <a:pt x="117" y="250"/>
                  </a:lnTo>
                  <a:cubicBezTo>
                    <a:pt x="121" y="251"/>
                    <a:pt x="125" y="255"/>
                    <a:pt x="125" y="259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1"/>
                  </a:lnTo>
                  <a:lnTo>
                    <a:pt x="117" y="292"/>
                  </a:lnTo>
                  <a:cubicBezTo>
                    <a:pt x="121" y="292"/>
                    <a:pt x="125" y="296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3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2"/>
                    <a:pt x="121" y="365"/>
                    <a:pt x="117" y="365"/>
                  </a:cubicBezTo>
                  <a:lnTo>
                    <a:pt x="44" y="354"/>
                  </a:lnTo>
                  <a:lnTo>
                    <a:pt x="44" y="364"/>
                  </a:lnTo>
                  <a:lnTo>
                    <a:pt x="117" y="374"/>
                  </a:lnTo>
                  <a:cubicBezTo>
                    <a:pt x="121" y="375"/>
                    <a:pt x="125" y="379"/>
                    <a:pt x="125" y="383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5"/>
                  </a:lnTo>
                  <a:lnTo>
                    <a:pt x="117" y="416"/>
                  </a:lnTo>
                  <a:cubicBezTo>
                    <a:pt x="121" y="416"/>
                    <a:pt x="125" y="420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7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6"/>
                    <a:pt x="121" y="489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8"/>
                  </a:lnTo>
                  <a:cubicBezTo>
                    <a:pt x="121" y="499"/>
                    <a:pt x="125" y="503"/>
                    <a:pt x="125" y="507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5"/>
                  </a:cubicBezTo>
                  <a:lnTo>
                    <a:pt x="117" y="540"/>
                  </a:lnTo>
                  <a:cubicBezTo>
                    <a:pt x="121" y="540"/>
                    <a:pt x="125" y="544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0"/>
                    <a:pt x="98" y="571"/>
                  </a:cubicBezTo>
                  <a:cubicBezTo>
                    <a:pt x="98" y="574"/>
                    <a:pt x="98" y="576"/>
                    <a:pt x="97" y="578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0"/>
                    <a:pt x="121" y="613"/>
                    <a:pt x="117" y="613"/>
                  </a:cubicBezTo>
                  <a:lnTo>
                    <a:pt x="75" y="607"/>
                  </a:lnTo>
                  <a:cubicBezTo>
                    <a:pt x="66" y="609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2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7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5"/>
                  </a:lnTo>
                  <a:lnTo>
                    <a:pt x="117" y="664"/>
                  </a:lnTo>
                  <a:cubicBezTo>
                    <a:pt x="121" y="664"/>
                    <a:pt x="125" y="668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4"/>
                    <a:pt x="121" y="738"/>
                    <a:pt x="117" y="737"/>
                  </a:cubicBezTo>
                  <a:lnTo>
                    <a:pt x="57" y="728"/>
                  </a:lnTo>
                  <a:lnTo>
                    <a:pt x="57" y="738"/>
                  </a:lnTo>
                  <a:lnTo>
                    <a:pt x="117" y="746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1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79"/>
                  </a:lnTo>
                  <a:lnTo>
                    <a:pt x="117" y="788"/>
                  </a:lnTo>
                  <a:cubicBezTo>
                    <a:pt x="121" y="788"/>
                    <a:pt x="125" y="792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8"/>
                    <a:pt x="121" y="862"/>
                    <a:pt x="117" y="861"/>
                  </a:cubicBezTo>
                  <a:lnTo>
                    <a:pt x="57" y="852"/>
                  </a:lnTo>
                  <a:lnTo>
                    <a:pt x="57" y="862"/>
                  </a:lnTo>
                  <a:lnTo>
                    <a:pt x="117" y="870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5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3"/>
                  </a:lnTo>
                  <a:lnTo>
                    <a:pt x="117" y="912"/>
                  </a:lnTo>
                  <a:cubicBezTo>
                    <a:pt x="121" y="912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2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19"/>
                  </a:lnTo>
                  <a:cubicBezTo>
                    <a:pt x="125" y="1024"/>
                    <a:pt x="121" y="1027"/>
                    <a:pt x="117" y="1026"/>
                  </a:cubicBezTo>
                  <a:lnTo>
                    <a:pt x="0" y="1010"/>
                  </a:lnTo>
                  <a:lnTo>
                    <a:pt x="0" y="1019"/>
                  </a:lnTo>
                  <a:lnTo>
                    <a:pt x="117" y="1036"/>
                  </a:lnTo>
                  <a:cubicBezTo>
                    <a:pt x="121" y="1036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6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6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1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0"/>
                  </a:lnTo>
                  <a:lnTo>
                    <a:pt x="151" y="681"/>
                  </a:lnTo>
                  <a:close/>
                  <a:moveTo>
                    <a:pt x="226" y="1015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5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8"/>
                  </a:lnTo>
                  <a:lnTo>
                    <a:pt x="241" y="602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0"/>
                  </a:lnTo>
                  <a:lnTo>
                    <a:pt x="152" y="181"/>
                  </a:lnTo>
                  <a:close/>
                  <a:moveTo>
                    <a:pt x="227" y="515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5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8"/>
                  </a:lnTo>
                  <a:lnTo>
                    <a:pt x="241" y="102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6" name="Freeform 1475"/>
            <p:cNvSpPr/>
            <p:nvPr/>
          </p:nvSpPr>
          <p:spPr bwMode="auto">
            <a:xfrm>
              <a:off x="5567363" y="3592513"/>
              <a:ext cx="12700" cy="296863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7 h 811"/>
                <a:gd name="T4" fmla="*/ 0 w 34"/>
                <a:gd name="T5" fmla="*/ 0 h 811"/>
                <a:gd name="T6" fmla="*/ 34 w 34"/>
                <a:gd name="T7" fmla="*/ 5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34" y="5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7" name="Freeform 1476"/>
            <p:cNvSpPr/>
            <p:nvPr/>
          </p:nvSpPr>
          <p:spPr bwMode="auto">
            <a:xfrm>
              <a:off x="5572125" y="3065463"/>
              <a:ext cx="25400" cy="190500"/>
            </a:xfrm>
            <a:custGeom>
              <a:avLst/>
              <a:gdLst>
                <a:gd name="T0" fmla="*/ 0 w 73"/>
                <a:gd name="T1" fmla="*/ 0 h 524"/>
                <a:gd name="T2" fmla="*/ 0 w 73"/>
                <a:gd name="T3" fmla="*/ 261 h 524"/>
                <a:gd name="T4" fmla="*/ 31 w 73"/>
                <a:gd name="T5" fmla="*/ 265 h 524"/>
                <a:gd name="T6" fmla="*/ 31 w 73"/>
                <a:gd name="T7" fmla="*/ 518 h 524"/>
                <a:gd name="T8" fmla="*/ 73 w 73"/>
                <a:gd name="T9" fmla="*/ 524 h 524"/>
                <a:gd name="T10" fmla="*/ 73 w 73"/>
                <a:gd name="T11" fmla="*/ 271 h 524"/>
                <a:gd name="T12" fmla="*/ 73 w 73"/>
                <a:gd name="T13" fmla="*/ 200 h 524"/>
                <a:gd name="T14" fmla="*/ 73 w 73"/>
                <a:gd name="T15" fmla="*/ 10 h 524"/>
                <a:gd name="T16" fmla="*/ 0 w 73"/>
                <a:gd name="T1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524">
                  <a:moveTo>
                    <a:pt x="0" y="0"/>
                  </a:moveTo>
                  <a:lnTo>
                    <a:pt x="0" y="261"/>
                  </a:lnTo>
                  <a:lnTo>
                    <a:pt x="31" y="265"/>
                  </a:lnTo>
                  <a:lnTo>
                    <a:pt x="31" y="518"/>
                  </a:lnTo>
                  <a:lnTo>
                    <a:pt x="73" y="524"/>
                  </a:lnTo>
                  <a:lnTo>
                    <a:pt x="73" y="271"/>
                  </a:lnTo>
                  <a:lnTo>
                    <a:pt x="73" y="200"/>
                  </a:lnTo>
                  <a:lnTo>
                    <a:pt x="73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8" name="Freeform 1477"/>
            <p:cNvSpPr>
              <a:spLocks noEditPoints="1"/>
            </p:cNvSpPr>
            <p:nvPr/>
          </p:nvSpPr>
          <p:spPr bwMode="auto">
            <a:xfrm>
              <a:off x="5581650" y="3254375"/>
              <a:ext cx="39688" cy="144463"/>
            </a:xfrm>
            <a:custGeom>
              <a:avLst/>
              <a:gdLst>
                <a:gd name="T0" fmla="*/ 0 w 109"/>
                <a:gd name="T1" fmla="*/ 0 h 394"/>
                <a:gd name="T2" fmla="*/ 67 w 109"/>
                <a:gd name="T3" fmla="*/ 10 h 394"/>
                <a:gd name="T4" fmla="*/ 109 w 109"/>
                <a:gd name="T5" fmla="*/ 62 h 394"/>
                <a:gd name="T6" fmla="*/ 68 w 109"/>
                <a:gd name="T7" fmla="*/ 98 h 394"/>
                <a:gd name="T8" fmla="*/ 68 w 109"/>
                <a:gd name="T9" fmla="*/ 394 h 394"/>
                <a:gd name="T10" fmla="*/ 0 w 109"/>
                <a:gd name="T11" fmla="*/ 385 h 394"/>
                <a:gd name="T12" fmla="*/ 0 w 109"/>
                <a:gd name="T13" fmla="*/ 0 h 394"/>
                <a:gd name="T14" fmla="*/ 100 w 109"/>
                <a:gd name="T15" fmla="*/ 58 h 394"/>
                <a:gd name="T16" fmla="*/ 62 w 109"/>
                <a:gd name="T17" fmla="*/ 92 h 394"/>
                <a:gd name="T18" fmla="*/ 25 w 109"/>
                <a:gd name="T19" fmla="*/ 48 h 394"/>
                <a:gd name="T20" fmla="*/ 62 w 109"/>
                <a:gd name="T21" fmla="*/ 14 h 394"/>
                <a:gd name="T22" fmla="*/ 100 w 109"/>
                <a:gd name="T23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394">
                  <a:moveTo>
                    <a:pt x="0" y="0"/>
                  </a:moveTo>
                  <a:lnTo>
                    <a:pt x="67" y="10"/>
                  </a:lnTo>
                  <a:cubicBezTo>
                    <a:pt x="67" y="10"/>
                    <a:pt x="109" y="16"/>
                    <a:pt x="109" y="62"/>
                  </a:cubicBezTo>
                  <a:cubicBezTo>
                    <a:pt x="109" y="108"/>
                    <a:pt x="68" y="98"/>
                    <a:pt x="68" y="98"/>
                  </a:cubicBezTo>
                  <a:lnTo>
                    <a:pt x="68" y="394"/>
                  </a:lnTo>
                  <a:lnTo>
                    <a:pt x="0" y="385"/>
                  </a:lnTo>
                  <a:lnTo>
                    <a:pt x="0" y="0"/>
                  </a:lnTo>
                  <a:close/>
                  <a:moveTo>
                    <a:pt x="100" y="58"/>
                  </a:moveTo>
                  <a:cubicBezTo>
                    <a:pt x="100" y="80"/>
                    <a:pt x="83" y="95"/>
                    <a:pt x="62" y="92"/>
                  </a:cubicBezTo>
                  <a:cubicBezTo>
                    <a:pt x="41" y="89"/>
                    <a:pt x="25" y="69"/>
                    <a:pt x="25" y="48"/>
                  </a:cubicBezTo>
                  <a:cubicBezTo>
                    <a:pt x="25" y="26"/>
                    <a:pt x="41" y="12"/>
                    <a:pt x="62" y="14"/>
                  </a:cubicBezTo>
                  <a:cubicBezTo>
                    <a:pt x="83" y="17"/>
                    <a:pt x="100" y="37"/>
                    <a:pt x="10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19" name="Freeform 1478"/>
            <p:cNvSpPr>
              <a:spLocks noEditPoints="1"/>
            </p:cNvSpPr>
            <p:nvPr/>
          </p:nvSpPr>
          <p:spPr bwMode="auto">
            <a:xfrm>
              <a:off x="5586413" y="3068638"/>
              <a:ext cx="93663" cy="419100"/>
            </a:xfrm>
            <a:custGeom>
              <a:avLst/>
              <a:gdLst>
                <a:gd name="T0" fmla="*/ 125 w 257"/>
                <a:gd name="T1" fmla="*/ 49 h 1147"/>
                <a:gd name="T2" fmla="*/ 44 w 257"/>
                <a:gd name="T3" fmla="*/ 75 h 1147"/>
                <a:gd name="T4" fmla="*/ 117 w 257"/>
                <a:gd name="T5" fmla="*/ 117 h 1147"/>
                <a:gd name="T6" fmla="*/ 125 w 257"/>
                <a:gd name="T7" fmla="*/ 136 h 1147"/>
                <a:gd name="T8" fmla="*/ 44 w 257"/>
                <a:gd name="T9" fmla="*/ 158 h 1147"/>
                <a:gd name="T10" fmla="*/ 117 w 257"/>
                <a:gd name="T11" fmla="*/ 200 h 1147"/>
                <a:gd name="T12" fmla="*/ 125 w 257"/>
                <a:gd name="T13" fmla="*/ 218 h 1147"/>
                <a:gd name="T14" fmla="*/ 44 w 257"/>
                <a:gd name="T15" fmla="*/ 240 h 1147"/>
                <a:gd name="T16" fmla="*/ 117 w 257"/>
                <a:gd name="T17" fmla="*/ 282 h 1147"/>
                <a:gd name="T18" fmla="*/ 125 w 257"/>
                <a:gd name="T19" fmla="*/ 301 h 1147"/>
                <a:gd name="T20" fmla="*/ 44 w 257"/>
                <a:gd name="T21" fmla="*/ 323 h 1147"/>
                <a:gd name="T22" fmla="*/ 117 w 257"/>
                <a:gd name="T23" fmla="*/ 365 h 1147"/>
                <a:gd name="T24" fmla="*/ 125 w 257"/>
                <a:gd name="T25" fmla="*/ 384 h 1147"/>
                <a:gd name="T26" fmla="*/ 44 w 257"/>
                <a:gd name="T27" fmla="*/ 406 h 1147"/>
                <a:gd name="T28" fmla="*/ 117 w 257"/>
                <a:gd name="T29" fmla="*/ 448 h 1147"/>
                <a:gd name="T30" fmla="*/ 125 w 257"/>
                <a:gd name="T31" fmla="*/ 466 h 1147"/>
                <a:gd name="T32" fmla="*/ 44 w 257"/>
                <a:gd name="T33" fmla="*/ 488 h 1147"/>
                <a:gd name="T34" fmla="*/ 117 w 257"/>
                <a:gd name="T35" fmla="*/ 530 h 1147"/>
                <a:gd name="T36" fmla="*/ 125 w 257"/>
                <a:gd name="T37" fmla="*/ 549 h 1147"/>
                <a:gd name="T38" fmla="*/ 98 w 257"/>
                <a:gd name="T39" fmla="*/ 571 h 1147"/>
                <a:gd name="T40" fmla="*/ 125 w 257"/>
                <a:gd name="T41" fmla="*/ 606 h 1147"/>
                <a:gd name="T42" fmla="*/ 57 w 257"/>
                <a:gd name="T43" fmla="*/ 614 h 1147"/>
                <a:gd name="T44" fmla="*/ 117 w 257"/>
                <a:gd name="T45" fmla="*/ 654 h 1147"/>
                <a:gd name="T46" fmla="*/ 125 w 257"/>
                <a:gd name="T47" fmla="*/ 673 h 1147"/>
                <a:gd name="T48" fmla="*/ 57 w 257"/>
                <a:gd name="T49" fmla="*/ 697 h 1147"/>
                <a:gd name="T50" fmla="*/ 117 w 257"/>
                <a:gd name="T51" fmla="*/ 737 h 1147"/>
                <a:gd name="T52" fmla="*/ 125 w 257"/>
                <a:gd name="T53" fmla="*/ 756 h 1147"/>
                <a:gd name="T54" fmla="*/ 57 w 257"/>
                <a:gd name="T55" fmla="*/ 780 h 1147"/>
                <a:gd name="T56" fmla="*/ 117 w 257"/>
                <a:gd name="T57" fmla="*/ 820 h 1147"/>
                <a:gd name="T58" fmla="*/ 125 w 257"/>
                <a:gd name="T59" fmla="*/ 838 h 1147"/>
                <a:gd name="T60" fmla="*/ 57 w 257"/>
                <a:gd name="T61" fmla="*/ 862 h 1147"/>
                <a:gd name="T62" fmla="*/ 117 w 257"/>
                <a:gd name="T63" fmla="*/ 902 h 1147"/>
                <a:gd name="T64" fmla="*/ 125 w 257"/>
                <a:gd name="T65" fmla="*/ 921 h 1147"/>
                <a:gd name="T66" fmla="*/ 0 w 257"/>
                <a:gd name="T67" fmla="*/ 937 h 1147"/>
                <a:gd name="T68" fmla="*/ 117 w 257"/>
                <a:gd name="T69" fmla="*/ 985 h 1147"/>
                <a:gd name="T70" fmla="*/ 125 w 257"/>
                <a:gd name="T71" fmla="*/ 1004 h 1147"/>
                <a:gd name="T72" fmla="*/ 0 w 257"/>
                <a:gd name="T73" fmla="*/ 1020 h 1147"/>
                <a:gd name="T74" fmla="*/ 117 w 257"/>
                <a:gd name="T75" fmla="*/ 1068 h 1147"/>
                <a:gd name="T76" fmla="*/ 125 w 257"/>
                <a:gd name="T77" fmla="*/ 1087 h 1147"/>
                <a:gd name="T78" fmla="*/ 0 w 257"/>
                <a:gd name="T79" fmla="*/ 1110 h 1147"/>
                <a:gd name="T80" fmla="*/ 257 w 257"/>
                <a:gd name="T81" fmla="*/ 30 h 1147"/>
                <a:gd name="T82" fmla="*/ 162 w 257"/>
                <a:gd name="T83" fmla="*/ 1043 h 1147"/>
                <a:gd name="T84" fmla="*/ 241 w 257"/>
                <a:gd name="T85" fmla="*/ 1083 h 1147"/>
                <a:gd name="T86" fmla="*/ 167 w 257"/>
                <a:gd name="T87" fmla="*/ 1007 h 1147"/>
                <a:gd name="T88" fmla="*/ 152 w 257"/>
                <a:gd name="T89" fmla="*/ 590 h 1147"/>
                <a:gd name="T90" fmla="*/ 229 w 257"/>
                <a:gd name="T91" fmla="*/ 946 h 1147"/>
                <a:gd name="T92" fmla="*/ 152 w 257"/>
                <a:gd name="T93" fmla="*/ 590 h 1147"/>
                <a:gd name="T94" fmla="*/ 233 w 257"/>
                <a:gd name="T95" fmla="*/ 553 h 1147"/>
                <a:gd name="T96" fmla="*/ 152 w 257"/>
                <a:gd name="T97" fmla="*/ 571 h 1147"/>
                <a:gd name="T98" fmla="*/ 167 w 257"/>
                <a:gd name="T99" fmla="*/ 443 h 1147"/>
                <a:gd name="T100" fmla="*/ 153 w 257"/>
                <a:gd name="T101" fmla="*/ 176 h 1147"/>
                <a:gd name="T102" fmla="*/ 229 w 257"/>
                <a:gd name="T103" fmla="*/ 18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" h="1147">
                  <a:moveTo>
                    <a:pt x="44" y="0"/>
                  </a:moveTo>
                  <a:lnTo>
                    <a:pt x="44" y="30"/>
                  </a:lnTo>
                  <a:lnTo>
                    <a:pt x="117" y="40"/>
                  </a:lnTo>
                  <a:cubicBezTo>
                    <a:pt x="121" y="41"/>
                    <a:pt x="125" y="45"/>
                    <a:pt x="125" y="49"/>
                  </a:cubicBezTo>
                  <a:lnTo>
                    <a:pt x="125" y="65"/>
                  </a:lnTo>
                  <a:cubicBezTo>
                    <a:pt x="125" y="70"/>
                    <a:pt x="121" y="73"/>
                    <a:pt x="117" y="72"/>
                  </a:cubicBezTo>
                  <a:lnTo>
                    <a:pt x="44" y="62"/>
                  </a:lnTo>
                  <a:lnTo>
                    <a:pt x="44" y="75"/>
                  </a:lnTo>
                  <a:lnTo>
                    <a:pt x="117" y="85"/>
                  </a:lnTo>
                  <a:cubicBezTo>
                    <a:pt x="121" y="86"/>
                    <a:pt x="125" y="90"/>
                    <a:pt x="125" y="94"/>
                  </a:cubicBezTo>
                  <a:lnTo>
                    <a:pt x="125" y="110"/>
                  </a:lnTo>
                  <a:cubicBezTo>
                    <a:pt x="125" y="114"/>
                    <a:pt x="121" y="118"/>
                    <a:pt x="117" y="117"/>
                  </a:cubicBezTo>
                  <a:lnTo>
                    <a:pt x="44" y="107"/>
                  </a:lnTo>
                  <a:lnTo>
                    <a:pt x="44" y="116"/>
                  </a:lnTo>
                  <a:lnTo>
                    <a:pt x="117" y="126"/>
                  </a:lnTo>
                  <a:cubicBezTo>
                    <a:pt x="121" y="127"/>
                    <a:pt x="125" y="131"/>
                    <a:pt x="125" y="136"/>
                  </a:cubicBezTo>
                  <a:lnTo>
                    <a:pt x="125" y="151"/>
                  </a:lnTo>
                  <a:cubicBezTo>
                    <a:pt x="125" y="156"/>
                    <a:pt x="121" y="159"/>
                    <a:pt x="117" y="158"/>
                  </a:cubicBezTo>
                  <a:lnTo>
                    <a:pt x="44" y="148"/>
                  </a:lnTo>
                  <a:lnTo>
                    <a:pt x="44" y="158"/>
                  </a:lnTo>
                  <a:lnTo>
                    <a:pt x="117" y="168"/>
                  </a:lnTo>
                  <a:cubicBezTo>
                    <a:pt x="121" y="168"/>
                    <a:pt x="125" y="173"/>
                    <a:pt x="125" y="177"/>
                  </a:cubicBezTo>
                  <a:lnTo>
                    <a:pt x="125" y="193"/>
                  </a:lnTo>
                  <a:cubicBezTo>
                    <a:pt x="125" y="197"/>
                    <a:pt x="121" y="200"/>
                    <a:pt x="117" y="200"/>
                  </a:cubicBezTo>
                  <a:lnTo>
                    <a:pt x="44" y="189"/>
                  </a:lnTo>
                  <a:lnTo>
                    <a:pt x="44" y="199"/>
                  </a:lnTo>
                  <a:lnTo>
                    <a:pt x="117" y="209"/>
                  </a:lnTo>
                  <a:cubicBezTo>
                    <a:pt x="121" y="210"/>
                    <a:pt x="125" y="214"/>
                    <a:pt x="125" y="218"/>
                  </a:cubicBezTo>
                  <a:lnTo>
                    <a:pt x="125" y="234"/>
                  </a:lnTo>
                  <a:cubicBezTo>
                    <a:pt x="125" y="238"/>
                    <a:pt x="121" y="242"/>
                    <a:pt x="117" y="241"/>
                  </a:cubicBezTo>
                  <a:lnTo>
                    <a:pt x="44" y="231"/>
                  </a:lnTo>
                  <a:lnTo>
                    <a:pt x="44" y="240"/>
                  </a:lnTo>
                  <a:lnTo>
                    <a:pt x="117" y="251"/>
                  </a:lnTo>
                  <a:cubicBezTo>
                    <a:pt x="121" y="251"/>
                    <a:pt x="125" y="255"/>
                    <a:pt x="125" y="260"/>
                  </a:cubicBezTo>
                  <a:lnTo>
                    <a:pt x="125" y="275"/>
                  </a:lnTo>
                  <a:cubicBezTo>
                    <a:pt x="125" y="280"/>
                    <a:pt x="121" y="283"/>
                    <a:pt x="117" y="282"/>
                  </a:cubicBezTo>
                  <a:lnTo>
                    <a:pt x="44" y="272"/>
                  </a:lnTo>
                  <a:lnTo>
                    <a:pt x="44" y="282"/>
                  </a:lnTo>
                  <a:lnTo>
                    <a:pt x="117" y="292"/>
                  </a:lnTo>
                  <a:cubicBezTo>
                    <a:pt x="121" y="292"/>
                    <a:pt x="125" y="297"/>
                    <a:pt x="125" y="301"/>
                  </a:cubicBezTo>
                  <a:lnTo>
                    <a:pt x="125" y="317"/>
                  </a:lnTo>
                  <a:cubicBezTo>
                    <a:pt x="125" y="321"/>
                    <a:pt x="121" y="324"/>
                    <a:pt x="117" y="324"/>
                  </a:cubicBezTo>
                  <a:lnTo>
                    <a:pt x="44" y="313"/>
                  </a:lnTo>
                  <a:lnTo>
                    <a:pt x="44" y="323"/>
                  </a:lnTo>
                  <a:lnTo>
                    <a:pt x="117" y="333"/>
                  </a:lnTo>
                  <a:cubicBezTo>
                    <a:pt x="121" y="334"/>
                    <a:pt x="125" y="338"/>
                    <a:pt x="125" y="342"/>
                  </a:cubicBezTo>
                  <a:lnTo>
                    <a:pt x="125" y="358"/>
                  </a:lnTo>
                  <a:cubicBezTo>
                    <a:pt x="125" y="363"/>
                    <a:pt x="121" y="366"/>
                    <a:pt x="117" y="365"/>
                  </a:cubicBezTo>
                  <a:lnTo>
                    <a:pt x="44" y="355"/>
                  </a:lnTo>
                  <a:lnTo>
                    <a:pt x="44" y="364"/>
                  </a:lnTo>
                  <a:lnTo>
                    <a:pt x="117" y="375"/>
                  </a:lnTo>
                  <a:cubicBezTo>
                    <a:pt x="121" y="375"/>
                    <a:pt x="125" y="379"/>
                    <a:pt x="125" y="384"/>
                  </a:cubicBezTo>
                  <a:lnTo>
                    <a:pt x="125" y="399"/>
                  </a:lnTo>
                  <a:cubicBezTo>
                    <a:pt x="125" y="404"/>
                    <a:pt x="121" y="407"/>
                    <a:pt x="117" y="406"/>
                  </a:cubicBezTo>
                  <a:lnTo>
                    <a:pt x="44" y="396"/>
                  </a:lnTo>
                  <a:lnTo>
                    <a:pt x="44" y="406"/>
                  </a:lnTo>
                  <a:lnTo>
                    <a:pt x="117" y="416"/>
                  </a:lnTo>
                  <a:cubicBezTo>
                    <a:pt x="121" y="417"/>
                    <a:pt x="125" y="421"/>
                    <a:pt x="125" y="425"/>
                  </a:cubicBezTo>
                  <a:lnTo>
                    <a:pt x="125" y="441"/>
                  </a:lnTo>
                  <a:cubicBezTo>
                    <a:pt x="125" y="445"/>
                    <a:pt x="121" y="448"/>
                    <a:pt x="117" y="448"/>
                  </a:cubicBezTo>
                  <a:lnTo>
                    <a:pt x="44" y="437"/>
                  </a:lnTo>
                  <a:lnTo>
                    <a:pt x="44" y="447"/>
                  </a:lnTo>
                  <a:lnTo>
                    <a:pt x="117" y="457"/>
                  </a:lnTo>
                  <a:cubicBezTo>
                    <a:pt x="121" y="458"/>
                    <a:pt x="125" y="462"/>
                    <a:pt x="125" y="466"/>
                  </a:cubicBezTo>
                  <a:lnTo>
                    <a:pt x="125" y="482"/>
                  </a:lnTo>
                  <a:cubicBezTo>
                    <a:pt x="125" y="487"/>
                    <a:pt x="121" y="490"/>
                    <a:pt x="117" y="489"/>
                  </a:cubicBezTo>
                  <a:lnTo>
                    <a:pt x="44" y="479"/>
                  </a:lnTo>
                  <a:lnTo>
                    <a:pt x="44" y="488"/>
                  </a:lnTo>
                  <a:lnTo>
                    <a:pt x="117" y="499"/>
                  </a:lnTo>
                  <a:cubicBezTo>
                    <a:pt x="121" y="499"/>
                    <a:pt x="125" y="503"/>
                    <a:pt x="125" y="508"/>
                  </a:cubicBezTo>
                  <a:lnTo>
                    <a:pt x="125" y="523"/>
                  </a:lnTo>
                  <a:cubicBezTo>
                    <a:pt x="125" y="528"/>
                    <a:pt x="121" y="531"/>
                    <a:pt x="117" y="530"/>
                  </a:cubicBezTo>
                  <a:lnTo>
                    <a:pt x="71" y="524"/>
                  </a:lnTo>
                  <a:cubicBezTo>
                    <a:pt x="76" y="526"/>
                    <a:pt x="81" y="530"/>
                    <a:pt x="86" y="536"/>
                  </a:cubicBezTo>
                  <a:lnTo>
                    <a:pt x="117" y="540"/>
                  </a:lnTo>
                  <a:cubicBezTo>
                    <a:pt x="121" y="541"/>
                    <a:pt x="125" y="545"/>
                    <a:pt x="125" y="549"/>
                  </a:cubicBezTo>
                  <a:lnTo>
                    <a:pt x="125" y="565"/>
                  </a:lnTo>
                  <a:cubicBezTo>
                    <a:pt x="125" y="569"/>
                    <a:pt x="121" y="572"/>
                    <a:pt x="117" y="572"/>
                  </a:cubicBezTo>
                  <a:lnTo>
                    <a:pt x="98" y="569"/>
                  </a:lnTo>
                  <a:cubicBezTo>
                    <a:pt x="98" y="570"/>
                    <a:pt x="98" y="571"/>
                    <a:pt x="98" y="571"/>
                  </a:cubicBezTo>
                  <a:cubicBezTo>
                    <a:pt x="98" y="574"/>
                    <a:pt x="98" y="576"/>
                    <a:pt x="97" y="579"/>
                  </a:cubicBezTo>
                  <a:lnTo>
                    <a:pt x="117" y="581"/>
                  </a:lnTo>
                  <a:cubicBezTo>
                    <a:pt x="121" y="582"/>
                    <a:pt x="125" y="586"/>
                    <a:pt x="125" y="590"/>
                  </a:cubicBezTo>
                  <a:lnTo>
                    <a:pt x="125" y="606"/>
                  </a:lnTo>
                  <a:cubicBezTo>
                    <a:pt x="125" y="611"/>
                    <a:pt x="121" y="614"/>
                    <a:pt x="117" y="613"/>
                  </a:cubicBezTo>
                  <a:lnTo>
                    <a:pt x="75" y="607"/>
                  </a:lnTo>
                  <a:cubicBezTo>
                    <a:pt x="66" y="610"/>
                    <a:pt x="57" y="607"/>
                    <a:pt x="57" y="607"/>
                  </a:cubicBezTo>
                  <a:lnTo>
                    <a:pt x="57" y="614"/>
                  </a:lnTo>
                  <a:lnTo>
                    <a:pt x="117" y="623"/>
                  </a:lnTo>
                  <a:cubicBezTo>
                    <a:pt x="121" y="623"/>
                    <a:pt x="125" y="627"/>
                    <a:pt x="125" y="632"/>
                  </a:cubicBezTo>
                  <a:lnTo>
                    <a:pt x="125" y="648"/>
                  </a:lnTo>
                  <a:cubicBezTo>
                    <a:pt x="125" y="652"/>
                    <a:pt x="121" y="655"/>
                    <a:pt x="117" y="654"/>
                  </a:cubicBezTo>
                  <a:lnTo>
                    <a:pt x="57" y="646"/>
                  </a:lnTo>
                  <a:lnTo>
                    <a:pt x="57" y="656"/>
                  </a:lnTo>
                  <a:lnTo>
                    <a:pt x="117" y="664"/>
                  </a:lnTo>
                  <a:cubicBezTo>
                    <a:pt x="121" y="665"/>
                    <a:pt x="125" y="669"/>
                    <a:pt x="125" y="673"/>
                  </a:cubicBezTo>
                  <a:lnTo>
                    <a:pt x="125" y="689"/>
                  </a:lnTo>
                  <a:cubicBezTo>
                    <a:pt x="125" y="693"/>
                    <a:pt x="121" y="696"/>
                    <a:pt x="117" y="696"/>
                  </a:cubicBezTo>
                  <a:lnTo>
                    <a:pt x="57" y="687"/>
                  </a:lnTo>
                  <a:lnTo>
                    <a:pt x="57" y="697"/>
                  </a:lnTo>
                  <a:lnTo>
                    <a:pt x="117" y="705"/>
                  </a:lnTo>
                  <a:cubicBezTo>
                    <a:pt x="121" y="706"/>
                    <a:pt x="125" y="710"/>
                    <a:pt x="125" y="714"/>
                  </a:cubicBezTo>
                  <a:lnTo>
                    <a:pt x="125" y="730"/>
                  </a:lnTo>
                  <a:cubicBezTo>
                    <a:pt x="125" y="735"/>
                    <a:pt x="121" y="738"/>
                    <a:pt x="117" y="737"/>
                  </a:cubicBezTo>
                  <a:lnTo>
                    <a:pt x="57" y="729"/>
                  </a:lnTo>
                  <a:lnTo>
                    <a:pt x="57" y="738"/>
                  </a:lnTo>
                  <a:lnTo>
                    <a:pt x="117" y="747"/>
                  </a:lnTo>
                  <a:cubicBezTo>
                    <a:pt x="121" y="747"/>
                    <a:pt x="125" y="751"/>
                    <a:pt x="125" y="756"/>
                  </a:cubicBezTo>
                  <a:lnTo>
                    <a:pt x="125" y="772"/>
                  </a:lnTo>
                  <a:cubicBezTo>
                    <a:pt x="125" y="776"/>
                    <a:pt x="121" y="779"/>
                    <a:pt x="117" y="778"/>
                  </a:cubicBezTo>
                  <a:lnTo>
                    <a:pt x="57" y="770"/>
                  </a:lnTo>
                  <a:lnTo>
                    <a:pt x="57" y="780"/>
                  </a:lnTo>
                  <a:lnTo>
                    <a:pt x="117" y="788"/>
                  </a:lnTo>
                  <a:cubicBezTo>
                    <a:pt x="121" y="789"/>
                    <a:pt x="125" y="793"/>
                    <a:pt x="125" y="797"/>
                  </a:cubicBezTo>
                  <a:lnTo>
                    <a:pt x="125" y="813"/>
                  </a:lnTo>
                  <a:cubicBezTo>
                    <a:pt x="125" y="817"/>
                    <a:pt x="121" y="820"/>
                    <a:pt x="117" y="820"/>
                  </a:cubicBezTo>
                  <a:lnTo>
                    <a:pt x="57" y="811"/>
                  </a:lnTo>
                  <a:lnTo>
                    <a:pt x="57" y="821"/>
                  </a:lnTo>
                  <a:lnTo>
                    <a:pt x="117" y="829"/>
                  </a:lnTo>
                  <a:cubicBezTo>
                    <a:pt x="121" y="830"/>
                    <a:pt x="125" y="834"/>
                    <a:pt x="125" y="838"/>
                  </a:cubicBezTo>
                  <a:lnTo>
                    <a:pt x="125" y="854"/>
                  </a:lnTo>
                  <a:cubicBezTo>
                    <a:pt x="125" y="859"/>
                    <a:pt x="121" y="862"/>
                    <a:pt x="117" y="861"/>
                  </a:cubicBezTo>
                  <a:lnTo>
                    <a:pt x="57" y="853"/>
                  </a:lnTo>
                  <a:lnTo>
                    <a:pt x="57" y="862"/>
                  </a:lnTo>
                  <a:lnTo>
                    <a:pt x="117" y="871"/>
                  </a:lnTo>
                  <a:cubicBezTo>
                    <a:pt x="121" y="871"/>
                    <a:pt x="125" y="875"/>
                    <a:pt x="125" y="880"/>
                  </a:cubicBezTo>
                  <a:lnTo>
                    <a:pt x="125" y="896"/>
                  </a:lnTo>
                  <a:cubicBezTo>
                    <a:pt x="125" y="900"/>
                    <a:pt x="121" y="903"/>
                    <a:pt x="117" y="902"/>
                  </a:cubicBezTo>
                  <a:lnTo>
                    <a:pt x="57" y="894"/>
                  </a:lnTo>
                  <a:lnTo>
                    <a:pt x="57" y="904"/>
                  </a:lnTo>
                  <a:lnTo>
                    <a:pt x="117" y="912"/>
                  </a:lnTo>
                  <a:cubicBezTo>
                    <a:pt x="121" y="913"/>
                    <a:pt x="125" y="917"/>
                    <a:pt x="125" y="921"/>
                  </a:cubicBezTo>
                  <a:lnTo>
                    <a:pt x="125" y="937"/>
                  </a:lnTo>
                  <a:cubicBezTo>
                    <a:pt x="125" y="941"/>
                    <a:pt x="121" y="944"/>
                    <a:pt x="117" y="944"/>
                  </a:cubicBezTo>
                  <a:lnTo>
                    <a:pt x="0" y="927"/>
                  </a:lnTo>
                  <a:lnTo>
                    <a:pt x="0" y="937"/>
                  </a:lnTo>
                  <a:lnTo>
                    <a:pt x="117" y="953"/>
                  </a:lnTo>
                  <a:cubicBezTo>
                    <a:pt x="121" y="954"/>
                    <a:pt x="125" y="958"/>
                    <a:pt x="125" y="963"/>
                  </a:cubicBezTo>
                  <a:lnTo>
                    <a:pt x="125" y="978"/>
                  </a:lnTo>
                  <a:cubicBezTo>
                    <a:pt x="125" y="983"/>
                    <a:pt x="121" y="986"/>
                    <a:pt x="117" y="985"/>
                  </a:cubicBezTo>
                  <a:lnTo>
                    <a:pt x="0" y="969"/>
                  </a:lnTo>
                  <a:lnTo>
                    <a:pt x="0" y="978"/>
                  </a:lnTo>
                  <a:lnTo>
                    <a:pt x="117" y="995"/>
                  </a:lnTo>
                  <a:cubicBezTo>
                    <a:pt x="121" y="995"/>
                    <a:pt x="125" y="999"/>
                    <a:pt x="125" y="1004"/>
                  </a:cubicBezTo>
                  <a:lnTo>
                    <a:pt x="125" y="1020"/>
                  </a:lnTo>
                  <a:cubicBezTo>
                    <a:pt x="125" y="1024"/>
                    <a:pt x="121" y="1027"/>
                    <a:pt x="117" y="1027"/>
                  </a:cubicBezTo>
                  <a:lnTo>
                    <a:pt x="0" y="1010"/>
                  </a:lnTo>
                  <a:lnTo>
                    <a:pt x="0" y="1020"/>
                  </a:lnTo>
                  <a:lnTo>
                    <a:pt x="117" y="1036"/>
                  </a:lnTo>
                  <a:cubicBezTo>
                    <a:pt x="121" y="1037"/>
                    <a:pt x="125" y="1041"/>
                    <a:pt x="125" y="1045"/>
                  </a:cubicBezTo>
                  <a:lnTo>
                    <a:pt x="125" y="1061"/>
                  </a:lnTo>
                  <a:cubicBezTo>
                    <a:pt x="125" y="1065"/>
                    <a:pt x="121" y="1068"/>
                    <a:pt x="117" y="1068"/>
                  </a:cubicBezTo>
                  <a:lnTo>
                    <a:pt x="0" y="1051"/>
                  </a:lnTo>
                  <a:lnTo>
                    <a:pt x="0" y="1061"/>
                  </a:lnTo>
                  <a:lnTo>
                    <a:pt x="117" y="1077"/>
                  </a:lnTo>
                  <a:cubicBezTo>
                    <a:pt x="121" y="1078"/>
                    <a:pt x="125" y="1082"/>
                    <a:pt x="125" y="1087"/>
                  </a:cubicBezTo>
                  <a:lnTo>
                    <a:pt x="125" y="1102"/>
                  </a:lnTo>
                  <a:cubicBezTo>
                    <a:pt x="125" y="1107"/>
                    <a:pt x="121" y="1110"/>
                    <a:pt x="117" y="1109"/>
                  </a:cubicBezTo>
                  <a:lnTo>
                    <a:pt x="0" y="1093"/>
                  </a:lnTo>
                  <a:lnTo>
                    <a:pt x="0" y="1110"/>
                  </a:lnTo>
                  <a:lnTo>
                    <a:pt x="44" y="1116"/>
                  </a:lnTo>
                  <a:lnTo>
                    <a:pt x="211" y="1140"/>
                  </a:lnTo>
                  <a:lnTo>
                    <a:pt x="257" y="1147"/>
                  </a:lnTo>
                  <a:lnTo>
                    <a:pt x="257" y="30"/>
                  </a:lnTo>
                  <a:lnTo>
                    <a:pt x="44" y="0"/>
                  </a:lnTo>
                  <a:close/>
                  <a:moveTo>
                    <a:pt x="151" y="682"/>
                  </a:moveTo>
                  <a:lnTo>
                    <a:pt x="162" y="683"/>
                  </a:lnTo>
                  <a:lnTo>
                    <a:pt x="162" y="1043"/>
                  </a:lnTo>
                  <a:lnTo>
                    <a:pt x="233" y="1053"/>
                  </a:lnTo>
                  <a:lnTo>
                    <a:pt x="233" y="693"/>
                  </a:lnTo>
                  <a:lnTo>
                    <a:pt x="241" y="694"/>
                  </a:lnTo>
                  <a:lnTo>
                    <a:pt x="241" y="1083"/>
                  </a:lnTo>
                  <a:lnTo>
                    <a:pt x="151" y="1071"/>
                  </a:lnTo>
                  <a:lnTo>
                    <a:pt x="151" y="682"/>
                  </a:lnTo>
                  <a:close/>
                  <a:moveTo>
                    <a:pt x="226" y="1016"/>
                  </a:moveTo>
                  <a:lnTo>
                    <a:pt x="167" y="1007"/>
                  </a:lnTo>
                  <a:lnTo>
                    <a:pt x="167" y="943"/>
                  </a:lnTo>
                  <a:lnTo>
                    <a:pt x="226" y="951"/>
                  </a:lnTo>
                  <a:lnTo>
                    <a:pt x="226" y="1016"/>
                  </a:lnTo>
                  <a:close/>
                  <a:moveTo>
                    <a:pt x="152" y="590"/>
                  </a:moveTo>
                  <a:lnTo>
                    <a:pt x="152" y="676"/>
                  </a:lnTo>
                  <a:lnTo>
                    <a:pt x="166" y="678"/>
                  </a:lnTo>
                  <a:lnTo>
                    <a:pt x="166" y="937"/>
                  </a:lnTo>
                  <a:lnTo>
                    <a:pt x="229" y="946"/>
                  </a:lnTo>
                  <a:lnTo>
                    <a:pt x="229" y="687"/>
                  </a:lnTo>
                  <a:lnTo>
                    <a:pt x="241" y="689"/>
                  </a:lnTo>
                  <a:lnTo>
                    <a:pt x="241" y="603"/>
                  </a:lnTo>
                  <a:lnTo>
                    <a:pt x="152" y="590"/>
                  </a:lnTo>
                  <a:close/>
                  <a:moveTo>
                    <a:pt x="152" y="181"/>
                  </a:moveTo>
                  <a:lnTo>
                    <a:pt x="162" y="183"/>
                  </a:lnTo>
                  <a:lnTo>
                    <a:pt x="162" y="543"/>
                  </a:lnTo>
                  <a:lnTo>
                    <a:pt x="233" y="553"/>
                  </a:lnTo>
                  <a:lnTo>
                    <a:pt x="233" y="193"/>
                  </a:lnTo>
                  <a:lnTo>
                    <a:pt x="241" y="194"/>
                  </a:lnTo>
                  <a:lnTo>
                    <a:pt x="241" y="583"/>
                  </a:lnTo>
                  <a:lnTo>
                    <a:pt x="152" y="571"/>
                  </a:lnTo>
                  <a:lnTo>
                    <a:pt x="152" y="181"/>
                  </a:lnTo>
                  <a:close/>
                  <a:moveTo>
                    <a:pt x="227" y="516"/>
                  </a:moveTo>
                  <a:lnTo>
                    <a:pt x="167" y="507"/>
                  </a:lnTo>
                  <a:lnTo>
                    <a:pt x="167" y="443"/>
                  </a:lnTo>
                  <a:lnTo>
                    <a:pt x="227" y="451"/>
                  </a:lnTo>
                  <a:lnTo>
                    <a:pt x="227" y="516"/>
                  </a:lnTo>
                  <a:close/>
                  <a:moveTo>
                    <a:pt x="153" y="90"/>
                  </a:moveTo>
                  <a:lnTo>
                    <a:pt x="153" y="176"/>
                  </a:lnTo>
                  <a:lnTo>
                    <a:pt x="167" y="178"/>
                  </a:lnTo>
                  <a:lnTo>
                    <a:pt x="167" y="437"/>
                  </a:lnTo>
                  <a:lnTo>
                    <a:pt x="229" y="446"/>
                  </a:lnTo>
                  <a:lnTo>
                    <a:pt x="229" y="187"/>
                  </a:lnTo>
                  <a:lnTo>
                    <a:pt x="241" y="189"/>
                  </a:lnTo>
                  <a:lnTo>
                    <a:pt x="241" y="103"/>
                  </a:lnTo>
                  <a:lnTo>
                    <a:pt x="15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0" name="Freeform 1479"/>
            <p:cNvSpPr/>
            <p:nvPr/>
          </p:nvSpPr>
          <p:spPr bwMode="auto">
            <a:xfrm>
              <a:off x="5567363" y="3163888"/>
              <a:ext cx="12700" cy="296863"/>
            </a:xfrm>
            <a:custGeom>
              <a:avLst/>
              <a:gdLst>
                <a:gd name="T0" fmla="*/ 34 w 34"/>
                <a:gd name="T1" fmla="*/ 811 h 811"/>
                <a:gd name="T2" fmla="*/ 0 w 34"/>
                <a:gd name="T3" fmla="*/ 806 h 811"/>
                <a:gd name="T4" fmla="*/ 0 w 34"/>
                <a:gd name="T5" fmla="*/ 0 h 811"/>
                <a:gd name="T6" fmla="*/ 34 w 34"/>
                <a:gd name="T7" fmla="*/ 4 h 811"/>
                <a:gd name="T8" fmla="*/ 34 w 34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11">
                  <a:moveTo>
                    <a:pt x="34" y="811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34" y="4"/>
                  </a:lnTo>
                  <a:lnTo>
                    <a:pt x="34" y="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1" name="Freeform 1480"/>
            <p:cNvSpPr>
              <a:spLocks noEditPoints="1"/>
            </p:cNvSpPr>
            <p:nvPr/>
          </p:nvSpPr>
          <p:spPr bwMode="auto">
            <a:xfrm>
              <a:off x="5430838" y="3024188"/>
              <a:ext cx="1001713" cy="1146175"/>
            </a:xfrm>
            <a:custGeom>
              <a:avLst/>
              <a:gdLst>
                <a:gd name="T0" fmla="*/ 2735 w 2745"/>
                <a:gd name="T1" fmla="*/ 3140 h 3142"/>
                <a:gd name="T2" fmla="*/ 7 w 2745"/>
                <a:gd name="T3" fmla="*/ 2757 h 3142"/>
                <a:gd name="T4" fmla="*/ 0 w 2745"/>
                <a:gd name="T5" fmla="*/ 2756 h 3142"/>
                <a:gd name="T6" fmla="*/ 0 w 2745"/>
                <a:gd name="T7" fmla="*/ 2749 h 3142"/>
                <a:gd name="T8" fmla="*/ 0 w 2745"/>
                <a:gd name="T9" fmla="*/ 9 h 3142"/>
                <a:gd name="T10" fmla="*/ 0 w 2745"/>
                <a:gd name="T11" fmla="*/ 0 h 3142"/>
                <a:gd name="T12" fmla="*/ 9 w 2745"/>
                <a:gd name="T13" fmla="*/ 1 h 3142"/>
                <a:gd name="T14" fmla="*/ 2737 w 2745"/>
                <a:gd name="T15" fmla="*/ 384 h 3142"/>
                <a:gd name="T16" fmla="*/ 2745 w 2745"/>
                <a:gd name="T17" fmla="*/ 385 h 3142"/>
                <a:gd name="T18" fmla="*/ 2745 w 2745"/>
                <a:gd name="T19" fmla="*/ 393 h 3142"/>
                <a:gd name="T20" fmla="*/ 2745 w 2745"/>
                <a:gd name="T21" fmla="*/ 3132 h 3142"/>
                <a:gd name="T22" fmla="*/ 2745 w 2745"/>
                <a:gd name="T23" fmla="*/ 3142 h 3142"/>
                <a:gd name="T24" fmla="*/ 2735 w 2745"/>
                <a:gd name="T25" fmla="*/ 3140 h 3142"/>
                <a:gd name="T26" fmla="*/ 17 w 2745"/>
                <a:gd name="T27" fmla="*/ 2742 h 3142"/>
                <a:gd name="T28" fmla="*/ 2728 w 2745"/>
                <a:gd name="T29" fmla="*/ 3123 h 3142"/>
                <a:gd name="T30" fmla="*/ 2728 w 2745"/>
                <a:gd name="T31" fmla="*/ 400 h 3142"/>
                <a:gd name="T32" fmla="*/ 17 w 2745"/>
                <a:gd name="T33" fmla="*/ 19 h 3142"/>
                <a:gd name="T34" fmla="*/ 17 w 2745"/>
                <a:gd name="T35" fmla="*/ 2742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5" h="3142">
                  <a:moveTo>
                    <a:pt x="2735" y="3140"/>
                  </a:moveTo>
                  <a:lnTo>
                    <a:pt x="7" y="2757"/>
                  </a:lnTo>
                  <a:lnTo>
                    <a:pt x="0" y="2756"/>
                  </a:lnTo>
                  <a:lnTo>
                    <a:pt x="0" y="274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1"/>
                  </a:lnTo>
                  <a:lnTo>
                    <a:pt x="2737" y="384"/>
                  </a:lnTo>
                  <a:lnTo>
                    <a:pt x="2745" y="385"/>
                  </a:lnTo>
                  <a:lnTo>
                    <a:pt x="2745" y="393"/>
                  </a:lnTo>
                  <a:lnTo>
                    <a:pt x="2745" y="3132"/>
                  </a:lnTo>
                  <a:lnTo>
                    <a:pt x="2745" y="3142"/>
                  </a:lnTo>
                  <a:lnTo>
                    <a:pt x="2735" y="3140"/>
                  </a:lnTo>
                  <a:close/>
                  <a:moveTo>
                    <a:pt x="17" y="2742"/>
                  </a:moveTo>
                  <a:lnTo>
                    <a:pt x="2728" y="3123"/>
                  </a:lnTo>
                  <a:lnTo>
                    <a:pt x="2728" y="400"/>
                  </a:lnTo>
                  <a:lnTo>
                    <a:pt x="17" y="19"/>
                  </a:lnTo>
                  <a:lnTo>
                    <a:pt x="17" y="2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2" name="Freeform 1481"/>
            <p:cNvSpPr/>
            <p:nvPr/>
          </p:nvSpPr>
          <p:spPr bwMode="auto">
            <a:xfrm>
              <a:off x="6181725" y="359410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8 h 356"/>
                <a:gd name="T8" fmla="*/ 77 w 89"/>
                <a:gd name="T9" fmla="*/ 356 h 356"/>
                <a:gd name="T10" fmla="*/ 77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8"/>
                  </a:lnTo>
                  <a:lnTo>
                    <a:pt x="77" y="356"/>
                  </a:lnTo>
                  <a:lnTo>
                    <a:pt x="77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3" name="Freeform 1482"/>
            <p:cNvSpPr/>
            <p:nvPr/>
          </p:nvSpPr>
          <p:spPr bwMode="auto">
            <a:xfrm>
              <a:off x="6186488" y="3722688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4" name="Freeform 1483"/>
            <p:cNvSpPr/>
            <p:nvPr/>
          </p:nvSpPr>
          <p:spPr bwMode="auto">
            <a:xfrm>
              <a:off x="6181725" y="3627438"/>
              <a:ext cx="31750" cy="146050"/>
            </a:xfrm>
            <a:custGeom>
              <a:avLst/>
              <a:gdLst>
                <a:gd name="T0" fmla="*/ 0 w 89"/>
                <a:gd name="T1" fmla="*/ 0 h 401"/>
                <a:gd name="T2" fmla="*/ 10 w 89"/>
                <a:gd name="T3" fmla="*/ 1 h 401"/>
                <a:gd name="T4" fmla="*/ 10 w 89"/>
                <a:gd name="T5" fmla="*/ 362 h 401"/>
                <a:gd name="T6" fmla="*/ 81 w 89"/>
                <a:gd name="T7" fmla="*/ 372 h 401"/>
                <a:gd name="T8" fmla="*/ 81 w 89"/>
                <a:gd name="T9" fmla="*/ 11 h 401"/>
                <a:gd name="T10" fmla="*/ 89 w 89"/>
                <a:gd name="T11" fmla="*/ 12 h 401"/>
                <a:gd name="T12" fmla="*/ 89 w 89"/>
                <a:gd name="T13" fmla="*/ 401 h 401"/>
                <a:gd name="T14" fmla="*/ 0 w 89"/>
                <a:gd name="T15" fmla="*/ 389 h 401"/>
                <a:gd name="T16" fmla="*/ 0 w 89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1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2"/>
                  </a:lnTo>
                  <a:lnTo>
                    <a:pt x="89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5" name="Freeform 1484"/>
            <p:cNvSpPr/>
            <p:nvPr/>
          </p:nvSpPr>
          <p:spPr bwMode="auto">
            <a:xfrm>
              <a:off x="6218238" y="359886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6" name="Freeform 1485"/>
            <p:cNvSpPr/>
            <p:nvPr/>
          </p:nvSpPr>
          <p:spPr bwMode="auto">
            <a:xfrm>
              <a:off x="6224588" y="3727450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5 h 73"/>
                <a:gd name="T4" fmla="*/ 0 w 60"/>
                <a:gd name="T5" fmla="*/ 0 h 73"/>
                <a:gd name="T6" fmla="*/ 60 w 60"/>
                <a:gd name="T7" fmla="*/ 9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0" y="9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7" name="Freeform 1486"/>
            <p:cNvSpPr/>
            <p:nvPr/>
          </p:nvSpPr>
          <p:spPr bwMode="auto">
            <a:xfrm>
              <a:off x="6218238" y="363220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8" name="Freeform 1487"/>
            <p:cNvSpPr/>
            <p:nvPr/>
          </p:nvSpPr>
          <p:spPr bwMode="auto">
            <a:xfrm>
              <a:off x="6256338" y="360362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29" name="Freeform 1488"/>
            <p:cNvSpPr/>
            <p:nvPr/>
          </p:nvSpPr>
          <p:spPr bwMode="auto">
            <a:xfrm>
              <a:off x="6261100" y="3732213"/>
              <a:ext cx="22225" cy="26988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0" name="Freeform 1489"/>
            <p:cNvSpPr/>
            <p:nvPr/>
          </p:nvSpPr>
          <p:spPr bwMode="auto">
            <a:xfrm>
              <a:off x="6254750" y="3636963"/>
              <a:ext cx="33338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89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1" name="Freeform 1490"/>
            <p:cNvSpPr/>
            <p:nvPr/>
          </p:nvSpPr>
          <p:spPr bwMode="auto">
            <a:xfrm>
              <a:off x="6181725" y="3800475"/>
              <a:ext cx="31750" cy="128588"/>
            </a:xfrm>
            <a:custGeom>
              <a:avLst/>
              <a:gdLst>
                <a:gd name="T0" fmla="*/ 0 w 89"/>
                <a:gd name="T1" fmla="*/ 0 h 355"/>
                <a:gd name="T2" fmla="*/ 0 w 89"/>
                <a:gd name="T3" fmla="*/ 85 h 355"/>
                <a:gd name="T4" fmla="*/ 14 w 89"/>
                <a:gd name="T5" fmla="*/ 87 h 355"/>
                <a:gd name="T6" fmla="*/ 14 w 89"/>
                <a:gd name="T7" fmla="*/ 347 h 355"/>
                <a:gd name="T8" fmla="*/ 77 w 89"/>
                <a:gd name="T9" fmla="*/ 355 h 355"/>
                <a:gd name="T10" fmla="*/ 77 w 89"/>
                <a:gd name="T11" fmla="*/ 96 h 355"/>
                <a:gd name="T12" fmla="*/ 89 w 89"/>
                <a:gd name="T13" fmla="*/ 98 h 355"/>
                <a:gd name="T14" fmla="*/ 89 w 89"/>
                <a:gd name="T15" fmla="*/ 12 h 355"/>
                <a:gd name="T16" fmla="*/ 0 w 89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5">
                  <a:moveTo>
                    <a:pt x="0" y="0"/>
                  </a:moveTo>
                  <a:lnTo>
                    <a:pt x="0" y="85"/>
                  </a:lnTo>
                  <a:lnTo>
                    <a:pt x="14" y="87"/>
                  </a:lnTo>
                  <a:lnTo>
                    <a:pt x="14" y="347"/>
                  </a:lnTo>
                  <a:lnTo>
                    <a:pt x="77" y="355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2" name="Freeform 1491"/>
            <p:cNvSpPr/>
            <p:nvPr/>
          </p:nvSpPr>
          <p:spPr bwMode="auto">
            <a:xfrm>
              <a:off x="6186488" y="3929063"/>
              <a:ext cx="22225" cy="25400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3" name="Freeform 1492"/>
            <p:cNvSpPr/>
            <p:nvPr/>
          </p:nvSpPr>
          <p:spPr bwMode="auto">
            <a:xfrm>
              <a:off x="6181725" y="3833813"/>
              <a:ext cx="31750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1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1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4" name="Freeform 1493"/>
            <p:cNvSpPr/>
            <p:nvPr/>
          </p:nvSpPr>
          <p:spPr bwMode="auto">
            <a:xfrm>
              <a:off x="6218238" y="380523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5" name="Freeform 1494"/>
            <p:cNvSpPr/>
            <p:nvPr/>
          </p:nvSpPr>
          <p:spPr bwMode="auto">
            <a:xfrm>
              <a:off x="6224588" y="3933825"/>
              <a:ext cx="20638" cy="26988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6" name="Freeform 1495"/>
            <p:cNvSpPr/>
            <p:nvPr/>
          </p:nvSpPr>
          <p:spPr bwMode="auto">
            <a:xfrm>
              <a:off x="6218238" y="383857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7" name="Freeform 1496"/>
            <p:cNvSpPr/>
            <p:nvPr/>
          </p:nvSpPr>
          <p:spPr bwMode="auto">
            <a:xfrm>
              <a:off x="6256338" y="3810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8" name="Freeform 1497"/>
            <p:cNvSpPr/>
            <p:nvPr/>
          </p:nvSpPr>
          <p:spPr bwMode="auto">
            <a:xfrm>
              <a:off x="6261100" y="393858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39" name="Freeform 1498"/>
            <p:cNvSpPr/>
            <p:nvPr/>
          </p:nvSpPr>
          <p:spPr bwMode="auto">
            <a:xfrm>
              <a:off x="6254750" y="3843338"/>
              <a:ext cx="33338" cy="147638"/>
            </a:xfrm>
            <a:custGeom>
              <a:avLst/>
              <a:gdLst>
                <a:gd name="T0" fmla="*/ 0 w 90"/>
                <a:gd name="T1" fmla="*/ 0 h 402"/>
                <a:gd name="T2" fmla="*/ 11 w 90"/>
                <a:gd name="T3" fmla="*/ 2 h 402"/>
                <a:gd name="T4" fmla="*/ 11 w 90"/>
                <a:gd name="T5" fmla="*/ 362 h 402"/>
                <a:gd name="T6" fmla="*/ 82 w 90"/>
                <a:gd name="T7" fmla="*/ 372 h 402"/>
                <a:gd name="T8" fmla="*/ 82 w 90"/>
                <a:gd name="T9" fmla="*/ 12 h 402"/>
                <a:gd name="T10" fmla="*/ 90 w 90"/>
                <a:gd name="T11" fmla="*/ 13 h 402"/>
                <a:gd name="T12" fmla="*/ 90 w 90"/>
                <a:gd name="T13" fmla="*/ 402 h 402"/>
                <a:gd name="T14" fmla="*/ 0 w 90"/>
                <a:gd name="T15" fmla="*/ 390 h 402"/>
                <a:gd name="T16" fmla="*/ 0 w 90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2">
                  <a:moveTo>
                    <a:pt x="0" y="0"/>
                  </a:moveTo>
                  <a:lnTo>
                    <a:pt x="11" y="2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2"/>
                  </a:lnTo>
                  <a:lnTo>
                    <a:pt x="90" y="13"/>
                  </a:lnTo>
                  <a:lnTo>
                    <a:pt x="90" y="402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0" name="Freeform 1499"/>
            <p:cNvSpPr/>
            <p:nvPr/>
          </p:nvSpPr>
          <p:spPr bwMode="auto">
            <a:xfrm>
              <a:off x="6181725" y="3165475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1" name="Freeform 1500"/>
            <p:cNvSpPr/>
            <p:nvPr/>
          </p:nvSpPr>
          <p:spPr bwMode="auto">
            <a:xfrm>
              <a:off x="6186488" y="3292475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5 h 73"/>
                <a:gd name="T4" fmla="*/ 0 w 59"/>
                <a:gd name="T5" fmla="*/ 0 h 73"/>
                <a:gd name="T6" fmla="*/ 59 w 59"/>
                <a:gd name="T7" fmla="*/ 9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9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2" name="Freeform 1501"/>
            <p:cNvSpPr/>
            <p:nvPr/>
          </p:nvSpPr>
          <p:spPr bwMode="auto">
            <a:xfrm>
              <a:off x="6181725" y="3197225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1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1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3" name="Freeform 1502"/>
            <p:cNvSpPr/>
            <p:nvPr/>
          </p:nvSpPr>
          <p:spPr bwMode="auto">
            <a:xfrm>
              <a:off x="6218238" y="3170238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4" name="Freeform 1503"/>
            <p:cNvSpPr/>
            <p:nvPr/>
          </p:nvSpPr>
          <p:spPr bwMode="auto">
            <a:xfrm>
              <a:off x="6224588" y="3298825"/>
              <a:ext cx="20638" cy="25400"/>
            </a:xfrm>
            <a:custGeom>
              <a:avLst/>
              <a:gdLst>
                <a:gd name="T0" fmla="*/ 60 w 60"/>
                <a:gd name="T1" fmla="*/ 72 h 72"/>
                <a:gd name="T2" fmla="*/ 0 w 60"/>
                <a:gd name="T3" fmla="*/ 64 h 72"/>
                <a:gd name="T4" fmla="*/ 0 w 60"/>
                <a:gd name="T5" fmla="*/ 0 h 72"/>
                <a:gd name="T6" fmla="*/ 60 w 60"/>
                <a:gd name="T7" fmla="*/ 8 h 72"/>
                <a:gd name="T8" fmla="*/ 60 w 6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60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5" name="Freeform 1504"/>
            <p:cNvSpPr/>
            <p:nvPr/>
          </p:nvSpPr>
          <p:spPr bwMode="auto">
            <a:xfrm>
              <a:off x="6218238" y="3203575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6" name="Freeform 1505"/>
            <p:cNvSpPr/>
            <p:nvPr/>
          </p:nvSpPr>
          <p:spPr bwMode="auto">
            <a:xfrm>
              <a:off x="6256338" y="3175000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7" name="Freeform 1506"/>
            <p:cNvSpPr/>
            <p:nvPr/>
          </p:nvSpPr>
          <p:spPr bwMode="auto">
            <a:xfrm>
              <a:off x="6261100" y="3303588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8" name="Freeform 1507"/>
            <p:cNvSpPr/>
            <p:nvPr/>
          </p:nvSpPr>
          <p:spPr bwMode="auto">
            <a:xfrm>
              <a:off x="6254750" y="3208338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1 h 401"/>
                <a:gd name="T6" fmla="*/ 82 w 90"/>
                <a:gd name="T7" fmla="*/ 371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1"/>
                  </a:lnTo>
                  <a:lnTo>
                    <a:pt x="82" y="371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49" name="Freeform 1508"/>
            <p:cNvSpPr/>
            <p:nvPr/>
          </p:nvSpPr>
          <p:spPr bwMode="auto">
            <a:xfrm>
              <a:off x="6181725" y="3371850"/>
              <a:ext cx="31750" cy="128588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7 w 89"/>
                <a:gd name="T9" fmla="*/ 356 h 356"/>
                <a:gd name="T10" fmla="*/ 77 w 89"/>
                <a:gd name="T11" fmla="*/ 96 h 356"/>
                <a:gd name="T12" fmla="*/ 89 w 89"/>
                <a:gd name="T13" fmla="*/ 98 h 356"/>
                <a:gd name="T14" fmla="*/ 89 w 89"/>
                <a:gd name="T15" fmla="*/ 12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7" y="356"/>
                  </a:lnTo>
                  <a:lnTo>
                    <a:pt x="77" y="96"/>
                  </a:lnTo>
                  <a:lnTo>
                    <a:pt x="89" y="98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0" name="Freeform 1509"/>
            <p:cNvSpPr/>
            <p:nvPr/>
          </p:nvSpPr>
          <p:spPr bwMode="auto">
            <a:xfrm>
              <a:off x="6186488" y="3500438"/>
              <a:ext cx="22225" cy="25400"/>
            </a:xfrm>
            <a:custGeom>
              <a:avLst/>
              <a:gdLst>
                <a:gd name="T0" fmla="*/ 59 w 59"/>
                <a:gd name="T1" fmla="*/ 72 h 72"/>
                <a:gd name="T2" fmla="*/ 0 w 59"/>
                <a:gd name="T3" fmla="*/ 64 h 72"/>
                <a:gd name="T4" fmla="*/ 0 w 59"/>
                <a:gd name="T5" fmla="*/ 0 h 72"/>
                <a:gd name="T6" fmla="*/ 59 w 59"/>
                <a:gd name="T7" fmla="*/ 8 h 72"/>
                <a:gd name="T8" fmla="*/ 59 w 59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2">
                  <a:moveTo>
                    <a:pt x="59" y="7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1" name="Freeform 1510"/>
            <p:cNvSpPr/>
            <p:nvPr/>
          </p:nvSpPr>
          <p:spPr bwMode="auto">
            <a:xfrm>
              <a:off x="6181725" y="3403600"/>
              <a:ext cx="31750" cy="147638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2" name="Freeform 1511"/>
            <p:cNvSpPr/>
            <p:nvPr/>
          </p:nvSpPr>
          <p:spPr bwMode="auto">
            <a:xfrm>
              <a:off x="6218238" y="3376613"/>
              <a:ext cx="33338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8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8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3" name="Freeform 1512"/>
            <p:cNvSpPr/>
            <p:nvPr/>
          </p:nvSpPr>
          <p:spPr bwMode="auto">
            <a:xfrm>
              <a:off x="6224588" y="3505200"/>
              <a:ext cx="20638" cy="26988"/>
            </a:xfrm>
            <a:custGeom>
              <a:avLst/>
              <a:gdLst>
                <a:gd name="T0" fmla="*/ 60 w 60"/>
                <a:gd name="T1" fmla="*/ 73 h 73"/>
                <a:gd name="T2" fmla="*/ 0 w 60"/>
                <a:gd name="T3" fmla="*/ 64 h 73"/>
                <a:gd name="T4" fmla="*/ 0 w 60"/>
                <a:gd name="T5" fmla="*/ 0 h 73"/>
                <a:gd name="T6" fmla="*/ 60 w 60"/>
                <a:gd name="T7" fmla="*/ 8 h 73"/>
                <a:gd name="T8" fmla="*/ 60 w 6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3">
                  <a:moveTo>
                    <a:pt x="60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0" y="8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4" name="Freeform 1513"/>
            <p:cNvSpPr/>
            <p:nvPr/>
          </p:nvSpPr>
          <p:spPr bwMode="auto">
            <a:xfrm>
              <a:off x="6218238" y="3409950"/>
              <a:ext cx="33338" cy="146050"/>
            </a:xfrm>
            <a:custGeom>
              <a:avLst/>
              <a:gdLst>
                <a:gd name="T0" fmla="*/ 0 w 89"/>
                <a:gd name="T1" fmla="*/ 0 h 402"/>
                <a:gd name="T2" fmla="*/ 10 w 89"/>
                <a:gd name="T3" fmla="*/ 2 h 402"/>
                <a:gd name="T4" fmla="*/ 10 w 89"/>
                <a:gd name="T5" fmla="*/ 362 h 402"/>
                <a:gd name="T6" fmla="*/ 81 w 89"/>
                <a:gd name="T7" fmla="*/ 372 h 402"/>
                <a:gd name="T8" fmla="*/ 81 w 89"/>
                <a:gd name="T9" fmla="*/ 12 h 402"/>
                <a:gd name="T10" fmla="*/ 89 w 89"/>
                <a:gd name="T11" fmla="*/ 13 h 402"/>
                <a:gd name="T12" fmla="*/ 89 w 89"/>
                <a:gd name="T13" fmla="*/ 402 h 402"/>
                <a:gd name="T14" fmla="*/ 0 w 89"/>
                <a:gd name="T15" fmla="*/ 389 h 402"/>
                <a:gd name="T16" fmla="*/ 0 w 89"/>
                <a:gd name="T1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2">
                  <a:moveTo>
                    <a:pt x="0" y="0"/>
                  </a:moveTo>
                  <a:lnTo>
                    <a:pt x="10" y="2"/>
                  </a:lnTo>
                  <a:lnTo>
                    <a:pt x="10" y="362"/>
                  </a:lnTo>
                  <a:lnTo>
                    <a:pt x="81" y="372"/>
                  </a:lnTo>
                  <a:lnTo>
                    <a:pt x="81" y="12"/>
                  </a:lnTo>
                  <a:lnTo>
                    <a:pt x="89" y="13"/>
                  </a:lnTo>
                  <a:lnTo>
                    <a:pt x="89" y="402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5" name="Freeform 1514"/>
            <p:cNvSpPr/>
            <p:nvPr/>
          </p:nvSpPr>
          <p:spPr bwMode="auto">
            <a:xfrm>
              <a:off x="6256338" y="3381375"/>
              <a:ext cx="31750" cy="130175"/>
            </a:xfrm>
            <a:custGeom>
              <a:avLst/>
              <a:gdLst>
                <a:gd name="T0" fmla="*/ 0 w 89"/>
                <a:gd name="T1" fmla="*/ 0 h 356"/>
                <a:gd name="T2" fmla="*/ 0 w 89"/>
                <a:gd name="T3" fmla="*/ 86 h 356"/>
                <a:gd name="T4" fmla="*/ 14 w 89"/>
                <a:gd name="T5" fmla="*/ 88 h 356"/>
                <a:gd name="T6" fmla="*/ 14 w 89"/>
                <a:gd name="T7" fmla="*/ 347 h 356"/>
                <a:gd name="T8" fmla="*/ 76 w 89"/>
                <a:gd name="T9" fmla="*/ 356 h 356"/>
                <a:gd name="T10" fmla="*/ 76 w 89"/>
                <a:gd name="T11" fmla="*/ 97 h 356"/>
                <a:gd name="T12" fmla="*/ 89 w 89"/>
                <a:gd name="T13" fmla="*/ 99 h 356"/>
                <a:gd name="T14" fmla="*/ 89 w 89"/>
                <a:gd name="T15" fmla="*/ 13 h 356"/>
                <a:gd name="T16" fmla="*/ 0 w 89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356">
                  <a:moveTo>
                    <a:pt x="0" y="0"/>
                  </a:moveTo>
                  <a:lnTo>
                    <a:pt x="0" y="86"/>
                  </a:lnTo>
                  <a:lnTo>
                    <a:pt x="14" y="88"/>
                  </a:lnTo>
                  <a:lnTo>
                    <a:pt x="14" y="347"/>
                  </a:lnTo>
                  <a:lnTo>
                    <a:pt x="76" y="356"/>
                  </a:lnTo>
                  <a:lnTo>
                    <a:pt x="76" y="97"/>
                  </a:lnTo>
                  <a:lnTo>
                    <a:pt x="89" y="99"/>
                  </a:lnTo>
                  <a:lnTo>
                    <a:pt x="89" y="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6" name="Freeform 1515"/>
            <p:cNvSpPr/>
            <p:nvPr/>
          </p:nvSpPr>
          <p:spPr bwMode="auto">
            <a:xfrm>
              <a:off x="6261100" y="3509963"/>
              <a:ext cx="22225" cy="26988"/>
            </a:xfrm>
            <a:custGeom>
              <a:avLst/>
              <a:gdLst>
                <a:gd name="T0" fmla="*/ 59 w 59"/>
                <a:gd name="T1" fmla="*/ 73 h 73"/>
                <a:gd name="T2" fmla="*/ 0 w 59"/>
                <a:gd name="T3" fmla="*/ 64 h 73"/>
                <a:gd name="T4" fmla="*/ 0 w 59"/>
                <a:gd name="T5" fmla="*/ 0 h 73"/>
                <a:gd name="T6" fmla="*/ 59 w 59"/>
                <a:gd name="T7" fmla="*/ 8 h 73"/>
                <a:gd name="T8" fmla="*/ 59 w 5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3">
                  <a:moveTo>
                    <a:pt x="59" y="73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59" y="8"/>
                  </a:lnTo>
                  <a:lnTo>
                    <a:pt x="5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7" name="Freeform 1516"/>
            <p:cNvSpPr/>
            <p:nvPr/>
          </p:nvSpPr>
          <p:spPr bwMode="auto">
            <a:xfrm>
              <a:off x="6254750" y="3414713"/>
              <a:ext cx="33338" cy="146050"/>
            </a:xfrm>
            <a:custGeom>
              <a:avLst/>
              <a:gdLst>
                <a:gd name="T0" fmla="*/ 0 w 90"/>
                <a:gd name="T1" fmla="*/ 0 h 401"/>
                <a:gd name="T2" fmla="*/ 11 w 90"/>
                <a:gd name="T3" fmla="*/ 1 h 401"/>
                <a:gd name="T4" fmla="*/ 11 w 90"/>
                <a:gd name="T5" fmla="*/ 362 h 401"/>
                <a:gd name="T6" fmla="*/ 82 w 90"/>
                <a:gd name="T7" fmla="*/ 372 h 401"/>
                <a:gd name="T8" fmla="*/ 82 w 90"/>
                <a:gd name="T9" fmla="*/ 11 h 401"/>
                <a:gd name="T10" fmla="*/ 90 w 90"/>
                <a:gd name="T11" fmla="*/ 12 h 401"/>
                <a:gd name="T12" fmla="*/ 90 w 90"/>
                <a:gd name="T13" fmla="*/ 401 h 401"/>
                <a:gd name="T14" fmla="*/ 0 w 90"/>
                <a:gd name="T15" fmla="*/ 389 h 401"/>
                <a:gd name="T16" fmla="*/ 0 w 90"/>
                <a:gd name="T1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01">
                  <a:moveTo>
                    <a:pt x="0" y="0"/>
                  </a:moveTo>
                  <a:lnTo>
                    <a:pt x="11" y="1"/>
                  </a:lnTo>
                  <a:lnTo>
                    <a:pt x="11" y="362"/>
                  </a:lnTo>
                  <a:lnTo>
                    <a:pt x="82" y="372"/>
                  </a:lnTo>
                  <a:lnTo>
                    <a:pt x="82" y="11"/>
                  </a:lnTo>
                  <a:lnTo>
                    <a:pt x="90" y="12"/>
                  </a:lnTo>
                  <a:lnTo>
                    <a:pt x="90" y="401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8" name="Freeform 1517"/>
            <p:cNvSpPr/>
            <p:nvPr/>
          </p:nvSpPr>
          <p:spPr bwMode="auto">
            <a:xfrm>
              <a:off x="6456363" y="2855913"/>
              <a:ext cx="315913" cy="1309688"/>
            </a:xfrm>
            <a:custGeom>
              <a:avLst/>
              <a:gdLst>
                <a:gd name="T0" fmla="*/ 866 w 866"/>
                <a:gd name="T1" fmla="*/ 2746 h 3595"/>
                <a:gd name="T2" fmla="*/ 0 w 866"/>
                <a:gd name="T3" fmla="*/ 3595 h 3595"/>
                <a:gd name="T4" fmla="*/ 0 w 866"/>
                <a:gd name="T5" fmla="*/ 849 h 3595"/>
                <a:gd name="T6" fmla="*/ 866 w 866"/>
                <a:gd name="T7" fmla="*/ 0 h 3595"/>
                <a:gd name="T8" fmla="*/ 866 w 866"/>
                <a:gd name="T9" fmla="*/ 2746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3595">
                  <a:moveTo>
                    <a:pt x="866" y="2746"/>
                  </a:moveTo>
                  <a:lnTo>
                    <a:pt x="0" y="3595"/>
                  </a:lnTo>
                  <a:lnTo>
                    <a:pt x="0" y="849"/>
                  </a:lnTo>
                  <a:lnTo>
                    <a:pt x="866" y="0"/>
                  </a:lnTo>
                  <a:lnTo>
                    <a:pt x="866" y="27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59" name="Freeform 1518"/>
            <p:cNvSpPr/>
            <p:nvPr/>
          </p:nvSpPr>
          <p:spPr bwMode="auto">
            <a:xfrm>
              <a:off x="5438775" y="2700338"/>
              <a:ext cx="1317625" cy="444500"/>
            </a:xfrm>
            <a:custGeom>
              <a:avLst/>
              <a:gdLst>
                <a:gd name="T0" fmla="*/ 3611 w 3611"/>
                <a:gd name="T1" fmla="*/ 372 h 1221"/>
                <a:gd name="T2" fmla="*/ 2745 w 3611"/>
                <a:gd name="T3" fmla="*/ 1221 h 1221"/>
                <a:gd name="T4" fmla="*/ 0 w 3611"/>
                <a:gd name="T5" fmla="*/ 849 h 1221"/>
                <a:gd name="T6" fmla="*/ 865 w 3611"/>
                <a:gd name="T7" fmla="*/ 0 h 1221"/>
                <a:gd name="T8" fmla="*/ 3611 w 3611"/>
                <a:gd name="T9" fmla="*/ 37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1" h="1221">
                  <a:moveTo>
                    <a:pt x="3611" y="372"/>
                  </a:moveTo>
                  <a:lnTo>
                    <a:pt x="2745" y="1221"/>
                  </a:lnTo>
                  <a:lnTo>
                    <a:pt x="0" y="849"/>
                  </a:lnTo>
                  <a:lnTo>
                    <a:pt x="865" y="0"/>
                  </a:lnTo>
                  <a:lnTo>
                    <a:pt x="361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760" name="Freeform 1519"/>
            <p:cNvSpPr>
              <a:spLocks noEditPoints="1"/>
            </p:cNvSpPr>
            <p:nvPr/>
          </p:nvSpPr>
          <p:spPr bwMode="auto">
            <a:xfrm>
              <a:off x="5430838" y="3027363"/>
              <a:ext cx="996950" cy="1138238"/>
            </a:xfrm>
            <a:custGeom>
              <a:avLst/>
              <a:gdLst>
                <a:gd name="T0" fmla="*/ 2729 w 2729"/>
                <a:gd name="T1" fmla="*/ 384 h 3124"/>
                <a:gd name="T2" fmla="*/ 2729 w 2729"/>
                <a:gd name="T3" fmla="*/ 3124 h 3124"/>
                <a:gd name="T4" fmla="*/ 2729 w 2729"/>
                <a:gd name="T5" fmla="*/ 3124 h 3124"/>
                <a:gd name="T6" fmla="*/ 2728 w 2729"/>
                <a:gd name="T7" fmla="*/ 3124 h 3124"/>
                <a:gd name="T8" fmla="*/ 0 w 2729"/>
                <a:gd name="T9" fmla="*/ 2740 h 3124"/>
                <a:gd name="T10" fmla="*/ 0 w 2729"/>
                <a:gd name="T11" fmla="*/ 2740 h 3124"/>
                <a:gd name="T12" fmla="*/ 0 w 2729"/>
                <a:gd name="T13" fmla="*/ 2740 h 3124"/>
                <a:gd name="T14" fmla="*/ 0 w 2729"/>
                <a:gd name="T15" fmla="*/ 1 h 3124"/>
                <a:gd name="T16" fmla="*/ 0 w 2729"/>
                <a:gd name="T17" fmla="*/ 0 h 3124"/>
                <a:gd name="T18" fmla="*/ 0 w 2729"/>
                <a:gd name="T19" fmla="*/ 1 h 3124"/>
                <a:gd name="T20" fmla="*/ 2728 w 2729"/>
                <a:gd name="T21" fmla="*/ 384 h 3124"/>
                <a:gd name="T22" fmla="*/ 2729 w 2729"/>
                <a:gd name="T23" fmla="*/ 384 h 3124"/>
                <a:gd name="T24" fmla="*/ 2728 w 2729"/>
                <a:gd name="T25" fmla="*/ 3123 h 3124"/>
                <a:gd name="T26" fmla="*/ 2728 w 2729"/>
                <a:gd name="T27" fmla="*/ 384 h 3124"/>
                <a:gd name="T28" fmla="*/ 1 w 2729"/>
                <a:gd name="T29" fmla="*/ 1 h 3124"/>
                <a:gd name="T30" fmla="*/ 1 w 2729"/>
                <a:gd name="T31" fmla="*/ 2740 h 3124"/>
                <a:gd name="T32" fmla="*/ 2728 w 2729"/>
                <a:gd name="T33" fmla="*/ 3123 h 3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9" h="3124">
                  <a:moveTo>
                    <a:pt x="2729" y="384"/>
                  </a:moveTo>
                  <a:lnTo>
                    <a:pt x="2729" y="3124"/>
                  </a:lnTo>
                  <a:lnTo>
                    <a:pt x="2729" y="3124"/>
                  </a:lnTo>
                  <a:lnTo>
                    <a:pt x="2728" y="3124"/>
                  </a:lnTo>
                  <a:lnTo>
                    <a:pt x="0" y="2740"/>
                  </a:lnTo>
                  <a:lnTo>
                    <a:pt x="0" y="2740"/>
                  </a:lnTo>
                  <a:lnTo>
                    <a:pt x="0" y="274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728" y="384"/>
                  </a:lnTo>
                  <a:lnTo>
                    <a:pt x="2729" y="384"/>
                  </a:lnTo>
                  <a:close/>
                  <a:moveTo>
                    <a:pt x="2728" y="3123"/>
                  </a:moveTo>
                  <a:lnTo>
                    <a:pt x="2728" y="384"/>
                  </a:lnTo>
                  <a:lnTo>
                    <a:pt x="1" y="1"/>
                  </a:lnTo>
                  <a:lnTo>
                    <a:pt x="1" y="2740"/>
                  </a:lnTo>
                  <a:lnTo>
                    <a:pt x="2728" y="3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9575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pic>
        <p:nvPicPr>
          <p:cNvPr id="761" name="Picture 1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9044" y="2295061"/>
            <a:ext cx="209349" cy="8864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62" name="Picture 1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8433" y="2295061"/>
            <a:ext cx="209349" cy="8864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59"/>
          <p:cNvGrpSpPr>
            <a:grpSpLocks noChangeAspect="1"/>
          </p:cNvGrpSpPr>
          <p:nvPr/>
        </p:nvGrpSpPr>
        <p:grpSpPr bwMode="auto">
          <a:xfrm>
            <a:off x="206116" y="3008599"/>
            <a:ext cx="11751293" cy="3012017"/>
            <a:chOff x="1723180" y="1059581"/>
            <a:chExt cx="5697636" cy="1657439"/>
          </a:xfrm>
        </p:grpSpPr>
        <p:pic>
          <p:nvPicPr>
            <p:cNvPr id="84" name="Picture 3" descr="D:\黄振国---新\中兴++\2015-04\PPT美化\制作文件\中兴通讯整体胶片16比9\图\未标题-1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3" r="30634"/>
            <a:stretch>
              <a:fillRect/>
            </a:stretch>
          </p:blipFill>
          <p:spPr bwMode="auto">
            <a:xfrm>
              <a:off x="2172543" y="1059581"/>
              <a:ext cx="5248273" cy="1543631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180" y="2267656"/>
              <a:ext cx="449364" cy="449364"/>
            </a:xfrm>
            <a:prstGeom prst="rect">
              <a:avLst/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94901" y="246237"/>
            <a:ext cx="11351683" cy="965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ZTE </a:t>
            </a:r>
            <a:r>
              <a:rPr lang="zh-CN" altLang="en-US" dirty="0" smtClean="0">
                <a:solidFill>
                  <a:schemeClr val="bg2"/>
                </a:solidFill>
              </a:rPr>
              <a:t>无线网管的演进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 rot="16200000">
            <a:off x="6625452" y="2720504"/>
            <a:ext cx="2138127" cy="119585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456565">
              <a:defRPr/>
            </a:pPr>
            <a:endParaRPr lang="zh-CN" altLang="en-US" sz="1065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07505" y="1287671"/>
            <a:ext cx="2836273" cy="660183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r>
              <a:rPr kumimoji="1"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ElasticNet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™ 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UME </a:t>
            </a:r>
            <a:endParaRPr kumimoji="1" lang="en-US" altLang="zh-C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" name="组合 45"/>
          <p:cNvGrpSpPr/>
          <p:nvPr/>
        </p:nvGrpSpPr>
        <p:grpSpPr>
          <a:xfrm>
            <a:off x="4052419" y="2894643"/>
            <a:ext cx="791591" cy="574103"/>
            <a:chOff x="3530072" y="1845093"/>
            <a:chExt cx="791591" cy="574103"/>
          </a:xfrm>
        </p:grpSpPr>
        <p:sp>
          <p:nvSpPr>
            <p:cNvPr id="7" name="AutoShape 20"/>
            <p:cNvSpPr>
              <a:spLocks noChangeArrowheads="1"/>
            </p:cNvSpPr>
            <p:nvPr/>
          </p:nvSpPr>
          <p:spPr bwMode="auto">
            <a:xfrm>
              <a:off x="3530072" y="1845093"/>
              <a:ext cx="359792" cy="574103"/>
            </a:xfrm>
            <a:prstGeom prst="chevron">
              <a:avLst>
                <a:gd name="adj" fmla="val 66935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defTabSz="342265"/>
              <a:endParaRPr lang="zh-CN" altLang="en-US" sz="2400">
                <a:solidFill>
                  <a:srgbClr val="008ED3"/>
                </a:solidFill>
              </a:endParaRPr>
            </a:p>
          </p:txBody>
        </p:sp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>
              <a:off x="3745847" y="1845093"/>
              <a:ext cx="359792" cy="574103"/>
            </a:xfrm>
            <a:prstGeom prst="chevron">
              <a:avLst>
                <a:gd name="adj" fmla="val 66935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defTabSz="342265"/>
              <a:endParaRPr lang="zh-CN" altLang="en-US" sz="2400">
                <a:solidFill>
                  <a:srgbClr val="008ED3"/>
                </a:solidFill>
              </a:endParaRPr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3961871" y="1845093"/>
              <a:ext cx="359792" cy="574103"/>
            </a:xfrm>
            <a:prstGeom prst="chevron">
              <a:avLst>
                <a:gd name="adj" fmla="val 66935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defTabSz="342265"/>
              <a:endParaRPr lang="zh-CN" altLang="en-US" sz="2400">
                <a:solidFill>
                  <a:srgbClr val="008ED3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11068" y="3960863"/>
            <a:ext cx="1749276" cy="131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utoShape 15"/>
          <p:cNvSpPr>
            <a:spLocks noChangeArrowheads="1"/>
          </p:cNvSpPr>
          <p:nvPr/>
        </p:nvSpPr>
        <p:spPr bwMode="gray">
          <a:xfrm>
            <a:off x="8893461" y="4501889"/>
            <a:ext cx="2877893" cy="540000"/>
          </a:xfrm>
          <a:prstGeom prst="roundRect">
            <a:avLst>
              <a:gd name="adj" fmla="val 12699"/>
            </a:avLst>
          </a:prstGeom>
          <a:solidFill>
            <a:srgbClr val="00ABBD"/>
          </a:solidFill>
          <a:ln w="9525" algn="ctr">
            <a:noFill/>
            <a:round/>
          </a:ln>
        </p:spPr>
        <p:txBody>
          <a:bodyPr wrap="none" lIns="68560" tIns="34278" rIns="68560" bIns="34278" anchor="ctr"/>
          <a:lstStyle/>
          <a:p>
            <a:pPr algn="ctr" defTabSz="342265" eaLnBrk="0" hangingPunct="0"/>
            <a:r>
              <a:rPr lang="en-US" altLang="zh-CN" sz="1600" b="1" dirty="0">
                <a:solidFill>
                  <a:prstClr val="white"/>
                </a:solidFill>
                <a:ea typeface="微软雅黑" panose="020B0503020204020204" charset="-122"/>
              </a:rPr>
              <a:t> Hardware Independent </a:t>
            </a:r>
            <a:endParaRPr lang="en-US" altLang="zh-CN" sz="1600" b="1" dirty="0">
              <a:solidFill>
                <a:prstClr val="white"/>
              </a:solidFill>
              <a:ea typeface="微软雅黑" panose="020B0503020204020204" charset="-122"/>
            </a:endParaRPr>
          </a:p>
          <a:p>
            <a:pPr algn="ctr" defTabSz="342265" eaLnBrk="0" hangingPunct="0"/>
            <a:r>
              <a:rPr lang="en-US" altLang="zh-CN" sz="1200" b="1" i="1" dirty="0">
                <a:solidFill>
                  <a:prstClr val="black"/>
                </a:solidFill>
                <a:ea typeface="微软雅黑" panose="020B0503020204020204" charset="-122"/>
              </a:rPr>
              <a:t>ZTE E9000 / 3rd party HW (HP BL460c)</a:t>
            </a:r>
            <a:endParaRPr lang="zh-CN" altLang="en-US" sz="1200" b="1" i="1" dirty="0">
              <a:solidFill>
                <a:prstClr val="black"/>
              </a:solidFill>
              <a:ea typeface="微软雅黑" panose="020B0503020204020204" charset="-122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gray">
          <a:xfrm>
            <a:off x="8888747" y="3748201"/>
            <a:ext cx="2877893" cy="540000"/>
          </a:xfrm>
          <a:prstGeom prst="roundRect">
            <a:avLst>
              <a:gd name="adj" fmla="val 12699"/>
            </a:avLst>
          </a:prstGeom>
          <a:solidFill>
            <a:srgbClr val="00ABBD"/>
          </a:solidFill>
          <a:ln w="9525" algn="ctr">
            <a:noFill/>
            <a:round/>
          </a:ln>
        </p:spPr>
        <p:txBody>
          <a:bodyPr wrap="none" lIns="68560" tIns="34278" rIns="68560" bIns="34278" anchor="ctr"/>
          <a:lstStyle/>
          <a:p>
            <a:pPr algn="ctr" defTabSz="342265" eaLnBrk="0" hangingPunct="0"/>
            <a:r>
              <a:rPr lang="en-US" altLang="zh-CN" sz="1600" b="1" dirty="0" smtClean="0">
                <a:solidFill>
                  <a:prstClr val="white"/>
                </a:solidFill>
                <a:ea typeface="微软雅黑" panose="020B0503020204020204" charset="-122"/>
              </a:rPr>
              <a:t>IaaS</a:t>
            </a:r>
            <a:endParaRPr lang="en-US" altLang="zh-CN" sz="1600" b="1" dirty="0" smtClean="0">
              <a:solidFill>
                <a:prstClr val="white"/>
              </a:solidFill>
              <a:ea typeface="微软雅黑" panose="020B0503020204020204" charset="-122"/>
            </a:endParaRPr>
          </a:p>
          <a:p>
            <a:pPr algn="ctr" defTabSz="342265" eaLnBrk="0" hangingPunct="0"/>
            <a:r>
              <a:rPr lang="en-US" altLang="zh-CN" sz="1200" b="1" i="1" dirty="0" smtClean="0">
                <a:solidFill>
                  <a:prstClr val="black"/>
                </a:solidFill>
                <a:ea typeface="微软雅黑" panose="020B0503020204020204" charset="-122"/>
              </a:rPr>
              <a:t>ZTE TECS/VMware / 3rd party</a:t>
            </a:r>
            <a:endParaRPr lang="zh-CN" altLang="en-US" sz="1200" b="1" i="1" dirty="0">
              <a:solidFill>
                <a:prstClr val="black"/>
              </a:solidFill>
              <a:ea typeface="微软雅黑" panose="020B0503020204020204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gray">
          <a:xfrm>
            <a:off x="8880141" y="2870879"/>
            <a:ext cx="2873179" cy="648000"/>
          </a:xfrm>
          <a:prstGeom prst="roundRect">
            <a:avLst>
              <a:gd name="adj" fmla="val 12699"/>
            </a:avLst>
          </a:prstGeom>
          <a:solidFill>
            <a:srgbClr val="00ABBD"/>
          </a:solidFill>
          <a:ln w="9525" algn="ctr">
            <a:noFill/>
            <a:round/>
          </a:ln>
        </p:spPr>
        <p:txBody>
          <a:bodyPr wrap="none" lIns="68560" tIns="34278" rIns="68560" bIns="34278" anchor="ctr"/>
          <a:lstStyle/>
          <a:p>
            <a:pPr algn="ctr" defTabSz="342265" eaLnBrk="0" hangingPunct="0"/>
            <a:r>
              <a:rPr lang="en-US" altLang="zh-CN" sz="1600" b="1" i="1" dirty="0" smtClean="0">
                <a:solidFill>
                  <a:schemeClr val="bg1"/>
                </a:solidFill>
                <a:ea typeface="微软雅黑" panose="020B0503020204020204" charset="-122"/>
              </a:rPr>
              <a:t>Easy Flexibility</a:t>
            </a:r>
            <a:endParaRPr lang="en-US" altLang="zh-CN" sz="1600" b="1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algn="ctr" defTabSz="342265" eaLnBrk="0" hangingPunct="0"/>
            <a:r>
              <a:rPr lang="en-US" altLang="zh-CN" sz="1200" b="1" i="1" dirty="0">
                <a:solidFill>
                  <a:prstClr val="black"/>
                </a:solidFill>
                <a:ea typeface="微软雅黑" panose="020B0503020204020204" charset="-122"/>
              </a:rPr>
              <a:t>From </a:t>
            </a:r>
            <a:r>
              <a:rPr lang="en-US" altLang="zh-CN" sz="1200" b="1" i="1" dirty="0" smtClean="0">
                <a:solidFill>
                  <a:prstClr val="black"/>
                </a:solidFill>
                <a:ea typeface="微软雅黑" panose="020B0503020204020204" charset="-122"/>
              </a:rPr>
              <a:t>1,000 </a:t>
            </a:r>
            <a:r>
              <a:rPr lang="en-US" altLang="zh-CN" sz="1200" b="1" i="1" dirty="0">
                <a:solidFill>
                  <a:prstClr val="black"/>
                </a:solidFill>
                <a:ea typeface="微软雅黑" panose="020B0503020204020204" charset="-122"/>
              </a:rPr>
              <a:t>to </a:t>
            </a:r>
            <a:r>
              <a:rPr lang="en-US" altLang="zh-CN" sz="1200" b="1" i="1" dirty="0" smtClean="0">
                <a:solidFill>
                  <a:prstClr val="black"/>
                </a:solidFill>
                <a:ea typeface="微软雅黑" panose="020B0503020204020204" charset="-122"/>
              </a:rPr>
              <a:t>300,000 Cells</a:t>
            </a:r>
            <a:endParaRPr lang="en-US" altLang="zh-CN" sz="1200" b="1" i="1" dirty="0">
              <a:solidFill>
                <a:prstClr val="black"/>
              </a:solidFill>
              <a:ea typeface="微软雅黑" panose="020B0503020204020204" charset="-122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8906780" y="2138612"/>
            <a:ext cx="2864575" cy="527785"/>
          </a:xfrm>
          <a:prstGeom prst="roundRect">
            <a:avLst>
              <a:gd name="adj" fmla="val 12699"/>
            </a:avLst>
          </a:prstGeom>
          <a:solidFill>
            <a:srgbClr val="00ABBD"/>
          </a:solidFill>
          <a:ln w="9525" algn="ctr">
            <a:noFill/>
            <a:round/>
          </a:ln>
        </p:spPr>
        <p:txBody>
          <a:bodyPr wrap="none" lIns="68560" tIns="34278" rIns="68560" bIns="34278" anchor="ctr"/>
          <a:lstStyle/>
          <a:p>
            <a:pPr algn="ctr" defTabSz="342265" eaLnBrk="0" hangingPunct="0"/>
            <a:r>
              <a:rPr lang="en-US" altLang="zh-CN" sz="1600" b="1" dirty="0">
                <a:solidFill>
                  <a:prstClr val="white"/>
                </a:solidFill>
                <a:ea typeface="微软雅黑" panose="020B0503020204020204" charset="-122"/>
              </a:rPr>
              <a:t>HA/BR/DR</a:t>
            </a:r>
            <a:endParaRPr lang="zh-CN" altLang="en-US" sz="1600" b="1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11039208" y="2772988"/>
            <a:ext cx="309011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16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9214548" y="2767049"/>
            <a:ext cx="297131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17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9199885" y="3624216"/>
            <a:ext cx="326448" cy="1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18" name="直接连接符 14"/>
          <p:cNvCxnSpPr>
            <a:cxnSpLocks noChangeShapeType="1"/>
          </p:cNvCxnSpPr>
          <p:nvPr/>
        </p:nvCxnSpPr>
        <p:spPr bwMode="auto">
          <a:xfrm rot="16200000" flipV="1">
            <a:off x="11024555" y="3630153"/>
            <a:ext cx="338323" cy="1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19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9212516" y="4401445"/>
            <a:ext cx="301188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20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11037911" y="4406656"/>
            <a:ext cx="311612" cy="4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8742961" y="1287669"/>
            <a:ext cx="3168000" cy="3925911"/>
          </a:xfrm>
          <a:prstGeom prst="roundRect">
            <a:avLst>
              <a:gd name="adj" fmla="val 11505"/>
            </a:avLst>
          </a:prstGeom>
          <a:noFill/>
          <a:ln w="6350" algn="ctr">
            <a:solidFill>
              <a:srgbClr val="58595B"/>
            </a:solidFill>
            <a:prstDash val="dash"/>
            <a:round/>
          </a:ln>
        </p:spPr>
        <p:txBody>
          <a:bodyPr wrap="none" anchor="ctr"/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 dirty="0">
              <a:solidFill>
                <a:sysClr val="windowText" lastClr="000000"/>
              </a:solidFill>
              <a:ea typeface="楷体_GB2312" pitchFamily="49" charset="-122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gray">
          <a:xfrm>
            <a:off x="8906780" y="1450085"/>
            <a:ext cx="2864575" cy="527785"/>
          </a:xfrm>
          <a:prstGeom prst="roundRect">
            <a:avLst>
              <a:gd name="adj" fmla="val 12699"/>
            </a:avLst>
          </a:prstGeom>
          <a:solidFill>
            <a:srgbClr val="8CC6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prstClr val="white"/>
                </a:solidFill>
              </a:rPr>
              <a:t>Low CAPEX &amp; OPEX</a:t>
            </a:r>
            <a:endParaRPr lang="zh-CN" altLang="en-US" sz="1600" b="1" kern="0" dirty="0">
              <a:solidFill>
                <a:prstClr val="white"/>
              </a:solidFill>
            </a:endParaRPr>
          </a:p>
        </p:txBody>
      </p:sp>
      <p:cxnSp>
        <p:nvCxnSpPr>
          <p:cNvPr id="23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11026700" y="2085236"/>
            <a:ext cx="309011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cxnSp>
        <p:nvCxnSpPr>
          <p:cNvPr id="24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9202040" y="2079297"/>
            <a:ext cx="297131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  <a:headEnd type="oval"/>
            <a:tailEnd type="oval"/>
          </a:ln>
        </p:spPr>
      </p:cxnSp>
      <p:sp>
        <p:nvSpPr>
          <p:cNvPr id="25" name="矩形 24"/>
          <p:cNvSpPr/>
          <p:nvPr/>
        </p:nvSpPr>
        <p:spPr bwMode="auto">
          <a:xfrm>
            <a:off x="497380" y="1287671"/>
            <a:ext cx="2889500" cy="683811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6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NetNumen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 U31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7381" y="2167129"/>
            <a:ext cx="1353237" cy="2260417"/>
          </a:xfrm>
          <a:prstGeom prst="rect">
            <a:avLst/>
          </a:prstGeom>
          <a:noFill/>
          <a:ln w="9525" cap="flat" cmpd="sng" algn="ctr">
            <a:solidFill>
              <a:srgbClr val="008F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342265"/>
            <a:endParaRPr lang="zh-CN" altLang="en-US" sz="1200" b="1" dirty="0">
              <a:solidFill>
                <a:srgbClr val="92278F">
                  <a:lumMod val="50000"/>
                </a:srgbClr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 rot="16200000">
            <a:off x="1041179" y="1801276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gray">
          <a:xfrm>
            <a:off x="206116" y="2045581"/>
            <a:ext cx="3306724" cy="3168000"/>
          </a:xfrm>
          <a:prstGeom prst="roundRect">
            <a:avLst>
              <a:gd name="adj" fmla="val 11505"/>
            </a:avLst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</a:ln>
        </p:spPr>
        <p:txBody>
          <a:bodyPr wrap="none" anchor="ctr"/>
          <a:lstStyle/>
          <a:p>
            <a:pPr defTabSz="342265"/>
            <a:endParaRPr lang="en-US" sz="2400">
              <a:solidFill>
                <a:srgbClr val="008ED3"/>
              </a:solidFill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907329" y="2167129"/>
            <a:ext cx="1353237" cy="2265723"/>
          </a:xfrm>
          <a:prstGeom prst="rect">
            <a:avLst/>
          </a:prstGeom>
          <a:noFill/>
          <a:ln w="9525" cap="flat" cmpd="sng" algn="ctr">
            <a:solidFill>
              <a:srgbClr val="008F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342265"/>
            <a:endParaRPr lang="zh-CN" altLang="en-US" sz="1200" b="1" dirty="0">
              <a:solidFill>
                <a:srgbClr val="92278F">
                  <a:lumMod val="50000"/>
                </a:srgbClr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5416" y="3297337"/>
            <a:ext cx="1161848" cy="338445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endParaRPr lang="zh-CN" altLang="en-US" sz="1000" b="1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84727" y="3297337"/>
            <a:ext cx="1161847" cy="990864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endParaRPr lang="zh-CN" altLang="en-US" sz="1200" b="1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97380" y="4541332"/>
            <a:ext cx="2763187" cy="540000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200" b="1" dirty="0">
                <a:solidFill>
                  <a:srgbClr val="FFFFFF"/>
                </a:solidFill>
              </a:rPr>
              <a:t>x86 Architecture 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HW(Raw </a:t>
            </a:r>
            <a:r>
              <a:rPr lang="en-US" altLang="zh-CN" sz="1200" b="1" dirty="0">
                <a:solidFill>
                  <a:srgbClr val="FFFFFF"/>
                </a:solidFill>
              </a:rPr>
              <a:t>Machine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)</a:t>
            </a:r>
            <a:endParaRPr lang="zh-CN" altLang="en-US" sz="1200" b="1" dirty="0">
              <a:solidFill>
                <a:srgbClr val="FFFF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4901" y="3299817"/>
            <a:ext cx="121855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FFFF"/>
                </a:solidFill>
              </a:rPr>
              <a:t>Guest OS </a:t>
            </a:r>
            <a:endParaRPr lang="en-US" altLang="zh-CN" sz="1200" b="1" dirty="0" smtClean="0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 rot="16200000">
            <a:off x="5461308" y="2515059"/>
            <a:ext cx="1727233" cy="119585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456565">
              <a:defRPr/>
            </a:pPr>
            <a:endParaRPr lang="zh-CN" altLang="en-US" sz="1065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gray">
          <a:xfrm>
            <a:off x="5340031" y="2045581"/>
            <a:ext cx="3306724" cy="3168000"/>
          </a:xfrm>
          <a:prstGeom prst="roundRect">
            <a:avLst>
              <a:gd name="adj" fmla="val 11505"/>
            </a:avLst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</a:ln>
        </p:spPr>
        <p:txBody>
          <a:bodyPr wrap="none" anchor="ctr"/>
          <a:lstStyle/>
          <a:p>
            <a:pPr defTabSz="342265"/>
            <a:endParaRPr lang="en-US" sz="2400">
              <a:solidFill>
                <a:srgbClr val="008ED3"/>
              </a:solidFill>
              <a:ea typeface="楷体_GB2312" pitchFamily="49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631295" y="4541332"/>
            <a:ext cx="2763187" cy="558489"/>
          </a:xfrm>
          <a:prstGeom prst="rect">
            <a:avLst/>
          </a:prstGeom>
          <a:solidFill>
            <a:srgbClr val="00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200" b="1" dirty="0">
                <a:solidFill>
                  <a:srgbClr val="FFFFFF"/>
                </a:solidFill>
              </a:rPr>
              <a:t>x86 Architecture </a:t>
            </a:r>
            <a:r>
              <a:rPr lang="en-US" altLang="zh-CN" sz="1200" b="1" dirty="0" smtClean="0">
                <a:solidFill>
                  <a:srgbClr val="FFFFFF"/>
                </a:solidFill>
              </a:rPr>
              <a:t>HW(Raw Machine)</a:t>
            </a:r>
            <a:endParaRPr lang="zh-CN" altLang="en-US" sz="1200" b="1" dirty="0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 rot="16200000">
            <a:off x="1032347" y="2134435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 rot="16200000">
            <a:off x="1023512" y="2434813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 rot="16200000">
            <a:off x="2432819" y="1801276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 rot="16200000">
            <a:off x="2432820" y="2134436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 rot="16200000">
            <a:off x="2435100" y="2433781"/>
            <a:ext cx="265660" cy="116184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/>
          <a:lstStyle/>
          <a:p>
            <a:pPr algn="ctr" defTabSz="342265"/>
            <a:r>
              <a:rPr lang="en-US" altLang="zh-CN" sz="1000" b="1" dirty="0">
                <a:solidFill>
                  <a:prstClr val="white"/>
                </a:solidFill>
              </a:rPr>
              <a:t>APPLICATION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55181" y="2194037"/>
            <a:ext cx="133704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FFFF"/>
                </a:solidFill>
              </a:rPr>
              <a:t>APP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733841" y="2424692"/>
            <a:ext cx="692831" cy="555115"/>
            <a:chOff x="2817542" y="1063235"/>
            <a:chExt cx="519623" cy="416336"/>
          </a:xfrm>
        </p:grpSpPr>
        <p:sp>
          <p:nvSpPr>
            <p:cNvPr id="45" name="椭圆 44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32615" y="3114680"/>
            <a:ext cx="692831" cy="555115"/>
            <a:chOff x="2817542" y="1063235"/>
            <a:chExt cx="519623" cy="416336"/>
          </a:xfrm>
        </p:grpSpPr>
        <p:sp>
          <p:nvSpPr>
            <p:cNvPr id="48" name="椭圆 47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33841" y="3123515"/>
            <a:ext cx="692831" cy="555115"/>
            <a:chOff x="2817542" y="1063235"/>
            <a:chExt cx="519623" cy="416336"/>
          </a:xfrm>
        </p:grpSpPr>
        <p:sp>
          <p:nvSpPr>
            <p:cNvPr id="51" name="椭圆 50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332615" y="2415857"/>
            <a:ext cx="692831" cy="555115"/>
            <a:chOff x="2817542" y="1063235"/>
            <a:chExt cx="519623" cy="416336"/>
          </a:xfrm>
        </p:grpSpPr>
        <p:sp>
          <p:nvSpPr>
            <p:cNvPr id="54" name="椭圆 53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7380851" y="2190031"/>
            <a:ext cx="133704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FFFF"/>
                </a:solidFill>
              </a:rPr>
              <a:t>APP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112063" y="2541481"/>
            <a:ext cx="692831" cy="555115"/>
            <a:chOff x="2817542" y="1063235"/>
            <a:chExt cx="519623" cy="416336"/>
          </a:xfrm>
        </p:grpSpPr>
        <p:sp>
          <p:nvSpPr>
            <p:cNvPr id="58" name="椭圆 57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702001" y="3349336"/>
            <a:ext cx="692831" cy="555115"/>
            <a:chOff x="2817542" y="1063235"/>
            <a:chExt cx="519623" cy="416336"/>
          </a:xfrm>
        </p:grpSpPr>
        <p:sp>
          <p:nvSpPr>
            <p:cNvPr id="61" name="椭圆 60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112063" y="3349336"/>
            <a:ext cx="692831" cy="555115"/>
            <a:chOff x="2817542" y="1063235"/>
            <a:chExt cx="519623" cy="416336"/>
          </a:xfrm>
        </p:grpSpPr>
        <p:sp>
          <p:nvSpPr>
            <p:cNvPr id="64" name="椭圆 63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02001" y="2541481"/>
            <a:ext cx="692831" cy="555115"/>
            <a:chOff x="2817542" y="1063235"/>
            <a:chExt cx="519623" cy="416336"/>
          </a:xfrm>
        </p:grpSpPr>
        <p:sp>
          <p:nvSpPr>
            <p:cNvPr id="67" name="椭圆 66"/>
            <p:cNvSpPr/>
            <p:nvPr/>
          </p:nvSpPr>
          <p:spPr>
            <a:xfrm>
              <a:off x="2817542" y="1063235"/>
              <a:ext cx="423263" cy="39723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889664" y="1158165"/>
              <a:ext cx="447501" cy="32140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/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Micro</a:t>
              </a:r>
              <a:endParaRPr kumimoji="1" lang="en-US" altLang="zh-CN" sz="935" b="1" dirty="0" smtClean="0">
                <a:solidFill>
                  <a:srgbClr val="000000"/>
                </a:solidFill>
              </a:endParaRPr>
            </a:p>
            <a:p>
              <a:r>
                <a:rPr kumimoji="1" lang="en-US" altLang="zh-CN" sz="935" b="1" dirty="0" smtClean="0">
                  <a:solidFill>
                    <a:srgbClr val="000000"/>
                  </a:solidFill>
                </a:rPr>
                <a:t> Service</a:t>
              </a:r>
              <a:endParaRPr kumimoji="1" lang="zh-CN" altLang="en-US" sz="935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 bwMode="auto">
          <a:xfrm>
            <a:off x="5625085" y="2167129"/>
            <a:ext cx="1353237" cy="2260416"/>
          </a:xfrm>
          <a:prstGeom prst="rect">
            <a:avLst/>
          </a:prstGeom>
          <a:noFill/>
          <a:ln w="9525" cap="flat" cmpd="sng" algn="ctr">
            <a:solidFill>
              <a:srgbClr val="008F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342265"/>
            <a:endParaRPr lang="zh-CN" altLang="en-US" sz="1200" b="1" dirty="0">
              <a:solidFill>
                <a:srgbClr val="92278F">
                  <a:lumMod val="50000"/>
                </a:srgbClr>
              </a:solidFill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022771" y="2167129"/>
            <a:ext cx="1353237" cy="2260416"/>
          </a:xfrm>
          <a:prstGeom prst="rect">
            <a:avLst/>
          </a:prstGeom>
          <a:noFill/>
          <a:ln w="9525" cap="flat" cmpd="sng" algn="ctr">
            <a:solidFill>
              <a:srgbClr val="008FD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342265"/>
            <a:endParaRPr lang="zh-CN" altLang="en-US" sz="1200" b="1" dirty="0">
              <a:solidFill>
                <a:srgbClr val="92278F">
                  <a:lumMod val="50000"/>
                </a:srgb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37727" y="3668827"/>
            <a:ext cx="121855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265"/>
            <a:r>
              <a:rPr lang="en-US" altLang="zh-CN" sz="1200" b="1" dirty="0" smtClean="0">
                <a:solidFill>
                  <a:srgbClr val="FFFFFF"/>
                </a:solidFill>
              </a:rPr>
              <a:t>Guest OS</a:t>
            </a:r>
            <a:endParaRPr lang="zh-CN" altLang="en-US" sz="1200" b="1" dirty="0">
              <a:solidFill>
                <a:srgbClr val="FFFFFF"/>
              </a:solidFill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575415" y="3776336"/>
            <a:ext cx="1156871" cy="511865"/>
          </a:xfrm>
          <a:prstGeom prst="roundRect">
            <a:avLst/>
          </a:prstGeom>
          <a:solidFill>
            <a:srgbClr val="008FD4"/>
          </a:solidFill>
          <a:ln w="9525" cap="flat" cmpd="sng" algn="ctr">
            <a:solidFill>
              <a:srgbClr val="008E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rgbClr val="FFFFFF"/>
                </a:solidFill>
              </a:rPr>
              <a:t>VMM (Hypervisor)</a:t>
            </a:r>
            <a:endParaRPr lang="zh-CN" altLang="en-US" sz="1200" b="1" dirty="0" smtClean="0">
              <a:solidFill>
                <a:srgbClr val="FFFFFF"/>
              </a:solidFill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5749601" y="4078695"/>
            <a:ext cx="1161848" cy="308800"/>
          </a:xfrm>
          <a:prstGeom prst="roundRect">
            <a:avLst/>
          </a:prstGeom>
          <a:solidFill>
            <a:srgbClr val="008FD4"/>
          </a:solidFill>
          <a:ln w="9525" cap="flat" cmpd="sng" algn="ctr">
            <a:solidFill>
              <a:srgbClr val="008E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/>
          <a:lstStyle/>
          <a:p>
            <a:pPr algn="ctr">
              <a:defRPr/>
            </a:pPr>
            <a:r>
              <a:rPr lang="en-US" altLang="zh-CN" sz="935" b="1" dirty="0">
                <a:solidFill>
                  <a:srgbClr val="FFFFFF"/>
                </a:solidFill>
              </a:rPr>
              <a:t>VMM (Hypervisor)</a:t>
            </a:r>
            <a:endParaRPr lang="zh-CN" altLang="en-US" sz="935" b="1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5533" y="5761825"/>
            <a:ext cx="91289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ElasticNet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™ 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UME</a:t>
            </a:r>
            <a:endParaRPr kumimoji="1" lang="en-US" altLang="zh-CN" sz="1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kumimoji="1"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UME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means</a:t>
            </a:r>
            <a:r>
              <a:rPr kumimoji="1" lang="en-US" altLang="zh-C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</a:t>
            </a:r>
            <a:r>
              <a:rPr kumimoji="1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nified 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kumimoji="1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anagement </a:t>
            </a:r>
            <a:r>
              <a:rPr kumimoji="1"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kumimoji="1"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xpert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>
          <a:xfrm>
            <a:off x="649605" y="235903"/>
            <a:ext cx="8516938" cy="962025"/>
          </a:xfrm>
        </p:spPr>
        <p:txBody>
          <a:bodyPr/>
          <a:lstStyle/>
          <a:p>
            <a:pPr eaLnBrk="1" hangingPunct="1"/>
            <a:r>
              <a:rPr lang="en-US" altLang="zh-CN" smtClean="0"/>
              <a:t>UME</a:t>
            </a:r>
            <a:r>
              <a:rPr smtClean="0"/>
              <a:t>与</a:t>
            </a:r>
            <a:r>
              <a:rPr lang="zh-CN" altLang="en-US" smtClean="0"/>
              <a:t>外部系统接口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3446780" y="2284095"/>
            <a:ext cx="3860800" cy="27793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1335" y="2852420"/>
            <a:ext cx="1055370" cy="1452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客户操作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1690" y="5803900"/>
            <a:ext cx="4513580" cy="752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南向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4095" y="2411095"/>
            <a:ext cx="3644900" cy="2533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 SERVER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39290" y="3324860"/>
            <a:ext cx="795020" cy="3384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浏览器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7275" y="5958840"/>
            <a:ext cx="996950" cy="310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ITRAN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网元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70325" y="5107305"/>
            <a:ext cx="1750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SNMPV3/FTP/SSH</a:t>
            </a:r>
            <a:endParaRPr lang="en-US" altLang="zh-CN" sz="1200">
              <a:latin typeface="+mn-lt"/>
              <a:ea typeface="微软雅黑" panose="020B0503020204020204" charset="-122"/>
            </a:endParaRPr>
          </a:p>
          <a:p>
            <a:r>
              <a:rPr lang="en-US" altLang="zh-CN" sz="1200">
                <a:latin typeface="+mn-lt"/>
                <a:ea typeface="微软雅黑" panose="020B0503020204020204" charset="-122"/>
              </a:rPr>
              <a:t>/NTP/TCP/UDP/DHCP</a:t>
            </a:r>
            <a:endParaRPr lang="en-US" altLang="zh-CN" sz="1200">
              <a:solidFill>
                <a:schemeClr val="tx1"/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32100" y="323088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HTTPS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97010" y="3265170"/>
            <a:ext cx="1210945" cy="2419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3rd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备份中心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093835" y="3545205"/>
            <a:ext cx="1214120" cy="243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异地恢复系统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59215" y="2102485"/>
            <a:ext cx="1472565" cy="300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协作应用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97010" y="2419985"/>
            <a:ext cx="1210945" cy="2800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短信服务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94470" y="2732405"/>
            <a:ext cx="1213485" cy="236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邮箱服务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39290" y="3820795"/>
            <a:ext cx="795020" cy="3384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命令终端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47340" y="3726815"/>
            <a:ext cx="417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SSH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94470" y="3853815"/>
            <a:ext cx="1213485" cy="2482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3rd NFVO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93835" y="4142740"/>
            <a:ext cx="1214120" cy="249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VIM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22515" y="3164205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SSH+SFTP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422515" y="3442335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SSH</a:t>
            </a:r>
            <a:r>
              <a:rPr lang="en-US" altLang="zh-CN" sz="1200">
                <a:solidFill>
                  <a:schemeClr val="tx1"/>
                </a:solidFill>
              </a:rPr>
              <a:t>+TCP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63765" y="2317750"/>
            <a:ext cx="1903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SMPP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CMPP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/>
              <a:t>SGIP</a:t>
            </a:r>
            <a:r>
              <a:rPr lang="en-US" altLang="zh-CN" sz="1200"/>
              <a:t>/</a:t>
            </a:r>
            <a:r>
              <a:rPr lang="zh-CN" altLang="en-US" sz="1200"/>
              <a:t>SMGP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3361055" y="741680"/>
            <a:ext cx="5598160" cy="9220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北向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29330" y="1033145"/>
            <a:ext cx="654050" cy="433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NSMF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38575" y="1630680"/>
            <a:ext cx="1032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Https/SFTP/</a:t>
            </a:r>
            <a:endParaRPr lang="en-US" altLang="zh-CN" sz="1200"/>
          </a:p>
          <a:p>
            <a:r>
              <a:rPr lang="en-US" altLang="zh-CN" sz="1200"/>
              <a:t>SNMPv3/socket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4363085" y="1033145"/>
            <a:ext cx="840105" cy="433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Openapi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93995" y="1033145"/>
            <a:ext cx="589915" cy="440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NMS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95035" y="1032510"/>
            <a:ext cx="2761615" cy="440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CSON/NetMax/vMax/Tomas/CNOP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电源网管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外置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CBC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94470" y="4438015"/>
            <a:ext cx="1213485" cy="240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3rd 4A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服务器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97010" y="2997200"/>
            <a:ext cx="1210945" cy="2343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3rd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时钟源</a:t>
            </a: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7" name="直接箭头连接符 56"/>
          <p:cNvCxnSpPr>
            <a:stCxn id="24" idx="3"/>
          </p:cNvCxnSpPr>
          <p:nvPr/>
        </p:nvCxnSpPr>
        <p:spPr>
          <a:xfrm>
            <a:off x="2734310" y="3482340"/>
            <a:ext cx="8197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63" name="直接箭头连接符 62"/>
          <p:cNvCxnSpPr>
            <a:stCxn id="60" idx="3"/>
          </p:cNvCxnSpPr>
          <p:nvPr/>
        </p:nvCxnSpPr>
        <p:spPr>
          <a:xfrm>
            <a:off x="2734310" y="3978275"/>
            <a:ext cx="8197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64" name="矩形 63"/>
          <p:cNvSpPr/>
          <p:nvPr/>
        </p:nvSpPr>
        <p:spPr>
          <a:xfrm>
            <a:off x="3516630" y="5958840"/>
            <a:ext cx="996950" cy="310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SDR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网元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36055" y="5958840"/>
            <a:ext cx="996950" cy="310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RNC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网元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548630" y="1667510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SFTP/SNMPV3/CORBA/SSH/Https/Socket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4875530" y="1454150"/>
            <a:ext cx="762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1" name="直接箭头连接符 80"/>
          <p:cNvCxnSpPr/>
          <p:nvPr/>
        </p:nvCxnSpPr>
        <p:spPr>
          <a:xfrm>
            <a:off x="6870700" y="1460500"/>
            <a:ext cx="0" cy="938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2" name="直接箭头连接符 81"/>
          <p:cNvCxnSpPr>
            <a:stCxn id="31" idx="2"/>
          </p:cNvCxnSpPr>
          <p:nvPr/>
        </p:nvCxnSpPr>
        <p:spPr>
          <a:xfrm>
            <a:off x="5589270" y="1473200"/>
            <a:ext cx="0" cy="9378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83" name="文本框 82"/>
          <p:cNvSpPr txBox="1"/>
          <p:nvPr/>
        </p:nvSpPr>
        <p:spPr>
          <a:xfrm>
            <a:off x="4870450" y="1769745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HTTPS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862445" y="1737360"/>
            <a:ext cx="1699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SFTP/SSH/Https/Socket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cxnSp>
        <p:nvCxnSpPr>
          <p:cNvPr id="85" name="直接箭头连接符 84"/>
          <p:cNvCxnSpPr>
            <a:stCxn id="41" idx="1"/>
          </p:cNvCxnSpPr>
          <p:nvPr/>
        </p:nvCxnSpPr>
        <p:spPr>
          <a:xfrm flipH="1" flipV="1">
            <a:off x="7198995" y="3373120"/>
            <a:ext cx="1898015" cy="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7" name="直接箭头连接符 86"/>
          <p:cNvCxnSpPr>
            <a:stCxn id="42" idx="1"/>
          </p:cNvCxnSpPr>
          <p:nvPr/>
        </p:nvCxnSpPr>
        <p:spPr>
          <a:xfrm flipH="1">
            <a:off x="7195820" y="3655060"/>
            <a:ext cx="1898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7320280" y="3719830"/>
            <a:ext cx="1522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Https/SFTP/SNMPv3</a:t>
            </a:r>
            <a:endParaRPr lang="en-US" altLang="zh-CN" sz="1200"/>
          </a:p>
        </p:txBody>
      </p:sp>
      <p:cxnSp>
        <p:nvCxnSpPr>
          <p:cNvPr id="91" name="直接箭头连接符 90"/>
          <p:cNvCxnSpPr>
            <a:stCxn id="71" idx="1"/>
          </p:cNvCxnSpPr>
          <p:nvPr/>
        </p:nvCxnSpPr>
        <p:spPr>
          <a:xfrm flipH="1">
            <a:off x="7196455" y="3966210"/>
            <a:ext cx="1898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95" name="文本框 94"/>
          <p:cNvSpPr txBox="1"/>
          <p:nvPr/>
        </p:nvSpPr>
        <p:spPr>
          <a:xfrm>
            <a:off x="7428230" y="2894330"/>
            <a:ext cx="54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NTP</a:t>
            </a:r>
            <a:endParaRPr lang="en-US" altLang="zh-CN" sz="1200"/>
          </a:p>
        </p:txBody>
      </p:sp>
      <p:sp>
        <p:nvSpPr>
          <p:cNvPr id="96" name="文本框 95"/>
          <p:cNvSpPr txBox="1"/>
          <p:nvPr/>
        </p:nvSpPr>
        <p:spPr>
          <a:xfrm>
            <a:off x="7402195" y="4028440"/>
            <a:ext cx="1159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HTTPS/SFTP</a:t>
            </a:r>
            <a:endParaRPr lang="en-US" altLang="zh-CN" sz="1200"/>
          </a:p>
        </p:txBody>
      </p:sp>
      <p:cxnSp>
        <p:nvCxnSpPr>
          <p:cNvPr id="98" name="直接箭头连接符 97"/>
          <p:cNvCxnSpPr>
            <a:stCxn id="43" idx="1"/>
          </p:cNvCxnSpPr>
          <p:nvPr/>
        </p:nvCxnSpPr>
        <p:spPr>
          <a:xfrm flipH="1">
            <a:off x="7202170" y="3102610"/>
            <a:ext cx="1894840" cy="23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7259320" y="4273550"/>
            <a:ext cx="1819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LDAP/Radius/SysLog/SFTP</a:t>
            </a:r>
            <a:endParaRPr lang="en-US" altLang="zh-CN" sz="1200">
              <a:latin typeface="+mn-lt"/>
              <a:ea typeface="微软雅黑" panose="020B0503020204020204" charset="-122"/>
            </a:endParaRPr>
          </a:p>
        </p:txBody>
      </p:sp>
      <p:cxnSp>
        <p:nvCxnSpPr>
          <p:cNvPr id="103" name="直接箭头连接符 102"/>
          <p:cNvCxnSpPr>
            <a:stCxn id="56" idx="1"/>
          </p:cNvCxnSpPr>
          <p:nvPr/>
        </p:nvCxnSpPr>
        <p:spPr>
          <a:xfrm flipH="1">
            <a:off x="7198360" y="2838450"/>
            <a:ext cx="1896110" cy="12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" name="文本框 103"/>
          <p:cNvSpPr txBox="1"/>
          <p:nvPr/>
        </p:nvSpPr>
        <p:spPr>
          <a:xfrm>
            <a:off x="7415530" y="2613660"/>
            <a:ext cx="65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SMTP</a:t>
            </a:r>
            <a:endParaRPr lang="en-US" altLang="zh-CN" sz="1200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5346700" y="4944110"/>
            <a:ext cx="0" cy="1014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07" name="直接箭头连接符 106"/>
          <p:cNvCxnSpPr/>
          <p:nvPr/>
        </p:nvCxnSpPr>
        <p:spPr>
          <a:xfrm flipV="1">
            <a:off x="3918585" y="4944110"/>
            <a:ext cx="0" cy="1014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8" name="文本框 107"/>
          <p:cNvSpPr txBox="1"/>
          <p:nvPr/>
        </p:nvSpPr>
        <p:spPr>
          <a:xfrm>
            <a:off x="5299710" y="5071745"/>
            <a:ext cx="1659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lt"/>
                <a:ea typeface="微软雅黑" panose="020B0503020204020204" charset="-122"/>
              </a:rPr>
              <a:t>SNMPV3/SFTP/SSH/NTP/NetConf/TLS/TCP/DHCP/HTTPS/</a:t>
            </a:r>
            <a:r>
              <a:rPr lang="en-US" altLang="zh-CN" sz="1200">
                <a:solidFill>
                  <a:schemeClr val="tx1"/>
                </a:solidFill>
                <a:latin typeface="+mn-lt"/>
                <a:ea typeface="微软雅黑" panose="020B0503020204020204" charset="-122"/>
              </a:rPr>
              <a:t>LDAPS</a:t>
            </a:r>
            <a:endParaRPr lang="en-US" altLang="zh-CN" sz="1200">
              <a:solidFill>
                <a:schemeClr val="tx1"/>
              </a:solidFill>
              <a:latin typeface="+mn-lt"/>
              <a:ea typeface="微软雅黑" panose="020B050302020402020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885940" y="5071110"/>
            <a:ext cx="128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latin typeface="+mn-lt"/>
                <a:ea typeface="微软雅黑" panose="020B0503020204020204" charset="-122"/>
              </a:rPr>
              <a:t>FTP/NTP/TCP/UDP/SSH/HTTPS/SNMPV3</a:t>
            </a:r>
            <a:endParaRPr lang="en-US" altLang="zh-CN" sz="1200">
              <a:solidFill>
                <a:schemeClr val="tx1"/>
              </a:solidFill>
              <a:latin typeface="+mn-lt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198995" y="2572385"/>
            <a:ext cx="1901190" cy="8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3874770" y="1466215"/>
            <a:ext cx="0" cy="944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 flipH="1" flipV="1">
            <a:off x="6943090" y="4944110"/>
            <a:ext cx="13335" cy="1029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H="1">
            <a:off x="7198995" y="4570730"/>
            <a:ext cx="19018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" name="直接箭头连接符 7"/>
          <p:cNvCxnSpPr>
            <a:stCxn id="72" idx="1"/>
          </p:cNvCxnSpPr>
          <p:nvPr/>
        </p:nvCxnSpPr>
        <p:spPr>
          <a:xfrm flipH="1">
            <a:off x="7195820" y="4255770"/>
            <a:ext cx="1898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9088755" y="4738370"/>
            <a:ext cx="1213485" cy="240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跨域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LEM/U31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205345" y="4846955"/>
            <a:ext cx="1894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7320280" y="4571365"/>
            <a:ext cx="1241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SFTP/SSH/TCP</a:t>
            </a:r>
            <a:endParaRPr lang="en-US" altLang="zh-CN"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55" y="348404"/>
            <a:ext cx="11355917" cy="963083"/>
          </a:xfrm>
        </p:spPr>
        <p:txBody>
          <a:bodyPr/>
          <a:p>
            <a:r>
              <a:rPr lang="en-US" altLang="zh-CN"/>
              <a:t>UME</a:t>
            </a:r>
            <a:r>
              <a:rPr lang="zh-CN" altLang="zh-CN"/>
              <a:t>接口协议栈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3066415" y="4105275"/>
            <a:ext cx="5966460" cy="385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Ethernet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6415" y="3719830"/>
            <a:ext cx="5966460" cy="385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6415" y="3334385"/>
            <a:ext cx="4605655" cy="385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TCP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2070" y="3334385"/>
            <a:ext cx="1361440" cy="385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UDP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740" y="3335655"/>
            <a:ext cx="770890" cy="11563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外部系统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59290" y="3334385"/>
            <a:ext cx="873125" cy="11563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UME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endCxn id="5" idx="1"/>
          </p:cNvCxnSpPr>
          <p:nvPr/>
        </p:nvCxnSpPr>
        <p:spPr>
          <a:xfrm>
            <a:off x="2512695" y="4298315"/>
            <a:ext cx="5657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9032875" y="4298315"/>
            <a:ext cx="5264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矩形 12"/>
          <p:cNvSpPr/>
          <p:nvPr/>
        </p:nvSpPr>
        <p:spPr>
          <a:xfrm>
            <a:off x="841883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NTP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149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SNMPV3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6473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HTTPS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739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SFTP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005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Socket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271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CORBA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3537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SSH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803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Syslog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069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LDAP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1335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RADIUS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0601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SMPP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867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CMPP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9641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SMGP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907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SGIP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0415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SMTP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26170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DHCP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81095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TLS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73755" y="2176780"/>
            <a:ext cx="307340" cy="115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NETCONF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66415" y="2176780"/>
            <a:ext cx="307340" cy="11576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vert="vert270" wrap="square" lIns="91440" tIns="45720" rIns="91440" bIns="45720" numCol="1" anchor="ctr" anchorCtr="0" compatLnSpc="1"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FTP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7991" y="2491572"/>
            <a:ext cx="2034584" cy="63689"/>
          </a:xfrm>
          <a:prstGeom prst="rect">
            <a:avLst/>
          </a:prstGeom>
          <a:solidFill>
            <a:srgbClr val="9ACA3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667" y="2491576"/>
            <a:ext cx="2034584" cy="63689"/>
          </a:xfrm>
          <a:prstGeom prst="rect">
            <a:avLst/>
          </a:prstGeom>
          <a:solidFill>
            <a:srgbClr val="9ACA3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5643" y="2491576"/>
            <a:ext cx="2034584" cy="63689"/>
          </a:xfrm>
          <a:prstGeom prst="rect">
            <a:avLst/>
          </a:prstGeom>
          <a:solidFill>
            <a:srgbClr val="9ACA3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2107" y="2816797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 smtClean="0">
                <a:solidFill>
                  <a:srgbClr val="008ED3"/>
                </a:solidFill>
                <a:latin typeface="微软雅黑" panose="020B0503020204020204" charset="-122"/>
                <a:ea typeface="微软雅黑" panose="020B0503020204020204" charset="-122"/>
              </a:rPr>
              <a:t>架构更灵活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8ED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285" y="3251412"/>
            <a:ext cx="2503992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采用微服务器架构</a:t>
            </a:r>
            <a:endParaRPr kumimoji="0" lang="en-US" altLang="zh-CN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支持微服务级别的弹缩</a:t>
            </a:r>
            <a:endParaRPr kumimoji="0" lang="en-US" altLang="zh-CN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部署和升级</a:t>
            </a: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更方便</a:t>
            </a:r>
            <a:r>
              <a:rPr lang="zh-CN" altLang="en-US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灵活</a:t>
            </a:r>
            <a:endParaRPr kumimoji="0" lang="en-US" altLang="zh-CN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2533" y="2809008"/>
            <a:ext cx="1198880" cy="386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 smtClean="0">
                <a:solidFill>
                  <a:srgbClr val="008ED3"/>
                </a:solidFill>
                <a:latin typeface="微软雅黑" panose="020B0503020204020204" charset="-122"/>
                <a:ea typeface="微软雅黑" panose="020B0503020204020204" charset="-122"/>
              </a:rPr>
              <a:t>接入更方便</a:t>
            </a:r>
            <a:endParaRPr lang="en-US" altLang="zh-CN" sz="1600" b="1" kern="0" dirty="0">
              <a:solidFill>
                <a:srgbClr val="008ED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64960" y="3265757"/>
            <a:ext cx="2397228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支持</a:t>
            </a:r>
            <a:r>
              <a:rPr kumimoji="0" lang="en-US" altLang="zh-CN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web</a:t>
            </a: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接入，通过浏览器直接访问</a:t>
            </a:r>
            <a:r>
              <a:rPr kumimoji="0" lang="en-US" altLang="zh-CN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kumimoji="0" lang="zh-CN" altLang="en-US" sz="1335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系统</a:t>
            </a:r>
            <a:endParaRPr kumimoji="0" lang="en-US" altLang="zh-CN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全部功能在</a:t>
            </a:r>
            <a:r>
              <a:rPr lang="en-US" altLang="zh-CN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Portal</a:t>
            </a: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中展示</a:t>
            </a:r>
            <a:endParaRPr kumimoji="0" lang="zh-CN" altLang="en-US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79759" y="2816797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功能更强大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8ED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70939" y="3251413"/>
            <a:ext cx="2503992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支持管理</a:t>
            </a:r>
            <a:r>
              <a:rPr lang="en-US" altLang="zh-CN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2/3/4/5G</a:t>
            </a:r>
            <a:r>
              <a:rPr lang="zh-CN" altLang="en-US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网元</a:t>
            </a:r>
            <a:endParaRPr lang="en-US" altLang="zh-CN" sz="1335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无线网络子切片管理</a:t>
            </a:r>
            <a:endParaRPr lang="en-US" altLang="zh-CN" sz="1335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VNF</a:t>
            </a:r>
            <a:r>
              <a:rPr lang="zh-CN" altLang="en-US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生命周期管理</a:t>
            </a:r>
            <a:endParaRPr lang="en-US" altLang="zh-CN" sz="1335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080676" y="1171299"/>
            <a:ext cx="0" cy="3840000"/>
          </a:xfrm>
          <a:prstGeom prst="line">
            <a:avLst/>
          </a:prstGeom>
          <a:noFill/>
          <a:ln w="0" cap="flat" cmpd="sng" algn="ctr">
            <a:solidFill>
              <a:srgbClr val="727171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6296851" y="1171299"/>
            <a:ext cx="0" cy="3840000"/>
          </a:xfrm>
          <a:prstGeom prst="line">
            <a:avLst/>
          </a:prstGeom>
          <a:noFill/>
          <a:ln w="0" cap="flat" cmpd="sng" algn="ctr">
            <a:solidFill>
              <a:srgbClr val="727171"/>
            </a:solidFill>
            <a:prstDash val="solid"/>
          </a:ln>
          <a:effectLst/>
        </p:spPr>
      </p:cxnSp>
      <p:sp>
        <p:nvSpPr>
          <p:cNvPr id="27" name="圆角矩形 26"/>
          <p:cNvSpPr/>
          <p:nvPr/>
        </p:nvSpPr>
        <p:spPr>
          <a:xfrm flipH="1">
            <a:off x="143440" y="5306273"/>
            <a:ext cx="84920" cy="1029013"/>
          </a:xfrm>
          <a:prstGeom prst="roundRect">
            <a:avLst>
              <a:gd name="adj" fmla="val 50000"/>
            </a:avLst>
          </a:prstGeom>
          <a:solidFill>
            <a:srgbClr val="008DD3"/>
          </a:solidFill>
          <a:ln w="25400" cap="flat" cmpd="sng" algn="ctr">
            <a:noFill/>
            <a:prstDash val="solid"/>
          </a:ln>
          <a:effectLst>
            <a:outerShdw blurRad="76200" dist="25400" dir="5400000" algn="t" rotWithShape="0">
              <a:prstClr val="black">
                <a:alpha val="36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285147" y="1171299"/>
            <a:ext cx="0" cy="3840000"/>
          </a:xfrm>
          <a:prstGeom prst="line">
            <a:avLst/>
          </a:prstGeom>
          <a:noFill/>
          <a:ln w="0" cap="flat" cmpd="sng" algn="ctr">
            <a:solidFill>
              <a:srgbClr val="727171"/>
            </a:solidFill>
            <a:prstDash val="soli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9719783" y="2508304"/>
            <a:ext cx="2034584" cy="63689"/>
          </a:xfrm>
          <a:prstGeom prst="rect">
            <a:avLst/>
          </a:prstGeom>
          <a:solidFill>
            <a:srgbClr val="9ACA3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Freeform 1038"/>
          <p:cNvSpPr>
            <a:spLocks noEditPoints="1"/>
          </p:cNvSpPr>
          <p:nvPr/>
        </p:nvSpPr>
        <p:spPr bwMode="auto">
          <a:xfrm rot="21387468">
            <a:off x="4271757" y="1529988"/>
            <a:ext cx="356173" cy="697508"/>
          </a:xfrm>
          <a:custGeom>
            <a:avLst/>
            <a:gdLst>
              <a:gd name="T0" fmla="*/ 28 w 32"/>
              <a:gd name="T1" fmla="*/ 0 h 63"/>
              <a:gd name="T2" fmla="*/ 9 w 32"/>
              <a:gd name="T3" fmla="*/ 2 h 63"/>
              <a:gd name="T4" fmla="*/ 0 w 32"/>
              <a:gd name="T5" fmla="*/ 11 h 63"/>
              <a:gd name="T6" fmla="*/ 0 w 32"/>
              <a:gd name="T7" fmla="*/ 23 h 63"/>
              <a:gd name="T8" fmla="*/ 9 w 32"/>
              <a:gd name="T9" fmla="*/ 33 h 63"/>
              <a:gd name="T10" fmla="*/ 19 w 32"/>
              <a:gd name="T11" fmla="*/ 36 h 63"/>
              <a:gd name="T12" fmla="*/ 19 w 32"/>
              <a:gd name="T13" fmla="*/ 58 h 63"/>
              <a:gd name="T14" fmla="*/ 22 w 32"/>
              <a:gd name="T15" fmla="*/ 61 h 63"/>
              <a:gd name="T16" fmla="*/ 27 w 32"/>
              <a:gd name="T17" fmla="*/ 52 h 63"/>
              <a:gd name="T18" fmla="*/ 28 w 32"/>
              <a:gd name="T19" fmla="*/ 45 h 63"/>
              <a:gd name="T20" fmla="*/ 28 w 32"/>
              <a:gd name="T21" fmla="*/ 37 h 63"/>
              <a:gd name="T22" fmla="*/ 31 w 32"/>
              <a:gd name="T23" fmla="*/ 31 h 63"/>
              <a:gd name="T24" fmla="*/ 31 w 32"/>
              <a:gd name="T25" fmla="*/ 4 h 63"/>
              <a:gd name="T26" fmla="*/ 28 w 32"/>
              <a:gd name="T27" fmla="*/ 0 h 63"/>
              <a:gd name="T28" fmla="*/ 10 w 32"/>
              <a:gd name="T29" fmla="*/ 23 h 63"/>
              <a:gd name="T30" fmla="*/ 7 w 32"/>
              <a:gd name="T31" fmla="*/ 26 h 63"/>
              <a:gd name="T32" fmla="*/ 5 w 32"/>
              <a:gd name="T33" fmla="*/ 23 h 63"/>
              <a:gd name="T34" fmla="*/ 5 w 32"/>
              <a:gd name="T35" fmla="*/ 11 h 63"/>
              <a:gd name="T36" fmla="*/ 7 w 32"/>
              <a:gd name="T37" fmla="*/ 8 h 63"/>
              <a:gd name="T38" fmla="*/ 10 w 32"/>
              <a:gd name="T39" fmla="*/ 11 h 63"/>
              <a:gd name="T40" fmla="*/ 10 w 32"/>
              <a:gd name="T41" fmla="*/ 2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63">
                <a:moveTo>
                  <a:pt x="28" y="0"/>
                </a:moveTo>
                <a:cubicBezTo>
                  <a:pt x="9" y="2"/>
                  <a:pt x="9" y="2"/>
                  <a:pt x="9" y="2"/>
                </a:cubicBezTo>
                <a:cubicBezTo>
                  <a:pt x="9" y="2"/>
                  <a:pt x="0" y="3"/>
                  <a:pt x="0" y="1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33"/>
                  <a:pt x="9" y="33"/>
                </a:cubicBezTo>
                <a:cubicBezTo>
                  <a:pt x="9" y="33"/>
                  <a:pt x="19" y="33"/>
                  <a:pt x="19" y="36"/>
                </a:cubicBezTo>
                <a:cubicBezTo>
                  <a:pt x="19" y="58"/>
                  <a:pt x="19" y="58"/>
                  <a:pt x="19" y="58"/>
                </a:cubicBezTo>
                <a:cubicBezTo>
                  <a:pt x="19" y="58"/>
                  <a:pt x="19" y="61"/>
                  <a:pt x="22" y="61"/>
                </a:cubicBezTo>
                <a:cubicBezTo>
                  <a:pt x="22" y="61"/>
                  <a:pt x="32" y="63"/>
                  <a:pt x="27" y="52"/>
                </a:cubicBezTo>
                <a:cubicBezTo>
                  <a:pt x="31" y="49"/>
                  <a:pt x="28" y="45"/>
                  <a:pt x="28" y="45"/>
                </a:cubicBezTo>
                <a:cubicBezTo>
                  <a:pt x="28" y="45"/>
                  <a:pt x="31" y="41"/>
                  <a:pt x="28" y="37"/>
                </a:cubicBezTo>
                <a:cubicBezTo>
                  <a:pt x="28" y="37"/>
                  <a:pt x="31" y="33"/>
                  <a:pt x="31" y="31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0"/>
                  <a:pt x="28" y="0"/>
                </a:cubicBezTo>
                <a:close/>
                <a:moveTo>
                  <a:pt x="10" y="23"/>
                </a:moveTo>
                <a:cubicBezTo>
                  <a:pt x="10" y="25"/>
                  <a:pt x="9" y="26"/>
                  <a:pt x="7" y="26"/>
                </a:cubicBezTo>
                <a:cubicBezTo>
                  <a:pt x="6" y="26"/>
                  <a:pt x="5" y="25"/>
                  <a:pt x="5" y="2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9"/>
                  <a:pt x="6" y="8"/>
                  <a:pt x="7" y="8"/>
                </a:cubicBezTo>
                <a:cubicBezTo>
                  <a:pt x="9" y="8"/>
                  <a:pt x="10" y="9"/>
                  <a:pt x="10" y="11"/>
                </a:cubicBezTo>
                <a:lnTo>
                  <a:pt x="10" y="23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1" name="Freeform 1039"/>
          <p:cNvSpPr/>
          <p:nvPr/>
        </p:nvSpPr>
        <p:spPr bwMode="auto">
          <a:xfrm rot="21387468">
            <a:off x="4622999" y="1264011"/>
            <a:ext cx="563943" cy="801391"/>
          </a:xfrm>
          <a:custGeom>
            <a:avLst/>
            <a:gdLst>
              <a:gd name="T0" fmla="*/ 46 w 51"/>
              <a:gd name="T1" fmla="*/ 28 h 73"/>
              <a:gd name="T2" fmla="*/ 46 w 51"/>
              <a:gd name="T3" fmla="*/ 3 h 73"/>
              <a:gd name="T4" fmla="*/ 43 w 51"/>
              <a:gd name="T5" fmla="*/ 3 h 73"/>
              <a:gd name="T6" fmla="*/ 3 w 51"/>
              <a:gd name="T7" fmla="*/ 22 h 73"/>
              <a:gd name="T8" fmla="*/ 1 w 51"/>
              <a:gd name="T9" fmla="*/ 25 h 73"/>
              <a:gd name="T10" fmla="*/ 1 w 51"/>
              <a:gd name="T11" fmla="*/ 48 h 73"/>
              <a:gd name="T12" fmla="*/ 4 w 51"/>
              <a:gd name="T13" fmla="*/ 51 h 73"/>
              <a:gd name="T14" fmla="*/ 44 w 51"/>
              <a:gd name="T15" fmla="*/ 70 h 73"/>
              <a:gd name="T16" fmla="*/ 46 w 51"/>
              <a:gd name="T17" fmla="*/ 70 h 73"/>
              <a:gd name="T18" fmla="*/ 46 w 51"/>
              <a:gd name="T19" fmla="*/ 45 h 73"/>
              <a:gd name="T20" fmla="*/ 51 w 51"/>
              <a:gd name="T21" fmla="*/ 36 h 73"/>
              <a:gd name="T22" fmla="*/ 46 w 51"/>
              <a:gd name="T2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73">
                <a:moveTo>
                  <a:pt x="46" y="28"/>
                </a:moveTo>
                <a:cubicBezTo>
                  <a:pt x="46" y="3"/>
                  <a:pt x="46" y="3"/>
                  <a:pt x="46" y="3"/>
                </a:cubicBezTo>
                <a:cubicBezTo>
                  <a:pt x="46" y="0"/>
                  <a:pt x="43" y="3"/>
                  <a:pt x="43" y="3"/>
                </a:cubicBezTo>
                <a:cubicBezTo>
                  <a:pt x="30" y="24"/>
                  <a:pt x="3" y="22"/>
                  <a:pt x="3" y="22"/>
                </a:cubicBezTo>
                <a:cubicBezTo>
                  <a:pt x="0" y="22"/>
                  <a:pt x="1" y="25"/>
                  <a:pt x="1" y="25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51"/>
                  <a:pt x="4" y="51"/>
                  <a:pt x="4" y="51"/>
                </a:cubicBezTo>
                <a:cubicBezTo>
                  <a:pt x="34" y="51"/>
                  <a:pt x="44" y="70"/>
                  <a:pt x="44" y="70"/>
                </a:cubicBezTo>
                <a:cubicBezTo>
                  <a:pt x="44" y="70"/>
                  <a:pt x="46" y="73"/>
                  <a:pt x="46" y="70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3"/>
                  <a:pt x="51" y="40"/>
                  <a:pt x="51" y="36"/>
                </a:cubicBezTo>
                <a:cubicBezTo>
                  <a:pt x="51" y="33"/>
                  <a:pt x="49" y="30"/>
                  <a:pt x="46" y="28"/>
                </a:cubicBez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93899" y="2833525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 smtClean="0">
                <a:solidFill>
                  <a:srgbClr val="008ED3"/>
                </a:solidFill>
                <a:latin typeface="微软雅黑" panose="020B0503020204020204" charset="-122"/>
                <a:ea typeface="微软雅黑" panose="020B0503020204020204" charset="-122"/>
              </a:rPr>
              <a:t>能力更开放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8ED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85079" y="3268141"/>
            <a:ext cx="2503992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UME</a:t>
            </a: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支持传统北向</a:t>
            </a:r>
            <a:r>
              <a:rPr lang="en-US" altLang="zh-CN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SNMP FM</a:t>
            </a: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lang="en-US" altLang="zh-CN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SFTP PM/CM/IM</a:t>
            </a:r>
            <a:endParaRPr lang="en-US" altLang="zh-CN" sz="1335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71450" marR="0" lvl="0" indent="-171450" defTabSz="6858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提供</a:t>
            </a:r>
            <a:r>
              <a:rPr lang="en-US" altLang="zh-CN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Open API</a:t>
            </a:r>
            <a:r>
              <a:rPr lang="zh-CN" altLang="en-US" sz="1335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接口，支持</a:t>
            </a:r>
            <a:r>
              <a:rPr lang="en-US" altLang="zh-CN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RESTful</a:t>
            </a:r>
            <a:r>
              <a:rPr lang="zh-CN" altLang="en-US" sz="133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接口</a:t>
            </a:r>
            <a:endParaRPr kumimoji="0" lang="zh-CN" altLang="en-US" sz="1335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Freeform 960"/>
          <p:cNvSpPr/>
          <p:nvPr/>
        </p:nvSpPr>
        <p:spPr bwMode="auto">
          <a:xfrm>
            <a:off x="7251637" y="1682009"/>
            <a:ext cx="175517" cy="614313"/>
          </a:xfrm>
          <a:custGeom>
            <a:avLst/>
            <a:gdLst>
              <a:gd name="T0" fmla="*/ 0 w 16"/>
              <a:gd name="T1" fmla="*/ 8 h 56"/>
              <a:gd name="T2" fmla="*/ 0 w 16"/>
              <a:gd name="T3" fmla="*/ 56 h 56"/>
              <a:gd name="T4" fmla="*/ 16 w 16"/>
              <a:gd name="T5" fmla="*/ 56 h 56"/>
              <a:gd name="T6" fmla="*/ 16 w 16"/>
              <a:gd name="T7" fmla="*/ 0 h 56"/>
              <a:gd name="T8" fmla="*/ 3 w 16"/>
              <a:gd name="T9" fmla="*/ 13 h 56"/>
              <a:gd name="T10" fmla="*/ 0 w 16"/>
              <a:gd name="T11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56">
                <a:moveTo>
                  <a:pt x="0" y="8"/>
                </a:moveTo>
                <a:lnTo>
                  <a:pt x="0" y="56"/>
                </a:lnTo>
                <a:lnTo>
                  <a:pt x="16" y="56"/>
                </a:lnTo>
                <a:lnTo>
                  <a:pt x="16" y="0"/>
                </a:lnTo>
                <a:lnTo>
                  <a:pt x="3" y="13"/>
                </a:lnTo>
                <a:lnTo>
                  <a:pt x="0" y="8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Freeform 961"/>
          <p:cNvSpPr/>
          <p:nvPr/>
        </p:nvSpPr>
        <p:spPr bwMode="auto">
          <a:xfrm>
            <a:off x="7569761" y="1550369"/>
            <a:ext cx="197457" cy="745953"/>
          </a:xfrm>
          <a:custGeom>
            <a:avLst/>
            <a:gdLst>
              <a:gd name="T0" fmla="*/ 0 w 18"/>
              <a:gd name="T1" fmla="*/ 0 h 68"/>
              <a:gd name="T2" fmla="*/ 0 w 18"/>
              <a:gd name="T3" fmla="*/ 68 h 68"/>
              <a:gd name="T4" fmla="*/ 18 w 18"/>
              <a:gd name="T5" fmla="*/ 68 h 68"/>
              <a:gd name="T6" fmla="*/ 18 w 18"/>
              <a:gd name="T7" fmla="*/ 17 h 68"/>
              <a:gd name="T8" fmla="*/ 0 w 18"/>
              <a:gd name="T9" fmla="*/ 0 h 68"/>
              <a:gd name="T10" fmla="*/ 0 w 18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68">
                <a:moveTo>
                  <a:pt x="0" y="0"/>
                </a:moveTo>
                <a:lnTo>
                  <a:pt x="0" y="68"/>
                </a:lnTo>
                <a:lnTo>
                  <a:pt x="18" y="68"/>
                </a:lnTo>
                <a:lnTo>
                  <a:pt x="18" y="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6" name="Freeform 962"/>
          <p:cNvSpPr/>
          <p:nvPr/>
        </p:nvSpPr>
        <p:spPr bwMode="auto">
          <a:xfrm>
            <a:off x="7887891" y="1725889"/>
            <a:ext cx="186484" cy="570433"/>
          </a:xfrm>
          <a:custGeom>
            <a:avLst/>
            <a:gdLst>
              <a:gd name="T0" fmla="*/ 0 w 17"/>
              <a:gd name="T1" fmla="*/ 12 h 52"/>
              <a:gd name="T2" fmla="*/ 0 w 17"/>
              <a:gd name="T3" fmla="*/ 52 h 52"/>
              <a:gd name="T4" fmla="*/ 17 w 17"/>
              <a:gd name="T5" fmla="*/ 52 h 52"/>
              <a:gd name="T6" fmla="*/ 17 w 17"/>
              <a:gd name="T7" fmla="*/ 0 h 52"/>
              <a:gd name="T8" fmla="*/ 2 w 17"/>
              <a:gd name="T9" fmla="*/ 15 h 52"/>
              <a:gd name="T10" fmla="*/ 0 w 17"/>
              <a:gd name="T11" fmla="*/ 1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52">
                <a:moveTo>
                  <a:pt x="0" y="12"/>
                </a:moveTo>
                <a:lnTo>
                  <a:pt x="0" y="52"/>
                </a:lnTo>
                <a:lnTo>
                  <a:pt x="17" y="52"/>
                </a:lnTo>
                <a:lnTo>
                  <a:pt x="17" y="0"/>
                </a:lnTo>
                <a:lnTo>
                  <a:pt x="2" y="15"/>
                </a:lnTo>
                <a:lnTo>
                  <a:pt x="0" y="12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7" name="Freeform 963"/>
          <p:cNvSpPr/>
          <p:nvPr/>
        </p:nvSpPr>
        <p:spPr bwMode="auto">
          <a:xfrm>
            <a:off x="8227955" y="1451637"/>
            <a:ext cx="186484" cy="844685"/>
          </a:xfrm>
          <a:custGeom>
            <a:avLst/>
            <a:gdLst>
              <a:gd name="T0" fmla="*/ 11 w 17"/>
              <a:gd name="T1" fmla="*/ 0 h 77"/>
              <a:gd name="T2" fmla="*/ 0 w 17"/>
              <a:gd name="T3" fmla="*/ 12 h 77"/>
              <a:gd name="T4" fmla="*/ 0 w 17"/>
              <a:gd name="T5" fmla="*/ 77 h 77"/>
              <a:gd name="T6" fmla="*/ 17 w 17"/>
              <a:gd name="T7" fmla="*/ 77 h 77"/>
              <a:gd name="T8" fmla="*/ 17 w 17"/>
              <a:gd name="T9" fmla="*/ 10 h 77"/>
              <a:gd name="T10" fmla="*/ 11 w 17"/>
              <a:gd name="T11" fmla="*/ 10 h 77"/>
              <a:gd name="T12" fmla="*/ 11 w 17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77">
                <a:moveTo>
                  <a:pt x="11" y="0"/>
                </a:moveTo>
                <a:lnTo>
                  <a:pt x="0" y="12"/>
                </a:lnTo>
                <a:lnTo>
                  <a:pt x="0" y="77"/>
                </a:lnTo>
                <a:lnTo>
                  <a:pt x="17" y="77"/>
                </a:lnTo>
                <a:lnTo>
                  <a:pt x="17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8" name="Freeform 964"/>
          <p:cNvSpPr/>
          <p:nvPr/>
        </p:nvSpPr>
        <p:spPr bwMode="auto">
          <a:xfrm>
            <a:off x="7185817" y="1188360"/>
            <a:ext cx="1283476" cy="603348"/>
          </a:xfrm>
          <a:custGeom>
            <a:avLst/>
            <a:gdLst>
              <a:gd name="T0" fmla="*/ 92 w 117"/>
              <a:gd name="T1" fmla="*/ 0 h 55"/>
              <a:gd name="T2" fmla="*/ 92 w 117"/>
              <a:gd name="T3" fmla="*/ 5 h 55"/>
              <a:gd name="T4" fmla="*/ 102 w 117"/>
              <a:gd name="T5" fmla="*/ 5 h 55"/>
              <a:gd name="T6" fmla="*/ 68 w 117"/>
              <a:gd name="T7" fmla="*/ 39 h 55"/>
              <a:gd name="T8" fmla="*/ 35 w 117"/>
              <a:gd name="T9" fmla="*/ 6 h 55"/>
              <a:gd name="T10" fmla="*/ 0 w 117"/>
              <a:gd name="T11" fmla="*/ 42 h 55"/>
              <a:gd name="T12" fmla="*/ 7 w 117"/>
              <a:gd name="T13" fmla="*/ 49 h 55"/>
              <a:gd name="T14" fmla="*/ 35 w 117"/>
              <a:gd name="T15" fmla="*/ 22 h 55"/>
              <a:gd name="T16" fmla="*/ 68 w 117"/>
              <a:gd name="T17" fmla="*/ 55 h 55"/>
              <a:gd name="T18" fmla="*/ 111 w 117"/>
              <a:gd name="T19" fmla="*/ 13 h 55"/>
              <a:gd name="T20" fmla="*/ 111 w 117"/>
              <a:gd name="T21" fmla="*/ 27 h 55"/>
              <a:gd name="T22" fmla="*/ 117 w 117"/>
              <a:gd name="T23" fmla="*/ 27 h 55"/>
              <a:gd name="T24" fmla="*/ 117 w 117"/>
              <a:gd name="T25" fmla="*/ 0 h 55"/>
              <a:gd name="T26" fmla="*/ 92 w 117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" h="55">
                <a:moveTo>
                  <a:pt x="92" y="0"/>
                </a:moveTo>
                <a:lnTo>
                  <a:pt x="92" y="5"/>
                </a:lnTo>
                <a:lnTo>
                  <a:pt x="102" y="5"/>
                </a:lnTo>
                <a:lnTo>
                  <a:pt x="68" y="39"/>
                </a:lnTo>
                <a:lnTo>
                  <a:pt x="35" y="6"/>
                </a:lnTo>
                <a:lnTo>
                  <a:pt x="0" y="42"/>
                </a:lnTo>
                <a:lnTo>
                  <a:pt x="7" y="49"/>
                </a:lnTo>
                <a:lnTo>
                  <a:pt x="35" y="22"/>
                </a:lnTo>
                <a:lnTo>
                  <a:pt x="68" y="55"/>
                </a:lnTo>
                <a:lnTo>
                  <a:pt x="111" y="13"/>
                </a:lnTo>
                <a:lnTo>
                  <a:pt x="111" y="27"/>
                </a:lnTo>
                <a:lnTo>
                  <a:pt x="117" y="27"/>
                </a:lnTo>
                <a:lnTo>
                  <a:pt x="117" y="0"/>
                </a:lnTo>
                <a:lnTo>
                  <a:pt x="92" y="0"/>
                </a:lnTo>
                <a:close/>
              </a:path>
            </a:pathLst>
          </a:custGeom>
          <a:solidFill>
            <a:srgbClr val="008E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20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39" name="组合 31"/>
          <p:cNvGrpSpPr>
            <a:grpSpLocks noChangeAspect="1"/>
          </p:cNvGrpSpPr>
          <p:nvPr/>
        </p:nvGrpSpPr>
        <p:grpSpPr bwMode="auto">
          <a:xfrm>
            <a:off x="1120969" y="1335740"/>
            <a:ext cx="960000" cy="960000"/>
            <a:chOff x="5381625" y="2719388"/>
            <a:chExt cx="1423988" cy="1423987"/>
          </a:xfrm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81625" y="2719388"/>
              <a:ext cx="1423988" cy="1423987"/>
            </a:xfrm>
            <a:custGeom>
              <a:avLst/>
              <a:gdLst>
                <a:gd name="T0" fmla="*/ 2147483647 w 380"/>
                <a:gd name="T1" fmla="*/ 2147483647 h 380"/>
                <a:gd name="T2" fmla="*/ 2147483647 w 380"/>
                <a:gd name="T3" fmla="*/ 2147483647 h 380"/>
                <a:gd name="T4" fmla="*/ 2147483647 w 380"/>
                <a:gd name="T5" fmla="*/ 2147483647 h 380"/>
                <a:gd name="T6" fmla="*/ 2147483647 w 380"/>
                <a:gd name="T7" fmla="*/ 2147483647 h 380"/>
                <a:gd name="T8" fmla="*/ 2147483647 w 380"/>
                <a:gd name="T9" fmla="*/ 2147483647 h 380"/>
                <a:gd name="T10" fmla="*/ 2147483647 w 380"/>
                <a:gd name="T11" fmla="*/ 2147483647 h 380"/>
                <a:gd name="T12" fmla="*/ 2147483647 w 380"/>
                <a:gd name="T13" fmla="*/ 2147483647 h 380"/>
                <a:gd name="T14" fmla="*/ 2147483647 w 380"/>
                <a:gd name="T15" fmla="*/ 2147483647 h 380"/>
                <a:gd name="T16" fmla="*/ 2147483647 w 380"/>
                <a:gd name="T17" fmla="*/ 2147483647 h 380"/>
                <a:gd name="T18" fmla="*/ 2147483647 w 380"/>
                <a:gd name="T19" fmla="*/ 2147483647 h 380"/>
                <a:gd name="T20" fmla="*/ 2147483647 w 380"/>
                <a:gd name="T21" fmla="*/ 2147483647 h 380"/>
                <a:gd name="T22" fmla="*/ 2147483647 w 380"/>
                <a:gd name="T23" fmla="*/ 2147483647 h 380"/>
                <a:gd name="T24" fmla="*/ 2147483647 w 380"/>
                <a:gd name="T25" fmla="*/ 2147483647 h 380"/>
                <a:gd name="T26" fmla="*/ 2147483647 w 380"/>
                <a:gd name="T27" fmla="*/ 2147483647 h 380"/>
                <a:gd name="T28" fmla="*/ 2147483647 w 380"/>
                <a:gd name="T29" fmla="*/ 2147483647 h 380"/>
                <a:gd name="T30" fmla="*/ 2147483647 w 380"/>
                <a:gd name="T31" fmla="*/ 2147483647 h 380"/>
                <a:gd name="T32" fmla="*/ 2147483647 w 380"/>
                <a:gd name="T33" fmla="*/ 2147483647 h 380"/>
                <a:gd name="T34" fmla="*/ 2147483647 w 380"/>
                <a:gd name="T35" fmla="*/ 2147483647 h 380"/>
                <a:gd name="T36" fmla="*/ 2147483647 w 380"/>
                <a:gd name="T37" fmla="*/ 2147483647 h 380"/>
                <a:gd name="T38" fmla="*/ 2147483647 w 380"/>
                <a:gd name="T39" fmla="*/ 2147483647 h 380"/>
                <a:gd name="T40" fmla="*/ 2147483647 w 380"/>
                <a:gd name="T41" fmla="*/ 2147483647 h 380"/>
                <a:gd name="T42" fmla="*/ 2147483647 w 380"/>
                <a:gd name="T43" fmla="*/ 2147483647 h 380"/>
                <a:gd name="T44" fmla="*/ 2147483647 w 380"/>
                <a:gd name="T45" fmla="*/ 2147483647 h 380"/>
                <a:gd name="T46" fmla="*/ 2147483647 w 380"/>
                <a:gd name="T47" fmla="*/ 2147483647 h 380"/>
                <a:gd name="T48" fmla="*/ 2147483647 w 380"/>
                <a:gd name="T49" fmla="*/ 2147483647 h 380"/>
                <a:gd name="T50" fmla="*/ 2147483647 w 380"/>
                <a:gd name="T51" fmla="*/ 2147483647 h 380"/>
                <a:gd name="T52" fmla="*/ 2147483647 w 380"/>
                <a:gd name="T53" fmla="*/ 2147483647 h 380"/>
                <a:gd name="T54" fmla="*/ 2147483647 w 380"/>
                <a:gd name="T55" fmla="*/ 2147483647 h 380"/>
                <a:gd name="T56" fmla="*/ 2147483647 w 380"/>
                <a:gd name="T57" fmla="*/ 2147483647 h 380"/>
                <a:gd name="T58" fmla="*/ 2147483647 w 380"/>
                <a:gd name="T59" fmla="*/ 2147483647 h 380"/>
                <a:gd name="T60" fmla="*/ 2147483647 w 380"/>
                <a:gd name="T61" fmla="*/ 2147483647 h 380"/>
                <a:gd name="T62" fmla="*/ 2147483647 w 380"/>
                <a:gd name="T63" fmla="*/ 2147483647 h 380"/>
                <a:gd name="T64" fmla="*/ 2147483647 w 380"/>
                <a:gd name="T65" fmla="*/ 2147483647 h 380"/>
                <a:gd name="T66" fmla="*/ 2147483647 w 380"/>
                <a:gd name="T67" fmla="*/ 2147483647 h 380"/>
                <a:gd name="T68" fmla="*/ 2147483647 w 380"/>
                <a:gd name="T69" fmla="*/ 2147483647 h 380"/>
                <a:gd name="T70" fmla="*/ 2147483647 w 380"/>
                <a:gd name="T71" fmla="*/ 2147483647 h 380"/>
                <a:gd name="T72" fmla="*/ 2147483647 w 380"/>
                <a:gd name="T73" fmla="*/ 2147483647 h 380"/>
                <a:gd name="T74" fmla="*/ 2147483647 w 380"/>
                <a:gd name="T75" fmla="*/ 2147483647 h 380"/>
                <a:gd name="T76" fmla="*/ 2147483647 w 380"/>
                <a:gd name="T77" fmla="*/ 2147483647 h 380"/>
                <a:gd name="T78" fmla="*/ 2147483647 w 380"/>
                <a:gd name="T79" fmla="*/ 2147483647 h 380"/>
                <a:gd name="T80" fmla="*/ 2147483647 w 380"/>
                <a:gd name="T81" fmla="*/ 2147483647 h 380"/>
                <a:gd name="T82" fmla="*/ 2147483647 w 380"/>
                <a:gd name="T83" fmla="*/ 2147483647 h 380"/>
                <a:gd name="T84" fmla="*/ 2147483647 w 380"/>
                <a:gd name="T85" fmla="*/ 2147483647 h 380"/>
                <a:gd name="T86" fmla="*/ 2147483647 w 380"/>
                <a:gd name="T87" fmla="*/ 2147483647 h 380"/>
                <a:gd name="T88" fmla="*/ 2147483647 w 380"/>
                <a:gd name="T89" fmla="*/ 2147483647 h 380"/>
                <a:gd name="T90" fmla="*/ 2147483647 w 380"/>
                <a:gd name="T91" fmla="*/ 2147483647 h 380"/>
                <a:gd name="T92" fmla="*/ 2147483647 w 380"/>
                <a:gd name="T93" fmla="*/ 2147483647 h 380"/>
                <a:gd name="T94" fmla="*/ 2147483647 w 380"/>
                <a:gd name="T95" fmla="*/ 2147483647 h 380"/>
                <a:gd name="T96" fmla="*/ 2147483647 w 380"/>
                <a:gd name="T97" fmla="*/ 2147483647 h 380"/>
                <a:gd name="T98" fmla="*/ 2147483647 w 380"/>
                <a:gd name="T99" fmla="*/ 2147483647 h 380"/>
                <a:gd name="T100" fmla="*/ 2147483647 w 380"/>
                <a:gd name="T101" fmla="*/ 2147483647 h 380"/>
                <a:gd name="T102" fmla="*/ 2147483647 w 380"/>
                <a:gd name="T103" fmla="*/ 2147483647 h 380"/>
                <a:gd name="T104" fmla="*/ 2147483647 w 380"/>
                <a:gd name="T105" fmla="*/ 2147483647 h 380"/>
                <a:gd name="T106" fmla="*/ 2147483647 w 380"/>
                <a:gd name="T107" fmla="*/ 2147483647 h 380"/>
                <a:gd name="T108" fmla="*/ 2147483647 w 380"/>
                <a:gd name="T109" fmla="*/ 2147483647 h 380"/>
                <a:gd name="T110" fmla="*/ 2147483647 w 380"/>
                <a:gd name="T111" fmla="*/ 2147483647 h 380"/>
                <a:gd name="T112" fmla="*/ 2147483647 w 380"/>
                <a:gd name="T113" fmla="*/ 2147483647 h 380"/>
                <a:gd name="T114" fmla="*/ 2147483647 w 380"/>
                <a:gd name="T115" fmla="*/ 2147483647 h 380"/>
                <a:gd name="T116" fmla="*/ 2147483647 w 380"/>
                <a:gd name="T117" fmla="*/ 2147483647 h 380"/>
                <a:gd name="T118" fmla="*/ 2147483647 w 380"/>
                <a:gd name="T119" fmla="*/ 2147483647 h 3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80"/>
                <a:gd name="T181" fmla="*/ 0 h 380"/>
                <a:gd name="T182" fmla="*/ 380 w 380"/>
                <a:gd name="T183" fmla="*/ 380 h 3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80" h="380">
                  <a:moveTo>
                    <a:pt x="190" y="0"/>
                  </a:moveTo>
                  <a:cubicBezTo>
                    <a:pt x="85" y="0"/>
                    <a:pt x="0" y="86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94" y="380"/>
                    <a:pt x="380" y="295"/>
                    <a:pt x="380" y="190"/>
                  </a:cubicBezTo>
                  <a:cubicBezTo>
                    <a:pt x="380" y="86"/>
                    <a:pt x="294" y="0"/>
                    <a:pt x="190" y="0"/>
                  </a:cubicBezTo>
                  <a:close/>
                  <a:moveTo>
                    <a:pt x="323" y="80"/>
                  </a:moveTo>
                  <a:cubicBezTo>
                    <a:pt x="312" y="86"/>
                    <a:pt x="299" y="91"/>
                    <a:pt x="284" y="95"/>
                  </a:cubicBezTo>
                  <a:cubicBezTo>
                    <a:pt x="279" y="82"/>
                    <a:pt x="274" y="69"/>
                    <a:pt x="267" y="58"/>
                  </a:cubicBezTo>
                  <a:cubicBezTo>
                    <a:pt x="260" y="45"/>
                    <a:pt x="252" y="34"/>
                    <a:pt x="244" y="25"/>
                  </a:cubicBezTo>
                  <a:cubicBezTo>
                    <a:pt x="275" y="36"/>
                    <a:pt x="303" y="55"/>
                    <a:pt x="323" y="80"/>
                  </a:cubicBezTo>
                  <a:close/>
                  <a:moveTo>
                    <a:pt x="198" y="17"/>
                  </a:moveTo>
                  <a:cubicBezTo>
                    <a:pt x="218" y="21"/>
                    <a:pt x="238" y="38"/>
                    <a:pt x="253" y="66"/>
                  </a:cubicBezTo>
                  <a:cubicBezTo>
                    <a:pt x="259" y="76"/>
                    <a:pt x="264" y="87"/>
                    <a:pt x="268" y="100"/>
                  </a:cubicBezTo>
                  <a:cubicBezTo>
                    <a:pt x="247" y="104"/>
                    <a:pt x="223" y="107"/>
                    <a:pt x="198" y="108"/>
                  </a:cubicBezTo>
                  <a:lnTo>
                    <a:pt x="198" y="17"/>
                  </a:lnTo>
                  <a:close/>
                  <a:moveTo>
                    <a:pt x="182" y="17"/>
                  </a:moveTo>
                  <a:cubicBezTo>
                    <a:pt x="182" y="108"/>
                    <a:pt x="182" y="108"/>
                    <a:pt x="182" y="108"/>
                  </a:cubicBezTo>
                  <a:cubicBezTo>
                    <a:pt x="156" y="107"/>
                    <a:pt x="133" y="104"/>
                    <a:pt x="112" y="100"/>
                  </a:cubicBezTo>
                  <a:cubicBezTo>
                    <a:pt x="116" y="87"/>
                    <a:pt x="121" y="76"/>
                    <a:pt x="126" y="66"/>
                  </a:cubicBezTo>
                  <a:cubicBezTo>
                    <a:pt x="142" y="38"/>
                    <a:pt x="161" y="21"/>
                    <a:pt x="182" y="17"/>
                  </a:cubicBezTo>
                  <a:close/>
                  <a:moveTo>
                    <a:pt x="136" y="25"/>
                  </a:moveTo>
                  <a:cubicBezTo>
                    <a:pt x="127" y="34"/>
                    <a:pt x="119" y="45"/>
                    <a:pt x="112" y="58"/>
                  </a:cubicBezTo>
                  <a:cubicBezTo>
                    <a:pt x="106" y="69"/>
                    <a:pt x="100" y="82"/>
                    <a:pt x="96" y="95"/>
                  </a:cubicBezTo>
                  <a:cubicBezTo>
                    <a:pt x="81" y="91"/>
                    <a:pt x="67" y="86"/>
                    <a:pt x="56" y="80"/>
                  </a:cubicBezTo>
                  <a:cubicBezTo>
                    <a:pt x="77" y="55"/>
                    <a:pt x="104" y="36"/>
                    <a:pt x="136" y="25"/>
                  </a:cubicBezTo>
                  <a:close/>
                  <a:moveTo>
                    <a:pt x="71" y="244"/>
                  </a:moveTo>
                  <a:cubicBezTo>
                    <a:pt x="72" y="245"/>
                    <a:pt x="74" y="247"/>
                    <a:pt x="75" y="24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8" y="250"/>
                    <a:pt x="80" y="252"/>
                    <a:pt x="83" y="253"/>
                  </a:cubicBezTo>
                  <a:cubicBezTo>
                    <a:pt x="83" y="253"/>
                    <a:pt x="85" y="253"/>
                    <a:pt x="85" y="253"/>
                  </a:cubicBezTo>
                  <a:cubicBezTo>
                    <a:pt x="86" y="253"/>
                    <a:pt x="87" y="253"/>
                    <a:pt x="88" y="253"/>
                  </a:cubicBezTo>
                  <a:cubicBezTo>
                    <a:pt x="90" y="253"/>
                    <a:pt x="92" y="253"/>
                    <a:pt x="93" y="253"/>
                  </a:cubicBezTo>
                  <a:cubicBezTo>
                    <a:pt x="93" y="253"/>
                    <a:pt x="95" y="252"/>
                    <a:pt x="95" y="252"/>
                  </a:cubicBezTo>
                  <a:cubicBezTo>
                    <a:pt x="97" y="252"/>
                    <a:pt x="100" y="250"/>
                    <a:pt x="102" y="248"/>
                  </a:cubicBezTo>
                  <a:cubicBezTo>
                    <a:pt x="103" y="247"/>
                    <a:pt x="105" y="245"/>
                    <a:pt x="106" y="244"/>
                  </a:cubicBezTo>
                  <a:cubicBezTo>
                    <a:pt x="106" y="247"/>
                    <a:pt x="105" y="251"/>
                    <a:pt x="107" y="253"/>
                  </a:cubicBezTo>
                  <a:cubicBezTo>
                    <a:pt x="96" y="293"/>
                    <a:pt x="96" y="293"/>
                    <a:pt x="96" y="293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88" y="258"/>
                    <a:pt x="88" y="258"/>
                    <a:pt x="88" y="258"/>
                  </a:cubicBezTo>
                  <a:cubicBezTo>
                    <a:pt x="77" y="267"/>
                    <a:pt x="77" y="267"/>
                    <a:pt x="77" y="267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1" y="293"/>
                    <a:pt x="81" y="293"/>
                    <a:pt x="81" y="293"/>
                  </a:cubicBezTo>
                  <a:cubicBezTo>
                    <a:pt x="80" y="292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2" y="251"/>
                    <a:pt x="71" y="247"/>
                    <a:pt x="71" y="244"/>
                  </a:cubicBezTo>
                  <a:close/>
                  <a:moveTo>
                    <a:pt x="165" y="243"/>
                  </a:moveTo>
                  <a:cubicBezTo>
                    <a:pt x="166" y="245"/>
                    <a:pt x="168" y="247"/>
                    <a:pt x="170" y="248"/>
                  </a:cubicBezTo>
                  <a:cubicBezTo>
                    <a:pt x="171" y="249"/>
                    <a:pt x="171" y="249"/>
                    <a:pt x="171" y="249"/>
                  </a:cubicBezTo>
                  <a:cubicBezTo>
                    <a:pt x="174" y="252"/>
                    <a:pt x="177" y="254"/>
                    <a:pt x="180" y="254"/>
                  </a:cubicBezTo>
                  <a:cubicBezTo>
                    <a:pt x="180" y="255"/>
                    <a:pt x="182" y="255"/>
                    <a:pt x="183" y="255"/>
                  </a:cubicBezTo>
                  <a:cubicBezTo>
                    <a:pt x="184" y="255"/>
                    <a:pt x="185" y="255"/>
                    <a:pt x="187" y="255"/>
                  </a:cubicBezTo>
                  <a:cubicBezTo>
                    <a:pt x="189" y="255"/>
                    <a:pt x="191" y="255"/>
                    <a:pt x="193" y="255"/>
                  </a:cubicBezTo>
                  <a:cubicBezTo>
                    <a:pt x="193" y="255"/>
                    <a:pt x="195" y="254"/>
                    <a:pt x="195" y="254"/>
                  </a:cubicBezTo>
                  <a:cubicBezTo>
                    <a:pt x="198" y="253"/>
                    <a:pt x="201" y="251"/>
                    <a:pt x="204" y="248"/>
                  </a:cubicBezTo>
                  <a:cubicBezTo>
                    <a:pt x="206" y="247"/>
                    <a:pt x="207" y="245"/>
                    <a:pt x="209" y="243"/>
                  </a:cubicBezTo>
                  <a:cubicBezTo>
                    <a:pt x="209" y="247"/>
                    <a:pt x="208" y="255"/>
                    <a:pt x="215" y="259"/>
                  </a:cubicBezTo>
                  <a:cubicBezTo>
                    <a:pt x="196" y="353"/>
                    <a:pt x="196" y="353"/>
                    <a:pt x="196" y="353"/>
                  </a:cubicBezTo>
                  <a:cubicBezTo>
                    <a:pt x="193" y="279"/>
                    <a:pt x="193" y="279"/>
                    <a:pt x="193" y="279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6" y="353"/>
                    <a:pt x="176" y="353"/>
                    <a:pt x="176" y="353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5" y="256"/>
                    <a:pt x="165" y="247"/>
                    <a:pt x="165" y="243"/>
                  </a:cubicBezTo>
                  <a:close/>
                  <a:moveTo>
                    <a:pt x="273" y="244"/>
                  </a:moveTo>
                  <a:cubicBezTo>
                    <a:pt x="275" y="245"/>
                    <a:pt x="276" y="247"/>
                    <a:pt x="278" y="248"/>
                  </a:cubicBezTo>
                  <a:cubicBezTo>
                    <a:pt x="278" y="248"/>
                    <a:pt x="278" y="248"/>
                    <a:pt x="278" y="248"/>
                  </a:cubicBezTo>
                  <a:cubicBezTo>
                    <a:pt x="281" y="250"/>
                    <a:pt x="283" y="252"/>
                    <a:pt x="286" y="253"/>
                  </a:cubicBezTo>
                  <a:cubicBezTo>
                    <a:pt x="286" y="253"/>
                    <a:pt x="287" y="253"/>
                    <a:pt x="288" y="253"/>
                  </a:cubicBezTo>
                  <a:cubicBezTo>
                    <a:pt x="289" y="253"/>
                    <a:pt x="290" y="253"/>
                    <a:pt x="291" y="253"/>
                  </a:cubicBezTo>
                  <a:cubicBezTo>
                    <a:pt x="293" y="253"/>
                    <a:pt x="294" y="253"/>
                    <a:pt x="296" y="253"/>
                  </a:cubicBezTo>
                  <a:cubicBezTo>
                    <a:pt x="296" y="253"/>
                    <a:pt x="297" y="252"/>
                    <a:pt x="297" y="252"/>
                  </a:cubicBezTo>
                  <a:cubicBezTo>
                    <a:pt x="300" y="252"/>
                    <a:pt x="302" y="250"/>
                    <a:pt x="305" y="248"/>
                  </a:cubicBezTo>
                  <a:cubicBezTo>
                    <a:pt x="306" y="247"/>
                    <a:pt x="307" y="245"/>
                    <a:pt x="309" y="244"/>
                  </a:cubicBezTo>
                  <a:cubicBezTo>
                    <a:pt x="308" y="247"/>
                    <a:pt x="308" y="251"/>
                    <a:pt x="309" y="253"/>
                  </a:cubicBezTo>
                  <a:cubicBezTo>
                    <a:pt x="299" y="293"/>
                    <a:pt x="299" y="293"/>
                    <a:pt x="299" y="293"/>
                  </a:cubicBezTo>
                  <a:cubicBezTo>
                    <a:pt x="296" y="272"/>
                    <a:pt x="296" y="272"/>
                    <a:pt x="296" y="272"/>
                  </a:cubicBezTo>
                  <a:cubicBezTo>
                    <a:pt x="301" y="267"/>
                    <a:pt x="301" y="267"/>
                    <a:pt x="301" y="267"/>
                  </a:cubicBezTo>
                  <a:cubicBezTo>
                    <a:pt x="291" y="258"/>
                    <a:pt x="291" y="258"/>
                    <a:pt x="291" y="258"/>
                  </a:cubicBezTo>
                  <a:cubicBezTo>
                    <a:pt x="280" y="267"/>
                    <a:pt x="280" y="267"/>
                    <a:pt x="280" y="267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3" y="294"/>
                    <a:pt x="283" y="294"/>
                    <a:pt x="283" y="294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4" y="251"/>
                    <a:pt x="274" y="247"/>
                    <a:pt x="273" y="244"/>
                  </a:cubicBezTo>
                  <a:close/>
                  <a:moveTo>
                    <a:pt x="345" y="269"/>
                  </a:moveTo>
                  <a:cubicBezTo>
                    <a:pt x="336" y="265"/>
                    <a:pt x="320" y="259"/>
                    <a:pt x="320" y="259"/>
                  </a:cubicBezTo>
                  <a:cubicBezTo>
                    <a:pt x="310" y="252"/>
                    <a:pt x="310" y="252"/>
                    <a:pt x="310" y="252"/>
                  </a:cubicBezTo>
                  <a:cubicBezTo>
                    <a:pt x="309" y="251"/>
                    <a:pt x="310" y="246"/>
                    <a:pt x="310" y="242"/>
                  </a:cubicBezTo>
                  <a:cubicBezTo>
                    <a:pt x="312" y="241"/>
                    <a:pt x="313" y="239"/>
                    <a:pt x="313" y="238"/>
                  </a:cubicBezTo>
                  <a:cubicBezTo>
                    <a:pt x="314" y="237"/>
                    <a:pt x="315" y="232"/>
                    <a:pt x="316" y="230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16" y="230"/>
                    <a:pt x="316" y="230"/>
                    <a:pt x="317" y="230"/>
                  </a:cubicBezTo>
                  <a:cubicBezTo>
                    <a:pt x="317" y="230"/>
                    <a:pt x="320" y="228"/>
                    <a:pt x="321" y="226"/>
                  </a:cubicBezTo>
                  <a:cubicBezTo>
                    <a:pt x="322" y="225"/>
                    <a:pt x="323" y="222"/>
                    <a:pt x="323" y="219"/>
                  </a:cubicBezTo>
                  <a:cubicBezTo>
                    <a:pt x="323" y="218"/>
                    <a:pt x="323" y="216"/>
                    <a:pt x="323" y="215"/>
                  </a:cubicBezTo>
                  <a:cubicBezTo>
                    <a:pt x="323" y="214"/>
                    <a:pt x="323" y="214"/>
                    <a:pt x="323" y="213"/>
                  </a:cubicBezTo>
                  <a:cubicBezTo>
                    <a:pt x="323" y="212"/>
                    <a:pt x="322" y="209"/>
                    <a:pt x="320" y="209"/>
                  </a:cubicBezTo>
                  <a:cubicBezTo>
                    <a:pt x="320" y="209"/>
                    <a:pt x="319" y="209"/>
                    <a:pt x="319" y="209"/>
                  </a:cubicBezTo>
                  <a:cubicBezTo>
                    <a:pt x="319" y="207"/>
                    <a:pt x="319" y="201"/>
                    <a:pt x="319" y="199"/>
                  </a:cubicBezTo>
                  <a:cubicBezTo>
                    <a:pt x="319" y="198"/>
                    <a:pt x="319" y="192"/>
                    <a:pt x="317" y="188"/>
                  </a:cubicBezTo>
                  <a:cubicBezTo>
                    <a:pt x="315" y="184"/>
                    <a:pt x="311" y="179"/>
                    <a:pt x="310" y="178"/>
                  </a:cubicBezTo>
                  <a:cubicBezTo>
                    <a:pt x="309" y="178"/>
                    <a:pt x="304" y="174"/>
                    <a:pt x="301" y="173"/>
                  </a:cubicBezTo>
                  <a:cubicBezTo>
                    <a:pt x="298" y="172"/>
                    <a:pt x="294" y="172"/>
                    <a:pt x="294" y="172"/>
                  </a:cubicBezTo>
                  <a:cubicBezTo>
                    <a:pt x="294" y="172"/>
                    <a:pt x="292" y="170"/>
                    <a:pt x="290" y="170"/>
                  </a:cubicBezTo>
                  <a:cubicBezTo>
                    <a:pt x="289" y="170"/>
                    <a:pt x="286" y="171"/>
                    <a:pt x="286" y="171"/>
                  </a:cubicBezTo>
                  <a:cubicBezTo>
                    <a:pt x="285" y="170"/>
                    <a:pt x="285" y="170"/>
                    <a:pt x="285" y="170"/>
                  </a:cubicBezTo>
                  <a:cubicBezTo>
                    <a:pt x="285" y="170"/>
                    <a:pt x="283" y="172"/>
                    <a:pt x="282" y="172"/>
                  </a:cubicBezTo>
                  <a:cubicBezTo>
                    <a:pt x="281" y="172"/>
                    <a:pt x="278" y="173"/>
                    <a:pt x="277" y="174"/>
                  </a:cubicBezTo>
                  <a:cubicBezTo>
                    <a:pt x="276" y="174"/>
                    <a:pt x="272" y="178"/>
                    <a:pt x="271" y="180"/>
                  </a:cubicBezTo>
                  <a:cubicBezTo>
                    <a:pt x="269" y="181"/>
                    <a:pt x="267" y="184"/>
                    <a:pt x="266" y="188"/>
                  </a:cubicBezTo>
                  <a:cubicBezTo>
                    <a:pt x="265" y="193"/>
                    <a:pt x="264" y="195"/>
                    <a:pt x="264" y="201"/>
                  </a:cubicBezTo>
                  <a:cubicBezTo>
                    <a:pt x="264" y="203"/>
                    <a:pt x="264" y="208"/>
                    <a:pt x="264" y="210"/>
                  </a:cubicBezTo>
                  <a:cubicBezTo>
                    <a:pt x="264" y="210"/>
                    <a:pt x="263" y="209"/>
                    <a:pt x="262" y="209"/>
                  </a:cubicBezTo>
                  <a:cubicBezTo>
                    <a:pt x="260" y="209"/>
                    <a:pt x="259" y="212"/>
                    <a:pt x="259" y="213"/>
                  </a:cubicBezTo>
                  <a:cubicBezTo>
                    <a:pt x="259" y="214"/>
                    <a:pt x="259" y="214"/>
                    <a:pt x="259" y="215"/>
                  </a:cubicBezTo>
                  <a:cubicBezTo>
                    <a:pt x="259" y="216"/>
                    <a:pt x="259" y="218"/>
                    <a:pt x="259" y="219"/>
                  </a:cubicBezTo>
                  <a:cubicBezTo>
                    <a:pt x="259" y="222"/>
                    <a:pt x="260" y="225"/>
                    <a:pt x="261" y="226"/>
                  </a:cubicBezTo>
                  <a:cubicBezTo>
                    <a:pt x="263" y="228"/>
                    <a:pt x="265" y="230"/>
                    <a:pt x="266" y="230"/>
                  </a:cubicBezTo>
                  <a:cubicBezTo>
                    <a:pt x="266" y="230"/>
                    <a:pt x="267" y="230"/>
                    <a:pt x="267" y="230"/>
                  </a:cubicBezTo>
                  <a:cubicBezTo>
                    <a:pt x="267" y="232"/>
                    <a:pt x="268" y="237"/>
                    <a:pt x="269" y="238"/>
                  </a:cubicBezTo>
                  <a:cubicBezTo>
                    <a:pt x="270" y="239"/>
                    <a:pt x="271" y="240"/>
                    <a:pt x="272" y="242"/>
                  </a:cubicBezTo>
                  <a:cubicBezTo>
                    <a:pt x="272" y="245"/>
                    <a:pt x="273" y="250"/>
                    <a:pt x="272" y="252"/>
                  </a:cubicBezTo>
                  <a:cubicBezTo>
                    <a:pt x="272" y="252"/>
                    <a:pt x="272" y="252"/>
                    <a:pt x="272" y="252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1" y="259"/>
                    <a:pt x="247" y="265"/>
                    <a:pt x="238" y="268"/>
                  </a:cubicBezTo>
                  <a:cubicBezTo>
                    <a:pt x="230" y="265"/>
                    <a:pt x="224" y="263"/>
                    <a:pt x="224" y="263"/>
                  </a:cubicBezTo>
                  <a:cubicBezTo>
                    <a:pt x="211" y="253"/>
                    <a:pt x="211" y="253"/>
                    <a:pt x="211" y="253"/>
                  </a:cubicBezTo>
                  <a:cubicBezTo>
                    <a:pt x="210" y="252"/>
                    <a:pt x="210" y="246"/>
                    <a:pt x="211" y="241"/>
                  </a:cubicBezTo>
                  <a:cubicBezTo>
                    <a:pt x="213" y="239"/>
                    <a:pt x="214" y="237"/>
                    <a:pt x="215" y="236"/>
                  </a:cubicBezTo>
                  <a:cubicBezTo>
                    <a:pt x="216" y="234"/>
                    <a:pt x="217" y="228"/>
                    <a:pt x="218" y="226"/>
                  </a:cubicBezTo>
                  <a:cubicBezTo>
                    <a:pt x="218" y="226"/>
                    <a:pt x="218" y="226"/>
                    <a:pt x="218" y="226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20" y="225"/>
                    <a:pt x="223" y="223"/>
                    <a:pt x="224" y="221"/>
                  </a:cubicBezTo>
                  <a:cubicBezTo>
                    <a:pt x="226" y="219"/>
                    <a:pt x="227" y="215"/>
                    <a:pt x="227" y="212"/>
                  </a:cubicBezTo>
                  <a:cubicBezTo>
                    <a:pt x="227" y="210"/>
                    <a:pt x="227" y="208"/>
                    <a:pt x="227" y="206"/>
                  </a:cubicBezTo>
                  <a:cubicBezTo>
                    <a:pt x="227" y="206"/>
                    <a:pt x="227" y="205"/>
                    <a:pt x="227" y="205"/>
                  </a:cubicBezTo>
                  <a:cubicBezTo>
                    <a:pt x="227" y="203"/>
                    <a:pt x="226" y="199"/>
                    <a:pt x="224" y="199"/>
                  </a:cubicBezTo>
                  <a:cubicBezTo>
                    <a:pt x="223" y="199"/>
                    <a:pt x="222" y="200"/>
                    <a:pt x="222" y="200"/>
                  </a:cubicBezTo>
                  <a:cubicBezTo>
                    <a:pt x="222" y="197"/>
                    <a:pt x="222" y="189"/>
                    <a:pt x="222" y="187"/>
                  </a:cubicBezTo>
                  <a:cubicBezTo>
                    <a:pt x="222" y="185"/>
                    <a:pt x="222" y="177"/>
                    <a:pt x="219" y="172"/>
                  </a:cubicBezTo>
                  <a:cubicBezTo>
                    <a:pt x="217" y="168"/>
                    <a:pt x="211" y="161"/>
                    <a:pt x="210" y="161"/>
                  </a:cubicBezTo>
                  <a:cubicBezTo>
                    <a:pt x="209" y="160"/>
                    <a:pt x="204" y="155"/>
                    <a:pt x="200" y="154"/>
                  </a:cubicBezTo>
                  <a:cubicBezTo>
                    <a:pt x="195" y="152"/>
                    <a:pt x="191" y="152"/>
                    <a:pt x="191" y="152"/>
                  </a:cubicBezTo>
                  <a:cubicBezTo>
                    <a:pt x="191" y="152"/>
                    <a:pt x="188" y="150"/>
                    <a:pt x="186" y="150"/>
                  </a:cubicBezTo>
                  <a:cubicBezTo>
                    <a:pt x="184" y="151"/>
                    <a:pt x="180" y="151"/>
                    <a:pt x="180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0" y="150"/>
                    <a:pt x="176" y="153"/>
                    <a:pt x="175" y="153"/>
                  </a:cubicBezTo>
                  <a:cubicBezTo>
                    <a:pt x="174" y="153"/>
                    <a:pt x="170" y="154"/>
                    <a:pt x="169" y="154"/>
                  </a:cubicBezTo>
                  <a:cubicBezTo>
                    <a:pt x="168" y="155"/>
                    <a:pt x="163" y="161"/>
                    <a:pt x="161" y="163"/>
                  </a:cubicBezTo>
                  <a:cubicBezTo>
                    <a:pt x="160" y="164"/>
                    <a:pt x="157" y="168"/>
                    <a:pt x="155" y="173"/>
                  </a:cubicBezTo>
                  <a:cubicBezTo>
                    <a:pt x="154" y="179"/>
                    <a:pt x="152" y="182"/>
                    <a:pt x="152" y="189"/>
                  </a:cubicBezTo>
                  <a:cubicBezTo>
                    <a:pt x="152" y="191"/>
                    <a:pt x="153" y="198"/>
                    <a:pt x="153" y="200"/>
                  </a:cubicBezTo>
                  <a:cubicBezTo>
                    <a:pt x="153" y="200"/>
                    <a:pt x="151" y="199"/>
                    <a:pt x="150" y="199"/>
                  </a:cubicBezTo>
                  <a:cubicBezTo>
                    <a:pt x="148" y="199"/>
                    <a:pt x="146" y="203"/>
                    <a:pt x="146" y="205"/>
                  </a:cubicBezTo>
                  <a:cubicBezTo>
                    <a:pt x="146" y="205"/>
                    <a:pt x="146" y="206"/>
                    <a:pt x="146" y="206"/>
                  </a:cubicBezTo>
                  <a:cubicBezTo>
                    <a:pt x="146" y="208"/>
                    <a:pt x="146" y="210"/>
                    <a:pt x="146" y="212"/>
                  </a:cubicBezTo>
                  <a:cubicBezTo>
                    <a:pt x="147" y="215"/>
                    <a:pt x="148" y="219"/>
                    <a:pt x="149" y="221"/>
                  </a:cubicBezTo>
                  <a:cubicBezTo>
                    <a:pt x="151" y="223"/>
                    <a:pt x="154" y="225"/>
                    <a:pt x="155" y="226"/>
                  </a:cubicBezTo>
                  <a:cubicBezTo>
                    <a:pt x="155" y="226"/>
                    <a:pt x="156" y="226"/>
                    <a:pt x="156" y="226"/>
                  </a:cubicBezTo>
                  <a:cubicBezTo>
                    <a:pt x="157" y="228"/>
                    <a:pt x="158" y="234"/>
                    <a:pt x="159" y="236"/>
                  </a:cubicBezTo>
                  <a:cubicBezTo>
                    <a:pt x="160" y="237"/>
                    <a:pt x="161" y="239"/>
                    <a:pt x="163" y="241"/>
                  </a:cubicBezTo>
                  <a:cubicBezTo>
                    <a:pt x="163" y="245"/>
                    <a:pt x="164" y="251"/>
                    <a:pt x="162" y="253"/>
                  </a:cubicBezTo>
                  <a:cubicBezTo>
                    <a:pt x="162" y="253"/>
                    <a:pt x="162" y="253"/>
                    <a:pt x="162" y="253"/>
                  </a:cubicBezTo>
                  <a:cubicBezTo>
                    <a:pt x="149" y="263"/>
                    <a:pt x="149" y="263"/>
                    <a:pt x="149" y="263"/>
                  </a:cubicBezTo>
                  <a:cubicBezTo>
                    <a:pt x="149" y="263"/>
                    <a:pt x="145" y="265"/>
                    <a:pt x="139" y="267"/>
                  </a:cubicBezTo>
                  <a:cubicBezTo>
                    <a:pt x="130" y="264"/>
                    <a:pt x="118" y="259"/>
                    <a:pt x="118" y="259"/>
                  </a:cubicBezTo>
                  <a:cubicBezTo>
                    <a:pt x="108" y="252"/>
                    <a:pt x="108" y="252"/>
                    <a:pt x="108" y="252"/>
                  </a:cubicBezTo>
                  <a:cubicBezTo>
                    <a:pt x="107" y="251"/>
                    <a:pt x="107" y="246"/>
                    <a:pt x="108" y="242"/>
                  </a:cubicBezTo>
                  <a:cubicBezTo>
                    <a:pt x="109" y="241"/>
                    <a:pt x="110" y="239"/>
                    <a:pt x="111" y="238"/>
                  </a:cubicBezTo>
                  <a:cubicBezTo>
                    <a:pt x="112" y="237"/>
                    <a:pt x="113" y="232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5" y="230"/>
                    <a:pt x="117" y="228"/>
                    <a:pt x="118" y="226"/>
                  </a:cubicBezTo>
                  <a:cubicBezTo>
                    <a:pt x="119" y="225"/>
                    <a:pt x="120" y="222"/>
                    <a:pt x="120" y="219"/>
                  </a:cubicBezTo>
                  <a:cubicBezTo>
                    <a:pt x="120" y="218"/>
                    <a:pt x="120" y="216"/>
                    <a:pt x="120" y="215"/>
                  </a:cubicBezTo>
                  <a:cubicBezTo>
                    <a:pt x="120" y="214"/>
                    <a:pt x="120" y="214"/>
                    <a:pt x="120" y="213"/>
                  </a:cubicBezTo>
                  <a:cubicBezTo>
                    <a:pt x="120" y="212"/>
                    <a:pt x="119" y="209"/>
                    <a:pt x="118" y="209"/>
                  </a:cubicBezTo>
                  <a:cubicBezTo>
                    <a:pt x="117" y="209"/>
                    <a:pt x="117" y="209"/>
                    <a:pt x="116" y="209"/>
                  </a:cubicBezTo>
                  <a:cubicBezTo>
                    <a:pt x="116" y="207"/>
                    <a:pt x="117" y="201"/>
                    <a:pt x="116" y="199"/>
                  </a:cubicBezTo>
                  <a:cubicBezTo>
                    <a:pt x="116" y="198"/>
                    <a:pt x="116" y="192"/>
                    <a:pt x="114" y="188"/>
                  </a:cubicBezTo>
                  <a:cubicBezTo>
                    <a:pt x="112" y="184"/>
                    <a:pt x="108" y="179"/>
                    <a:pt x="107" y="178"/>
                  </a:cubicBezTo>
                  <a:cubicBezTo>
                    <a:pt x="106" y="178"/>
                    <a:pt x="102" y="174"/>
                    <a:pt x="99" y="173"/>
                  </a:cubicBezTo>
                  <a:cubicBezTo>
                    <a:pt x="95" y="172"/>
                    <a:pt x="92" y="172"/>
                    <a:pt x="92" y="172"/>
                  </a:cubicBezTo>
                  <a:cubicBezTo>
                    <a:pt x="92" y="172"/>
                    <a:pt x="89" y="170"/>
                    <a:pt x="88" y="170"/>
                  </a:cubicBezTo>
                  <a:cubicBezTo>
                    <a:pt x="87" y="170"/>
                    <a:pt x="83" y="171"/>
                    <a:pt x="83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83" y="170"/>
                    <a:pt x="80" y="172"/>
                    <a:pt x="79" y="172"/>
                  </a:cubicBezTo>
                  <a:cubicBezTo>
                    <a:pt x="78" y="172"/>
                    <a:pt x="75" y="173"/>
                    <a:pt x="74" y="174"/>
                  </a:cubicBezTo>
                  <a:cubicBezTo>
                    <a:pt x="73" y="174"/>
                    <a:pt x="70" y="178"/>
                    <a:pt x="68" y="180"/>
                  </a:cubicBezTo>
                  <a:cubicBezTo>
                    <a:pt x="67" y="181"/>
                    <a:pt x="64" y="184"/>
                    <a:pt x="63" y="188"/>
                  </a:cubicBezTo>
                  <a:cubicBezTo>
                    <a:pt x="62" y="193"/>
                    <a:pt x="61" y="195"/>
                    <a:pt x="61" y="201"/>
                  </a:cubicBezTo>
                  <a:cubicBezTo>
                    <a:pt x="61" y="203"/>
                    <a:pt x="61" y="208"/>
                    <a:pt x="62" y="210"/>
                  </a:cubicBezTo>
                  <a:cubicBezTo>
                    <a:pt x="61" y="210"/>
                    <a:pt x="60" y="209"/>
                    <a:pt x="59" y="209"/>
                  </a:cubicBezTo>
                  <a:cubicBezTo>
                    <a:pt x="58" y="209"/>
                    <a:pt x="56" y="212"/>
                    <a:pt x="56" y="213"/>
                  </a:cubicBezTo>
                  <a:cubicBezTo>
                    <a:pt x="56" y="214"/>
                    <a:pt x="56" y="214"/>
                    <a:pt x="56" y="215"/>
                  </a:cubicBezTo>
                  <a:cubicBezTo>
                    <a:pt x="56" y="216"/>
                    <a:pt x="56" y="218"/>
                    <a:pt x="56" y="219"/>
                  </a:cubicBezTo>
                  <a:cubicBezTo>
                    <a:pt x="57" y="222"/>
                    <a:pt x="57" y="225"/>
                    <a:pt x="59" y="226"/>
                  </a:cubicBezTo>
                  <a:cubicBezTo>
                    <a:pt x="60" y="228"/>
                    <a:pt x="63" y="230"/>
                    <a:pt x="63" y="230"/>
                  </a:cubicBezTo>
                  <a:cubicBezTo>
                    <a:pt x="64" y="230"/>
                    <a:pt x="64" y="230"/>
                    <a:pt x="64" y="230"/>
                  </a:cubicBezTo>
                  <a:cubicBezTo>
                    <a:pt x="65" y="232"/>
                    <a:pt x="66" y="237"/>
                    <a:pt x="67" y="238"/>
                  </a:cubicBezTo>
                  <a:cubicBezTo>
                    <a:pt x="67" y="239"/>
                    <a:pt x="68" y="240"/>
                    <a:pt x="69" y="242"/>
                  </a:cubicBezTo>
                  <a:cubicBezTo>
                    <a:pt x="70" y="245"/>
                    <a:pt x="70" y="250"/>
                    <a:pt x="69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59" y="259"/>
                    <a:pt x="59" y="259"/>
                    <a:pt x="59" y="259"/>
                  </a:cubicBezTo>
                  <a:cubicBezTo>
                    <a:pt x="59" y="259"/>
                    <a:pt x="44" y="265"/>
                    <a:pt x="35" y="269"/>
                  </a:cubicBezTo>
                  <a:cubicBezTo>
                    <a:pt x="24" y="248"/>
                    <a:pt x="17" y="224"/>
                    <a:pt x="16" y="199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8" y="194"/>
                    <a:pt x="49" y="190"/>
                    <a:pt x="50" y="187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4"/>
                    <a:pt x="51" y="183"/>
                    <a:pt x="51" y="182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8" y="149"/>
                    <a:pt x="28" y="119"/>
                    <a:pt x="46" y="93"/>
                  </a:cubicBezTo>
                  <a:cubicBezTo>
                    <a:pt x="59" y="100"/>
                    <a:pt x="74" y="106"/>
                    <a:pt x="91" y="111"/>
                  </a:cubicBezTo>
                  <a:cubicBezTo>
                    <a:pt x="87" y="126"/>
                    <a:pt x="85" y="142"/>
                    <a:pt x="83" y="158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3" y="157"/>
                    <a:pt x="94" y="158"/>
                    <a:pt x="96" y="158"/>
                  </a:cubicBezTo>
                  <a:cubicBezTo>
                    <a:pt x="97" y="159"/>
                    <a:pt x="98" y="159"/>
                    <a:pt x="99" y="159"/>
                  </a:cubicBezTo>
                  <a:cubicBezTo>
                    <a:pt x="101" y="144"/>
                    <a:pt x="103" y="129"/>
                    <a:pt x="107" y="116"/>
                  </a:cubicBezTo>
                  <a:cubicBezTo>
                    <a:pt x="129" y="121"/>
                    <a:pt x="155" y="124"/>
                    <a:pt x="182" y="124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9" y="137"/>
                    <a:pt x="189" y="137"/>
                    <a:pt x="189" y="137"/>
                  </a:cubicBezTo>
                  <a:cubicBezTo>
                    <a:pt x="191" y="137"/>
                    <a:pt x="193" y="138"/>
                    <a:pt x="195" y="139"/>
                  </a:cubicBezTo>
                  <a:cubicBezTo>
                    <a:pt x="196" y="139"/>
                    <a:pt x="197" y="139"/>
                    <a:pt x="198" y="139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225" y="124"/>
                    <a:pt x="250" y="121"/>
                    <a:pt x="272" y="116"/>
                  </a:cubicBezTo>
                  <a:cubicBezTo>
                    <a:pt x="276" y="129"/>
                    <a:pt x="278" y="144"/>
                    <a:pt x="280" y="159"/>
                  </a:cubicBezTo>
                  <a:cubicBezTo>
                    <a:pt x="295" y="157"/>
                    <a:pt x="295" y="157"/>
                    <a:pt x="295" y="157"/>
                  </a:cubicBezTo>
                  <a:cubicBezTo>
                    <a:pt x="295" y="157"/>
                    <a:pt x="296" y="158"/>
                    <a:pt x="296" y="158"/>
                  </a:cubicBezTo>
                  <a:cubicBezTo>
                    <a:pt x="295" y="142"/>
                    <a:pt x="292" y="126"/>
                    <a:pt x="288" y="111"/>
                  </a:cubicBezTo>
                  <a:cubicBezTo>
                    <a:pt x="305" y="106"/>
                    <a:pt x="321" y="100"/>
                    <a:pt x="333" y="93"/>
                  </a:cubicBezTo>
                  <a:cubicBezTo>
                    <a:pt x="351" y="119"/>
                    <a:pt x="362" y="149"/>
                    <a:pt x="363" y="182"/>
                  </a:cubicBezTo>
                  <a:cubicBezTo>
                    <a:pt x="329" y="182"/>
                    <a:pt x="329" y="182"/>
                    <a:pt x="329" y="182"/>
                  </a:cubicBezTo>
                  <a:cubicBezTo>
                    <a:pt x="331" y="187"/>
                    <a:pt x="332" y="193"/>
                    <a:pt x="333" y="198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33" y="198"/>
                    <a:pt x="333" y="198"/>
                    <a:pt x="333" y="199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24"/>
                    <a:pt x="355" y="248"/>
                    <a:pt x="345" y="26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5857875" y="3402013"/>
              <a:ext cx="44450" cy="63500"/>
            </a:xfrm>
            <a:custGeom>
              <a:avLst/>
              <a:gdLst>
                <a:gd name="T0" fmla="*/ 0 w 12"/>
                <a:gd name="T1" fmla="*/ 0 h 17"/>
                <a:gd name="T2" fmla="*/ 2147483647 w 12"/>
                <a:gd name="T3" fmla="*/ 2147483647 h 17"/>
                <a:gd name="T4" fmla="*/ 2147483647 w 12"/>
                <a:gd name="T5" fmla="*/ 2147483647 h 17"/>
                <a:gd name="T6" fmla="*/ 2147483647 w 12"/>
                <a:gd name="T7" fmla="*/ 2147483647 h 17"/>
                <a:gd name="T8" fmla="*/ 2147483647 w 12"/>
                <a:gd name="T9" fmla="*/ 2147483647 h 17"/>
                <a:gd name="T10" fmla="*/ 2147483647 w 12"/>
                <a:gd name="T11" fmla="*/ 2147483647 h 17"/>
                <a:gd name="T12" fmla="*/ 2147483647 w 12"/>
                <a:gd name="T13" fmla="*/ 2147483647 h 17"/>
                <a:gd name="T14" fmla="*/ 2147483647 w 12"/>
                <a:gd name="T15" fmla="*/ 0 h 17"/>
                <a:gd name="T16" fmla="*/ 0 w 12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7"/>
                <a:gd name="T29" fmla="*/ 12 w 12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7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4"/>
                    <a:pt x="9" y="11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2" y="2"/>
                    <a:pt x="1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6262688" y="3402013"/>
              <a:ext cx="71438" cy="63500"/>
            </a:xfrm>
            <a:custGeom>
              <a:avLst/>
              <a:gdLst>
                <a:gd name="T0" fmla="*/ 2147483647 w 19"/>
                <a:gd name="T1" fmla="*/ 2147483647 h 17"/>
                <a:gd name="T2" fmla="*/ 2147483647 w 19"/>
                <a:gd name="T3" fmla="*/ 2147483647 h 17"/>
                <a:gd name="T4" fmla="*/ 2147483647 w 19"/>
                <a:gd name="T5" fmla="*/ 2147483647 h 17"/>
                <a:gd name="T6" fmla="*/ 2147483647 w 19"/>
                <a:gd name="T7" fmla="*/ 2147483647 h 17"/>
                <a:gd name="T8" fmla="*/ 2147483647 w 19"/>
                <a:gd name="T9" fmla="*/ 2147483647 h 17"/>
                <a:gd name="T10" fmla="*/ 2147483647 w 19"/>
                <a:gd name="T11" fmla="*/ 2147483647 h 17"/>
                <a:gd name="T12" fmla="*/ 2147483647 w 19"/>
                <a:gd name="T13" fmla="*/ 2147483647 h 17"/>
                <a:gd name="T14" fmla="*/ 2147483647 w 19"/>
                <a:gd name="T15" fmla="*/ 0 h 17"/>
                <a:gd name="T16" fmla="*/ 0 w 19"/>
                <a:gd name="T17" fmla="*/ 0 h 17"/>
                <a:gd name="T18" fmla="*/ 2147483647 w 19"/>
                <a:gd name="T19" fmla="*/ 214748364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7"/>
                <a:gd name="T32" fmla="*/ 19 w 19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7"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6"/>
                    <a:pt x="1" y="9"/>
                  </a:cubicBezTo>
                  <a:cubicBezTo>
                    <a:pt x="3" y="11"/>
                    <a:pt x="4" y="14"/>
                    <a:pt x="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2"/>
                    <a:pt x="16" y="8"/>
                    <a:pt x="17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1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grpSp>
        <p:nvGrpSpPr>
          <p:cNvPr id="43" name="组合 67"/>
          <p:cNvGrpSpPr>
            <a:grpSpLocks noChangeAspect="1"/>
          </p:cNvGrpSpPr>
          <p:nvPr/>
        </p:nvGrpSpPr>
        <p:grpSpPr bwMode="auto">
          <a:xfrm>
            <a:off x="10172469" y="1336323"/>
            <a:ext cx="914999" cy="960000"/>
            <a:chOff x="5378450" y="2678113"/>
            <a:chExt cx="1431925" cy="1498601"/>
          </a:xfrm>
        </p:grpSpPr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5378450" y="2678113"/>
              <a:ext cx="1431925" cy="966788"/>
            </a:xfrm>
            <a:custGeom>
              <a:avLst/>
              <a:gdLst>
                <a:gd name="T0" fmla="*/ 2147483647 w 382"/>
                <a:gd name="T1" fmla="*/ 2147483647 h 258"/>
                <a:gd name="T2" fmla="*/ 2147483647 w 382"/>
                <a:gd name="T3" fmla="*/ 2147483647 h 258"/>
                <a:gd name="T4" fmla="*/ 2147483647 w 382"/>
                <a:gd name="T5" fmla="*/ 2147483647 h 258"/>
                <a:gd name="T6" fmla="*/ 2147483647 w 382"/>
                <a:gd name="T7" fmla="*/ 2147483647 h 258"/>
                <a:gd name="T8" fmla="*/ 2147483647 w 382"/>
                <a:gd name="T9" fmla="*/ 2147483647 h 258"/>
                <a:gd name="T10" fmla="*/ 2147483647 w 382"/>
                <a:gd name="T11" fmla="*/ 2147483647 h 258"/>
                <a:gd name="T12" fmla="*/ 2147483647 w 382"/>
                <a:gd name="T13" fmla="*/ 2147483647 h 258"/>
                <a:gd name="T14" fmla="*/ 2147483647 w 382"/>
                <a:gd name="T15" fmla="*/ 2147483647 h 258"/>
                <a:gd name="T16" fmla="*/ 2147483647 w 382"/>
                <a:gd name="T17" fmla="*/ 2147483647 h 258"/>
                <a:gd name="T18" fmla="*/ 2147483647 w 382"/>
                <a:gd name="T19" fmla="*/ 2147483647 h 258"/>
                <a:gd name="T20" fmla="*/ 2147483647 w 382"/>
                <a:gd name="T21" fmla="*/ 2147483647 h 258"/>
                <a:gd name="T22" fmla="*/ 2147483647 w 382"/>
                <a:gd name="T23" fmla="*/ 2147483647 h 258"/>
                <a:gd name="T24" fmla="*/ 2147483647 w 382"/>
                <a:gd name="T25" fmla="*/ 2147483647 h 258"/>
                <a:gd name="T26" fmla="*/ 2147483647 w 382"/>
                <a:gd name="T27" fmla="*/ 2147483647 h 258"/>
                <a:gd name="T28" fmla="*/ 2147483647 w 382"/>
                <a:gd name="T29" fmla="*/ 2147483647 h 258"/>
                <a:gd name="T30" fmla="*/ 2147483647 w 382"/>
                <a:gd name="T31" fmla="*/ 2147483647 h 258"/>
                <a:gd name="T32" fmla="*/ 2147483647 w 382"/>
                <a:gd name="T33" fmla="*/ 2147483647 h 258"/>
                <a:gd name="T34" fmla="*/ 2147483647 w 382"/>
                <a:gd name="T35" fmla="*/ 2147483647 h 258"/>
                <a:gd name="T36" fmla="*/ 2147483647 w 382"/>
                <a:gd name="T37" fmla="*/ 2147483647 h 258"/>
                <a:gd name="T38" fmla="*/ 2147483647 w 382"/>
                <a:gd name="T39" fmla="*/ 2147483647 h 258"/>
                <a:gd name="T40" fmla="*/ 2147483647 w 382"/>
                <a:gd name="T41" fmla="*/ 2147483647 h 258"/>
                <a:gd name="T42" fmla="*/ 2147483647 w 382"/>
                <a:gd name="T43" fmla="*/ 2147483647 h 258"/>
                <a:gd name="T44" fmla="*/ 2147483647 w 382"/>
                <a:gd name="T45" fmla="*/ 2147483647 h 258"/>
                <a:gd name="T46" fmla="*/ 2147483647 w 382"/>
                <a:gd name="T47" fmla="*/ 2147483647 h 258"/>
                <a:gd name="T48" fmla="*/ 2147483647 w 382"/>
                <a:gd name="T49" fmla="*/ 2147483647 h 258"/>
                <a:gd name="T50" fmla="*/ 2147483647 w 382"/>
                <a:gd name="T51" fmla="*/ 2147483647 h 258"/>
                <a:gd name="T52" fmla="*/ 2147483647 w 382"/>
                <a:gd name="T53" fmla="*/ 2147483647 h 258"/>
                <a:gd name="T54" fmla="*/ 2147483647 w 382"/>
                <a:gd name="T55" fmla="*/ 2147483647 h 258"/>
                <a:gd name="T56" fmla="*/ 2147483647 w 382"/>
                <a:gd name="T57" fmla="*/ 2147483647 h 258"/>
                <a:gd name="T58" fmla="*/ 2147483647 w 382"/>
                <a:gd name="T59" fmla="*/ 2147483647 h 258"/>
                <a:gd name="T60" fmla="*/ 2147483647 w 382"/>
                <a:gd name="T61" fmla="*/ 2147483647 h 258"/>
                <a:gd name="T62" fmla="*/ 2147483647 w 382"/>
                <a:gd name="T63" fmla="*/ 2147483647 h 258"/>
                <a:gd name="T64" fmla="*/ 2147483647 w 382"/>
                <a:gd name="T65" fmla="*/ 2147483647 h 258"/>
                <a:gd name="T66" fmla="*/ 2147483647 w 382"/>
                <a:gd name="T67" fmla="*/ 2147483647 h 258"/>
                <a:gd name="T68" fmla="*/ 2147483647 w 382"/>
                <a:gd name="T69" fmla="*/ 2147483647 h 258"/>
                <a:gd name="T70" fmla="*/ 2147483647 w 382"/>
                <a:gd name="T71" fmla="*/ 2147483647 h 258"/>
                <a:gd name="T72" fmla="*/ 2147483647 w 382"/>
                <a:gd name="T73" fmla="*/ 2147483647 h 258"/>
                <a:gd name="T74" fmla="*/ 2147483647 w 382"/>
                <a:gd name="T75" fmla="*/ 2147483647 h 258"/>
                <a:gd name="T76" fmla="*/ 2147483647 w 382"/>
                <a:gd name="T77" fmla="*/ 2147483647 h 258"/>
                <a:gd name="T78" fmla="*/ 2147483647 w 382"/>
                <a:gd name="T79" fmla="*/ 2147483647 h 258"/>
                <a:gd name="T80" fmla="*/ 2147483647 w 382"/>
                <a:gd name="T81" fmla="*/ 2147483647 h 258"/>
                <a:gd name="T82" fmla="*/ 2147483647 w 382"/>
                <a:gd name="T83" fmla="*/ 2147483647 h 258"/>
                <a:gd name="T84" fmla="*/ 2147483647 w 382"/>
                <a:gd name="T85" fmla="*/ 2147483647 h 258"/>
                <a:gd name="T86" fmla="*/ 2147483647 w 382"/>
                <a:gd name="T87" fmla="*/ 2147483647 h 258"/>
                <a:gd name="T88" fmla="*/ 2147483647 w 382"/>
                <a:gd name="T89" fmla="*/ 2147483647 h 258"/>
                <a:gd name="T90" fmla="*/ 2147483647 w 382"/>
                <a:gd name="T91" fmla="*/ 2147483647 h 258"/>
                <a:gd name="T92" fmla="*/ 2147483647 w 382"/>
                <a:gd name="T93" fmla="*/ 2147483647 h 258"/>
                <a:gd name="T94" fmla="*/ 2147483647 w 382"/>
                <a:gd name="T95" fmla="*/ 2147483647 h 258"/>
                <a:gd name="T96" fmla="*/ 2147483647 w 382"/>
                <a:gd name="T97" fmla="*/ 2147483647 h 258"/>
                <a:gd name="T98" fmla="*/ 2147483647 w 382"/>
                <a:gd name="T99" fmla="*/ 2147483647 h 258"/>
                <a:gd name="T100" fmla="*/ 2147483647 w 382"/>
                <a:gd name="T101" fmla="*/ 2147483647 h 258"/>
                <a:gd name="T102" fmla="*/ 2147483647 w 382"/>
                <a:gd name="T103" fmla="*/ 2147483647 h 258"/>
                <a:gd name="T104" fmla="*/ 2147483647 w 382"/>
                <a:gd name="T105" fmla="*/ 2147483647 h 258"/>
                <a:gd name="T106" fmla="*/ 2147483647 w 382"/>
                <a:gd name="T107" fmla="*/ 2147483647 h 258"/>
                <a:gd name="T108" fmla="*/ 2147483647 w 382"/>
                <a:gd name="T109" fmla="*/ 0 h 258"/>
                <a:gd name="T110" fmla="*/ 2147483647 w 382"/>
                <a:gd name="T111" fmla="*/ 2147483647 h 258"/>
                <a:gd name="T112" fmla="*/ 2147483647 w 382"/>
                <a:gd name="T113" fmla="*/ 2147483647 h 2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82"/>
                <a:gd name="T172" fmla="*/ 0 h 258"/>
                <a:gd name="T173" fmla="*/ 382 w 382"/>
                <a:gd name="T174" fmla="*/ 258 h 25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82" h="258">
                  <a:moveTo>
                    <a:pt x="17" y="258"/>
                  </a:moveTo>
                  <a:cubicBezTo>
                    <a:pt x="14" y="258"/>
                    <a:pt x="12" y="257"/>
                    <a:pt x="11" y="254"/>
                  </a:cubicBezTo>
                  <a:cubicBezTo>
                    <a:pt x="8" y="245"/>
                    <a:pt x="6" y="237"/>
                    <a:pt x="4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6"/>
                    <a:pt x="4" y="224"/>
                    <a:pt x="5" y="223"/>
                  </a:cubicBezTo>
                  <a:cubicBezTo>
                    <a:pt x="6" y="221"/>
                    <a:pt x="7" y="220"/>
                    <a:pt x="9" y="220"/>
                  </a:cubicBezTo>
                  <a:cubicBezTo>
                    <a:pt x="12" y="219"/>
                    <a:pt x="16" y="222"/>
                    <a:pt x="17" y="225"/>
                  </a:cubicBezTo>
                  <a:cubicBezTo>
                    <a:pt x="18" y="234"/>
                    <a:pt x="21" y="242"/>
                    <a:pt x="24" y="250"/>
                  </a:cubicBezTo>
                  <a:cubicBezTo>
                    <a:pt x="24" y="251"/>
                    <a:pt x="24" y="253"/>
                    <a:pt x="23" y="255"/>
                  </a:cubicBezTo>
                  <a:cubicBezTo>
                    <a:pt x="23" y="256"/>
                    <a:pt x="21" y="257"/>
                    <a:pt x="19" y="258"/>
                  </a:cubicBezTo>
                  <a:cubicBezTo>
                    <a:pt x="19" y="258"/>
                    <a:pt x="18" y="258"/>
                    <a:pt x="17" y="258"/>
                  </a:cubicBezTo>
                  <a:close/>
                  <a:moveTo>
                    <a:pt x="8" y="213"/>
                  </a:moveTo>
                  <a:cubicBezTo>
                    <a:pt x="4" y="213"/>
                    <a:pt x="1" y="211"/>
                    <a:pt x="1" y="207"/>
                  </a:cubicBezTo>
                  <a:cubicBezTo>
                    <a:pt x="1" y="206"/>
                    <a:pt x="1" y="204"/>
                    <a:pt x="3" y="203"/>
                  </a:cubicBezTo>
                  <a:cubicBezTo>
                    <a:pt x="4" y="201"/>
                    <a:pt x="5" y="200"/>
                    <a:pt x="7" y="200"/>
                  </a:cubicBezTo>
                  <a:cubicBezTo>
                    <a:pt x="11" y="200"/>
                    <a:pt x="14" y="203"/>
                    <a:pt x="14" y="206"/>
                  </a:cubicBezTo>
                  <a:cubicBezTo>
                    <a:pt x="14" y="210"/>
                    <a:pt x="12" y="213"/>
                    <a:pt x="8" y="213"/>
                  </a:cubicBezTo>
                  <a:cubicBezTo>
                    <a:pt x="8" y="213"/>
                    <a:pt x="8" y="213"/>
                    <a:pt x="8" y="213"/>
                  </a:cubicBezTo>
                  <a:close/>
                  <a:moveTo>
                    <a:pt x="375" y="198"/>
                  </a:moveTo>
                  <a:cubicBezTo>
                    <a:pt x="372" y="198"/>
                    <a:pt x="369" y="195"/>
                    <a:pt x="369" y="191"/>
                  </a:cubicBezTo>
                  <a:cubicBezTo>
                    <a:pt x="369" y="187"/>
                    <a:pt x="372" y="184"/>
                    <a:pt x="375" y="184"/>
                  </a:cubicBezTo>
                  <a:cubicBezTo>
                    <a:pt x="379" y="184"/>
                    <a:pt x="382" y="187"/>
                    <a:pt x="382" y="191"/>
                  </a:cubicBezTo>
                  <a:cubicBezTo>
                    <a:pt x="382" y="195"/>
                    <a:pt x="379" y="198"/>
                    <a:pt x="375" y="198"/>
                  </a:cubicBezTo>
                  <a:close/>
                  <a:moveTo>
                    <a:pt x="7" y="194"/>
                  </a:moveTo>
                  <a:cubicBezTo>
                    <a:pt x="7" y="194"/>
                    <a:pt x="7" y="194"/>
                    <a:pt x="7" y="194"/>
                  </a:cubicBezTo>
                  <a:cubicBezTo>
                    <a:pt x="3" y="193"/>
                    <a:pt x="0" y="191"/>
                    <a:pt x="0" y="187"/>
                  </a:cubicBezTo>
                  <a:cubicBezTo>
                    <a:pt x="1" y="178"/>
                    <a:pt x="1" y="169"/>
                    <a:pt x="3" y="160"/>
                  </a:cubicBezTo>
                  <a:cubicBezTo>
                    <a:pt x="3" y="156"/>
                    <a:pt x="7" y="153"/>
                    <a:pt x="10" y="154"/>
                  </a:cubicBezTo>
                  <a:cubicBezTo>
                    <a:pt x="14" y="155"/>
                    <a:pt x="16" y="158"/>
                    <a:pt x="16" y="162"/>
                  </a:cubicBezTo>
                  <a:cubicBezTo>
                    <a:pt x="15" y="170"/>
                    <a:pt x="14" y="179"/>
                    <a:pt x="14" y="187"/>
                  </a:cubicBezTo>
                  <a:cubicBezTo>
                    <a:pt x="14" y="191"/>
                    <a:pt x="10" y="194"/>
                    <a:pt x="7" y="194"/>
                  </a:cubicBezTo>
                  <a:close/>
                  <a:moveTo>
                    <a:pt x="374" y="178"/>
                  </a:moveTo>
                  <a:cubicBezTo>
                    <a:pt x="371" y="178"/>
                    <a:pt x="368" y="175"/>
                    <a:pt x="368" y="172"/>
                  </a:cubicBezTo>
                  <a:cubicBezTo>
                    <a:pt x="367" y="163"/>
                    <a:pt x="365" y="155"/>
                    <a:pt x="363" y="147"/>
                  </a:cubicBezTo>
                  <a:cubicBezTo>
                    <a:pt x="362" y="143"/>
                    <a:pt x="365" y="140"/>
                    <a:pt x="368" y="139"/>
                  </a:cubicBezTo>
                  <a:cubicBezTo>
                    <a:pt x="372" y="138"/>
                    <a:pt x="375" y="140"/>
                    <a:pt x="376" y="144"/>
                  </a:cubicBezTo>
                  <a:cubicBezTo>
                    <a:pt x="378" y="152"/>
                    <a:pt x="380" y="161"/>
                    <a:pt x="381" y="170"/>
                  </a:cubicBezTo>
                  <a:cubicBezTo>
                    <a:pt x="381" y="174"/>
                    <a:pt x="379" y="177"/>
                    <a:pt x="375" y="178"/>
                  </a:cubicBezTo>
                  <a:cubicBezTo>
                    <a:pt x="375" y="178"/>
                    <a:pt x="375" y="178"/>
                    <a:pt x="374" y="178"/>
                  </a:cubicBezTo>
                  <a:close/>
                  <a:moveTo>
                    <a:pt x="14" y="148"/>
                  </a:moveTo>
                  <a:cubicBezTo>
                    <a:pt x="13" y="148"/>
                    <a:pt x="13" y="148"/>
                    <a:pt x="12" y="148"/>
                  </a:cubicBezTo>
                  <a:cubicBezTo>
                    <a:pt x="10" y="147"/>
                    <a:pt x="9" y="146"/>
                    <a:pt x="8" y="145"/>
                  </a:cubicBezTo>
                  <a:cubicBezTo>
                    <a:pt x="7" y="143"/>
                    <a:pt x="7" y="141"/>
                    <a:pt x="7" y="140"/>
                  </a:cubicBezTo>
                  <a:cubicBezTo>
                    <a:pt x="8" y="136"/>
                    <a:pt x="12" y="134"/>
                    <a:pt x="15" y="135"/>
                  </a:cubicBezTo>
                  <a:cubicBezTo>
                    <a:pt x="17" y="135"/>
                    <a:pt x="19" y="137"/>
                    <a:pt x="19" y="138"/>
                  </a:cubicBezTo>
                  <a:cubicBezTo>
                    <a:pt x="20" y="140"/>
                    <a:pt x="20" y="141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19" y="146"/>
                    <a:pt x="17" y="148"/>
                    <a:pt x="14" y="148"/>
                  </a:cubicBezTo>
                  <a:close/>
                  <a:moveTo>
                    <a:pt x="364" y="133"/>
                  </a:moveTo>
                  <a:cubicBezTo>
                    <a:pt x="361" y="133"/>
                    <a:pt x="358" y="131"/>
                    <a:pt x="357" y="129"/>
                  </a:cubicBezTo>
                  <a:cubicBezTo>
                    <a:pt x="356" y="125"/>
                    <a:pt x="358" y="121"/>
                    <a:pt x="361" y="120"/>
                  </a:cubicBezTo>
                  <a:cubicBezTo>
                    <a:pt x="365" y="119"/>
                    <a:pt x="369" y="121"/>
                    <a:pt x="370" y="124"/>
                  </a:cubicBezTo>
                  <a:cubicBezTo>
                    <a:pt x="370" y="124"/>
                    <a:pt x="370" y="124"/>
                    <a:pt x="370" y="124"/>
                  </a:cubicBezTo>
                  <a:cubicBezTo>
                    <a:pt x="371" y="127"/>
                    <a:pt x="369" y="131"/>
                    <a:pt x="366" y="132"/>
                  </a:cubicBezTo>
                  <a:cubicBezTo>
                    <a:pt x="365" y="133"/>
                    <a:pt x="365" y="133"/>
                    <a:pt x="364" y="133"/>
                  </a:cubicBezTo>
                  <a:close/>
                  <a:moveTo>
                    <a:pt x="20" y="129"/>
                  </a:moveTo>
                  <a:cubicBezTo>
                    <a:pt x="19" y="129"/>
                    <a:pt x="18" y="129"/>
                    <a:pt x="18" y="129"/>
                  </a:cubicBezTo>
                  <a:cubicBezTo>
                    <a:pt x="14" y="127"/>
                    <a:pt x="13" y="124"/>
                    <a:pt x="14" y="120"/>
                  </a:cubicBezTo>
                  <a:cubicBezTo>
                    <a:pt x="17" y="112"/>
                    <a:pt x="21" y="103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3"/>
                    <a:pt x="32" y="92"/>
                    <a:pt x="35" y="93"/>
                  </a:cubicBezTo>
                  <a:cubicBezTo>
                    <a:pt x="38" y="95"/>
                    <a:pt x="39" y="99"/>
                    <a:pt x="37" y="102"/>
                  </a:cubicBezTo>
                  <a:cubicBezTo>
                    <a:pt x="33" y="110"/>
                    <a:pt x="29" y="117"/>
                    <a:pt x="26" y="125"/>
                  </a:cubicBezTo>
                  <a:cubicBezTo>
                    <a:pt x="25" y="128"/>
                    <a:pt x="23" y="129"/>
                    <a:pt x="20" y="129"/>
                  </a:cubicBezTo>
                  <a:close/>
                  <a:moveTo>
                    <a:pt x="356" y="115"/>
                  </a:moveTo>
                  <a:cubicBezTo>
                    <a:pt x="353" y="115"/>
                    <a:pt x="351" y="113"/>
                    <a:pt x="350" y="111"/>
                  </a:cubicBezTo>
                  <a:cubicBezTo>
                    <a:pt x="346" y="104"/>
                    <a:pt x="342" y="96"/>
                    <a:pt x="337" y="89"/>
                  </a:cubicBezTo>
                  <a:cubicBezTo>
                    <a:pt x="336" y="88"/>
                    <a:pt x="335" y="86"/>
                    <a:pt x="336" y="84"/>
                  </a:cubicBezTo>
                  <a:cubicBezTo>
                    <a:pt x="336" y="83"/>
                    <a:pt x="337" y="81"/>
                    <a:pt x="338" y="80"/>
                  </a:cubicBezTo>
                  <a:cubicBezTo>
                    <a:pt x="341" y="78"/>
                    <a:pt x="346" y="79"/>
                    <a:pt x="348" y="82"/>
                  </a:cubicBezTo>
                  <a:cubicBezTo>
                    <a:pt x="353" y="89"/>
                    <a:pt x="357" y="97"/>
                    <a:pt x="362" y="105"/>
                  </a:cubicBezTo>
                  <a:cubicBezTo>
                    <a:pt x="362" y="105"/>
                    <a:pt x="362" y="105"/>
                    <a:pt x="362" y="105"/>
                  </a:cubicBezTo>
                  <a:cubicBezTo>
                    <a:pt x="363" y="108"/>
                    <a:pt x="362" y="112"/>
                    <a:pt x="359" y="114"/>
                  </a:cubicBezTo>
                  <a:cubicBezTo>
                    <a:pt x="358" y="114"/>
                    <a:pt x="357" y="115"/>
                    <a:pt x="356" y="115"/>
                  </a:cubicBezTo>
                  <a:close/>
                  <a:moveTo>
                    <a:pt x="42" y="89"/>
                  </a:moveTo>
                  <a:cubicBezTo>
                    <a:pt x="41" y="89"/>
                    <a:pt x="40" y="88"/>
                    <a:pt x="39" y="88"/>
                  </a:cubicBezTo>
                  <a:cubicBezTo>
                    <a:pt x="36" y="86"/>
                    <a:pt x="35" y="81"/>
                    <a:pt x="37" y="78"/>
                  </a:cubicBezTo>
                  <a:cubicBezTo>
                    <a:pt x="39" y="76"/>
                    <a:pt x="44" y="75"/>
                    <a:pt x="46" y="77"/>
                  </a:cubicBezTo>
                  <a:cubicBezTo>
                    <a:pt x="48" y="78"/>
                    <a:pt x="49" y="79"/>
                    <a:pt x="49" y="81"/>
                  </a:cubicBezTo>
                  <a:cubicBezTo>
                    <a:pt x="49" y="83"/>
                    <a:pt x="49" y="85"/>
                    <a:pt x="48" y="86"/>
                  </a:cubicBezTo>
                  <a:cubicBezTo>
                    <a:pt x="47" y="88"/>
                    <a:pt x="45" y="89"/>
                    <a:pt x="42" y="89"/>
                  </a:cubicBezTo>
                  <a:close/>
                  <a:moveTo>
                    <a:pt x="330" y="76"/>
                  </a:moveTo>
                  <a:cubicBezTo>
                    <a:pt x="328" y="76"/>
                    <a:pt x="326" y="76"/>
                    <a:pt x="325" y="74"/>
                  </a:cubicBezTo>
                  <a:cubicBezTo>
                    <a:pt x="324" y="73"/>
                    <a:pt x="323" y="71"/>
                    <a:pt x="323" y="69"/>
                  </a:cubicBezTo>
                  <a:cubicBezTo>
                    <a:pt x="323" y="68"/>
                    <a:pt x="324" y="66"/>
                    <a:pt x="326" y="65"/>
                  </a:cubicBezTo>
                  <a:cubicBezTo>
                    <a:pt x="328" y="63"/>
                    <a:pt x="333" y="63"/>
                    <a:pt x="335" y="66"/>
                  </a:cubicBezTo>
                  <a:cubicBezTo>
                    <a:pt x="335" y="66"/>
                    <a:pt x="335" y="66"/>
                    <a:pt x="335" y="66"/>
                  </a:cubicBezTo>
                  <a:cubicBezTo>
                    <a:pt x="336" y="67"/>
                    <a:pt x="337" y="69"/>
                    <a:pt x="336" y="70"/>
                  </a:cubicBezTo>
                  <a:cubicBezTo>
                    <a:pt x="336" y="72"/>
                    <a:pt x="336" y="74"/>
                    <a:pt x="334" y="75"/>
                  </a:cubicBezTo>
                  <a:cubicBezTo>
                    <a:pt x="333" y="76"/>
                    <a:pt x="331" y="76"/>
                    <a:pt x="330" y="76"/>
                  </a:cubicBezTo>
                  <a:close/>
                  <a:moveTo>
                    <a:pt x="55" y="74"/>
                  </a:moveTo>
                  <a:cubicBezTo>
                    <a:pt x="53" y="74"/>
                    <a:pt x="52" y="73"/>
                    <a:pt x="51" y="72"/>
                  </a:cubicBezTo>
                  <a:cubicBezTo>
                    <a:pt x="49" y="71"/>
                    <a:pt x="49" y="69"/>
                    <a:pt x="48" y="67"/>
                  </a:cubicBezTo>
                  <a:cubicBezTo>
                    <a:pt x="48" y="65"/>
                    <a:pt x="49" y="64"/>
                    <a:pt x="50" y="62"/>
                  </a:cubicBezTo>
                  <a:cubicBezTo>
                    <a:pt x="56" y="56"/>
                    <a:pt x="63" y="49"/>
                    <a:pt x="70" y="44"/>
                  </a:cubicBezTo>
                  <a:cubicBezTo>
                    <a:pt x="73" y="41"/>
                    <a:pt x="77" y="42"/>
                    <a:pt x="79" y="45"/>
                  </a:cubicBezTo>
                  <a:cubicBezTo>
                    <a:pt x="82" y="47"/>
                    <a:pt x="81" y="51"/>
                    <a:pt x="78" y="54"/>
                  </a:cubicBezTo>
                  <a:cubicBezTo>
                    <a:pt x="72" y="59"/>
                    <a:pt x="66" y="65"/>
                    <a:pt x="60" y="71"/>
                  </a:cubicBezTo>
                  <a:cubicBezTo>
                    <a:pt x="59" y="73"/>
                    <a:pt x="57" y="74"/>
                    <a:pt x="55" y="74"/>
                  </a:cubicBezTo>
                  <a:close/>
                  <a:moveTo>
                    <a:pt x="316" y="62"/>
                  </a:moveTo>
                  <a:cubicBezTo>
                    <a:pt x="314" y="62"/>
                    <a:pt x="313" y="62"/>
                    <a:pt x="312" y="61"/>
                  </a:cubicBezTo>
                  <a:cubicBezTo>
                    <a:pt x="305" y="55"/>
                    <a:pt x="299" y="49"/>
                    <a:pt x="292" y="45"/>
                  </a:cubicBezTo>
                  <a:cubicBezTo>
                    <a:pt x="290" y="44"/>
                    <a:pt x="289" y="42"/>
                    <a:pt x="289" y="40"/>
                  </a:cubicBezTo>
                  <a:cubicBezTo>
                    <a:pt x="289" y="39"/>
                    <a:pt x="289" y="37"/>
                    <a:pt x="290" y="35"/>
                  </a:cubicBezTo>
                  <a:cubicBezTo>
                    <a:pt x="292" y="33"/>
                    <a:pt x="296" y="32"/>
                    <a:pt x="299" y="34"/>
                  </a:cubicBezTo>
                  <a:cubicBezTo>
                    <a:pt x="307" y="39"/>
                    <a:pt x="314" y="45"/>
                    <a:pt x="321" y="51"/>
                  </a:cubicBezTo>
                  <a:cubicBezTo>
                    <a:pt x="323" y="53"/>
                    <a:pt x="323" y="57"/>
                    <a:pt x="321" y="60"/>
                  </a:cubicBezTo>
                  <a:cubicBezTo>
                    <a:pt x="320" y="61"/>
                    <a:pt x="318" y="62"/>
                    <a:pt x="316" y="62"/>
                  </a:cubicBezTo>
                  <a:close/>
                  <a:moveTo>
                    <a:pt x="90" y="44"/>
                  </a:moveTo>
                  <a:cubicBezTo>
                    <a:pt x="88" y="44"/>
                    <a:pt x="86" y="42"/>
                    <a:pt x="84" y="41"/>
                  </a:cubicBezTo>
                  <a:cubicBezTo>
                    <a:pt x="84" y="39"/>
                    <a:pt x="83" y="37"/>
                    <a:pt x="84" y="36"/>
                  </a:cubicBezTo>
                  <a:cubicBezTo>
                    <a:pt x="84" y="34"/>
                    <a:pt x="85" y="32"/>
                    <a:pt x="86" y="31"/>
                  </a:cubicBezTo>
                  <a:cubicBezTo>
                    <a:pt x="89" y="30"/>
                    <a:pt x="94" y="30"/>
                    <a:pt x="96" y="33"/>
                  </a:cubicBezTo>
                  <a:cubicBezTo>
                    <a:pt x="98" y="36"/>
                    <a:pt x="97" y="40"/>
                    <a:pt x="94" y="42"/>
                  </a:cubicBezTo>
                  <a:cubicBezTo>
                    <a:pt x="93" y="43"/>
                    <a:pt x="91" y="44"/>
                    <a:pt x="90" y="44"/>
                  </a:cubicBezTo>
                  <a:close/>
                  <a:moveTo>
                    <a:pt x="279" y="35"/>
                  </a:moveTo>
                  <a:cubicBezTo>
                    <a:pt x="277" y="35"/>
                    <a:pt x="276" y="35"/>
                    <a:pt x="276" y="35"/>
                  </a:cubicBezTo>
                  <a:cubicBezTo>
                    <a:pt x="272" y="33"/>
                    <a:pt x="271" y="29"/>
                    <a:pt x="273" y="26"/>
                  </a:cubicBezTo>
                  <a:cubicBezTo>
                    <a:pt x="275" y="23"/>
                    <a:pt x="278" y="21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5" y="25"/>
                    <a:pt x="286" y="29"/>
                    <a:pt x="284" y="32"/>
                  </a:cubicBezTo>
                  <a:cubicBezTo>
                    <a:pt x="283" y="34"/>
                    <a:pt x="281" y="35"/>
                    <a:pt x="279" y="35"/>
                  </a:cubicBezTo>
                  <a:close/>
                  <a:moveTo>
                    <a:pt x="107" y="34"/>
                  </a:moveTo>
                  <a:cubicBezTo>
                    <a:pt x="105" y="34"/>
                    <a:pt x="102" y="32"/>
                    <a:pt x="101" y="30"/>
                  </a:cubicBezTo>
                  <a:cubicBezTo>
                    <a:pt x="100" y="28"/>
                    <a:pt x="100" y="27"/>
                    <a:pt x="101" y="25"/>
                  </a:cubicBezTo>
                  <a:cubicBezTo>
                    <a:pt x="101" y="23"/>
                    <a:pt x="103" y="22"/>
                    <a:pt x="104" y="21"/>
                  </a:cubicBezTo>
                  <a:cubicBezTo>
                    <a:pt x="112" y="17"/>
                    <a:pt x="121" y="13"/>
                    <a:pt x="129" y="10"/>
                  </a:cubicBezTo>
                  <a:cubicBezTo>
                    <a:pt x="129" y="10"/>
                    <a:pt x="129" y="10"/>
                    <a:pt x="130" y="10"/>
                  </a:cubicBezTo>
                  <a:cubicBezTo>
                    <a:pt x="133" y="9"/>
                    <a:pt x="137" y="11"/>
                    <a:pt x="138" y="14"/>
                  </a:cubicBezTo>
                  <a:cubicBezTo>
                    <a:pt x="139" y="18"/>
                    <a:pt x="137" y="22"/>
                    <a:pt x="134" y="23"/>
                  </a:cubicBezTo>
                  <a:cubicBezTo>
                    <a:pt x="126" y="26"/>
                    <a:pt x="118" y="29"/>
                    <a:pt x="110" y="33"/>
                  </a:cubicBezTo>
                  <a:cubicBezTo>
                    <a:pt x="109" y="33"/>
                    <a:pt x="108" y="34"/>
                    <a:pt x="107" y="34"/>
                  </a:cubicBezTo>
                  <a:close/>
                  <a:moveTo>
                    <a:pt x="261" y="27"/>
                  </a:moveTo>
                  <a:cubicBezTo>
                    <a:pt x="260" y="27"/>
                    <a:pt x="259" y="27"/>
                    <a:pt x="258" y="26"/>
                  </a:cubicBezTo>
                  <a:cubicBezTo>
                    <a:pt x="251" y="23"/>
                    <a:pt x="242" y="21"/>
                    <a:pt x="234" y="19"/>
                  </a:cubicBezTo>
                  <a:cubicBezTo>
                    <a:pt x="232" y="18"/>
                    <a:pt x="231" y="17"/>
                    <a:pt x="230" y="15"/>
                  </a:cubicBezTo>
                  <a:cubicBezTo>
                    <a:pt x="229" y="14"/>
                    <a:pt x="229" y="12"/>
                    <a:pt x="229" y="10"/>
                  </a:cubicBezTo>
                  <a:cubicBezTo>
                    <a:pt x="230" y="7"/>
                    <a:pt x="234" y="5"/>
                    <a:pt x="237" y="6"/>
                  </a:cubicBezTo>
                  <a:cubicBezTo>
                    <a:pt x="246" y="8"/>
                    <a:pt x="255" y="11"/>
                    <a:pt x="263" y="14"/>
                  </a:cubicBezTo>
                  <a:cubicBezTo>
                    <a:pt x="265" y="15"/>
                    <a:pt x="266" y="16"/>
                    <a:pt x="267" y="18"/>
                  </a:cubicBezTo>
                  <a:cubicBezTo>
                    <a:pt x="267" y="19"/>
                    <a:pt x="267" y="21"/>
                    <a:pt x="267" y="23"/>
                  </a:cubicBezTo>
                  <a:cubicBezTo>
                    <a:pt x="266" y="25"/>
                    <a:pt x="263" y="27"/>
                    <a:pt x="261" y="27"/>
                  </a:cubicBezTo>
                  <a:close/>
                  <a:moveTo>
                    <a:pt x="151" y="18"/>
                  </a:moveTo>
                  <a:cubicBezTo>
                    <a:pt x="147" y="18"/>
                    <a:pt x="145" y="16"/>
                    <a:pt x="144" y="13"/>
                  </a:cubicBezTo>
                  <a:cubicBezTo>
                    <a:pt x="144" y="11"/>
                    <a:pt x="144" y="9"/>
                    <a:pt x="145" y="8"/>
                  </a:cubicBezTo>
                  <a:cubicBezTo>
                    <a:pt x="146" y="6"/>
                    <a:pt x="147" y="5"/>
                    <a:pt x="149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2" y="4"/>
                    <a:pt x="156" y="6"/>
                    <a:pt x="157" y="10"/>
                  </a:cubicBezTo>
                  <a:cubicBezTo>
                    <a:pt x="158" y="13"/>
                    <a:pt x="156" y="17"/>
                    <a:pt x="152" y="18"/>
                  </a:cubicBezTo>
                  <a:cubicBezTo>
                    <a:pt x="152" y="18"/>
                    <a:pt x="152" y="18"/>
                    <a:pt x="152" y="18"/>
                  </a:cubicBezTo>
                  <a:cubicBezTo>
                    <a:pt x="151" y="18"/>
                    <a:pt x="151" y="18"/>
                    <a:pt x="151" y="18"/>
                  </a:cubicBezTo>
                  <a:close/>
                  <a:moveTo>
                    <a:pt x="216" y="15"/>
                  </a:moveTo>
                  <a:cubicBezTo>
                    <a:pt x="216" y="15"/>
                    <a:pt x="216" y="15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2" y="14"/>
                    <a:pt x="209" y="11"/>
                    <a:pt x="210" y="8"/>
                  </a:cubicBezTo>
                  <a:cubicBezTo>
                    <a:pt x="210" y="4"/>
                    <a:pt x="213" y="1"/>
                    <a:pt x="217" y="2"/>
                  </a:cubicBezTo>
                  <a:cubicBezTo>
                    <a:pt x="219" y="2"/>
                    <a:pt x="220" y="3"/>
                    <a:pt x="221" y="4"/>
                  </a:cubicBezTo>
                  <a:cubicBezTo>
                    <a:pt x="223" y="6"/>
                    <a:pt x="223" y="8"/>
                    <a:pt x="223" y="9"/>
                  </a:cubicBezTo>
                  <a:cubicBezTo>
                    <a:pt x="222" y="13"/>
                    <a:pt x="219" y="15"/>
                    <a:pt x="216" y="15"/>
                  </a:cubicBezTo>
                  <a:close/>
                  <a:moveTo>
                    <a:pt x="170" y="14"/>
                  </a:moveTo>
                  <a:cubicBezTo>
                    <a:pt x="167" y="14"/>
                    <a:pt x="164" y="12"/>
                    <a:pt x="163" y="9"/>
                  </a:cubicBezTo>
                  <a:cubicBezTo>
                    <a:pt x="163" y="7"/>
                    <a:pt x="164" y="5"/>
                    <a:pt x="165" y="4"/>
                  </a:cubicBezTo>
                  <a:cubicBezTo>
                    <a:pt x="166" y="2"/>
                    <a:pt x="168" y="2"/>
                    <a:pt x="169" y="1"/>
                  </a:cubicBezTo>
                  <a:cubicBezTo>
                    <a:pt x="178" y="0"/>
                    <a:pt x="187" y="0"/>
                    <a:pt x="19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8" y="0"/>
                    <a:pt x="200" y="1"/>
                    <a:pt x="201" y="2"/>
                  </a:cubicBezTo>
                  <a:cubicBezTo>
                    <a:pt x="202" y="3"/>
                    <a:pt x="203" y="5"/>
                    <a:pt x="203" y="7"/>
                  </a:cubicBezTo>
                  <a:cubicBezTo>
                    <a:pt x="203" y="10"/>
                    <a:pt x="200" y="13"/>
                    <a:pt x="197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88" y="13"/>
                    <a:pt x="179" y="14"/>
                    <a:pt x="171" y="14"/>
                  </a:cubicBezTo>
                  <a:cubicBezTo>
                    <a:pt x="171" y="14"/>
                    <a:pt x="170" y="14"/>
                    <a:pt x="170" y="14"/>
                  </a:cubicBez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6056313" y="3375026"/>
              <a:ext cx="101600" cy="146050"/>
            </a:xfrm>
            <a:custGeom>
              <a:avLst/>
              <a:gdLst>
                <a:gd name="T0" fmla="*/ 0 w 27"/>
                <a:gd name="T1" fmla="*/ 2147483647 h 39"/>
                <a:gd name="T2" fmla="*/ 0 w 27"/>
                <a:gd name="T3" fmla="*/ 2147483647 h 39"/>
                <a:gd name="T4" fmla="*/ 2147483647 w 27"/>
                <a:gd name="T5" fmla="*/ 2147483647 h 39"/>
                <a:gd name="T6" fmla="*/ 2147483647 w 27"/>
                <a:gd name="T7" fmla="*/ 2147483647 h 39"/>
                <a:gd name="T8" fmla="*/ 2147483647 w 27"/>
                <a:gd name="T9" fmla="*/ 2147483647 h 39"/>
                <a:gd name="T10" fmla="*/ 2147483647 w 27"/>
                <a:gd name="T11" fmla="*/ 2147483647 h 39"/>
                <a:gd name="T12" fmla="*/ 2147483647 w 27"/>
                <a:gd name="T13" fmla="*/ 0 h 39"/>
                <a:gd name="T14" fmla="*/ 2147483647 w 27"/>
                <a:gd name="T15" fmla="*/ 0 h 39"/>
                <a:gd name="T16" fmla="*/ 0 w 27"/>
                <a:gd name="T17" fmla="*/ 2147483647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39"/>
                <a:gd name="T29" fmla="*/ 27 w 27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39">
                  <a:moveTo>
                    <a:pt x="0" y="3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39"/>
                    <a:pt x="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7" y="38"/>
                    <a:pt x="27" y="3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5408613" y="2797176"/>
              <a:ext cx="1374775" cy="1379538"/>
            </a:xfrm>
            <a:custGeom>
              <a:avLst/>
              <a:gdLst>
                <a:gd name="T0" fmla="*/ 2147483647 w 367"/>
                <a:gd name="T1" fmla="*/ 2147483647 h 368"/>
                <a:gd name="T2" fmla="*/ 2147483647 w 367"/>
                <a:gd name="T3" fmla="*/ 2147483647 h 368"/>
                <a:gd name="T4" fmla="*/ 2147483647 w 367"/>
                <a:gd name="T5" fmla="*/ 2147483647 h 368"/>
                <a:gd name="T6" fmla="*/ 2147483647 w 367"/>
                <a:gd name="T7" fmla="*/ 2147483647 h 368"/>
                <a:gd name="T8" fmla="*/ 2147483647 w 367"/>
                <a:gd name="T9" fmla="*/ 2147483647 h 368"/>
                <a:gd name="T10" fmla="*/ 2147483647 w 367"/>
                <a:gd name="T11" fmla="*/ 2147483647 h 368"/>
                <a:gd name="T12" fmla="*/ 2147483647 w 367"/>
                <a:gd name="T13" fmla="*/ 2147483647 h 368"/>
                <a:gd name="T14" fmla="*/ 2147483647 w 367"/>
                <a:gd name="T15" fmla="*/ 2147483647 h 368"/>
                <a:gd name="T16" fmla="*/ 2147483647 w 367"/>
                <a:gd name="T17" fmla="*/ 2147483647 h 368"/>
                <a:gd name="T18" fmla="*/ 2147483647 w 367"/>
                <a:gd name="T19" fmla="*/ 2147483647 h 368"/>
                <a:gd name="T20" fmla="*/ 2147483647 w 367"/>
                <a:gd name="T21" fmla="*/ 2147483647 h 368"/>
                <a:gd name="T22" fmla="*/ 2147483647 w 367"/>
                <a:gd name="T23" fmla="*/ 2147483647 h 368"/>
                <a:gd name="T24" fmla="*/ 2147483647 w 367"/>
                <a:gd name="T25" fmla="*/ 2147483647 h 368"/>
                <a:gd name="T26" fmla="*/ 2147483647 w 367"/>
                <a:gd name="T27" fmla="*/ 2147483647 h 368"/>
                <a:gd name="T28" fmla="*/ 2147483647 w 367"/>
                <a:gd name="T29" fmla="*/ 2147483647 h 368"/>
                <a:gd name="T30" fmla="*/ 2147483647 w 367"/>
                <a:gd name="T31" fmla="*/ 2147483647 h 368"/>
                <a:gd name="T32" fmla="*/ 2147483647 w 367"/>
                <a:gd name="T33" fmla="*/ 2147483647 h 368"/>
                <a:gd name="T34" fmla="*/ 2147483647 w 367"/>
                <a:gd name="T35" fmla="*/ 2147483647 h 368"/>
                <a:gd name="T36" fmla="*/ 2147483647 w 367"/>
                <a:gd name="T37" fmla="*/ 2147483647 h 368"/>
                <a:gd name="T38" fmla="*/ 2147483647 w 367"/>
                <a:gd name="T39" fmla="*/ 2147483647 h 368"/>
                <a:gd name="T40" fmla="*/ 2147483647 w 367"/>
                <a:gd name="T41" fmla="*/ 2147483647 h 368"/>
                <a:gd name="T42" fmla="*/ 2147483647 w 367"/>
                <a:gd name="T43" fmla="*/ 2147483647 h 368"/>
                <a:gd name="T44" fmla="*/ 2147483647 w 367"/>
                <a:gd name="T45" fmla="*/ 2147483647 h 368"/>
                <a:gd name="T46" fmla="*/ 2147483647 w 367"/>
                <a:gd name="T47" fmla="*/ 2147483647 h 368"/>
                <a:gd name="T48" fmla="*/ 2147483647 w 367"/>
                <a:gd name="T49" fmla="*/ 2147483647 h 368"/>
                <a:gd name="T50" fmla="*/ 2147483647 w 367"/>
                <a:gd name="T51" fmla="*/ 2147483647 h 368"/>
                <a:gd name="T52" fmla="*/ 2147483647 w 367"/>
                <a:gd name="T53" fmla="*/ 2147483647 h 368"/>
                <a:gd name="T54" fmla="*/ 2147483647 w 367"/>
                <a:gd name="T55" fmla="*/ 2147483647 h 368"/>
                <a:gd name="T56" fmla="*/ 2147483647 w 367"/>
                <a:gd name="T57" fmla="*/ 2147483647 h 368"/>
                <a:gd name="T58" fmla="*/ 2147483647 w 367"/>
                <a:gd name="T59" fmla="*/ 2147483647 h 368"/>
                <a:gd name="T60" fmla="*/ 2147483647 w 367"/>
                <a:gd name="T61" fmla="*/ 2147483647 h 368"/>
                <a:gd name="T62" fmla="*/ 2147483647 w 367"/>
                <a:gd name="T63" fmla="*/ 2147483647 h 368"/>
                <a:gd name="T64" fmla="*/ 2147483647 w 367"/>
                <a:gd name="T65" fmla="*/ 2147483647 h 368"/>
                <a:gd name="T66" fmla="*/ 2147483647 w 367"/>
                <a:gd name="T67" fmla="*/ 2147483647 h 368"/>
                <a:gd name="T68" fmla="*/ 2147483647 w 367"/>
                <a:gd name="T69" fmla="*/ 2147483647 h 368"/>
                <a:gd name="T70" fmla="*/ 2147483647 w 367"/>
                <a:gd name="T71" fmla="*/ 2147483647 h 368"/>
                <a:gd name="T72" fmla="*/ 2147483647 w 367"/>
                <a:gd name="T73" fmla="*/ 2147483647 h 368"/>
                <a:gd name="T74" fmla="*/ 2147483647 w 367"/>
                <a:gd name="T75" fmla="*/ 2147483647 h 368"/>
                <a:gd name="T76" fmla="*/ 2147483647 w 367"/>
                <a:gd name="T77" fmla="*/ 2147483647 h 368"/>
                <a:gd name="T78" fmla="*/ 2147483647 w 367"/>
                <a:gd name="T79" fmla="*/ 2147483647 h 368"/>
                <a:gd name="T80" fmla="*/ 2147483647 w 367"/>
                <a:gd name="T81" fmla="*/ 2147483647 h 368"/>
                <a:gd name="T82" fmla="*/ 2147483647 w 367"/>
                <a:gd name="T83" fmla="*/ 2147483647 h 368"/>
                <a:gd name="T84" fmla="*/ 2147483647 w 367"/>
                <a:gd name="T85" fmla="*/ 2147483647 h 368"/>
                <a:gd name="T86" fmla="*/ 2147483647 w 367"/>
                <a:gd name="T87" fmla="*/ 2147483647 h 368"/>
                <a:gd name="T88" fmla="*/ 2147483647 w 367"/>
                <a:gd name="T89" fmla="*/ 2147483647 h 368"/>
                <a:gd name="T90" fmla="*/ 2147483647 w 367"/>
                <a:gd name="T91" fmla="*/ 2147483647 h 368"/>
                <a:gd name="T92" fmla="*/ 2147483647 w 367"/>
                <a:gd name="T93" fmla="*/ 2147483647 h 3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7"/>
                <a:gd name="T142" fmla="*/ 0 h 368"/>
                <a:gd name="T143" fmla="*/ 367 w 367"/>
                <a:gd name="T144" fmla="*/ 368 h 3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7" h="368">
                  <a:moveTo>
                    <a:pt x="183" y="0"/>
                  </a:moveTo>
                  <a:cubicBezTo>
                    <a:pt x="92" y="0"/>
                    <a:pt x="17" y="66"/>
                    <a:pt x="2" y="153"/>
                  </a:cubicBezTo>
                  <a:cubicBezTo>
                    <a:pt x="4" y="154"/>
                    <a:pt x="6" y="156"/>
                    <a:pt x="6" y="159"/>
                  </a:cubicBezTo>
                  <a:cubicBezTo>
                    <a:pt x="6" y="162"/>
                    <a:pt x="3" y="165"/>
                    <a:pt x="0" y="165"/>
                  </a:cubicBezTo>
                  <a:cubicBezTo>
                    <a:pt x="0" y="168"/>
                    <a:pt x="0" y="170"/>
                    <a:pt x="0" y="172"/>
                  </a:cubicBezTo>
                  <a:cubicBezTo>
                    <a:pt x="3" y="172"/>
                    <a:pt x="6" y="174"/>
                    <a:pt x="7" y="178"/>
                  </a:cubicBezTo>
                  <a:cubicBezTo>
                    <a:pt x="7" y="186"/>
                    <a:pt x="9" y="195"/>
                    <a:pt x="11" y="203"/>
                  </a:cubicBezTo>
                  <a:cubicBezTo>
                    <a:pt x="12" y="207"/>
                    <a:pt x="10" y="210"/>
                    <a:pt x="6" y="211"/>
                  </a:cubicBezTo>
                  <a:cubicBezTo>
                    <a:pt x="6" y="211"/>
                    <a:pt x="5" y="211"/>
                    <a:pt x="5" y="211"/>
                  </a:cubicBezTo>
                  <a:cubicBezTo>
                    <a:pt x="3" y="211"/>
                    <a:pt x="2" y="211"/>
                    <a:pt x="1" y="210"/>
                  </a:cubicBezTo>
                  <a:cubicBezTo>
                    <a:pt x="14" y="299"/>
                    <a:pt x="90" y="368"/>
                    <a:pt x="183" y="368"/>
                  </a:cubicBezTo>
                  <a:cubicBezTo>
                    <a:pt x="285" y="368"/>
                    <a:pt x="367" y="286"/>
                    <a:pt x="367" y="184"/>
                  </a:cubicBezTo>
                  <a:cubicBezTo>
                    <a:pt x="367" y="82"/>
                    <a:pt x="285" y="0"/>
                    <a:pt x="183" y="0"/>
                  </a:cubicBezTo>
                  <a:close/>
                  <a:moveTo>
                    <a:pt x="5" y="226"/>
                  </a:moveTo>
                  <a:cubicBezTo>
                    <a:pt x="5" y="226"/>
                    <a:pt x="5" y="226"/>
                    <a:pt x="5" y="226"/>
                  </a:cubicBezTo>
                  <a:cubicBezTo>
                    <a:pt x="4" y="224"/>
                    <a:pt x="4" y="223"/>
                    <a:pt x="5" y="221"/>
                  </a:cubicBezTo>
                  <a:cubicBezTo>
                    <a:pt x="5" y="219"/>
                    <a:pt x="7" y="218"/>
                    <a:pt x="8" y="217"/>
                  </a:cubicBezTo>
                  <a:cubicBezTo>
                    <a:pt x="12" y="216"/>
                    <a:pt x="16" y="218"/>
                    <a:pt x="17" y="221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17" y="223"/>
                    <a:pt x="17" y="225"/>
                    <a:pt x="17" y="226"/>
                  </a:cubicBezTo>
                  <a:cubicBezTo>
                    <a:pt x="16" y="228"/>
                    <a:pt x="15" y="229"/>
                    <a:pt x="13" y="230"/>
                  </a:cubicBezTo>
                  <a:cubicBezTo>
                    <a:pt x="12" y="230"/>
                    <a:pt x="11" y="230"/>
                    <a:pt x="11" y="230"/>
                  </a:cubicBezTo>
                  <a:cubicBezTo>
                    <a:pt x="8" y="230"/>
                    <a:pt x="6" y="229"/>
                    <a:pt x="5" y="226"/>
                  </a:cubicBezTo>
                  <a:close/>
                  <a:moveTo>
                    <a:pt x="32" y="271"/>
                  </a:moveTo>
                  <a:cubicBezTo>
                    <a:pt x="30" y="271"/>
                    <a:pt x="28" y="270"/>
                    <a:pt x="27" y="268"/>
                  </a:cubicBezTo>
                  <a:cubicBezTo>
                    <a:pt x="22" y="261"/>
                    <a:pt x="17" y="253"/>
                    <a:pt x="13" y="245"/>
                  </a:cubicBezTo>
                  <a:cubicBezTo>
                    <a:pt x="11" y="241"/>
                    <a:pt x="12" y="238"/>
                    <a:pt x="16" y="236"/>
                  </a:cubicBezTo>
                  <a:cubicBezTo>
                    <a:pt x="19" y="234"/>
                    <a:pt x="23" y="236"/>
                    <a:pt x="25" y="239"/>
                  </a:cubicBezTo>
                  <a:cubicBezTo>
                    <a:pt x="28" y="246"/>
                    <a:pt x="33" y="254"/>
                    <a:pt x="38" y="261"/>
                  </a:cubicBezTo>
                  <a:cubicBezTo>
                    <a:pt x="40" y="264"/>
                    <a:pt x="39" y="268"/>
                    <a:pt x="36" y="270"/>
                  </a:cubicBezTo>
                  <a:cubicBezTo>
                    <a:pt x="35" y="271"/>
                    <a:pt x="34" y="271"/>
                    <a:pt x="32" y="271"/>
                  </a:cubicBezTo>
                  <a:close/>
                  <a:moveTo>
                    <a:pt x="49" y="285"/>
                  </a:moveTo>
                  <a:cubicBezTo>
                    <a:pt x="48" y="286"/>
                    <a:pt x="46" y="287"/>
                    <a:pt x="44" y="287"/>
                  </a:cubicBezTo>
                  <a:cubicBezTo>
                    <a:pt x="42" y="287"/>
                    <a:pt x="41" y="286"/>
                    <a:pt x="39" y="28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8" y="283"/>
                    <a:pt x="38" y="281"/>
                    <a:pt x="38" y="280"/>
                  </a:cubicBezTo>
                  <a:cubicBezTo>
                    <a:pt x="38" y="278"/>
                    <a:pt x="39" y="276"/>
                    <a:pt x="40" y="275"/>
                  </a:cubicBezTo>
                  <a:cubicBezTo>
                    <a:pt x="43" y="273"/>
                    <a:pt x="47" y="273"/>
                    <a:pt x="49" y="276"/>
                  </a:cubicBezTo>
                  <a:cubicBezTo>
                    <a:pt x="50" y="277"/>
                    <a:pt x="51" y="279"/>
                    <a:pt x="51" y="280"/>
                  </a:cubicBezTo>
                  <a:cubicBezTo>
                    <a:pt x="51" y="282"/>
                    <a:pt x="50" y="284"/>
                    <a:pt x="49" y="285"/>
                  </a:cubicBezTo>
                  <a:close/>
                  <a:moveTo>
                    <a:pt x="84" y="314"/>
                  </a:moveTo>
                  <a:cubicBezTo>
                    <a:pt x="83" y="316"/>
                    <a:pt x="81" y="317"/>
                    <a:pt x="79" y="317"/>
                  </a:cubicBezTo>
                  <a:cubicBezTo>
                    <a:pt x="78" y="317"/>
                    <a:pt x="76" y="317"/>
                    <a:pt x="75" y="316"/>
                  </a:cubicBezTo>
                  <a:cubicBezTo>
                    <a:pt x="68" y="311"/>
                    <a:pt x="60" y="305"/>
                    <a:pt x="54" y="299"/>
                  </a:cubicBezTo>
                  <a:cubicBezTo>
                    <a:pt x="51" y="297"/>
                    <a:pt x="51" y="292"/>
                    <a:pt x="53" y="290"/>
                  </a:cubicBezTo>
                  <a:cubicBezTo>
                    <a:pt x="56" y="287"/>
                    <a:pt x="60" y="287"/>
                    <a:pt x="63" y="289"/>
                  </a:cubicBezTo>
                  <a:cubicBezTo>
                    <a:pt x="69" y="295"/>
                    <a:pt x="76" y="301"/>
                    <a:pt x="83" y="305"/>
                  </a:cubicBezTo>
                  <a:cubicBezTo>
                    <a:pt x="86" y="307"/>
                    <a:pt x="86" y="311"/>
                    <a:pt x="84" y="314"/>
                  </a:cubicBezTo>
                  <a:close/>
                  <a:moveTo>
                    <a:pt x="102" y="324"/>
                  </a:moveTo>
                  <a:cubicBezTo>
                    <a:pt x="100" y="326"/>
                    <a:pt x="98" y="328"/>
                    <a:pt x="96" y="328"/>
                  </a:cubicBezTo>
                  <a:cubicBezTo>
                    <a:pt x="95" y="328"/>
                    <a:pt x="94" y="327"/>
                    <a:pt x="92" y="327"/>
                  </a:cubicBezTo>
                  <a:cubicBezTo>
                    <a:pt x="92" y="327"/>
                    <a:pt x="92" y="327"/>
                    <a:pt x="92" y="327"/>
                  </a:cubicBezTo>
                  <a:cubicBezTo>
                    <a:pt x="89" y="325"/>
                    <a:pt x="88" y="321"/>
                    <a:pt x="90" y="318"/>
                  </a:cubicBezTo>
                  <a:cubicBezTo>
                    <a:pt x="92" y="315"/>
                    <a:pt x="96" y="314"/>
                    <a:pt x="99" y="315"/>
                  </a:cubicBezTo>
                  <a:cubicBezTo>
                    <a:pt x="102" y="317"/>
                    <a:pt x="103" y="321"/>
                    <a:pt x="102" y="324"/>
                  </a:cubicBezTo>
                  <a:close/>
                  <a:moveTo>
                    <a:pt x="145" y="339"/>
                  </a:moveTo>
                  <a:cubicBezTo>
                    <a:pt x="144" y="342"/>
                    <a:pt x="142" y="344"/>
                    <a:pt x="139" y="344"/>
                  </a:cubicBezTo>
                  <a:cubicBezTo>
                    <a:pt x="138" y="344"/>
                    <a:pt x="138" y="344"/>
                    <a:pt x="137" y="344"/>
                  </a:cubicBezTo>
                  <a:cubicBezTo>
                    <a:pt x="128" y="342"/>
                    <a:pt x="120" y="339"/>
                    <a:pt x="111" y="336"/>
                  </a:cubicBezTo>
                  <a:cubicBezTo>
                    <a:pt x="110" y="335"/>
                    <a:pt x="108" y="334"/>
                    <a:pt x="107" y="332"/>
                  </a:cubicBezTo>
                  <a:cubicBezTo>
                    <a:pt x="107" y="330"/>
                    <a:pt x="107" y="329"/>
                    <a:pt x="107" y="327"/>
                  </a:cubicBezTo>
                  <a:cubicBezTo>
                    <a:pt x="109" y="324"/>
                    <a:pt x="113" y="322"/>
                    <a:pt x="116" y="323"/>
                  </a:cubicBezTo>
                  <a:cubicBezTo>
                    <a:pt x="124" y="327"/>
                    <a:pt x="132" y="329"/>
                    <a:pt x="140" y="331"/>
                  </a:cubicBezTo>
                  <a:cubicBezTo>
                    <a:pt x="144" y="332"/>
                    <a:pt x="146" y="336"/>
                    <a:pt x="145" y="339"/>
                  </a:cubicBezTo>
                  <a:close/>
                  <a:moveTo>
                    <a:pt x="147" y="184"/>
                  </a:moveTo>
                  <a:cubicBezTo>
                    <a:pt x="147" y="188"/>
                    <a:pt x="145" y="190"/>
                    <a:pt x="142" y="190"/>
                  </a:cubicBezTo>
                  <a:cubicBezTo>
                    <a:pt x="98" y="190"/>
                    <a:pt x="98" y="190"/>
                    <a:pt x="98" y="190"/>
                  </a:cubicBezTo>
                  <a:cubicBezTo>
                    <a:pt x="98" y="195"/>
                    <a:pt x="98" y="195"/>
                    <a:pt x="98" y="195"/>
                  </a:cubicBezTo>
                  <a:cubicBezTo>
                    <a:pt x="98" y="205"/>
                    <a:pt x="92" y="209"/>
                    <a:pt x="84" y="204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45" y="178"/>
                    <a:pt x="45" y="170"/>
                    <a:pt x="52" y="165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92" y="140"/>
                    <a:pt x="98" y="144"/>
                    <a:pt x="98" y="154"/>
                  </a:cubicBezTo>
                  <a:cubicBezTo>
                    <a:pt x="98" y="158"/>
                    <a:pt x="98" y="158"/>
                    <a:pt x="98" y="158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5" y="158"/>
                    <a:pt x="147" y="161"/>
                    <a:pt x="147" y="164"/>
                  </a:cubicBezTo>
                  <a:lnTo>
                    <a:pt x="147" y="184"/>
                  </a:lnTo>
                  <a:close/>
                  <a:moveTo>
                    <a:pt x="158" y="348"/>
                  </a:moveTo>
                  <a:cubicBezTo>
                    <a:pt x="158" y="348"/>
                    <a:pt x="158" y="348"/>
                    <a:pt x="157" y="348"/>
                  </a:cubicBezTo>
                  <a:cubicBezTo>
                    <a:pt x="155" y="348"/>
                    <a:pt x="154" y="347"/>
                    <a:pt x="153" y="345"/>
                  </a:cubicBezTo>
                  <a:cubicBezTo>
                    <a:pt x="152" y="344"/>
                    <a:pt x="151" y="342"/>
                    <a:pt x="152" y="341"/>
                  </a:cubicBezTo>
                  <a:cubicBezTo>
                    <a:pt x="152" y="337"/>
                    <a:pt x="155" y="334"/>
                    <a:pt x="159" y="335"/>
                  </a:cubicBezTo>
                  <a:cubicBezTo>
                    <a:pt x="163" y="335"/>
                    <a:pt x="165" y="339"/>
                    <a:pt x="165" y="342"/>
                  </a:cubicBezTo>
                  <a:cubicBezTo>
                    <a:pt x="164" y="346"/>
                    <a:pt x="161" y="348"/>
                    <a:pt x="158" y="348"/>
                  </a:cubicBezTo>
                  <a:close/>
                  <a:moveTo>
                    <a:pt x="188" y="358"/>
                  </a:moveTo>
                  <a:cubicBezTo>
                    <a:pt x="180" y="358"/>
                    <a:pt x="174" y="351"/>
                    <a:pt x="174" y="343"/>
                  </a:cubicBezTo>
                  <a:cubicBezTo>
                    <a:pt x="174" y="335"/>
                    <a:pt x="180" y="328"/>
                    <a:pt x="188" y="328"/>
                  </a:cubicBezTo>
                  <a:cubicBezTo>
                    <a:pt x="197" y="328"/>
                    <a:pt x="203" y="335"/>
                    <a:pt x="203" y="343"/>
                  </a:cubicBezTo>
                  <a:cubicBezTo>
                    <a:pt x="203" y="351"/>
                    <a:pt x="197" y="358"/>
                    <a:pt x="188" y="358"/>
                  </a:cubicBezTo>
                  <a:close/>
                  <a:moveTo>
                    <a:pt x="209" y="266"/>
                  </a:moveTo>
                  <a:cubicBezTo>
                    <a:pt x="204" y="266"/>
                    <a:pt x="204" y="266"/>
                    <a:pt x="204" y="266"/>
                  </a:cubicBezTo>
                  <a:cubicBezTo>
                    <a:pt x="204" y="310"/>
                    <a:pt x="204" y="310"/>
                    <a:pt x="204" y="310"/>
                  </a:cubicBezTo>
                  <a:cubicBezTo>
                    <a:pt x="204" y="313"/>
                    <a:pt x="201" y="315"/>
                    <a:pt x="198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5" y="315"/>
                    <a:pt x="172" y="313"/>
                    <a:pt x="172" y="310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68" y="266"/>
                    <a:pt x="168" y="266"/>
                    <a:pt x="168" y="266"/>
                  </a:cubicBezTo>
                  <a:cubicBezTo>
                    <a:pt x="158" y="266"/>
                    <a:pt x="154" y="260"/>
                    <a:pt x="159" y="252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4" y="213"/>
                    <a:pt x="192" y="213"/>
                    <a:pt x="197" y="220"/>
                  </a:cubicBezTo>
                  <a:cubicBezTo>
                    <a:pt x="218" y="252"/>
                    <a:pt x="218" y="252"/>
                    <a:pt x="218" y="252"/>
                  </a:cubicBezTo>
                  <a:cubicBezTo>
                    <a:pt x="223" y="260"/>
                    <a:pt x="219" y="266"/>
                    <a:pt x="209" y="266"/>
                  </a:cubicBezTo>
                  <a:close/>
                  <a:moveTo>
                    <a:pt x="206" y="138"/>
                  </a:moveTo>
                  <a:cubicBezTo>
                    <a:pt x="209" y="138"/>
                    <a:pt x="212" y="140"/>
                    <a:pt x="212" y="14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7"/>
                    <a:pt x="209" y="209"/>
                    <a:pt x="206" y="209"/>
                  </a:cubicBezTo>
                  <a:cubicBezTo>
                    <a:pt x="167" y="209"/>
                    <a:pt x="167" y="209"/>
                    <a:pt x="167" y="209"/>
                  </a:cubicBezTo>
                  <a:cubicBezTo>
                    <a:pt x="164" y="209"/>
                    <a:pt x="161" y="207"/>
                    <a:pt x="161" y="203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1" y="141"/>
                    <a:pt x="163" y="138"/>
                    <a:pt x="166" y="138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6" y="127"/>
                    <a:pt x="168" y="125"/>
                    <a:pt x="171" y="125"/>
                  </a:cubicBezTo>
                  <a:cubicBezTo>
                    <a:pt x="173" y="125"/>
                    <a:pt x="175" y="127"/>
                    <a:pt x="175" y="129"/>
                  </a:cubicBezTo>
                  <a:cubicBezTo>
                    <a:pt x="175" y="138"/>
                    <a:pt x="175" y="138"/>
                    <a:pt x="175" y="138"/>
                  </a:cubicBezTo>
                  <a:lnTo>
                    <a:pt x="206" y="138"/>
                  </a:lnTo>
                  <a:close/>
                  <a:moveTo>
                    <a:pt x="218" y="91"/>
                  </a:moveTo>
                  <a:cubicBezTo>
                    <a:pt x="197" y="123"/>
                    <a:pt x="197" y="123"/>
                    <a:pt x="197" y="123"/>
                  </a:cubicBezTo>
                  <a:cubicBezTo>
                    <a:pt x="192" y="131"/>
                    <a:pt x="184" y="131"/>
                    <a:pt x="179" y="123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4" y="84"/>
                    <a:pt x="158" y="77"/>
                    <a:pt x="168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1"/>
                    <a:pt x="175" y="28"/>
                    <a:pt x="178" y="28"/>
                  </a:cubicBezTo>
                  <a:cubicBezTo>
                    <a:pt x="198" y="28"/>
                    <a:pt x="198" y="28"/>
                    <a:pt x="198" y="28"/>
                  </a:cubicBezTo>
                  <a:cubicBezTo>
                    <a:pt x="201" y="28"/>
                    <a:pt x="204" y="31"/>
                    <a:pt x="204" y="3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9" y="77"/>
                    <a:pt x="223" y="84"/>
                    <a:pt x="218" y="91"/>
                  </a:cubicBezTo>
                  <a:close/>
                  <a:moveTo>
                    <a:pt x="324" y="183"/>
                  </a:moveTo>
                  <a:cubicBezTo>
                    <a:pt x="293" y="204"/>
                    <a:pt x="293" y="204"/>
                    <a:pt x="293" y="204"/>
                  </a:cubicBezTo>
                  <a:cubicBezTo>
                    <a:pt x="285" y="209"/>
                    <a:pt x="278" y="205"/>
                    <a:pt x="278" y="195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2" y="190"/>
                    <a:pt x="230" y="188"/>
                    <a:pt x="230" y="184"/>
                  </a:cubicBezTo>
                  <a:cubicBezTo>
                    <a:pt x="230" y="164"/>
                    <a:pt x="230" y="164"/>
                    <a:pt x="230" y="164"/>
                  </a:cubicBezTo>
                  <a:cubicBezTo>
                    <a:pt x="230" y="161"/>
                    <a:pt x="232" y="158"/>
                    <a:pt x="235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44"/>
                    <a:pt x="285" y="140"/>
                    <a:pt x="293" y="145"/>
                  </a:cubicBezTo>
                  <a:cubicBezTo>
                    <a:pt x="324" y="165"/>
                    <a:pt x="324" y="165"/>
                    <a:pt x="324" y="165"/>
                  </a:cubicBezTo>
                  <a:cubicBezTo>
                    <a:pt x="332" y="170"/>
                    <a:pt x="332" y="178"/>
                    <a:pt x="324" y="183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52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4" name="矩形 3"/>
          <p:cNvSpPr/>
          <p:nvPr/>
        </p:nvSpPr>
        <p:spPr>
          <a:xfrm>
            <a:off x="428385" y="5381363"/>
            <a:ext cx="11424000" cy="864000"/>
          </a:xfrm>
          <a:prstGeom prst="rect">
            <a:avLst/>
          </a:prstGeom>
          <a:solidFill>
            <a:schemeClr val="bg1"/>
          </a:solidFill>
          <a:ln>
            <a:solidFill>
              <a:srgbClr val="008F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5314443" y="5703483"/>
            <a:ext cx="2558920" cy="4016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600" dirty="0" smtClean="0">
              <a:solidFill>
                <a:srgbClr val="0089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标题 6"/>
          <p:cNvSpPr txBox="1"/>
          <p:nvPr/>
        </p:nvSpPr>
        <p:spPr bwMode="auto">
          <a:xfrm>
            <a:off x="729673" y="278161"/>
            <a:ext cx="11351683" cy="9649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2400" b="0" kern="1200" dirty="0">
                <a:solidFill>
                  <a:srgbClr val="008FD4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3200" dirty="0" smtClean="0"/>
              <a:t>ZTE </a:t>
            </a:r>
            <a:r>
              <a:rPr lang="zh-CN" altLang="en-US" sz="3200" dirty="0" smtClean="0"/>
              <a:t>下一代网管</a:t>
            </a:r>
            <a:r>
              <a:rPr lang="en-US" altLang="zh-CN" sz="3200" dirty="0" smtClean="0"/>
              <a:t>UME</a:t>
            </a:r>
            <a:endParaRPr lang="zh-CN" altLang="en-US" sz="3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07907" y="5676053"/>
            <a:ext cx="11146367" cy="40132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kumimoji="1" lang="zh-CN" altLang="en-US" sz="1600" dirty="0" smtClean="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UME基于COMPA思想，引入AI 技术，实现网络的智</a:t>
            </a:r>
            <a:r>
              <a:rPr kumimoji="1" lang="zh-CN" altLang="en-US" sz="1600" dirty="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动</a:t>
            </a:r>
            <a:r>
              <a:rPr kumimoji="1" lang="zh-CN" altLang="en-US" sz="1600" dirty="0" smtClean="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运维管理。</a:t>
            </a:r>
            <a:endParaRPr kumimoji="1" lang="zh-CN" altLang="en-US" sz="1600" dirty="0" smtClean="0">
              <a:solidFill>
                <a:srgbClr val="0089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2"/>
          <p:cNvSpPr>
            <a:spLocks noGrp="1"/>
          </p:cNvSpPr>
          <p:nvPr>
            <p:ph type="title"/>
          </p:nvPr>
        </p:nvSpPr>
        <p:spPr>
          <a:xfrm>
            <a:off x="448733" y="548217"/>
            <a:ext cx="11351684" cy="965200"/>
          </a:xfrm>
        </p:spPr>
        <p:txBody>
          <a:bodyPr vert="horz" wrap="square" lIns="0" tIns="0" rIns="0" bIns="0" anchor="t"/>
          <a:p>
            <a:pPr defTabSz="455295"/>
            <a:r>
              <a:rPr kumimoji="1" lang="en-US" altLang="zh-CN" b="1" kern="1200" dirty="0">
                <a:solidFill>
                  <a:srgbClr val="008F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UME </a:t>
            </a:r>
            <a:r>
              <a:rPr kumimoji="1" b="1" kern="1200" dirty="0">
                <a:solidFill>
                  <a:srgbClr val="008FD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主要功能</a:t>
            </a:r>
            <a:endParaRPr kumimoji="1" b="1" kern="1200" dirty="0">
              <a:solidFill>
                <a:srgbClr val="008FD4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0659" name="组合 18"/>
          <p:cNvGrpSpPr>
            <a:grpSpLocks noChangeAspect="1"/>
          </p:cNvGrpSpPr>
          <p:nvPr/>
        </p:nvGrpSpPr>
        <p:grpSpPr>
          <a:xfrm>
            <a:off x="4318000" y="1541992"/>
            <a:ext cx="3498851" cy="2135717"/>
            <a:chOff x="3171635" y="1635113"/>
            <a:chExt cx="2800730" cy="1873275"/>
          </a:xfrm>
        </p:grpSpPr>
        <p:sp>
          <p:nvSpPr>
            <p:cNvPr id="70744" name="六边形 19"/>
            <p:cNvSpPr/>
            <p:nvPr/>
          </p:nvSpPr>
          <p:spPr>
            <a:xfrm rot="1342014">
              <a:off x="3524683" y="1635113"/>
              <a:ext cx="2172999" cy="1873275"/>
            </a:xfrm>
            <a:prstGeom prst="hexagon">
              <a:avLst>
                <a:gd name="adj" fmla="val 24999"/>
                <a:gd name="vf" fmla="val 115470"/>
              </a:avLst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19050" cap="flat" cmpd="sng">
              <a:solidFill>
                <a:srgbClr val="005BA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8ED3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0745" name="六边形 20"/>
            <p:cNvSpPr/>
            <p:nvPr/>
          </p:nvSpPr>
          <p:spPr>
            <a:xfrm rot="-4057986">
              <a:off x="3699076" y="1785450"/>
              <a:ext cx="1824213" cy="1572598"/>
            </a:xfrm>
            <a:prstGeom prst="hexagon">
              <a:avLst>
                <a:gd name="adj" fmla="val 24999"/>
                <a:gd name="vf" fmla="val 115470"/>
              </a:avLst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19050" cap="flat" cmpd="sng">
              <a:solidFill>
                <a:srgbClr val="005BA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8ED3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0746" name="六边形 21"/>
            <p:cNvSpPr>
              <a:spLocks noChangeAspect="1"/>
            </p:cNvSpPr>
            <p:nvPr/>
          </p:nvSpPr>
          <p:spPr>
            <a:xfrm rot="1342014">
              <a:off x="3827312" y="1895999"/>
              <a:ext cx="1567741" cy="1351502"/>
            </a:xfrm>
            <a:prstGeom prst="hexagon">
              <a:avLst>
                <a:gd name="adj" fmla="val 24999"/>
                <a:gd name="vf" fmla="val 115470"/>
              </a:avLst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19050" cap="flat" cmpd="sng">
              <a:solidFill>
                <a:srgbClr val="005BA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8ED3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0747" name="六边形 22"/>
            <p:cNvSpPr/>
            <p:nvPr/>
          </p:nvSpPr>
          <p:spPr>
            <a:xfrm rot="-4057986">
              <a:off x="3935429" y="1989205"/>
              <a:ext cx="1351505" cy="1165090"/>
            </a:xfrm>
            <a:prstGeom prst="hexagon">
              <a:avLst>
                <a:gd name="adj" fmla="val 24999"/>
                <a:gd name="vf" fmla="val 115470"/>
              </a:avLst>
            </a:prstGeom>
            <a:pattFill prst="pct5">
              <a:fgClr>
                <a:srgbClr val="FFFFFF">
                  <a:alpha val="0"/>
                </a:srgbClr>
              </a:fgClr>
              <a:bgClr>
                <a:srgbClr val="FFFFFF">
                  <a:alpha val="0"/>
                </a:srgbClr>
              </a:bgClr>
            </a:pattFill>
            <a:ln w="19050" cap="flat" cmpd="sng">
              <a:solidFill>
                <a:srgbClr val="005BA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 dirty="0">
                <a:solidFill>
                  <a:srgbClr val="008ED3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0748" name="平行四边形 23"/>
            <p:cNvSpPr/>
            <p:nvPr/>
          </p:nvSpPr>
          <p:spPr>
            <a:xfrm>
              <a:off x="3171635" y="2062085"/>
              <a:ext cx="1824065" cy="474847"/>
            </a:xfrm>
            <a:prstGeom prst="parallelogram">
              <a:avLst>
                <a:gd name="adj" fmla="val 25003"/>
              </a:avLst>
            </a:prstGeom>
            <a:solidFill>
              <a:srgbClr val="0089CF"/>
            </a:solidFill>
            <a:ln w="9525">
              <a:noFill/>
            </a:ln>
          </p:spPr>
          <p:txBody>
            <a:bodyPr/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UME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8399" name="平行四边形 24"/>
            <p:cNvSpPr>
              <a:spLocks noChangeArrowheads="1"/>
            </p:cNvSpPr>
            <p:nvPr/>
          </p:nvSpPr>
          <p:spPr bwMode="auto">
            <a:xfrm>
              <a:off x="4147570" y="2537404"/>
              <a:ext cx="1824795" cy="475281"/>
            </a:xfrm>
            <a:prstGeom prst="parallelogram">
              <a:avLst>
                <a:gd name="adj" fmla="val 25005"/>
              </a:avLst>
            </a:prstGeom>
            <a:solidFill>
              <a:schemeClr val="bg1">
                <a:lumMod val="50000"/>
              </a:schemeClr>
            </a:solidFill>
            <a:ln w="9525" algn="ctr">
              <a:noFill/>
              <a:round/>
            </a:ln>
          </p:spPr>
          <p:txBody>
            <a:bodyPr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Functions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986367" y="2082800"/>
            <a:ext cx="3676651" cy="3784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457200" rtl="0" eaLnBrk="0" hangingPunct="0">
              <a:buClrTx/>
              <a:buSzTx/>
              <a:buFontTx/>
              <a:buNone/>
              <a:defRPr/>
            </a:pPr>
            <a:r>
              <a:rPr kumimoji="0" lang="en-US" altLang="zh-CN" sz="1865" kern="1200" cap="none" spc="0" normalizeH="0" baseline="0" noProof="0" dirty="0">
                <a:latin typeface="+mn-lt"/>
                <a:ea typeface="+mn-ea"/>
                <a:cs typeface="Arial" panose="020B0604020202020204" pitchFamily="34" charset="0"/>
              </a:rPr>
              <a:t>Performance Management</a:t>
            </a:r>
            <a:endParaRPr kumimoji="0" lang="en-US" altLang="zh-CN" sz="1865" kern="1200" cap="none" spc="0" normalizeH="0" baseline="0" noProof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0661" name="矩形 26"/>
          <p:cNvSpPr/>
          <p:nvPr/>
        </p:nvSpPr>
        <p:spPr>
          <a:xfrm>
            <a:off x="6415617" y="5435600"/>
            <a:ext cx="3187700" cy="378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High Availability Solution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658284" y="1585384"/>
            <a:ext cx="2937933" cy="3784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457200" rtl="0">
              <a:buClrTx/>
              <a:buSzTx/>
              <a:buFontTx/>
              <a:buNone/>
              <a:defRPr/>
            </a:pPr>
            <a:r>
              <a:rPr kumimoji="0" lang="en-US" altLang="zh-CN" sz="1865" kern="1200" cap="none" spc="0" normalizeH="0" baseline="0" noProof="0" dirty="0"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Fault Management</a:t>
            </a:r>
            <a:endParaRPr kumimoji="0" lang="en-US" altLang="zh-CN" sz="1865" kern="1200" cap="none" spc="0" normalizeH="0" baseline="0" noProof="0" dirty="0"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矩形 28"/>
          <p:cNvSpPr/>
          <p:nvPr/>
        </p:nvSpPr>
        <p:spPr>
          <a:xfrm>
            <a:off x="1708151" y="2690284"/>
            <a:ext cx="283781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Configuration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4" name="矩形 29"/>
          <p:cNvSpPr/>
          <p:nvPr/>
        </p:nvSpPr>
        <p:spPr>
          <a:xfrm>
            <a:off x="1830917" y="3257551"/>
            <a:ext cx="239585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Topology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5" name="矩形 30"/>
          <p:cNvSpPr/>
          <p:nvPr/>
        </p:nvSpPr>
        <p:spPr>
          <a:xfrm>
            <a:off x="2326217" y="3833284"/>
            <a:ext cx="244538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Inventory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6" name="矩形 31"/>
          <p:cNvSpPr/>
          <p:nvPr/>
        </p:nvSpPr>
        <p:spPr>
          <a:xfrm>
            <a:off x="2561167" y="4447117"/>
            <a:ext cx="230441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Security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7" name="矩形 32"/>
          <p:cNvSpPr/>
          <p:nvPr/>
        </p:nvSpPr>
        <p:spPr>
          <a:xfrm>
            <a:off x="8521700" y="3312584"/>
            <a:ext cx="3590290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NIA(Network Intelligence Analytics)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8" name="矩形 33"/>
          <p:cNvSpPr/>
          <p:nvPr/>
        </p:nvSpPr>
        <p:spPr>
          <a:xfrm>
            <a:off x="3289300" y="5058833"/>
            <a:ext cx="239204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Software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69" name="矩形 34"/>
          <p:cNvSpPr/>
          <p:nvPr/>
        </p:nvSpPr>
        <p:spPr>
          <a:xfrm>
            <a:off x="3962400" y="5524500"/>
            <a:ext cx="1925320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VNF Management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70" name="矩形 35"/>
          <p:cNvSpPr/>
          <p:nvPr/>
        </p:nvSpPr>
        <p:spPr>
          <a:xfrm>
            <a:off x="6684433" y="4876800"/>
            <a:ext cx="2932430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Backup and Restore Solution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71" name="矩形 36"/>
          <p:cNvSpPr/>
          <p:nvPr/>
        </p:nvSpPr>
        <p:spPr>
          <a:xfrm>
            <a:off x="7315200" y="4449233"/>
            <a:ext cx="2825750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NBI(North Bound Interface)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72" name="矩形 37"/>
          <p:cNvSpPr/>
          <p:nvPr/>
        </p:nvSpPr>
        <p:spPr>
          <a:xfrm>
            <a:off x="7816851" y="3898900"/>
            <a:ext cx="356171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ROS(Radio Operation Surveillance )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0673" name="矩形 39"/>
          <p:cNvSpPr/>
          <p:nvPr/>
        </p:nvSpPr>
        <p:spPr>
          <a:xfrm>
            <a:off x="9165167" y="2719917"/>
            <a:ext cx="300926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STA(Signaling Trace Analytics)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70674" name="组合 31"/>
          <p:cNvGrpSpPr>
            <a:grpSpLocks noChangeAspect="1"/>
          </p:cNvGrpSpPr>
          <p:nvPr/>
        </p:nvGrpSpPr>
        <p:grpSpPr>
          <a:xfrm>
            <a:off x="448733" y="1947333"/>
            <a:ext cx="651933" cy="651933"/>
            <a:chOff x="5381625" y="2719388"/>
            <a:chExt cx="1423988" cy="1423987"/>
          </a:xfrm>
        </p:grpSpPr>
        <p:sp>
          <p:nvSpPr>
            <p:cNvPr id="70741" name="Freeform 6"/>
            <p:cNvSpPr>
              <a:spLocks noEditPoints="1"/>
            </p:cNvSpPr>
            <p:nvPr/>
          </p:nvSpPr>
          <p:spPr>
            <a:xfrm>
              <a:off x="5381625" y="2719388"/>
              <a:ext cx="1423988" cy="1423987"/>
            </a:xfrm>
            <a:custGeom>
              <a:avLst/>
              <a:gdLst>
                <a:gd name="txL" fmla="*/ 0 w 380"/>
                <a:gd name="txT" fmla="*/ 0 h 380"/>
                <a:gd name="txR" fmla="*/ 380 w 380"/>
                <a:gd name="txB" fmla="*/ 380 h 38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80" h="380">
                  <a:moveTo>
                    <a:pt x="190" y="0"/>
                  </a:moveTo>
                  <a:cubicBezTo>
                    <a:pt x="85" y="0"/>
                    <a:pt x="0" y="86"/>
                    <a:pt x="0" y="190"/>
                  </a:cubicBezTo>
                  <a:cubicBezTo>
                    <a:pt x="0" y="295"/>
                    <a:pt x="85" y="380"/>
                    <a:pt x="190" y="380"/>
                  </a:cubicBezTo>
                  <a:cubicBezTo>
                    <a:pt x="294" y="380"/>
                    <a:pt x="380" y="295"/>
                    <a:pt x="380" y="190"/>
                  </a:cubicBezTo>
                  <a:cubicBezTo>
                    <a:pt x="380" y="86"/>
                    <a:pt x="294" y="0"/>
                    <a:pt x="190" y="0"/>
                  </a:cubicBezTo>
                  <a:close/>
                  <a:moveTo>
                    <a:pt x="323" y="80"/>
                  </a:moveTo>
                  <a:cubicBezTo>
                    <a:pt x="312" y="86"/>
                    <a:pt x="299" y="91"/>
                    <a:pt x="284" y="95"/>
                  </a:cubicBezTo>
                  <a:cubicBezTo>
                    <a:pt x="279" y="82"/>
                    <a:pt x="274" y="69"/>
                    <a:pt x="267" y="58"/>
                  </a:cubicBezTo>
                  <a:cubicBezTo>
                    <a:pt x="260" y="45"/>
                    <a:pt x="252" y="34"/>
                    <a:pt x="244" y="25"/>
                  </a:cubicBezTo>
                  <a:cubicBezTo>
                    <a:pt x="275" y="36"/>
                    <a:pt x="303" y="55"/>
                    <a:pt x="323" y="80"/>
                  </a:cubicBezTo>
                  <a:close/>
                  <a:moveTo>
                    <a:pt x="198" y="17"/>
                  </a:moveTo>
                  <a:cubicBezTo>
                    <a:pt x="218" y="21"/>
                    <a:pt x="238" y="38"/>
                    <a:pt x="253" y="66"/>
                  </a:cubicBezTo>
                  <a:cubicBezTo>
                    <a:pt x="259" y="76"/>
                    <a:pt x="264" y="87"/>
                    <a:pt x="268" y="100"/>
                  </a:cubicBezTo>
                  <a:cubicBezTo>
                    <a:pt x="247" y="104"/>
                    <a:pt x="223" y="107"/>
                    <a:pt x="198" y="108"/>
                  </a:cubicBezTo>
                  <a:lnTo>
                    <a:pt x="198" y="17"/>
                  </a:lnTo>
                  <a:close/>
                  <a:moveTo>
                    <a:pt x="182" y="17"/>
                  </a:moveTo>
                  <a:cubicBezTo>
                    <a:pt x="182" y="108"/>
                    <a:pt x="182" y="108"/>
                    <a:pt x="182" y="108"/>
                  </a:cubicBezTo>
                  <a:cubicBezTo>
                    <a:pt x="156" y="107"/>
                    <a:pt x="133" y="104"/>
                    <a:pt x="112" y="100"/>
                  </a:cubicBezTo>
                  <a:cubicBezTo>
                    <a:pt x="116" y="87"/>
                    <a:pt x="121" y="76"/>
                    <a:pt x="126" y="66"/>
                  </a:cubicBezTo>
                  <a:cubicBezTo>
                    <a:pt x="142" y="38"/>
                    <a:pt x="161" y="21"/>
                    <a:pt x="182" y="17"/>
                  </a:cubicBezTo>
                  <a:close/>
                  <a:moveTo>
                    <a:pt x="136" y="25"/>
                  </a:moveTo>
                  <a:cubicBezTo>
                    <a:pt x="127" y="34"/>
                    <a:pt x="119" y="45"/>
                    <a:pt x="112" y="58"/>
                  </a:cubicBezTo>
                  <a:cubicBezTo>
                    <a:pt x="106" y="69"/>
                    <a:pt x="100" y="82"/>
                    <a:pt x="96" y="95"/>
                  </a:cubicBezTo>
                  <a:cubicBezTo>
                    <a:pt x="81" y="91"/>
                    <a:pt x="67" y="86"/>
                    <a:pt x="56" y="80"/>
                  </a:cubicBezTo>
                  <a:cubicBezTo>
                    <a:pt x="77" y="55"/>
                    <a:pt x="104" y="36"/>
                    <a:pt x="136" y="25"/>
                  </a:cubicBezTo>
                  <a:close/>
                  <a:moveTo>
                    <a:pt x="71" y="244"/>
                  </a:moveTo>
                  <a:cubicBezTo>
                    <a:pt x="72" y="245"/>
                    <a:pt x="74" y="247"/>
                    <a:pt x="75" y="24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8" y="250"/>
                    <a:pt x="80" y="252"/>
                    <a:pt x="83" y="253"/>
                  </a:cubicBezTo>
                  <a:cubicBezTo>
                    <a:pt x="83" y="253"/>
                    <a:pt x="85" y="253"/>
                    <a:pt x="85" y="253"/>
                  </a:cubicBezTo>
                  <a:cubicBezTo>
                    <a:pt x="86" y="253"/>
                    <a:pt x="87" y="253"/>
                    <a:pt x="88" y="253"/>
                  </a:cubicBezTo>
                  <a:cubicBezTo>
                    <a:pt x="90" y="253"/>
                    <a:pt x="92" y="253"/>
                    <a:pt x="93" y="253"/>
                  </a:cubicBezTo>
                  <a:cubicBezTo>
                    <a:pt x="93" y="253"/>
                    <a:pt x="95" y="252"/>
                    <a:pt x="95" y="252"/>
                  </a:cubicBezTo>
                  <a:cubicBezTo>
                    <a:pt x="97" y="252"/>
                    <a:pt x="100" y="250"/>
                    <a:pt x="102" y="248"/>
                  </a:cubicBezTo>
                  <a:cubicBezTo>
                    <a:pt x="103" y="247"/>
                    <a:pt x="105" y="245"/>
                    <a:pt x="106" y="244"/>
                  </a:cubicBezTo>
                  <a:cubicBezTo>
                    <a:pt x="106" y="247"/>
                    <a:pt x="105" y="251"/>
                    <a:pt x="107" y="253"/>
                  </a:cubicBezTo>
                  <a:cubicBezTo>
                    <a:pt x="96" y="293"/>
                    <a:pt x="96" y="293"/>
                    <a:pt x="96" y="293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9" y="267"/>
                    <a:pt x="99" y="267"/>
                    <a:pt x="99" y="267"/>
                  </a:cubicBezTo>
                  <a:cubicBezTo>
                    <a:pt x="88" y="258"/>
                    <a:pt x="88" y="258"/>
                    <a:pt x="88" y="258"/>
                  </a:cubicBezTo>
                  <a:cubicBezTo>
                    <a:pt x="77" y="267"/>
                    <a:pt x="77" y="267"/>
                    <a:pt x="77" y="267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1" y="293"/>
                    <a:pt x="81" y="293"/>
                    <a:pt x="81" y="293"/>
                  </a:cubicBezTo>
                  <a:cubicBezTo>
                    <a:pt x="80" y="292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2" y="251"/>
                    <a:pt x="71" y="247"/>
                    <a:pt x="71" y="244"/>
                  </a:cubicBezTo>
                  <a:close/>
                  <a:moveTo>
                    <a:pt x="165" y="243"/>
                  </a:moveTo>
                  <a:cubicBezTo>
                    <a:pt x="166" y="245"/>
                    <a:pt x="168" y="247"/>
                    <a:pt x="170" y="248"/>
                  </a:cubicBezTo>
                  <a:cubicBezTo>
                    <a:pt x="171" y="249"/>
                    <a:pt x="171" y="249"/>
                    <a:pt x="171" y="249"/>
                  </a:cubicBezTo>
                  <a:cubicBezTo>
                    <a:pt x="174" y="252"/>
                    <a:pt x="177" y="254"/>
                    <a:pt x="180" y="254"/>
                  </a:cubicBezTo>
                  <a:cubicBezTo>
                    <a:pt x="180" y="255"/>
                    <a:pt x="182" y="255"/>
                    <a:pt x="183" y="255"/>
                  </a:cubicBezTo>
                  <a:cubicBezTo>
                    <a:pt x="184" y="255"/>
                    <a:pt x="185" y="255"/>
                    <a:pt x="187" y="255"/>
                  </a:cubicBezTo>
                  <a:cubicBezTo>
                    <a:pt x="189" y="255"/>
                    <a:pt x="191" y="255"/>
                    <a:pt x="193" y="255"/>
                  </a:cubicBezTo>
                  <a:cubicBezTo>
                    <a:pt x="193" y="255"/>
                    <a:pt x="195" y="254"/>
                    <a:pt x="195" y="254"/>
                  </a:cubicBezTo>
                  <a:cubicBezTo>
                    <a:pt x="198" y="253"/>
                    <a:pt x="201" y="251"/>
                    <a:pt x="204" y="248"/>
                  </a:cubicBezTo>
                  <a:cubicBezTo>
                    <a:pt x="206" y="247"/>
                    <a:pt x="207" y="245"/>
                    <a:pt x="209" y="243"/>
                  </a:cubicBezTo>
                  <a:cubicBezTo>
                    <a:pt x="209" y="247"/>
                    <a:pt x="208" y="255"/>
                    <a:pt x="215" y="259"/>
                  </a:cubicBezTo>
                  <a:cubicBezTo>
                    <a:pt x="196" y="353"/>
                    <a:pt x="196" y="353"/>
                    <a:pt x="196" y="353"/>
                  </a:cubicBezTo>
                  <a:cubicBezTo>
                    <a:pt x="193" y="279"/>
                    <a:pt x="193" y="279"/>
                    <a:pt x="193" y="279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6" y="353"/>
                    <a:pt x="176" y="353"/>
                    <a:pt x="176" y="353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5" y="256"/>
                    <a:pt x="165" y="247"/>
                    <a:pt x="165" y="243"/>
                  </a:cubicBezTo>
                  <a:close/>
                  <a:moveTo>
                    <a:pt x="273" y="244"/>
                  </a:moveTo>
                  <a:cubicBezTo>
                    <a:pt x="275" y="245"/>
                    <a:pt x="276" y="247"/>
                    <a:pt x="278" y="248"/>
                  </a:cubicBezTo>
                  <a:cubicBezTo>
                    <a:pt x="278" y="248"/>
                    <a:pt x="278" y="248"/>
                    <a:pt x="278" y="248"/>
                  </a:cubicBezTo>
                  <a:cubicBezTo>
                    <a:pt x="281" y="250"/>
                    <a:pt x="283" y="252"/>
                    <a:pt x="286" y="253"/>
                  </a:cubicBezTo>
                  <a:cubicBezTo>
                    <a:pt x="286" y="253"/>
                    <a:pt x="287" y="253"/>
                    <a:pt x="288" y="253"/>
                  </a:cubicBezTo>
                  <a:cubicBezTo>
                    <a:pt x="289" y="253"/>
                    <a:pt x="290" y="253"/>
                    <a:pt x="291" y="253"/>
                  </a:cubicBezTo>
                  <a:cubicBezTo>
                    <a:pt x="293" y="253"/>
                    <a:pt x="294" y="253"/>
                    <a:pt x="296" y="253"/>
                  </a:cubicBezTo>
                  <a:cubicBezTo>
                    <a:pt x="296" y="253"/>
                    <a:pt x="297" y="252"/>
                    <a:pt x="297" y="252"/>
                  </a:cubicBezTo>
                  <a:cubicBezTo>
                    <a:pt x="300" y="252"/>
                    <a:pt x="302" y="250"/>
                    <a:pt x="305" y="248"/>
                  </a:cubicBezTo>
                  <a:cubicBezTo>
                    <a:pt x="306" y="247"/>
                    <a:pt x="307" y="245"/>
                    <a:pt x="309" y="244"/>
                  </a:cubicBezTo>
                  <a:cubicBezTo>
                    <a:pt x="308" y="247"/>
                    <a:pt x="308" y="251"/>
                    <a:pt x="309" y="253"/>
                  </a:cubicBezTo>
                  <a:cubicBezTo>
                    <a:pt x="299" y="293"/>
                    <a:pt x="299" y="293"/>
                    <a:pt x="299" y="293"/>
                  </a:cubicBezTo>
                  <a:cubicBezTo>
                    <a:pt x="296" y="272"/>
                    <a:pt x="296" y="272"/>
                    <a:pt x="296" y="272"/>
                  </a:cubicBezTo>
                  <a:cubicBezTo>
                    <a:pt x="301" y="267"/>
                    <a:pt x="301" y="267"/>
                    <a:pt x="301" y="267"/>
                  </a:cubicBezTo>
                  <a:cubicBezTo>
                    <a:pt x="291" y="258"/>
                    <a:pt x="291" y="258"/>
                    <a:pt x="291" y="258"/>
                  </a:cubicBezTo>
                  <a:cubicBezTo>
                    <a:pt x="280" y="267"/>
                    <a:pt x="280" y="267"/>
                    <a:pt x="280" y="267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3" y="294"/>
                    <a:pt x="283" y="294"/>
                    <a:pt x="283" y="294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4" y="251"/>
                    <a:pt x="274" y="247"/>
                    <a:pt x="273" y="244"/>
                  </a:cubicBezTo>
                  <a:close/>
                  <a:moveTo>
                    <a:pt x="345" y="269"/>
                  </a:moveTo>
                  <a:cubicBezTo>
                    <a:pt x="336" y="265"/>
                    <a:pt x="320" y="259"/>
                    <a:pt x="320" y="259"/>
                  </a:cubicBezTo>
                  <a:cubicBezTo>
                    <a:pt x="310" y="252"/>
                    <a:pt x="310" y="252"/>
                    <a:pt x="310" y="252"/>
                  </a:cubicBezTo>
                  <a:cubicBezTo>
                    <a:pt x="309" y="251"/>
                    <a:pt x="310" y="246"/>
                    <a:pt x="310" y="242"/>
                  </a:cubicBezTo>
                  <a:cubicBezTo>
                    <a:pt x="312" y="241"/>
                    <a:pt x="313" y="239"/>
                    <a:pt x="313" y="238"/>
                  </a:cubicBezTo>
                  <a:cubicBezTo>
                    <a:pt x="314" y="237"/>
                    <a:pt x="315" y="232"/>
                    <a:pt x="316" y="230"/>
                  </a:cubicBezTo>
                  <a:cubicBezTo>
                    <a:pt x="316" y="230"/>
                    <a:pt x="316" y="230"/>
                    <a:pt x="316" y="230"/>
                  </a:cubicBezTo>
                  <a:cubicBezTo>
                    <a:pt x="316" y="230"/>
                    <a:pt x="316" y="230"/>
                    <a:pt x="317" y="230"/>
                  </a:cubicBezTo>
                  <a:cubicBezTo>
                    <a:pt x="317" y="230"/>
                    <a:pt x="320" y="228"/>
                    <a:pt x="321" y="226"/>
                  </a:cubicBezTo>
                  <a:cubicBezTo>
                    <a:pt x="322" y="225"/>
                    <a:pt x="323" y="222"/>
                    <a:pt x="323" y="219"/>
                  </a:cubicBezTo>
                  <a:cubicBezTo>
                    <a:pt x="323" y="218"/>
                    <a:pt x="323" y="216"/>
                    <a:pt x="323" y="215"/>
                  </a:cubicBezTo>
                  <a:cubicBezTo>
                    <a:pt x="323" y="214"/>
                    <a:pt x="323" y="214"/>
                    <a:pt x="323" y="213"/>
                  </a:cubicBezTo>
                  <a:cubicBezTo>
                    <a:pt x="323" y="212"/>
                    <a:pt x="322" y="209"/>
                    <a:pt x="320" y="209"/>
                  </a:cubicBezTo>
                  <a:cubicBezTo>
                    <a:pt x="320" y="209"/>
                    <a:pt x="319" y="209"/>
                    <a:pt x="319" y="209"/>
                  </a:cubicBezTo>
                  <a:cubicBezTo>
                    <a:pt x="319" y="207"/>
                    <a:pt x="319" y="201"/>
                    <a:pt x="319" y="199"/>
                  </a:cubicBezTo>
                  <a:cubicBezTo>
                    <a:pt x="319" y="198"/>
                    <a:pt x="319" y="192"/>
                    <a:pt x="317" y="188"/>
                  </a:cubicBezTo>
                  <a:cubicBezTo>
                    <a:pt x="315" y="184"/>
                    <a:pt x="311" y="179"/>
                    <a:pt x="310" y="178"/>
                  </a:cubicBezTo>
                  <a:cubicBezTo>
                    <a:pt x="309" y="178"/>
                    <a:pt x="304" y="174"/>
                    <a:pt x="301" y="173"/>
                  </a:cubicBezTo>
                  <a:cubicBezTo>
                    <a:pt x="298" y="172"/>
                    <a:pt x="294" y="172"/>
                    <a:pt x="294" y="172"/>
                  </a:cubicBezTo>
                  <a:cubicBezTo>
                    <a:pt x="294" y="172"/>
                    <a:pt x="292" y="170"/>
                    <a:pt x="290" y="170"/>
                  </a:cubicBezTo>
                  <a:cubicBezTo>
                    <a:pt x="289" y="170"/>
                    <a:pt x="286" y="171"/>
                    <a:pt x="286" y="171"/>
                  </a:cubicBezTo>
                  <a:cubicBezTo>
                    <a:pt x="285" y="170"/>
                    <a:pt x="285" y="170"/>
                    <a:pt x="285" y="170"/>
                  </a:cubicBezTo>
                  <a:cubicBezTo>
                    <a:pt x="285" y="170"/>
                    <a:pt x="283" y="172"/>
                    <a:pt x="282" y="172"/>
                  </a:cubicBezTo>
                  <a:cubicBezTo>
                    <a:pt x="281" y="172"/>
                    <a:pt x="278" y="173"/>
                    <a:pt x="277" y="174"/>
                  </a:cubicBezTo>
                  <a:cubicBezTo>
                    <a:pt x="276" y="174"/>
                    <a:pt x="272" y="178"/>
                    <a:pt x="271" y="180"/>
                  </a:cubicBezTo>
                  <a:cubicBezTo>
                    <a:pt x="269" y="181"/>
                    <a:pt x="267" y="184"/>
                    <a:pt x="266" y="188"/>
                  </a:cubicBezTo>
                  <a:cubicBezTo>
                    <a:pt x="265" y="193"/>
                    <a:pt x="264" y="195"/>
                    <a:pt x="264" y="201"/>
                  </a:cubicBezTo>
                  <a:cubicBezTo>
                    <a:pt x="264" y="203"/>
                    <a:pt x="264" y="208"/>
                    <a:pt x="264" y="210"/>
                  </a:cubicBezTo>
                  <a:cubicBezTo>
                    <a:pt x="264" y="210"/>
                    <a:pt x="263" y="209"/>
                    <a:pt x="262" y="209"/>
                  </a:cubicBezTo>
                  <a:cubicBezTo>
                    <a:pt x="260" y="209"/>
                    <a:pt x="259" y="212"/>
                    <a:pt x="259" y="213"/>
                  </a:cubicBezTo>
                  <a:cubicBezTo>
                    <a:pt x="259" y="214"/>
                    <a:pt x="259" y="214"/>
                    <a:pt x="259" y="215"/>
                  </a:cubicBezTo>
                  <a:cubicBezTo>
                    <a:pt x="259" y="216"/>
                    <a:pt x="259" y="218"/>
                    <a:pt x="259" y="219"/>
                  </a:cubicBezTo>
                  <a:cubicBezTo>
                    <a:pt x="259" y="222"/>
                    <a:pt x="260" y="225"/>
                    <a:pt x="261" y="226"/>
                  </a:cubicBezTo>
                  <a:cubicBezTo>
                    <a:pt x="263" y="228"/>
                    <a:pt x="265" y="230"/>
                    <a:pt x="266" y="230"/>
                  </a:cubicBezTo>
                  <a:cubicBezTo>
                    <a:pt x="266" y="230"/>
                    <a:pt x="267" y="230"/>
                    <a:pt x="267" y="230"/>
                  </a:cubicBezTo>
                  <a:cubicBezTo>
                    <a:pt x="267" y="232"/>
                    <a:pt x="268" y="237"/>
                    <a:pt x="269" y="238"/>
                  </a:cubicBezTo>
                  <a:cubicBezTo>
                    <a:pt x="270" y="239"/>
                    <a:pt x="271" y="240"/>
                    <a:pt x="272" y="242"/>
                  </a:cubicBezTo>
                  <a:cubicBezTo>
                    <a:pt x="272" y="245"/>
                    <a:pt x="273" y="250"/>
                    <a:pt x="272" y="252"/>
                  </a:cubicBezTo>
                  <a:cubicBezTo>
                    <a:pt x="272" y="252"/>
                    <a:pt x="272" y="252"/>
                    <a:pt x="272" y="252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1" y="259"/>
                    <a:pt x="247" y="265"/>
                    <a:pt x="238" y="268"/>
                  </a:cubicBezTo>
                  <a:cubicBezTo>
                    <a:pt x="230" y="265"/>
                    <a:pt x="224" y="263"/>
                    <a:pt x="224" y="263"/>
                  </a:cubicBezTo>
                  <a:cubicBezTo>
                    <a:pt x="211" y="253"/>
                    <a:pt x="211" y="253"/>
                    <a:pt x="211" y="253"/>
                  </a:cubicBezTo>
                  <a:cubicBezTo>
                    <a:pt x="210" y="252"/>
                    <a:pt x="210" y="246"/>
                    <a:pt x="211" y="241"/>
                  </a:cubicBezTo>
                  <a:cubicBezTo>
                    <a:pt x="213" y="239"/>
                    <a:pt x="214" y="237"/>
                    <a:pt x="215" y="236"/>
                  </a:cubicBezTo>
                  <a:cubicBezTo>
                    <a:pt x="216" y="234"/>
                    <a:pt x="217" y="228"/>
                    <a:pt x="218" y="226"/>
                  </a:cubicBezTo>
                  <a:cubicBezTo>
                    <a:pt x="218" y="226"/>
                    <a:pt x="218" y="226"/>
                    <a:pt x="218" y="226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20" y="225"/>
                    <a:pt x="223" y="223"/>
                    <a:pt x="224" y="221"/>
                  </a:cubicBezTo>
                  <a:cubicBezTo>
                    <a:pt x="226" y="219"/>
                    <a:pt x="227" y="215"/>
                    <a:pt x="227" y="212"/>
                  </a:cubicBezTo>
                  <a:cubicBezTo>
                    <a:pt x="227" y="210"/>
                    <a:pt x="227" y="208"/>
                    <a:pt x="227" y="206"/>
                  </a:cubicBezTo>
                  <a:cubicBezTo>
                    <a:pt x="227" y="206"/>
                    <a:pt x="227" y="205"/>
                    <a:pt x="227" y="205"/>
                  </a:cubicBezTo>
                  <a:cubicBezTo>
                    <a:pt x="227" y="203"/>
                    <a:pt x="226" y="199"/>
                    <a:pt x="224" y="199"/>
                  </a:cubicBezTo>
                  <a:cubicBezTo>
                    <a:pt x="223" y="199"/>
                    <a:pt x="222" y="200"/>
                    <a:pt x="222" y="200"/>
                  </a:cubicBezTo>
                  <a:cubicBezTo>
                    <a:pt x="222" y="197"/>
                    <a:pt x="222" y="189"/>
                    <a:pt x="222" y="187"/>
                  </a:cubicBezTo>
                  <a:cubicBezTo>
                    <a:pt x="222" y="185"/>
                    <a:pt x="222" y="177"/>
                    <a:pt x="219" y="172"/>
                  </a:cubicBezTo>
                  <a:cubicBezTo>
                    <a:pt x="217" y="168"/>
                    <a:pt x="211" y="161"/>
                    <a:pt x="210" y="161"/>
                  </a:cubicBezTo>
                  <a:cubicBezTo>
                    <a:pt x="209" y="160"/>
                    <a:pt x="204" y="155"/>
                    <a:pt x="200" y="154"/>
                  </a:cubicBezTo>
                  <a:cubicBezTo>
                    <a:pt x="195" y="152"/>
                    <a:pt x="191" y="152"/>
                    <a:pt x="191" y="152"/>
                  </a:cubicBezTo>
                  <a:cubicBezTo>
                    <a:pt x="191" y="152"/>
                    <a:pt x="188" y="150"/>
                    <a:pt x="186" y="150"/>
                  </a:cubicBezTo>
                  <a:cubicBezTo>
                    <a:pt x="184" y="151"/>
                    <a:pt x="180" y="151"/>
                    <a:pt x="180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0" y="150"/>
                    <a:pt x="176" y="153"/>
                    <a:pt x="175" y="153"/>
                  </a:cubicBezTo>
                  <a:cubicBezTo>
                    <a:pt x="174" y="153"/>
                    <a:pt x="170" y="154"/>
                    <a:pt x="169" y="154"/>
                  </a:cubicBezTo>
                  <a:cubicBezTo>
                    <a:pt x="168" y="155"/>
                    <a:pt x="163" y="161"/>
                    <a:pt x="161" y="163"/>
                  </a:cubicBezTo>
                  <a:cubicBezTo>
                    <a:pt x="160" y="164"/>
                    <a:pt x="157" y="168"/>
                    <a:pt x="155" y="173"/>
                  </a:cubicBezTo>
                  <a:cubicBezTo>
                    <a:pt x="154" y="179"/>
                    <a:pt x="152" y="182"/>
                    <a:pt x="152" y="189"/>
                  </a:cubicBezTo>
                  <a:cubicBezTo>
                    <a:pt x="152" y="191"/>
                    <a:pt x="153" y="198"/>
                    <a:pt x="153" y="200"/>
                  </a:cubicBezTo>
                  <a:cubicBezTo>
                    <a:pt x="153" y="200"/>
                    <a:pt x="151" y="199"/>
                    <a:pt x="150" y="199"/>
                  </a:cubicBezTo>
                  <a:cubicBezTo>
                    <a:pt x="148" y="199"/>
                    <a:pt x="146" y="203"/>
                    <a:pt x="146" y="205"/>
                  </a:cubicBezTo>
                  <a:cubicBezTo>
                    <a:pt x="146" y="205"/>
                    <a:pt x="146" y="206"/>
                    <a:pt x="146" y="206"/>
                  </a:cubicBezTo>
                  <a:cubicBezTo>
                    <a:pt x="146" y="208"/>
                    <a:pt x="146" y="210"/>
                    <a:pt x="146" y="212"/>
                  </a:cubicBezTo>
                  <a:cubicBezTo>
                    <a:pt x="147" y="215"/>
                    <a:pt x="148" y="219"/>
                    <a:pt x="149" y="221"/>
                  </a:cubicBezTo>
                  <a:cubicBezTo>
                    <a:pt x="151" y="223"/>
                    <a:pt x="154" y="225"/>
                    <a:pt x="155" y="226"/>
                  </a:cubicBezTo>
                  <a:cubicBezTo>
                    <a:pt x="155" y="226"/>
                    <a:pt x="156" y="226"/>
                    <a:pt x="156" y="226"/>
                  </a:cubicBezTo>
                  <a:cubicBezTo>
                    <a:pt x="157" y="228"/>
                    <a:pt x="158" y="234"/>
                    <a:pt x="159" y="236"/>
                  </a:cubicBezTo>
                  <a:cubicBezTo>
                    <a:pt x="160" y="237"/>
                    <a:pt x="161" y="239"/>
                    <a:pt x="163" y="241"/>
                  </a:cubicBezTo>
                  <a:cubicBezTo>
                    <a:pt x="163" y="245"/>
                    <a:pt x="164" y="251"/>
                    <a:pt x="162" y="253"/>
                  </a:cubicBezTo>
                  <a:cubicBezTo>
                    <a:pt x="162" y="253"/>
                    <a:pt x="162" y="253"/>
                    <a:pt x="162" y="253"/>
                  </a:cubicBezTo>
                  <a:cubicBezTo>
                    <a:pt x="149" y="263"/>
                    <a:pt x="149" y="263"/>
                    <a:pt x="149" y="263"/>
                  </a:cubicBezTo>
                  <a:cubicBezTo>
                    <a:pt x="149" y="263"/>
                    <a:pt x="145" y="265"/>
                    <a:pt x="139" y="267"/>
                  </a:cubicBezTo>
                  <a:cubicBezTo>
                    <a:pt x="130" y="264"/>
                    <a:pt x="118" y="259"/>
                    <a:pt x="118" y="259"/>
                  </a:cubicBezTo>
                  <a:cubicBezTo>
                    <a:pt x="108" y="252"/>
                    <a:pt x="108" y="252"/>
                    <a:pt x="108" y="252"/>
                  </a:cubicBezTo>
                  <a:cubicBezTo>
                    <a:pt x="107" y="251"/>
                    <a:pt x="107" y="246"/>
                    <a:pt x="108" y="242"/>
                  </a:cubicBezTo>
                  <a:cubicBezTo>
                    <a:pt x="109" y="241"/>
                    <a:pt x="110" y="239"/>
                    <a:pt x="111" y="238"/>
                  </a:cubicBezTo>
                  <a:cubicBezTo>
                    <a:pt x="112" y="237"/>
                    <a:pt x="113" y="232"/>
                    <a:pt x="113" y="230"/>
                  </a:cubicBezTo>
                  <a:cubicBezTo>
                    <a:pt x="113" y="230"/>
                    <a:pt x="113" y="230"/>
                    <a:pt x="113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5" y="230"/>
                    <a:pt x="117" y="228"/>
                    <a:pt x="118" y="226"/>
                  </a:cubicBezTo>
                  <a:cubicBezTo>
                    <a:pt x="119" y="225"/>
                    <a:pt x="120" y="222"/>
                    <a:pt x="120" y="219"/>
                  </a:cubicBezTo>
                  <a:cubicBezTo>
                    <a:pt x="120" y="218"/>
                    <a:pt x="120" y="216"/>
                    <a:pt x="120" y="215"/>
                  </a:cubicBezTo>
                  <a:cubicBezTo>
                    <a:pt x="120" y="214"/>
                    <a:pt x="120" y="214"/>
                    <a:pt x="120" y="213"/>
                  </a:cubicBezTo>
                  <a:cubicBezTo>
                    <a:pt x="120" y="212"/>
                    <a:pt x="119" y="209"/>
                    <a:pt x="118" y="209"/>
                  </a:cubicBezTo>
                  <a:cubicBezTo>
                    <a:pt x="117" y="209"/>
                    <a:pt x="117" y="209"/>
                    <a:pt x="116" y="209"/>
                  </a:cubicBezTo>
                  <a:cubicBezTo>
                    <a:pt x="116" y="207"/>
                    <a:pt x="117" y="201"/>
                    <a:pt x="116" y="199"/>
                  </a:cubicBezTo>
                  <a:cubicBezTo>
                    <a:pt x="116" y="198"/>
                    <a:pt x="116" y="192"/>
                    <a:pt x="114" y="188"/>
                  </a:cubicBezTo>
                  <a:cubicBezTo>
                    <a:pt x="112" y="184"/>
                    <a:pt x="108" y="179"/>
                    <a:pt x="107" y="178"/>
                  </a:cubicBezTo>
                  <a:cubicBezTo>
                    <a:pt x="106" y="178"/>
                    <a:pt x="102" y="174"/>
                    <a:pt x="99" y="173"/>
                  </a:cubicBezTo>
                  <a:cubicBezTo>
                    <a:pt x="95" y="172"/>
                    <a:pt x="92" y="172"/>
                    <a:pt x="92" y="172"/>
                  </a:cubicBezTo>
                  <a:cubicBezTo>
                    <a:pt x="92" y="172"/>
                    <a:pt x="89" y="170"/>
                    <a:pt x="88" y="170"/>
                  </a:cubicBezTo>
                  <a:cubicBezTo>
                    <a:pt x="87" y="170"/>
                    <a:pt x="83" y="171"/>
                    <a:pt x="83" y="171"/>
                  </a:cubicBezTo>
                  <a:cubicBezTo>
                    <a:pt x="83" y="170"/>
                    <a:pt x="83" y="170"/>
                    <a:pt x="83" y="170"/>
                  </a:cubicBezTo>
                  <a:cubicBezTo>
                    <a:pt x="83" y="170"/>
                    <a:pt x="80" y="172"/>
                    <a:pt x="79" y="172"/>
                  </a:cubicBezTo>
                  <a:cubicBezTo>
                    <a:pt x="78" y="172"/>
                    <a:pt x="75" y="173"/>
                    <a:pt x="74" y="174"/>
                  </a:cubicBezTo>
                  <a:cubicBezTo>
                    <a:pt x="73" y="174"/>
                    <a:pt x="70" y="178"/>
                    <a:pt x="68" y="180"/>
                  </a:cubicBezTo>
                  <a:cubicBezTo>
                    <a:pt x="67" y="181"/>
                    <a:pt x="64" y="184"/>
                    <a:pt x="63" y="188"/>
                  </a:cubicBezTo>
                  <a:cubicBezTo>
                    <a:pt x="62" y="193"/>
                    <a:pt x="61" y="195"/>
                    <a:pt x="61" y="201"/>
                  </a:cubicBezTo>
                  <a:cubicBezTo>
                    <a:pt x="61" y="203"/>
                    <a:pt x="61" y="208"/>
                    <a:pt x="62" y="210"/>
                  </a:cubicBezTo>
                  <a:cubicBezTo>
                    <a:pt x="61" y="210"/>
                    <a:pt x="60" y="209"/>
                    <a:pt x="59" y="209"/>
                  </a:cubicBezTo>
                  <a:cubicBezTo>
                    <a:pt x="58" y="209"/>
                    <a:pt x="56" y="212"/>
                    <a:pt x="56" y="213"/>
                  </a:cubicBezTo>
                  <a:cubicBezTo>
                    <a:pt x="56" y="214"/>
                    <a:pt x="56" y="214"/>
                    <a:pt x="56" y="215"/>
                  </a:cubicBezTo>
                  <a:cubicBezTo>
                    <a:pt x="56" y="216"/>
                    <a:pt x="56" y="218"/>
                    <a:pt x="56" y="219"/>
                  </a:cubicBezTo>
                  <a:cubicBezTo>
                    <a:pt x="57" y="222"/>
                    <a:pt x="57" y="225"/>
                    <a:pt x="59" y="226"/>
                  </a:cubicBezTo>
                  <a:cubicBezTo>
                    <a:pt x="60" y="228"/>
                    <a:pt x="63" y="230"/>
                    <a:pt x="63" y="230"/>
                  </a:cubicBezTo>
                  <a:cubicBezTo>
                    <a:pt x="64" y="230"/>
                    <a:pt x="64" y="230"/>
                    <a:pt x="64" y="230"/>
                  </a:cubicBezTo>
                  <a:cubicBezTo>
                    <a:pt x="65" y="232"/>
                    <a:pt x="66" y="237"/>
                    <a:pt x="67" y="238"/>
                  </a:cubicBezTo>
                  <a:cubicBezTo>
                    <a:pt x="67" y="239"/>
                    <a:pt x="68" y="240"/>
                    <a:pt x="69" y="242"/>
                  </a:cubicBezTo>
                  <a:cubicBezTo>
                    <a:pt x="70" y="245"/>
                    <a:pt x="70" y="250"/>
                    <a:pt x="69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59" y="259"/>
                    <a:pt x="59" y="259"/>
                    <a:pt x="59" y="259"/>
                  </a:cubicBezTo>
                  <a:cubicBezTo>
                    <a:pt x="59" y="259"/>
                    <a:pt x="44" y="265"/>
                    <a:pt x="35" y="269"/>
                  </a:cubicBezTo>
                  <a:cubicBezTo>
                    <a:pt x="24" y="248"/>
                    <a:pt x="17" y="224"/>
                    <a:pt x="16" y="199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8" y="194"/>
                    <a:pt x="49" y="190"/>
                    <a:pt x="50" y="187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4"/>
                    <a:pt x="51" y="183"/>
                    <a:pt x="51" y="182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8" y="149"/>
                    <a:pt x="28" y="119"/>
                    <a:pt x="46" y="93"/>
                  </a:cubicBezTo>
                  <a:cubicBezTo>
                    <a:pt x="59" y="100"/>
                    <a:pt x="74" y="106"/>
                    <a:pt x="91" y="111"/>
                  </a:cubicBezTo>
                  <a:cubicBezTo>
                    <a:pt x="87" y="126"/>
                    <a:pt x="85" y="142"/>
                    <a:pt x="83" y="158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3" y="157"/>
                    <a:pt x="94" y="158"/>
                    <a:pt x="96" y="158"/>
                  </a:cubicBezTo>
                  <a:cubicBezTo>
                    <a:pt x="97" y="159"/>
                    <a:pt x="98" y="159"/>
                    <a:pt x="99" y="159"/>
                  </a:cubicBezTo>
                  <a:cubicBezTo>
                    <a:pt x="101" y="144"/>
                    <a:pt x="103" y="129"/>
                    <a:pt x="107" y="116"/>
                  </a:cubicBezTo>
                  <a:cubicBezTo>
                    <a:pt x="129" y="121"/>
                    <a:pt x="155" y="124"/>
                    <a:pt x="182" y="124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9" y="137"/>
                    <a:pt x="189" y="137"/>
                    <a:pt x="189" y="137"/>
                  </a:cubicBezTo>
                  <a:cubicBezTo>
                    <a:pt x="191" y="137"/>
                    <a:pt x="193" y="138"/>
                    <a:pt x="195" y="139"/>
                  </a:cubicBezTo>
                  <a:cubicBezTo>
                    <a:pt x="196" y="139"/>
                    <a:pt x="197" y="139"/>
                    <a:pt x="198" y="139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225" y="124"/>
                    <a:pt x="250" y="121"/>
                    <a:pt x="272" y="116"/>
                  </a:cubicBezTo>
                  <a:cubicBezTo>
                    <a:pt x="276" y="129"/>
                    <a:pt x="278" y="144"/>
                    <a:pt x="280" y="159"/>
                  </a:cubicBezTo>
                  <a:cubicBezTo>
                    <a:pt x="295" y="157"/>
                    <a:pt x="295" y="157"/>
                    <a:pt x="295" y="157"/>
                  </a:cubicBezTo>
                  <a:cubicBezTo>
                    <a:pt x="295" y="157"/>
                    <a:pt x="296" y="158"/>
                    <a:pt x="296" y="158"/>
                  </a:cubicBezTo>
                  <a:cubicBezTo>
                    <a:pt x="295" y="142"/>
                    <a:pt x="292" y="126"/>
                    <a:pt x="288" y="111"/>
                  </a:cubicBezTo>
                  <a:cubicBezTo>
                    <a:pt x="305" y="106"/>
                    <a:pt x="321" y="100"/>
                    <a:pt x="333" y="93"/>
                  </a:cubicBezTo>
                  <a:cubicBezTo>
                    <a:pt x="351" y="119"/>
                    <a:pt x="362" y="149"/>
                    <a:pt x="363" y="182"/>
                  </a:cubicBezTo>
                  <a:cubicBezTo>
                    <a:pt x="329" y="182"/>
                    <a:pt x="329" y="182"/>
                    <a:pt x="329" y="182"/>
                  </a:cubicBezTo>
                  <a:cubicBezTo>
                    <a:pt x="331" y="187"/>
                    <a:pt x="332" y="193"/>
                    <a:pt x="333" y="198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33" y="198"/>
                    <a:pt x="333" y="198"/>
                    <a:pt x="333" y="199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24"/>
                    <a:pt x="355" y="248"/>
                    <a:pt x="345" y="269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42" name="Freeform 7"/>
            <p:cNvSpPr/>
            <p:nvPr/>
          </p:nvSpPr>
          <p:spPr>
            <a:xfrm>
              <a:off x="5857875" y="3402013"/>
              <a:ext cx="44450" cy="63500"/>
            </a:xfrm>
            <a:custGeom>
              <a:avLst/>
              <a:gdLst>
                <a:gd name="txL" fmla="*/ 0 w 12"/>
                <a:gd name="txT" fmla="*/ 0 h 17"/>
                <a:gd name="txR" fmla="*/ 12 w 12"/>
                <a:gd name="txB" fmla="*/ 17 h 17"/>
              </a:gdLst>
              <a:ahLst/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rect l="txL" t="txT" r="txR" b="txB"/>
              <a:pathLst>
                <a:path w="12" h="17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4"/>
                    <a:pt x="9" y="11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2" y="2"/>
                    <a:pt x="1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43" name="Freeform 8"/>
            <p:cNvSpPr/>
            <p:nvPr/>
          </p:nvSpPr>
          <p:spPr>
            <a:xfrm>
              <a:off x="6262688" y="3402013"/>
              <a:ext cx="71438" cy="63500"/>
            </a:xfrm>
            <a:custGeom>
              <a:avLst/>
              <a:gdLst>
                <a:gd name="txL" fmla="*/ 0 w 19"/>
                <a:gd name="txT" fmla="*/ 0 h 17"/>
                <a:gd name="txR" fmla="*/ 19 w 19"/>
                <a:gd name="txB" fmla="*/ 17 h 17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rect l="txL" t="txT" r="txR" b="txB"/>
              <a:pathLst>
                <a:path w="19" h="17"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6"/>
                    <a:pt x="1" y="9"/>
                  </a:cubicBezTo>
                  <a:cubicBezTo>
                    <a:pt x="3" y="11"/>
                    <a:pt x="4" y="14"/>
                    <a:pt x="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2"/>
                    <a:pt x="16" y="8"/>
                    <a:pt x="17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1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75" name="组合 35"/>
          <p:cNvGrpSpPr>
            <a:grpSpLocks noChangeAspect="1"/>
          </p:cNvGrpSpPr>
          <p:nvPr/>
        </p:nvGrpSpPr>
        <p:grpSpPr>
          <a:xfrm>
            <a:off x="965200" y="2923117"/>
            <a:ext cx="706967" cy="704849"/>
            <a:chOff x="5451475" y="2787650"/>
            <a:chExt cx="1285875" cy="1282700"/>
          </a:xfrm>
        </p:grpSpPr>
        <p:sp>
          <p:nvSpPr>
            <p:cNvPr id="70731" name="Freeform 351"/>
            <p:cNvSpPr>
              <a:spLocks noEditPoints="1"/>
            </p:cNvSpPr>
            <p:nvPr/>
          </p:nvSpPr>
          <p:spPr>
            <a:xfrm>
              <a:off x="6121400" y="3038475"/>
              <a:ext cx="615950" cy="933450"/>
            </a:xfrm>
            <a:custGeom>
              <a:avLst/>
              <a:gdLst>
                <a:gd name="txL" fmla="*/ 0 w 164"/>
                <a:gd name="txT" fmla="*/ 0 h 249"/>
                <a:gd name="txR" fmla="*/ 164 w 164"/>
                <a:gd name="txB" fmla="*/ 249 h 249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64" h="249">
                  <a:moveTo>
                    <a:pt x="129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132" y="219"/>
                    <a:pt x="164" y="165"/>
                    <a:pt x="164" y="104"/>
                  </a:cubicBezTo>
                  <a:cubicBezTo>
                    <a:pt x="164" y="65"/>
                    <a:pt x="151" y="29"/>
                    <a:pt x="129" y="0"/>
                  </a:cubicBezTo>
                  <a:close/>
                  <a:moveTo>
                    <a:pt x="87" y="232"/>
                  </a:moveTo>
                  <a:cubicBezTo>
                    <a:pt x="16" y="108"/>
                    <a:pt x="16" y="108"/>
                    <a:pt x="16" y="10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43" y="44"/>
                    <a:pt x="152" y="73"/>
                    <a:pt x="152" y="104"/>
                  </a:cubicBezTo>
                  <a:cubicBezTo>
                    <a:pt x="152" y="155"/>
                    <a:pt x="128" y="202"/>
                    <a:pt x="87" y="232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2" name="Freeform 352"/>
            <p:cNvSpPr/>
            <p:nvPr/>
          </p:nvSpPr>
          <p:spPr>
            <a:xfrm>
              <a:off x="5451475" y="2787650"/>
              <a:ext cx="939800" cy="1282700"/>
            </a:xfrm>
            <a:custGeom>
              <a:avLst/>
              <a:gdLst>
                <a:gd name="txL" fmla="*/ 0 w 251"/>
                <a:gd name="txT" fmla="*/ 0 h 342"/>
                <a:gd name="txR" fmla="*/ 251 w 251"/>
                <a:gd name="txB" fmla="*/ 342 h 34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51" h="342">
                  <a:moveTo>
                    <a:pt x="165" y="173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65" y="172"/>
                    <a:pt x="165" y="171"/>
                    <a:pt x="165" y="171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73" y="3"/>
                    <a:pt x="0" y="79"/>
                    <a:pt x="0" y="171"/>
                  </a:cubicBezTo>
                  <a:cubicBezTo>
                    <a:pt x="0" y="265"/>
                    <a:pt x="77" y="342"/>
                    <a:pt x="172" y="342"/>
                  </a:cubicBezTo>
                  <a:cubicBezTo>
                    <a:pt x="201" y="342"/>
                    <a:pt x="228" y="335"/>
                    <a:pt x="251" y="322"/>
                  </a:cubicBezTo>
                  <a:cubicBezTo>
                    <a:pt x="166" y="174"/>
                    <a:pt x="166" y="174"/>
                    <a:pt x="166" y="174"/>
                  </a:cubicBezTo>
                  <a:cubicBezTo>
                    <a:pt x="165" y="174"/>
                    <a:pt x="165" y="173"/>
                    <a:pt x="165" y="173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3" name="Freeform 353"/>
            <p:cNvSpPr/>
            <p:nvPr/>
          </p:nvSpPr>
          <p:spPr>
            <a:xfrm>
              <a:off x="6115050" y="2787650"/>
              <a:ext cx="17462" cy="14288"/>
            </a:xfrm>
            <a:custGeom>
              <a:avLst/>
              <a:gdLst>
                <a:gd name="txL" fmla="*/ 0 w 5"/>
                <a:gd name="txT" fmla="*/ 0 h 4"/>
                <a:gd name="txR" fmla="*/ 5 w 5"/>
                <a:gd name="txB" fmla="*/ 4 h 4"/>
              </a:gdLst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0" y="0"/>
                </a:cxn>
              </a:cxnLst>
              <a:rect l="txL" t="txT" r="txR" b="txB"/>
              <a:pathLst>
                <a:path w="5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4" name="Freeform 354"/>
            <p:cNvSpPr/>
            <p:nvPr/>
          </p:nvSpPr>
          <p:spPr>
            <a:xfrm>
              <a:off x="6115050" y="2790825"/>
              <a:ext cx="104775" cy="93663"/>
            </a:xfrm>
            <a:custGeom>
              <a:avLst/>
              <a:gdLst>
                <a:gd name="txL" fmla="*/ 0 w 28"/>
                <a:gd name="txT" fmla="*/ 0 h 25"/>
                <a:gd name="txR" fmla="*/ 28 w 28"/>
                <a:gd name="txB" fmla="*/ 25 h 25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28" h="25">
                  <a:moveTo>
                    <a:pt x="1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20" y="0"/>
                    <a:pt x="15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Freeform 355"/>
            <p:cNvSpPr/>
            <p:nvPr/>
          </p:nvSpPr>
          <p:spPr>
            <a:xfrm>
              <a:off x="6115050" y="2806700"/>
              <a:ext cx="182562" cy="160338"/>
            </a:xfrm>
            <a:custGeom>
              <a:avLst/>
              <a:gdLst>
                <a:gd name="txL" fmla="*/ 0 w 49"/>
                <a:gd name="txT" fmla="*/ 0 h 43"/>
                <a:gd name="txR" fmla="*/ 49 w 49"/>
                <a:gd name="txB" fmla="*/ 43 h 43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9" h="43">
                  <a:moveTo>
                    <a:pt x="38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2"/>
                    <a:pt x="41" y="1"/>
                    <a:pt x="38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6" name="Freeform 356"/>
            <p:cNvSpPr/>
            <p:nvPr/>
          </p:nvSpPr>
          <p:spPr>
            <a:xfrm>
              <a:off x="6115050" y="2828925"/>
              <a:ext cx="250825" cy="220663"/>
            </a:xfrm>
            <a:custGeom>
              <a:avLst/>
              <a:gdLst>
                <a:gd name="txL" fmla="*/ 0 w 67"/>
                <a:gd name="txT" fmla="*/ 0 h 59"/>
                <a:gd name="txR" fmla="*/ 67 w 67"/>
                <a:gd name="txB" fmla="*/ 59 h 59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67" h="59">
                  <a:moveTo>
                    <a:pt x="57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4" y="3"/>
                    <a:pt x="61" y="2"/>
                    <a:pt x="57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7" name="Freeform 357"/>
            <p:cNvSpPr/>
            <p:nvPr/>
          </p:nvSpPr>
          <p:spPr>
            <a:xfrm>
              <a:off x="6115050" y="2859088"/>
              <a:ext cx="314325" cy="273050"/>
            </a:xfrm>
            <a:custGeom>
              <a:avLst/>
              <a:gdLst>
                <a:gd name="txL" fmla="*/ 0 w 84"/>
                <a:gd name="txT" fmla="*/ 0 h 73"/>
                <a:gd name="txR" fmla="*/ 84 w 84"/>
                <a:gd name="txB" fmla="*/ 73 h 73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84" h="73">
                  <a:moveTo>
                    <a:pt x="75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1" y="4"/>
                    <a:pt x="78" y="2"/>
                    <a:pt x="75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8" name="Freeform 358"/>
            <p:cNvSpPr/>
            <p:nvPr/>
          </p:nvSpPr>
          <p:spPr>
            <a:xfrm>
              <a:off x="6115050" y="2897188"/>
              <a:ext cx="369887" cy="322263"/>
            </a:xfrm>
            <a:custGeom>
              <a:avLst/>
              <a:gdLst>
                <a:gd name="txL" fmla="*/ 0 w 99"/>
                <a:gd name="txT" fmla="*/ 0 h 86"/>
                <a:gd name="txR" fmla="*/ 99 w 99"/>
                <a:gd name="txB" fmla="*/ 86 h 86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99" h="86">
                  <a:moveTo>
                    <a:pt x="90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6" y="4"/>
                    <a:pt x="93" y="2"/>
                    <a:pt x="90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9" name="Freeform 359"/>
            <p:cNvSpPr/>
            <p:nvPr/>
          </p:nvSpPr>
          <p:spPr>
            <a:xfrm>
              <a:off x="6115050" y="2938463"/>
              <a:ext cx="419100" cy="363538"/>
            </a:xfrm>
            <a:custGeom>
              <a:avLst/>
              <a:gdLst>
                <a:gd name="txL" fmla="*/ 0 w 112"/>
                <a:gd name="txT" fmla="*/ 0 h 97"/>
                <a:gd name="txR" fmla="*/ 112 w 112"/>
                <a:gd name="txB" fmla="*/ 97 h 97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12" h="97">
                  <a:moveTo>
                    <a:pt x="105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0" y="4"/>
                    <a:pt x="107" y="2"/>
                    <a:pt x="105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40" name="Freeform 360"/>
            <p:cNvSpPr/>
            <p:nvPr/>
          </p:nvSpPr>
          <p:spPr>
            <a:xfrm>
              <a:off x="6115050" y="2979738"/>
              <a:ext cx="460375" cy="400050"/>
            </a:xfrm>
            <a:custGeom>
              <a:avLst/>
              <a:gdLst>
                <a:gd name="txL" fmla="*/ 0 w 123"/>
                <a:gd name="txT" fmla="*/ 0 h 107"/>
                <a:gd name="txR" fmla="*/ 123 w 123"/>
                <a:gd name="txB" fmla="*/ 107 h 107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23" h="107">
                  <a:moveTo>
                    <a:pt x="117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1" y="4"/>
                    <a:pt x="119" y="2"/>
                    <a:pt x="117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76" name="组合 46"/>
          <p:cNvGrpSpPr>
            <a:grpSpLocks noChangeAspect="1"/>
          </p:cNvGrpSpPr>
          <p:nvPr/>
        </p:nvGrpSpPr>
        <p:grpSpPr>
          <a:xfrm>
            <a:off x="1672167" y="4125384"/>
            <a:ext cx="776817" cy="764116"/>
            <a:chOff x="5387975" y="2733675"/>
            <a:chExt cx="1414463" cy="1389063"/>
          </a:xfrm>
        </p:grpSpPr>
        <p:sp>
          <p:nvSpPr>
            <p:cNvPr id="70726" name="Freeform 410"/>
            <p:cNvSpPr/>
            <p:nvPr/>
          </p:nvSpPr>
          <p:spPr>
            <a:xfrm>
              <a:off x="6045200" y="3803650"/>
              <a:ext cx="19050" cy="33338"/>
            </a:xfrm>
            <a:custGeom>
              <a:avLst/>
              <a:gdLst>
                <a:gd name="txL" fmla="*/ 0 w 5"/>
                <a:gd name="txT" fmla="*/ 0 h 9"/>
                <a:gd name="txR" fmla="*/ 5 w 5"/>
                <a:gd name="txB" fmla="*/ 9 h 9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5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Freeform 411"/>
            <p:cNvSpPr/>
            <p:nvPr/>
          </p:nvSpPr>
          <p:spPr>
            <a:xfrm>
              <a:off x="6342063" y="3622675"/>
              <a:ext cx="36513" cy="34925"/>
            </a:xfrm>
            <a:custGeom>
              <a:avLst/>
              <a:gdLst>
                <a:gd name="txL" fmla="*/ 0 w 10"/>
                <a:gd name="txT" fmla="*/ 0 h 9"/>
                <a:gd name="txR" fmla="*/ 10 w 10"/>
                <a:gd name="txB" fmla="*/ 9 h 9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0" h="9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7"/>
                    <a:pt x="9" y="6"/>
                    <a:pt x="10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Freeform 412"/>
            <p:cNvSpPr/>
            <p:nvPr/>
          </p:nvSpPr>
          <p:spPr>
            <a:xfrm>
              <a:off x="6334125" y="3259138"/>
              <a:ext cx="36513" cy="33338"/>
            </a:xfrm>
            <a:custGeom>
              <a:avLst/>
              <a:gdLst>
                <a:gd name="txL" fmla="*/ 0 w 10"/>
                <a:gd name="txT" fmla="*/ 0 h 9"/>
                <a:gd name="txR" fmla="*/ 10 w 10"/>
                <a:gd name="txB" fmla="*/ 9 h 9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0" h="9">
                  <a:moveTo>
                    <a:pt x="3" y="9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9" y="3"/>
                    <a:pt x="9" y="1"/>
                    <a:pt x="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9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Freeform 413"/>
            <p:cNvSpPr/>
            <p:nvPr/>
          </p:nvSpPr>
          <p:spPr>
            <a:xfrm>
              <a:off x="6507163" y="3154363"/>
              <a:ext cx="41275" cy="33338"/>
            </a:xfrm>
            <a:custGeom>
              <a:avLst/>
              <a:gdLst>
                <a:gd name="txL" fmla="*/ 0 w 11"/>
                <a:gd name="txT" fmla="*/ 0 h 9"/>
                <a:gd name="txR" fmla="*/ 11 w 11"/>
                <a:gd name="txB" fmla="*/ 9 h 9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1" h="9">
                  <a:moveTo>
                    <a:pt x="3" y="9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9" y="1"/>
                    <a:pt x="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2" y="8"/>
                    <a:pt x="3" y="9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30" name="Freeform 414"/>
            <p:cNvSpPr>
              <a:spLocks noEditPoints="1"/>
            </p:cNvSpPr>
            <p:nvPr/>
          </p:nvSpPr>
          <p:spPr>
            <a:xfrm>
              <a:off x="5387975" y="2733675"/>
              <a:ext cx="1414463" cy="1389063"/>
            </a:xfrm>
            <a:custGeom>
              <a:avLst/>
              <a:gdLst>
                <a:gd name="txL" fmla="*/ 0 w 377"/>
                <a:gd name="txT" fmla="*/ 0 h 370"/>
                <a:gd name="txR" fmla="*/ 377 w 377"/>
                <a:gd name="txB" fmla="*/ 370 h 37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77" h="370">
                  <a:moveTo>
                    <a:pt x="317" y="222"/>
                  </a:moveTo>
                  <a:cubicBezTo>
                    <a:pt x="337" y="272"/>
                    <a:pt x="337" y="272"/>
                    <a:pt x="337" y="272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366" y="234"/>
                    <a:pt x="366" y="234"/>
                    <a:pt x="366" y="234"/>
                  </a:cubicBezTo>
                  <a:cubicBezTo>
                    <a:pt x="369" y="221"/>
                    <a:pt x="370" y="208"/>
                    <a:pt x="370" y="194"/>
                  </a:cubicBezTo>
                  <a:cubicBezTo>
                    <a:pt x="370" y="141"/>
                    <a:pt x="349" y="92"/>
                    <a:pt x="314" y="57"/>
                  </a:cubicBezTo>
                  <a:cubicBezTo>
                    <a:pt x="278" y="22"/>
                    <a:pt x="230" y="0"/>
                    <a:pt x="176" y="0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79" y="15"/>
                    <a:pt x="0" y="94"/>
                    <a:pt x="0" y="192"/>
                  </a:cubicBezTo>
                  <a:cubicBezTo>
                    <a:pt x="0" y="290"/>
                    <a:pt x="79" y="370"/>
                    <a:pt x="177" y="370"/>
                  </a:cubicBezTo>
                  <a:cubicBezTo>
                    <a:pt x="245" y="370"/>
                    <a:pt x="303" y="332"/>
                    <a:pt x="333" y="277"/>
                  </a:cubicBezTo>
                  <a:cubicBezTo>
                    <a:pt x="327" y="261"/>
                    <a:pt x="327" y="261"/>
                    <a:pt x="327" y="261"/>
                  </a:cubicBezTo>
                  <a:cubicBezTo>
                    <a:pt x="325" y="266"/>
                    <a:pt x="323" y="270"/>
                    <a:pt x="320" y="275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1" y="265"/>
                    <a:pt x="300" y="267"/>
                    <a:pt x="300" y="268"/>
                  </a:cubicBezTo>
                  <a:cubicBezTo>
                    <a:pt x="317" y="279"/>
                    <a:pt x="317" y="279"/>
                    <a:pt x="317" y="279"/>
                  </a:cubicBezTo>
                  <a:cubicBezTo>
                    <a:pt x="311" y="290"/>
                    <a:pt x="303" y="300"/>
                    <a:pt x="294" y="309"/>
                  </a:cubicBezTo>
                  <a:cubicBezTo>
                    <a:pt x="265" y="338"/>
                    <a:pt x="224" y="356"/>
                    <a:pt x="180" y="357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75" y="333"/>
                    <a:pt x="175" y="333"/>
                    <a:pt x="175" y="333"/>
                  </a:cubicBezTo>
                  <a:cubicBezTo>
                    <a:pt x="175" y="357"/>
                    <a:pt x="175" y="357"/>
                    <a:pt x="175" y="357"/>
                  </a:cubicBezTo>
                  <a:cubicBezTo>
                    <a:pt x="130" y="356"/>
                    <a:pt x="90" y="338"/>
                    <a:pt x="61" y="309"/>
                  </a:cubicBezTo>
                  <a:cubicBezTo>
                    <a:pt x="52" y="300"/>
                    <a:pt x="44" y="290"/>
                    <a:pt x="37" y="279"/>
                  </a:cubicBezTo>
                  <a:cubicBezTo>
                    <a:pt x="73" y="258"/>
                    <a:pt x="73" y="258"/>
                    <a:pt x="73" y="258"/>
                  </a:cubicBezTo>
                  <a:cubicBezTo>
                    <a:pt x="91" y="285"/>
                    <a:pt x="119" y="305"/>
                    <a:pt x="151" y="312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34" y="303"/>
                    <a:pt x="112" y="291"/>
                    <a:pt x="95" y="275"/>
                  </a:cubicBezTo>
                  <a:cubicBezTo>
                    <a:pt x="89" y="269"/>
                    <a:pt x="83" y="262"/>
                    <a:pt x="79" y="254"/>
                  </a:cubicBezTo>
                  <a:cubicBezTo>
                    <a:pt x="84" y="251"/>
                    <a:pt x="84" y="251"/>
                    <a:pt x="84" y="251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76" y="250"/>
                    <a:pt x="76" y="250"/>
                    <a:pt x="76" y="250"/>
                  </a:cubicBezTo>
                  <a:cubicBezTo>
                    <a:pt x="66" y="233"/>
                    <a:pt x="61" y="213"/>
                    <a:pt x="61" y="192"/>
                  </a:cubicBezTo>
                  <a:cubicBezTo>
                    <a:pt x="61" y="171"/>
                    <a:pt x="66" y="152"/>
                    <a:pt x="76" y="135"/>
                  </a:cubicBezTo>
                  <a:cubicBezTo>
                    <a:pt x="116" y="158"/>
                    <a:pt x="116" y="158"/>
                    <a:pt x="116" y="158"/>
                  </a:cubicBezTo>
                  <a:cubicBezTo>
                    <a:pt x="111" y="167"/>
                    <a:pt x="108" y="176"/>
                    <a:pt x="107" y="186"/>
                  </a:cubicBezTo>
                  <a:cubicBezTo>
                    <a:pt x="113" y="190"/>
                    <a:pt x="113" y="190"/>
                    <a:pt x="113" y="190"/>
                  </a:cubicBezTo>
                  <a:cubicBezTo>
                    <a:pt x="114" y="180"/>
                    <a:pt x="116" y="170"/>
                    <a:pt x="121" y="16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49" y="212"/>
                    <a:pt x="149" y="212"/>
                    <a:pt x="149" y="212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75" y="241"/>
                    <a:pt x="175" y="241"/>
                    <a:pt x="175" y="241"/>
                  </a:cubicBezTo>
                  <a:cubicBezTo>
                    <a:pt x="175" y="241"/>
                    <a:pt x="176" y="241"/>
                    <a:pt x="176" y="241"/>
                  </a:cubicBezTo>
                  <a:cubicBezTo>
                    <a:pt x="178" y="241"/>
                    <a:pt x="179" y="241"/>
                    <a:pt x="180" y="241"/>
                  </a:cubicBezTo>
                  <a:cubicBezTo>
                    <a:pt x="180" y="197"/>
                    <a:pt x="180" y="197"/>
                    <a:pt x="180" y="197"/>
                  </a:cubicBezTo>
                  <a:cubicBezTo>
                    <a:pt x="216" y="219"/>
                    <a:pt x="216" y="219"/>
                    <a:pt x="216" y="219"/>
                  </a:cubicBezTo>
                  <a:cubicBezTo>
                    <a:pt x="217" y="217"/>
                    <a:pt x="218" y="215"/>
                    <a:pt x="219" y="214"/>
                  </a:cubicBezTo>
                  <a:cubicBezTo>
                    <a:pt x="182" y="192"/>
                    <a:pt x="182" y="192"/>
                    <a:pt x="182" y="19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5" y="168"/>
                    <a:pt x="214" y="167"/>
                  </a:cubicBezTo>
                  <a:cubicBezTo>
                    <a:pt x="180" y="188"/>
                    <a:pt x="180" y="188"/>
                    <a:pt x="180" y="18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0" y="143"/>
                    <a:pt x="180" y="143"/>
                    <a:pt x="180" y="143"/>
                  </a:cubicBezTo>
                  <a:cubicBezTo>
                    <a:pt x="193" y="143"/>
                    <a:pt x="204" y="149"/>
                    <a:pt x="213" y="158"/>
                  </a:cubicBezTo>
                  <a:cubicBezTo>
                    <a:pt x="222" y="167"/>
                    <a:pt x="228" y="180"/>
                    <a:pt x="228" y="194"/>
                  </a:cubicBezTo>
                  <a:cubicBezTo>
                    <a:pt x="228" y="208"/>
                    <a:pt x="222" y="221"/>
                    <a:pt x="213" y="231"/>
                  </a:cubicBezTo>
                  <a:cubicBezTo>
                    <a:pt x="203" y="240"/>
                    <a:pt x="191" y="246"/>
                    <a:pt x="176" y="246"/>
                  </a:cubicBezTo>
                  <a:cubicBezTo>
                    <a:pt x="162" y="246"/>
                    <a:pt x="149" y="240"/>
                    <a:pt x="140" y="231"/>
                  </a:cubicBezTo>
                  <a:cubicBezTo>
                    <a:pt x="139" y="230"/>
                    <a:pt x="139" y="229"/>
                    <a:pt x="138" y="229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105" y="243"/>
                    <a:pt x="105" y="243"/>
                    <a:pt x="105" y="243"/>
                  </a:cubicBezTo>
                  <a:cubicBezTo>
                    <a:pt x="108" y="247"/>
                    <a:pt x="112" y="251"/>
                    <a:pt x="115" y="255"/>
                  </a:cubicBezTo>
                  <a:cubicBezTo>
                    <a:pt x="131" y="271"/>
                    <a:pt x="153" y="280"/>
                    <a:pt x="176" y="280"/>
                  </a:cubicBezTo>
                  <a:cubicBezTo>
                    <a:pt x="200" y="280"/>
                    <a:pt x="222" y="271"/>
                    <a:pt x="237" y="255"/>
                  </a:cubicBezTo>
                  <a:cubicBezTo>
                    <a:pt x="253" y="239"/>
                    <a:pt x="262" y="218"/>
                    <a:pt x="262" y="194"/>
                  </a:cubicBezTo>
                  <a:cubicBezTo>
                    <a:pt x="262" y="170"/>
                    <a:pt x="253" y="149"/>
                    <a:pt x="237" y="133"/>
                  </a:cubicBezTo>
                  <a:cubicBezTo>
                    <a:pt x="222" y="118"/>
                    <a:pt x="202" y="109"/>
                    <a:pt x="180" y="108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207" y="91"/>
                    <a:pt x="232" y="102"/>
                    <a:pt x="250" y="120"/>
                  </a:cubicBezTo>
                  <a:cubicBezTo>
                    <a:pt x="269" y="139"/>
                    <a:pt x="281" y="165"/>
                    <a:pt x="281" y="194"/>
                  </a:cubicBezTo>
                  <a:cubicBezTo>
                    <a:pt x="281" y="223"/>
                    <a:pt x="269" y="249"/>
                    <a:pt x="250" y="268"/>
                  </a:cubicBezTo>
                  <a:cubicBezTo>
                    <a:pt x="237" y="281"/>
                    <a:pt x="220" y="291"/>
                    <a:pt x="202" y="295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153" y="317"/>
                    <a:pt x="153" y="317"/>
                    <a:pt x="153" y="317"/>
                  </a:cubicBezTo>
                  <a:cubicBezTo>
                    <a:pt x="207" y="343"/>
                    <a:pt x="207" y="343"/>
                    <a:pt x="207" y="343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32" y="324"/>
                    <a:pt x="256" y="311"/>
                    <a:pt x="275" y="292"/>
                  </a:cubicBezTo>
                  <a:cubicBezTo>
                    <a:pt x="300" y="267"/>
                    <a:pt x="315" y="232"/>
                    <a:pt x="315" y="194"/>
                  </a:cubicBezTo>
                  <a:cubicBezTo>
                    <a:pt x="315" y="156"/>
                    <a:pt x="300" y="121"/>
                    <a:pt x="275" y="96"/>
                  </a:cubicBezTo>
                  <a:cubicBezTo>
                    <a:pt x="250" y="71"/>
                    <a:pt x="217" y="56"/>
                    <a:pt x="180" y="55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222" y="36"/>
                    <a:pt x="261" y="54"/>
                    <a:pt x="289" y="82"/>
                  </a:cubicBezTo>
                  <a:cubicBezTo>
                    <a:pt x="317" y="111"/>
                    <a:pt x="335" y="150"/>
                    <a:pt x="335" y="194"/>
                  </a:cubicBezTo>
                  <a:cubicBezTo>
                    <a:pt x="335" y="205"/>
                    <a:pt x="334" y="216"/>
                    <a:pt x="332" y="226"/>
                  </a:cubicBezTo>
                  <a:lnTo>
                    <a:pt x="317" y="222"/>
                  </a:lnTo>
                  <a:close/>
                  <a:moveTo>
                    <a:pt x="54" y="192"/>
                  </a:moveTo>
                  <a:cubicBezTo>
                    <a:pt x="54" y="214"/>
                    <a:pt x="60" y="235"/>
                    <a:pt x="71" y="253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21" y="250"/>
                    <a:pt x="13" y="222"/>
                    <a:pt x="13" y="192"/>
                  </a:cubicBezTo>
                  <a:cubicBezTo>
                    <a:pt x="13" y="162"/>
                    <a:pt x="21" y="134"/>
                    <a:pt x="35" y="110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60" y="149"/>
                    <a:pt x="54" y="170"/>
                    <a:pt x="54" y="192"/>
                  </a:cubicBezTo>
                  <a:close/>
                  <a:moveTo>
                    <a:pt x="175" y="188"/>
                  </a:moveTo>
                  <a:cubicBezTo>
                    <a:pt x="124" y="157"/>
                    <a:pt x="124" y="157"/>
                    <a:pt x="124" y="157"/>
                  </a:cubicBezTo>
                  <a:cubicBezTo>
                    <a:pt x="126" y="153"/>
                    <a:pt x="129" y="150"/>
                    <a:pt x="132" y="147"/>
                  </a:cubicBezTo>
                  <a:cubicBezTo>
                    <a:pt x="143" y="136"/>
                    <a:pt x="158" y="129"/>
                    <a:pt x="175" y="128"/>
                  </a:cubicBezTo>
                  <a:lnTo>
                    <a:pt x="175" y="188"/>
                  </a:lnTo>
                  <a:close/>
                  <a:moveTo>
                    <a:pt x="175" y="122"/>
                  </a:moveTo>
                  <a:cubicBezTo>
                    <a:pt x="151" y="123"/>
                    <a:pt x="130" y="135"/>
                    <a:pt x="118" y="15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3" y="123"/>
                    <a:pt x="89" y="116"/>
                    <a:pt x="95" y="110"/>
                  </a:cubicBezTo>
                  <a:cubicBezTo>
                    <a:pt x="115" y="89"/>
                    <a:pt x="144" y="76"/>
                    <a:pt x="175" y="76"/>
                  </a:cubicBezTo>
                  <a:lnTo>
                    <a:pt x="175" y="122"/>
                  </a:lnTo>
                  <a:close/>
                  <a:moveTo>
                    <a:pt x="175" y="69"/>
                  </a:moveTo>
                  <a:cubicBezTo>
                    <a:pt x="132" y="70"/>
                    <a:pt x="95" y="93"/>
                    <a:pt x="73" y="127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4" y="95"/>
                    <a:pt x="52" y="85"/>
                    <a:pt x="61" y="76"/>
                  </a:cubicBezTo>
                  <a:cubicBezTo>
                    <a:pt x="90" y="46"/>
                    <a:pt x="130" y="28"/>
                    <a:pt x="175" y="27"/>
                  </a:cubicBezTo>
                  <a:lnTo>
                    <a:pt x="175" y="69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77" name="Freeform 268"/>
          <p:cNvSpPr>
            <a:spLocks noChangeAspect="1" noEditPoints="1"/>
          </p:cNvSpPr>
          <p:nvPr/>
        </p:nvSpPr>
        <p:spPr>
          <a:xfrm>
            <a:off x="7122584" y="3627967"/>
            <a:ext cx="656167" cy="656167"/>
          </a:xfrm>
          <a:custGeom>
            <a:avLst/>
            <a:gdLst>
              <a:gd name="txL" fmla="*/ 0 w 152"/>
              <a:gd name="txT" fmla="*/ 0 h 152"/>
              <a:gd name="txR" fmla="*/ 152 w 152"/>
              <a:gd name="txB" fmla="*/ 152 h 152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2" h="152"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118" y="152"/>
                  <a:pt x="152" y="118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moveTo>
                  <a:pt x="142" y="60"/>
                </a:moveTo>
                <a:cubicBezTo>
                  <a:pt x="133" y="54"/>
                  <a:pt x="120" y="50"/>
                  <a:pt x="105" y="48"/>
                </a:cubicBezTo>
                <a:cubicBezTo>
                  <a:pt x="102" y="32"/>
                  <a:pt x="98" y="19"/>
                  <a:pt x="92" y="10"/>
                </a:cubicBezTo>
                <a:cubicBezTo>
                  <a:pt x="117" y="16"/>
                  <a:pt x="136" y="36"/>
                  <a:pt x="142" y="60"/>
                </a:cubicBezTo>
                <a:moveTo>
                  <a:pt x="99" y="76"/>
                </a:moveTo>
                <a:cubicBezTo>
                  <a:pt x="99" y="84"/>
                  <a:pt x="98" y="91"/>
                  <a:pt x="98" y="97"/>
                </a:cubicBezTo>
                <a:cubicBezTo>
                  <a:pt x="91" y="98"/>
                  <a:pt x="84" y="99"/>
                  <a:pt x="76" y="99"/>
                </a:cubicBezTo>
                <a:cubicBezTo>
                  <a:pt x="69" y="99"/>
                  <a:pt x="61" y="98"/>
                  <a:pt x="55" y="97"/>
                </a:cubicBezTo>
                <a:cubicBezTo>
                  <a:pt x="54" y="91"/>
                  <a:pt x="54" y="84"/>
                  <a:pt x="54" y="76"/>
                </a:cubicBezTo>
                <a:cubicBezTo>
                  <a:pt x="54" y="68"/>
                  <a:pt x="54" y="61"/>
                  <a:pt x="55" y="55"/>
                </a:cubicBezTo>
                <a:cubicBezTo>
                  <a:pt x="61" y="54"/>
                  <a:pt x="69" y="53"/>
                  <a:pt x="76" y="53"/>
                </a:cubicBezTo>
                <a:cubicBezTo>
                  <a:pt x="84" y="53"/>
                  <a:pt x="91" y="54"/>
                  <a:pt x="98" y="55"/>
                </a:cubicBezTo>
                <a:cubicBezTo>
                  <a:pt x="98" y="61"/>
                  <a:pt x="99" y="68"/>
                  <a:pt x="99" y="76"/>
                </a:cubicBezTo>
                <a:moveTo>
                  <a:pt x="76" y="8"/>
                </a:moveTo>
                <a:cubicBezTo>
                  <a:pt x="84" y="8"/>
                  <a:pt x="92" y="23"/>
                  <a:pt x="96" y="47"/>
                </a:cubicBezTo>
                <a:cubicBezTo>
                  <a:pt x="90" y="46"/>
                  <a:pt x="83" y="45"/>
                  <a:pt x="76" y="45"/>
                </a:cubicBezTo>
                <a:cubicBezTo>
                  <a:pt x="69" y="45"/>
                  <a:pt x="63" y="46"/>
                  <a:pt x="56" y="47"/>
                </a:cubicBezTo>
                <a:cubicBezTo>
                  <a:pt x="60" y="23"/>
                  <a:pt x="68" y="8"/>
                  <a:pt x="76" y="8"/>
                </a:cubicBezTo>
                <a:moveTo>
                  <a:pt x="61" y="10"/>
                </a:moveTo>
                <a:cubicBezTo>
                  <a:pt x="54" y="19"/>
                  <a:pt x="50" y="32"/>
                  <a:pt x="48" y="48"/>
                </a:cubicBezTo>
                <a:cubicBezTo>
                  <a:pt x="33" y="50"/>
                  <a:pt x="19" y="54"/>
                  <a:pt x="10" y="60"/>
                </a:cubicBezTo>
                <a:cubicBezTo>
                  <a:pt x="16" y="36"/>
                  <a:pt x="36" y="16"/>
                  <a:pt x="61" y="10"/>
                </a:cubicBezTo>
                <a:moveTo>
                  <a:pt x="47" y="56"/>
                </a:moveTo>
                <a:cubicBezTo>
                  <a:pt x="46" y="62"/>
                  <a:pt x="46" y="69"/>
                  <a:pt x="46" y="76"/>
                </a:cubicBezTo>
                <a:cubicBezTo>
                  <a:pt x="46" y="83"/>
                  <a:pt x="46" y="90"/>
                  <a:pt x="47" y="96"/>
                </a:cubicBezTo>
                <a:cubicBezTo>
                  <a:pt x="23" y="92"/>
                  <a:pt x="8" y="84"/>
                  <a:pt x="8" y="76"/>
                </a:cubicBezTo>
                <a:cubicBezTo>
                  <a:pt x="8" y="68"/>
                  <a:pt x="23" y="60"/>
                  <a:pt x="47" y="56"/>
                </a:cubicBezTo>
                <a:moveTo>
                  <a:pt x="10" y="92"/>
                </a:moveTo>
                <a:cubicBezTo>
                  <a:pt x="19" y="98"/>
                  <a:pt x="33" y="102"/>
                  <a:pt x="48" y="104"/>
                </a:cubicBezTo>
                <a:cubicBezTo>
                  <a:pt x="50" y="120"/>
                  <a:pt x="54" y="133"/>
                  <a:pt x="61" y="142"/>
                </a:cubicBezTo>
                <a:cubicBezTo>
                  <a:pt x="36" y="136"/>
                  <a:pt x="16" y="117"/>
                  <a:pt x="10" y="92"/>
                </a:cubicBezTo>
                <a:moveTo>
                  <a:pt x="76" y="144"/>
                </a:moveTo>
                <a:cubicBezTo>
                  <a:pt x="68" y="144"/>
                  <a:pt x="60" y="129"/>
                  <a:pt x="56" y="106"/>
                </a:cubicBezTo>
                <a:cubicBezTo>
                  <a:pt x="63" y="106"/>
                  <a:pt x="69" y="107"/>
                  <a:pt x="76" y="107"/>
                </a:cubicBezTo>
                <a:cubicBezTo>
                  <a:pt x="83" y="107"/>
                  <a:pt x="90" y="106"/>
                  <a:pt x="96" y="106"/>
                </a:cubicBezTo>
                <a:cubicBezTo>
                  <a:pt x="92" y="129"/>
                  <a:pt x="84" y="144"/>
                  <a:pt x="76" y="144"/>
                </a:cubicBezTo>
                <a:moveTo>
                  <a:pt x="92" y="142"/>
                </a:moveTo>
                <a:cubicBezTo>
                  <a:pt x="98" y="133"/>
                  <a:pt x="102" y="120"/>
                  <a:pt x="105" y="104"/>
                </a:cubicBezTo>
                <a:cubicBezTo>
                  <a:pt x="120" y="102"/>
                  <a:pt x="133" y="98"/>
                  <a:pt x="142" y="92"/>
                </a:cubicBezTo>
                <a:cubicBezTo>
                  <a:pt x="136" y="117"/>
                  <a:pt x="117" y="136"/>
                  <a:pt x="92" y="142"/>
                </a:cubicBezTo>
                <a:moveTo>
                  <a:pt x="144" y="76"/>
                </a:moveTo>
                <a:cubicBezTo>
                  <a:pt x="144" y="76"/>
                  <a:pt x="144" y="76"/>
                  <a:pt x="144" y="76"/>
                </a:cubicBezTo>
                <a:cubicBezTo>
                  <a:pt x="144" y="84"/>
                  <a:pt x="129" y="92"/>
                  <a:pt x="106" y="96"/>
                </a:cubicBezTo>
                <a:cubicBezTo>
                  <a:pt x="106" y="90"/>
                  <a:pt x="107" y="83"/>
                  <a:pt x="107" y="76"/>
                </a:cubicBezTo>
                <a:cubicBezTo>
                  <a:pt x="107" y="69"/>
                  <a:pt x="106" y="62"/>
                  <a:pt x="106" y="56"/>
                </a:cubicBezTo>
                <a:cubicBezTo>
                  <a:pt x="129" y="60"/>
                  <a:pt x="144" y="68"/>
                  <a:pt x="144" y="76"/>
                </a:cubicBezTo>
                <a:close/>
              </a:path>
            </a:pathLst>
          </a:custGeom>
          <a:solidFill>
            <a:srgbClr val="008DD3"/>
          </a:solidFill>
          <a:ln w="9525">
            <a:noFill/>
          </a:ln>
        </p:spPr>
        <p:txBody>
          <a:bodyPr/>
          <a:p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70678" name="组合 53"/>
          <p:cNvGrpSpPr>
            <a:grpSpLocks noChangeAspect="1"/>
          </p:cNvGrpSpPr>
          <p:nvPr/>
        </p:nvGrpSpPr>
        <p:grpSpPr>
          <a:xfrm>
            <a:off x="4127500" y="5975351"/>
            <a:ext cx="719667" cy="709083"/>
            <a:chOff x="5548312" y="2052637"/>
            <a:chExt cx="1931988" cy="1901826"/>
          </a:xfrm>
        </p:grpSpPr>
        <p:sp>
          <p:nvSpPr>
            <p:cNvPr id="70716" name="Freeform 782"/>
            <p:cNvSpPr>
              <a:spLocks noEditPoints="1"/>
            </p:cNvSpPr>
            <p:nvPr/>
          </p:nvSpPr>
          <p:spPr>
            <a:xfrm>
              <a:off x="5608638" y="2114550"/>
              <a:ext cx="1809750" cy="1779588"/>
            </a:xfrm>
            <a:custGeom>
              <a:avLst/>
              <a:gdLst>
                <a:gd name="txL" fmla="*/ 0 w 176"/>
                <a:gd name="txT" fmla="*/ 0 h 173"/>
                <a:gd name="txR" fmla="*/ 176 w 176"/>
                <a:gd name="txB" fmla="*/ 173 h 173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76" h="173">
                  <a:moveTo>
                    <a:pt x="88" y="0"/>
                  </a:moveTo>
                  <a:cubicBezTo>
                    <a:pt x="87" y="0"/>
                    <a:pt x="85" y="0"/>
                    <a:pt x="84" y="0"/>
                  </a:cubicBezTo>
                  <a:cubicBezTo>
                    <a:pt x="36" y="3"/>
                    <a:pt x="0" y="43"/>
                    <a:pt x="2" y="91"/>
                  </a:cubicBezTo>
                  <a:cubicBezTo>
                    <a:pt x="4" y="137"/>
                    <a:pt x="42" y="173"/>
                    <a:pt x="88" y="173"/>
                  </a:cubicBezTo>
                  <a:cubicBezTo>
                    <a:pt x="90" y="173"/>
                    <a:pt x="91" y="173"/>
                    <a:pt x="93" y="173"/>
                  </a:cubicBezTo>
                  <a:cubicBezTo>
                    <a:pt x="116" y="171"/>
                    <a:pt x="137" y="161"/>
                    <a:pt x="152" y="144"/>
                  </a:cubicBezTo>
                  <a:cubicBezTo>
                    <a:pt x="168" y="127"/>
                    <a:pt x="176" y="105"/>
                    <a:pt x="174" y="82"/>
                  </a:cubicBezTo>
                  <a:cubicBezTo>
                    <a:pt x="172" y="36"/>
                    <a:pt x="134" y="0"/>
                    <a:pt x="88" y="0"/>
                  </a:cubicBezTo>
                  <a:close/>
                  <a:moveTo>
                    <a:pt x="172" y="87"/>
                  </a:moveTo>
                  <a:cubicBezTo>
                    <a:pt x="168" y="105"/>
                    <a:pt x="168" y="105"/>
                    <a:pt x="168" y="105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58" y="127"/>
                    <a:pt x="154" y="133"/>
                    <a:pt x="150" y="137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21" y="161"/>
                    <a:pt x="106" y="167"/>
                    <a:pt x="88" y="167"/>
                  </a:cubicBezTo>
                  <a:cubicBezTo>
                    <a:pt x="86" y="167"/>
                    <a:pt x="84" y="167"/>
                    <a:pt x="82" y="166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77" y="167"/>
                    <a:pt x="77" y="167"/>
                    <a:pt x="77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36" y="158"/>
                    <a:pt x="8" y="125"/>
                    <a:pt x="8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9" y="45"/>
                    <a:pt x="22" y="40"/>
                    <a:pt x="26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55" y="12"/>
                    <a:pt x="71" y="6"/>
                    <a:pt x="88" y="6"/>
                  </a:cubicBezTo>
                  <a:cubicBezTo>
                    <a:pt x="91" y="6"/>
                    <a:pt x="93" y="6"/>
                    <a:pt x="95" y="6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41" y="15"/>
                    <a:pt x="169" y="47"/>
                    <a:pt x="169" y="86"/>
                  </a:cubicBezTo>
                  <a:cubicBezTo>
                    <a:pt x="169" y="87"/>
                    <a:pt x="169" y="87"/>
                    <a:pt x="169" y="87"/>
                  </a:cubicBezTo>
                  <a:lnTo>
                    <a:pt x="172" y="87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7" name="Freeform 783"/>
            <p:cNvSpPr>
              <a:spLocks noEditPoints="1"/>
            </p:cNvSpPr>
            <p:nvPr/>
          </p:nvSpPr>
          <p:spPr>
            <a:xfrm>
              <a:off x="5548312" y="2052637"/>
              <a:ext cx="1931988" cy="1901826"/>
            </a:xfrm>
            <a:custGeom>
              <a:avLst/>
              <a:gdLst>
                <a:gd name="txL" fmla="*/ 0 w 188"/>
                <a:gd name="txT" fmla="*/ 0 h 185"/>
                <a:gd name="txR" fmla="*/ 188 w 188"/>
                <a:gd name="txB" fmla="*/ 185 h 185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88" h="185">
                  <a:moveTo>
                    <a:pt x="94" y="0"/>
                  </a:moveTo>
                  <a:cubicBezTo>
                    <a:pt x="93" y="0"/>
                    <a:pt x="91" y="0"/>
                    <a:pt x="90" y="0"/>
                  </a:cubicBezTo>
                  <a:cubicBezTo>
                    <a:pt x="39" y="3"/>
                    <a:pt x="0" y="46"/>
                    <a:pt x="2" y="97"/>
                  </a:cubicBezTo>
                  <a:cubicBezTo>
                    <a:pt x="5" y="146"/>
                    <a:pt x="45" y="185"/>
                    <a:pt x="94" y="185"/>
                  </a:cubicBezTo>
                  <a:cubicBezTo>
                    <a:pt x="96" y="185"/>
                    <a:pt x="97" y="185"/>
                    <a:pt x="99" y="184"/>
                  </a:cubicBezTo>
                  <a:cubicBezTo>
                    <a:pt x="124" y="183"/>
                    <a:pt x="146" y="172"/>
                    <a:pt x="163" y="154"/>
                  </a:cubicBezTo>
                  <a:cubicBezTo>
                    <a:pt x="179" y="136"/>
                    <a:pt x="188" y="112"/>
                    <a:pt x="186" y="88"/>
                  </a:cubicBezTo>
                  <a:cubicBezTo>
                    <a:pt x="184" y="39"/>
                    <a:pt x="143" y="0"/>
                    <a:pt x="94" y="0"/>
                  </a:cubicBezTo>
                  <a:close/>
                  <a:moveTo>
                    <a:pt x="94" y="182"/>
                  </a:moveTo>
                  <a:cubicBezTo>
                    <a:pt x="45" y="182"/>
                    <a:pt x="5" y="142"/>
                    <a:pt x="5" y="92"/>
                  </a:cubicBezTo>
                  <a:cubicBezTo>
                    <a:pt x="5" y="43"/>
                    <a:pt x="45" y="3"/>
                    <a:pt x="94" y="3"/>
                  </a:cubicBezTo>
                  <a:cubicBezTo>
                    <a:pt x="144" y="3"/>
                    <a:pt x="184" y="43"/>
                    <a:pt x="184" y="92"/>
                  </a:cubicBezTo>
                  <a:cubicBezTo>
                    <a:pt x="184" y="142"/>
                    <a:pt x="144" y="182"/>
                    <a:pt x="94" y="182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8" name="Freeform 784"/>
            <p:cNvSpPr>
              <a:spLocks noEditPoints="1"/>
            </p:cNvSpPr>
            <p:nvPr/>
          </p:nvSpPr>
          <p:spPr>
            <a:xfrm>
              <a:off x="6288088" y="2773363"/>
              <a:ext cx="452438" cy="452438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4" h="44">
                  <a:moveTo>
                    <a:pt x="23" y="7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8" y="0"/>
                    <a:pt x="13" y="2"/>
                    <a:pt x="10" y="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7"/>
                    <a:pt x="7" y="20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3"/>
                    <a:pt x="8" y="42"/>
                    <a:pt x="18" y="4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7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2" y="44"/>
                    <a:pt x="22" y="44"/>
                  </a:cubicBezTo>
                  <a:cubicBezTo>
                    <a:pt x="27" y="44"/>
                    <a:pt x="31" y="43"/>
                    <a:pt x="35" y="4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1" y="33"/>
                    <a:pt x="32" y="32"/>
                    <a:pt x="33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1" y="34"/>
                    <a:pt x="42" y="3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7"/>
                    <a:pt x="36" y="24"/>
                    <a:pt x="36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1"/>
                    <a:pt x="37" y="3"/>
                    <a:pt x="27" y="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3" y="7"/>
                  </a:cubicBezTo>
                  <a:close/>
                  <a:moveTo>
                    <a:pt x="34" y="22"/>
                  </a:moveTo>
                  <a:cubicBezTo>
                    <a:pt x="35" y="28"/>
                    <a:pt x="29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ubicBezTo>
                    <a:pt x="16" y="34"/>
                    <a:pt x="11" y="29"/>
                    <a:pt x="10" y="23"/>
                  </a:cubicBezTo>
                  <a:cubicBezTo>
                    <a:pt x="10" y="20"/>
                    <a:pt x="11" y="17"/>
                    <a:pt x="13" y="14"/>
                  </a:cubicBezTo>
                  <a:cubicBezTo>
                    <a:pt x="16" y="12"/>
                    <a:pt x="18" y="11"/>
                    <a:pt x="22" y="10"/>
                  </a:cubicBezTo>
                  <a:cubicBezTo>
                    <a:pt x="28" y="10"/>
                    <a:pt x="34" y="15"/>
                    <a:pt x="34" y="22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9" name="Freeform 785"/>
            <p:cNvSpPr>
              <a:spLocks noEditPoints="1"/>
            </p:cNvSpPr>
            <p:nvPr/>
          </p:nvSpPr>
          <p:spPr>
            <a:xfrm>
              <a:off x="6400800" y="2886075"/>
              <a:ext cx="236538" cy="236538"/>
            </a:xfrm>
            <a:custGeom>
              <a:avLst/>
              <a:gdLst>
                <a:gd name="txL" fmla="*/ 0 w 23"/>
                <a:gd name="txT" fmla="*/ 0 h 23"/>
                <a:gd name="txR" fmla="*/ 23 w 23"/>
                <a:gd name="txB" fmla="*/ 23 h 23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3" h="23">
                  <a:moveTo>
                    <a:pt x="0" y="11"/>
                  </a:move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lose/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7" y="1"/>
                    <a:pt x="22" y="5"/>
                    <a:pt x="22" y="11"/>
                  </a:cubicBezTo>
                  <a:cubicBezTo>
                    <a:pt x="22" y="17"/>
                    <a:pt x="18" y="22"/>
                    <a:pt x="12" y="22"/>
                  </a:cubicBezTo>
                  <a:cubicBezTo>
                    <a:pt x="6" y="22"/>
                    <a:pt x="1" y="18"/>
                    <a:pt x="1" y="12"/>
                  </a:cubicBezTo>
                  <a:cubicBezTo>
                    <a:pt x="0" y="9"/>
                    <a:pt x="1" y="6"/>
                    <a:pt x="3" y="4"/>
                  </a:cubicBezTo>
                  <a:cubicBezTo>
                    <a:pt x="5" y="2"/>
                    <a:pt x="8" y="1"/>
                    <a:pt x="11" y="1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0" name="Freeform 786"/>
            <p:cNvSpPr/>
            <p:nvPr/>
          </p:nvSpPr>
          <p:spPr>
            <a:xfrm>
              <a:off x="6534150" y="2176463"/>
              <a:ext cx="144463" cy="606425"/>
            </a:xfrm>
            <a:custGeom>
              <a:avLst/>
              <a:gdLst>
                <a:gd name="txL" fmla="*/ 0 w 14"/>
                <a:gd name="txT" fmla="*/ 0 h 59"/>
                <a:gd name="txR" fmla="*/ 14 w 14"/>
                <a:gd name="txB" fmla="*/ 59 h 59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txL" t="txT" r="txR" b="txB"/>
              <a:pathLst>
                <a:path w="14" h="59">
                  <a:moveTo>
                    <a:pt x="0" y="58"/>
                  </a:moveTo>
                  <a:cubicBezTo>
                    <a:pt x="1" y="59"/>
                    <a:pt x="2" y="59"/>
                    <a:pt x="3" y="59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"/>
                    <a:pt x="8" y="1"/>
                    <a:pt x="5" y="0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1" name="Freeform 787"/>
            <p:cNvSpPr/>
            <p:nvPr/>
          </p:nvSpPr>
          <p:spPr>
            <a:xfrm>
              <a:off x="6359525" y="3225800"/>
              <a:ext cx="144463" cy="595313"/>
            </a:xfrm>
            <a:custGeom>
              <a:avLst/>
              <a:gdLst>
                <a:gd name="txL" fmla="*/ 0 w 14"/>
                <a:gd name="txT" fmla="*/ 0 h 58"/>
                <a:gd name="txR" fmla="*/ 14 w 14"/>
                <a:gd name="txB" fmla="*/ 58 h 58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4" h="58">
                  <a:moveTo>
                    <a:pt x="14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8"/>
                    <a:pt x="6" y="58"/>
                    <a:pt x="9" y="58"/>
                  </a:cubicBezTo>
                  <a:cubicBezTo>
                    <a:pt x="12" y="18"/>
                    <a:pt x="12" y="18"/>
                    <a:pt x="12" y="1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2" name="Freeform 788"/>
            <p:cNvSpPr/>
            <p:nvPr/>
          </p:nvSpPr>
          <p:spPr>
            <a:xfrm>
              <a:off x="5876925" y="2330450"/>
              <a:ext cx="514350" cy="534988"/>
            </a:xfrm>
            <a:custGeom>
              <a:avLst/>
              <a:gdLst>
                <a:gd name="txL" fmla="*/ 0 w 50"/>
                <a:gd name="txT" fmla="*/ 0 h 52"/>
                <a:gd name="txR" fmla="*/ 50 w 50"/>
                <a:gd name="txB" fmla="*/ 52 h 5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50" h="52">
                  <a:moveTo>
                    <a:pt x="45" y="52"/>
                  </a:moveTo>
                  <a:cubicBezTo>
                    <a:pt x="46" y="50"/>
                    <a:pt x="48" y="48"/>
                    <a:pt x="50" y="4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5" y="9"/>
                    <a:pt x="0" y="14"/>
                  </a:cubicBezTo>
                  <a:cubicBezTo>
                    <a:pt x="31" y="40"/>
                    <a:pt x="31" y="40"/>
                    <a:pt x="31" y="40"/>
                  </a:cubicBezTo>
                  <a:lnTo>
                    <a:pt x="45" y="52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Freeform 789"/>
            <p:cNvSpPr/>
            <p:nvPr/>
          </p:nvSpPr>
          <p:spPr>
            <a:xfrm>
              <a:off x="6648450" y="3143250"/>
              <a:ext cx="503238" cy="534988"/>
            </a:xfrm>
            <a:custGeom>
              <a:avLst/>
              <a:gdLst>
                <a:gd name="txL" fmla="*/ 0 w 49"/>
                <a:gd name="txT" fmla="*/ 0 h 52"/>
                <a:gd name="txR" fmla="*/ 49 w 49"/>
                <a:gd name="txB" fmla="*/ 52 h 52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9" h="52">
                  <a:moveTo>
                    <a:pt x="4" y="0"/>
                  </a:moveTo>
                  <a:cubicBezTo>
                    <a:pt x="3" y="2"/>
                    <a:pt x="2" y="3"/>
                    <a:pt x="0" y="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9" y="48"/>
                    <a:pt x="45" y="43"/>
                    <a:pt x="49" y="37"/>
                  </a:cubicBezTo>
                  <a:cubicBezTo>
                    <a:pt x="18" y="11"/>
                    <a:pt x="18" y="11"/>
                    <a:pt x="18" y="1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4" name="Freeform 790"/>
            <p:cNvSpPr/>
            <p:nvPr/>
          </p:nvSpPr>
          <p:spPr>
            <a:xfrm>
              <a:off x="5691188" y="2640013"/>
              <a:ext cx="627063" cy="369888"/>
            </a:xfrm>
            <a:custGeom>
              <a:avLst/>
              <a:gdLst>
                <a:gd name="txL" fmla="*/ 0 w 61"/>
                <a:gd name="txT" fmla="*/ 0 h 36"/>
                <a:gd name="txR" fmla="*/ 61 w 61"/>
                <a:gd name="txB" fmla="*/ 36 h 36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61" h="36">
                  <a:moveTo>
                    <a:pt x="58" y="36"/>
                  </a:moveTo>
                  <a:cubicBezTo>
                    <a:pt x="58" y="36"/>
                    <a:pt x="58" y="36"/>
                    <a:pt x="58" y="35"/>
                  </a:cubicBezTo>
                  <a:cubicBezTo>
                    <a:pt x="58" y="32"/>
                    <a:pt x="59" y="28"/>
                    <a:pt x="61" y="25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1"/>
                    <a:pt x="0" y="22"/>
                    <a:pt x="0" y="35"/>
                  </a:cubicBezTo>
                  <a:cubicBezTo>
                    <a:pt x="40" y="36"/>
                    <a:pt x="40" y="36"/>
                    <a:pt x="40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Freeform 791"/>
            <p:cNvSpPr/>
            <p:nvPr/>
          </p:nvSpPr>
          <p:spPr>
            <a:xfrm>
              <a:off x="6719888" y="2998788"/>
              <a:ext cx="627063" cy="369888"/>
            </a:xfrm>
            <a:custGeom>
              <a:avLst/>
              <a:gdLst>
                <a:gd name="txL" fmla="*/ 0 w 61"/>
                <a:gd name="txT" fmla="*/ 0 h 36"/>
                <a:gd name="txR" fmla="*/ 61 w 61"/>
                <a:gd name="txB" fmla="*/ 36 h 36"/>
              </a:gdLst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txL" t="txT" r="txR" b="txB"/>
              <a:pathLst>
                <a:path w="61" h="3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8" y="25"/>
                    <a:pt x="60" y="13"/>
                    <a:pt x="61" y="1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79" name="组合 64"/>
          <p:cNvGrpSpPr>
            <a:grpSpLocks noChangeAspect="1"/>
          </p:cNvGrpSpPr>
          <p:nvPr/>
        </p:nvGrpSpPr>
        <p:grpSpPr>
          <a:xfrm>
            <a:off x="8494184" y="2563284"/>
            <a:ext cx="670983" cy="670983"/>
            <a:chOff x="5726113" y="2182813"/>
            <a:chExt cx="1978025" cy="1978025"/>
          </a:xfrm>
        </p:grpSpPr>
        <p:sp>
          <p:nvSpPr>
            <p:cNvPr id="70714" name="Freeform 70"/>
            <p:cNvSpPr>
              <a:spLocks noEditPoints="1"/>
            </p:cNvSpPr>
            <p:nvPr/>
          </p:nvSpPr>
          <p:spPr>
            <a:xfrm>
              <a:off x="6437313" y="2895601"/>
              <a:ext cx="555625" cy="554038"/>
            </a:xfrm>
            <a:custGeom>
              <a:avLst/>
              <a:gdLst>
                <a:gd name="txL" fmla="*/ 0 w 46"/>
                <a:gd name="txT" fmla="*/ 0 h 46"/>
                <a:gd name="txR" fmla="*/ 46 w 46"/>
                <a:gd name="txB" fmla="*/ 46 h 46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6" h="46">
                  <a:moveTo>
                    <a:pt x="23" y="46"/>
                  </a:moveTo>
                  <a:cubicBezTo>
                    <a:pt x="35" y="46"/>
                    <a:pt x="46" y="36"/>
                    <a:pt x="46" y="23"/>
                  </a:cubicBezTo>
                  <a:cubicBezTo>
                    <a:pt x="46" y="11"/>
                    <a:pt x="35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0"/>
                  </a:moveTo>
                  <a:cubicBezTo>
                    <a:pt x="30" y="10"/>
                    <a:pt x="36" y="16"/>
                    <a:pt x="36" y="23"/>
                  </a:cubicBezTo>
                  <a:cubicBezTo>
                    <a:pt x="36" y="31"/>
                    <a:pt x="30" y="37"/>
                    <a:pt x="23" y="37"/>
                  </a:cubicBezTo>
                  <a:cubicBezTo>
                    <a:pt x="16" y="37"/>
                    <a:pt x="10" y="31"/>
                    <a:pt x="10" y="23"/>
                  </a:cubicBezTo>
                  <a:cubicBezTo>
                    <a:pt x="10" y="16"/>
                    <a:pt x="16" y="10"/>
                    <a:pt x="23" y="10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5" name="Freeform 71"/>
            <p:cNvSpPr>
              <a:spLocks noEditPoints="1"/>
            </p:cNvSpPr>
            <p:nvPr/>
          </p:nvSpPr>
          <p:spPr>
            <a:xfrm>
              <a:off x="5726113" y="2182813"/>
              <a:ext cx="1978025" cy="1978025"/>
            </a:xfrm>
            <a:custGeom>
              <a:avLst/>
              <a:gdLst>
                <a:gd name="txL" fmla="*/ 0 w 164"/>
                <a:gd name="txT" fmla="*/ 0 h 164"/>
                <a:gd name="txR" fmla="*/ 164 w 164"/>
                <a:gd name="txB" fmla="*/ 164 h 164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64" h="164">
                  <a:moveTo>
                    <a:pt x="82" y="0"/>
                  </a:moveTo>
                  <a:cubicBezTo>
                    <a:pt x="36" y="0"/>
                    <a:pt x="0" y="37"/>
                    <a:pt x="0" y="82"/>
                  </a:cubicBezTo>
                  <a:cubicBezTo>
                    <a:pt x="0" y="128"/>
                    <a:pt x="36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103" y="151"/>
                  </a:moveTo>
                  <a:cubicBezTo>
                    <a:pt x="103" y="151"/>
                    <a:pt x="93" y="155"/>
                    <a:pt x="82" y="155"/>
                  </a:cubicBezTo>
                  <a:cubicBezTo>
                    <a:pt x="71" y="155"/>
                    <a:pt x="60" y="151"/>
                    <a:pt x="60" y="151"/>
                  </a:cubicBezTo>
                  <a:cubicBezTo>
                    <a:pt x="55" y="150"/>
                    <a:pt x="52" y="144"/>
                    <a:pt x="54" y="13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0" y="115"/>
                    <a:pt x="65" y="113"/>
                    <a:pt x="70" y="116"/>
                  </a:cubicBezTo>
                  <a:cubicBezTo>
                    <a:pt x="70" y="116"/>
                    <a:pt x="74" y="118"/>
                    <a:pt x="82" y="118"/>
                  </a:cubicBezTo>
                  <a:cubicBezTo>
                    <a:pt x="90" y="118"/>
                    <a:pt x="94" y="116"/>
                    <a:pt x="94" y="116"/>
                  </a:cubicBezTo>
                  <a:cubicBezTo>
                    <a:pt x="99" y="113"/>
                    <a:pt x="104" y="115"/>
                    <a:pt x="105" y="12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1" y="144"/>
                    <a:pt x="108" y="150"/>
                    <a:pt x="103" y="151"/>
                  </a:cubicBezTo>
                  <a:close/>
                  <a:moveTo>
                    <a:pt x="54" y="82"/>
                  </a:moveTo>
                  <a:cubicBezTo>
                    <a:pt x="54" y="67"/>
                    <a:pt x="66" y="55"/>
                    <a:pt x="82" y="55"/>
                  </a:cubicBezTo>
                  <a:cubicBezTo>
                    <a:pt x="97" y="55"/>
                    <a:pt x="110" y="67"/>
                    <a:pt x="110" y="82"/>
                  </a:cubicBezTo>
                  <a:cubicBezTo>
                    <a:pt x="110" y="98"/>
                    <a:pt x="97" y="110"/>
                    <a:pt x="82" y="110"/>
                  </a:cubicBezTo>
                  <a:cubicBezTo>
                    <a:pt x="66" y="110"/>
                    <a:pt x="54" y="98"/>
                    <a:pt x="54" y="82"/>
                  </a:cubicBezTo>
                  <a:close/>
                  <a:moveTo>
                    <a:pt x="110" y="26"/>
                  </a:moveTo>
                  <a:cubicBezTo>
                    <a:pt x="105" y="44"/>
                    <a:pt x="105" y="44"/>
                    <a:pt x="105" y="44"/>
                  </a:cubicBezTo>
                  <a:cubicBezTo>
                    <a:pt x="104" y="50"/>
                    <a:pt x="99" y="52"/>
                    <a:pt x="94" y="49"/>
                  </a:cubicBezTo>
                  <a:cubicBezTo>
                    <a:pt x="94" y="49"/>
                    <a:pt x="90" y="47"/>
                    <a:pt x="82" y="47"/>
                  </a:cubicBezTo>
                  <a:cubicBezTo>
                    <a:pt x="74" y="47"/>
                    <a:pt x="70" y="49"/>
                    <a:pt x="70" y="49"/>
                  </a:cubicBezTo>
                  <a:cubicBezTo>
                    <a:pt x="65" y="52"/>
                    <a:pt x="60" y="50"/>
                    <a:pt x="59" y="4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1"/>
                    <a:pt x="55" y="15"/>
                    <a:pt x="60" y="13"/>
                  </a:cubicBezTo>
                  <a:cubicBezTo>
                    <a:pt x="60" y="13"/>
                    <a:pt x="71" y="10"/>
                    <a:pt x="82" y="10"/>
                  </a:cubicBezTo>
                  <a:cubicBezTo>
                    <a:pt x="93" y="10"/>
                    <a:pt x="103" y="13"/>
                    <a:pt x="103" y="13"/>
                  </a:cubicBezTo>
                  <a:cubicBezTo>
                    <a:pt x="108" y="15"/>
                    <a:pt x="111" y="21"/>
                    <a:pt x="110" y="26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80" name="组合 67"/>
          <p:cNvGrpSpPr>
            <a:grpSpLocks noChangeAspect="1"/>
          </p:cNvGrpSpPr>
          <p:nvPr/>
        </p:nvGrpSpPr>
        <p:grpSpPr>
          <a:xfrm>
            <a:off x="2923117" y="5253567"/>
            <a:ext cx="645583" cy="677333"/>
            <a:chOff x="5378450" y="2678113"/>
            <a:chExt cx="1431925" cy="1498601"/>
          </a:xfrm>
        </p:grpSpPr>
        <p:sp>
          <p:nvSpPr>
            <p:cNvPr id="70711" name="Freeform 7"/>
            <p:cNvSpPr>
              <a:spLocks noEditPoints="1"/>
            </p:cNvSpPr>
            <p:nvPr/>
          </p:nvSpPr>
          <p:spPr>
            <a:xfrm>
              <a:off x="5378450" y="2678113"/>
              <a:ext cx="1431925" cy="966788"/>
            </a:xfrm>
            <a:custGeom>
              <a:avLst/>
              <a:gdLst>
                <a:gd name="txL" fmla="*/ 0 w 382"/>
                <a:gd name="txT" fmla="*/ 0 h 258"/>
                <a:gd name="txR" fmla="*/ 382 w 382"/>
                <a:gd name="txB" fmla="*/ 258 h 258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82" h="258">
                  <a:moveTo>
                    <a:pt x="17" y="258"/>
                  </a:moveTo>
                  <a:cubicBezTo>
                    <a:pt x="14" y="258"/>
                    <a:pt x="12" y="257"/>
                    <a:pt x="11" y="254"/>
                  </a:cubicBezTo>
                  <a:cubicBezTo>
                    <a:pt x="8" y="245"/>
                    <a:pt x="6" y="237"/>
                    <a:pt x="4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6"/>
                    <a:pt x="4" y="224"/>
                    <a:pt x="5" y="223"/>
                  </a:cubicBezTo>
                  <a:cubicBezTo>
                    <a:pt x="6" y="221"/>
                    <a:pt x="7" y="220"/>
                    <a:pt x="9" y="220"/>
                  </a:cubicBezTo>
                  <a:cubicBezTo>
                    <a:pt x="12" y="219"/>
                    <a:pt x="16" y="222"/>
                    <a:pt x="17" y="225"/>
                  </a:cubicBezTo>
                  <a:cubicBezTo>
                    <a:pt x="18" y="234"/>
                    <a:pt x="21" y="242"/>
                    <a:pt x="24" y="250"/>
                  </a:cubicBezTo>
                  <a:cubicBezTo>
                    <a:pt x="24" y="251"/>
                    <a:pt x="24" y="253"/>
                    <a:pt x="23" y="255"/>
                  </a:cubicBezTo>
                  <a:cubicBezTo>
                    <a:pt x="23" y="256"/>
                    <a:pt x="21" y="257"/>
                    <a:pt x="19" y="258"/>
                  </a:cubicBezTo>
                  <a:cubicBezTo>
                    <a:pt x="19" y="258"/>
                    <a:pt x="18" y="258"/>
                    <a:pt x="17" y="258"/>
                  </a:cubicBezTo>
                  <a:close/>
                  <a:moveTo>
                    <a:pt x="8" y="213"/>
                  </a:moveTo>
                  <a:cubicBezTo>
                    <a:pt x="4" y="213"/>
                    <a:pt x="1" y="211"/>
                    <a:pt x="1" y="207"/>
                  </a:cubicBezTo>
                  <a:cubicBezTo>
                    <a:pt x="1" y="206"/>
                    <a:pt x="1" y="204"/>
                    <a:pt x="3" y="203"/>
                  </a:cubicBezTo>
                  <a:cubicBezTo>
                    <a:pt x="4" y="201"/>
                    <a:pt x="5" y="200"/>
                    <a:pt x="7" y="200"/>
                  </a:cubicBezTo>
                  <a:cubicBezTo>
                    <a:pt x="11" y="200"/>
                    <a:pt x="14" y="203"/>
                    <a:pt x="14" y="206"/>
                  </a:cubicBezTo>
                  <a:cubicBezTo>
                    <a:pt x="14" y="210"/>
                    <a:pt x="12" y="213"/>
                    <a:pt x="8" y="213"/>
                  </a:cubicBezTo>
                  <a:cubicBezTo>
                    <a:pt x="8" y="213"/>
                    <a:pt x="8" y="213"/>
                    <a:pt x="8" y="213"/>
                  </a:cubicBezTo>
                  <a:close/>
                  <a:moveTo>
                    <a:pt x="375" y="198"/>
                  </a:moveTo>
                  <a:cubicBezTo>
                    <a:pt x="372" y="198"/>
                    <a:pt x="369" y="195"/>
                    <a:pt x="369" y="191"/>
                  </a:cubicBezTo>
                  <a:cubicBezTo>
                    <a:pt x="369" y="187"/>
                    <a:pt x="372" y="184"/>
                    <a:pt x="375" y="184"/>
                  </a:cubicBezTo>
                  <a:cubicBezTo>
                    <a:pt x="379" y="184"/>
                    <a:pt x="382" y="187"/>
                    <a:pt x="382" y="191"/>
                  </a:cubicBezTo>
                  <a:cubicBezTo>
                    <a:pt x="382" y="195"/>
                    <a:pt x="379" y="198"/>
                    <a:pt x="375" y="198"/>
                  </a:cubicBezTo>
                  <a:close/>
                  <a:moveTo>
                    <a:pt x="7" y="194"/>
                  </a:moveTo>
                  <a:cubicBezTo>
                    <a:pt x="7" y="194"/>
                    <a:pt x="7" y="194"/>
                    <a:pt x="7" y="194"/>
                  </a:cubicBezTo>
                  <a:cubicBezTo>
                    <a:pt x="3" y="193"/>
                    <a:pt x="0" y="191"/>
                    <a:pt x="0" y="187"/>
                  </a:cubicBezTo>
                  <a:cubicBezTo>
                    <a:pt x="1" y="178"/>
                    <a:pt x="1" y="169"/>
                    <a:pt x="3" y="160"/>
                  </a:cubicBezTo>
                  <a:cubicBezTo>
                    <a:pt x="3" y="156"/>
                    <a:pt x="7" y="153"/>
                    <a:pt x="10" y="154"/>
                  </a:cubicBezTo>
                  <a:cubicBezTo>
                    <a:pt x="14" y="155"/>
                    <a:pt x="16" y="158"/>
                    <a:pt x="16" y="162"/>
                  </a:cubicBezTo>
                  <a:cubicBezTo>
                    <a:pt x="15" y="170"/>
                    <a:pt x="14" y="179"/>
                    <a:pt x="14" y="187"/>
                  </a:cubicBezTo>
                  <a:cubicBezTo>
                    <a:pt x="14" y="191"/>
                    <a:pt x="10" y="194"/>
                    <a:pt x="7" y="194"/>
                  </a:cubicBezTo>
                  <a:close/>
                  <a:moveTo>
                    <a:pt x="374" y="178"/>
                  </a:moveTo>
                  <a:cubicBezTo>
                    <a:pt x="371" y="178"/>
                    <a:pt x="368" y="175"/>
                    <a:pt x="368" y="172"/>
                  </a:cubicBezTo>
                  <a:cubicBezTo>
                    <a:pt x="367" y="163"/>
                    <a:pt x="365" y="155"/>
                    <a:pt x="363" y="147"/>
                  </a:cubicBezTo>
                  <a:cubicBezTo>
                    <a:pt x="362" y="143"/>
                    <a:pt x="365" y="140"/>
                    <a:pt x="368" y="139"/>
                  </a:cubicBezTo>
                  <a:cubicBezTo>
                    <a:pt x="372" y="138"/>
                    <a:pt x="375" y="140"/>
                    <a:pt x="376" y="144"/>
                  </a:cubicBezTo>
                  <a:cubicBezTo>
                    <a:pt x="378" y="152"/>
                    <a:pt x="380" y="161"/>
                    <a:pt x="381" y="170"/>
                  </a:cubicBezTo>
                  <a:cubicBezTo>
                    <a:pt x="381" y="174"/>
                    <a:pt x="379" y="177"/>
                    <a:pt x="375" y="178"/>
                  </a:cubicBezTo>
                  <a:cubicBezTo>
                    <a:pt x="375" y="178"/>
                    <a:pt x="375" y="178"/>
                    <a:pt x="374" y="178"/>
                  </a:cubicBezTo>
                  <a:close/>
                  <a:moveTo>
                    <a:pt x="14" y="148"/>
                  </a:moveTo>
                  <a:cubicBezTo>
                    <a:pt x="13" y="148"/>
                    <a:pt x="13" y="148"/>
                    <a:pt x="12" y="148"/>
                  </a:cubicBezTo>
                  <a:cubicBezTo>
                    <a:pt x="10" y="147"/>
                    <a:pt x="9" y="146"/>
                    <a:pt x="8" y="145"/>
                  </a:cubicBezTo>
                  <a:cubicBezTo>
                    <a:pt x="7" y="143"/>
                    <a:pt x="7" y="141"/>
                    <a:pt x="7" y="140"/>
                  </a:cubicBezTo>
                  <a:cubicBezTo>
                    <a:pt x="8" y="136"/>
                    <a:pt x="12" y="134"/>
                    <a:pt x="15" y="135"/>
                  </a:cubicBezTo>
                  <a:cubicBezTo>
                    <a:pt x="17" y="135"/>
                    <a:pt x="19" y="137"/>
                    <a:pt x="19" y="138"/>
                  </a:cubicBezTo>
                  <a:cubicBezTo>
                    <a:pt x="20" y="140"/>
                    <a:pt x="20" y="141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19" y="146"/>
                    <a:pt x="17" y="148"/>
                    <a:pt x="14" y="148"/>
                  </a:cubicBezTo>
                  <a:close/>
                  <a:moveTo>
                    <a:pt x="364" y="133"/>
                  </a:moveTo>
                  <a:cubicBezTo>
                    <a:pt x="361" y="133"/>
                    <a:pt x="358" y="131"/>
                    <a:pt x="357" y="129"/>
                  </a:cubicBezTo>
                  <a:cubicBezTo>
                    <a:pt x="356" y="125"/>
                    <a:pt x="358" y="121"/>
                    <a:pt x="361" y="120"/>
                  </a:cubicBezTo>
                  <a:cubicBezTo>
                    <a:pt x="365" y="119"/>
                    <a:pt x="369" y="121"/>
                    <a:pt x="370" y="124"/>
                  </a:cubicBezTo>
                  <a:cubicBezTo>
                    <a:pt x="370" y="124"/>
                    <a:pt x="370" y="124"/>
                    <a:pt x="370" y="124"/>
                  </a:cubicBezTo>
                  <a:cubicBezTo>
                    <a:pt x="371" y="127"/>
                    <a:pt x="369" y="131"/>
                    <a:pt x="366" y="132"/>
                  </a:cubicBezTo>
                  <a:cubicBezTo>
                    <a:pt x="365" y="133"/>
                    <a:pt x="365" y="133"/>
                    <a:pt x="364" y="133"/>
                  </a:cubicBezTo>
                  <a:close/>
                  <a:moveTo>
                    <a:pt x="20" y="129"/>
                  </a:moveTo>
                  <a:cubicBezTo>
                    <a:pt x="19" y="129"/>
                    <a:pt x="18" y="129"/>
                    <a:pt x="18" y="129"/>
                  </a:cubicBezTo>
                  <a:cubicBezTo>
                    <a:pt x="14" y="127"/>
                    <a:pt x="13" y="124"/>
                    <a:pt x="14" y="120"/>
                  </a:cubicBezTo>
                  <a:cubicBezTo>
                    <a:pt x="17" y="112"/>
                    <a:pt x="21" y="103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8" y="93"/>
                    <a:pt x="32" y="92"/>
                    <a:pt x="35" y="93"/>
                  </a:cubicBezTo>
                  <a:cubicBezTo>
                    <a:pt x="38" y="95"/>
                    <a:pt x="39" y="99"/>
                    <a:pt x="37" y="102"/>
                  </a:cubicBezTo>
                  <a:cubicBezTo>
                    <a:pt x="33" y="110"/>
                    <a:pt x="29" y="117"/>
                    <a:pt x="26" y="125"/>
                  </a:cubicBezTo>
                  <a:cubicBezTo>
                    <a:pt x="25" y="128"/>
                    <a:pt x="23" y="129"/>
                    <a:pt x="20" y="129"/>
                  </a:cubicBezTo>
                  <a:close/>
                  <a:moveTo>
                    <a:pt x="356" y="115"/>
                  </a:moveTo>
                  <a:cubicBezTo>
                    <a:pt x="353" y="115"/>
                    <a:pt x="351" y="113"/>
                    <a:pt x="350" y="111"/>
                  </a:cubicBezTo>
                  <a:cubicBezTo>
                    <a:pt x="346" y="104"/>
                    <a:pt x="342" y="96"/>
                    <a:pt x="337" y="89"/>
                  </a:cubicBezTo>
                  <a:cubicBezTo>
                    <a:pt x="336" y="88"/>
                    <a:pt x="335" y="86"/>
                    <a:pt x="336" y="84"/>
                  </a:cubicBezTo>
                  <a:cubicBezTo>
                    <a:pt x="336" y="83"/>
                    <a:pt x="337" y="81"/>
                    <a:pt x="338" y="80"/>
                  </a:cubicBezTo>
                  <a:cubicBezTo>
                    <a:pt x="341" y="78"/>
                    <a:pt x="346" y="79"/>
                    <a:pt x="348" y="82"/>
                  </a:cubicBezTo>
                  <a:cubicBezTo>
                    <a:pt x="353" y="89"/>
                    <a:pt x="357" y="97"/>
                    <a:pt x="362" y="105"/>
                  </a:cubicBezTo>
                  <a:cubicBezTo>
                    <a:pt x="362" y="105"/>
                    <a:pt x="362" y="105"/>
                    <a:pt x="362" y="105"/>
                  </a:cubicBezTo>
                  <a:cubicBezTo>
                    <a:pt x="363" y="108"/>
                    <a:pt x="362" y="112"/>
                    <a:pt x="359" y="114"/>
                  </a:cubicBezTo>
                  <a:cubicBezTo>
                    <a:pt x="358" y="114"/>
                    <a:pt x="357" y="115"/>
                    <a:pt x="356" y="115"/>
                  </a:cubicBezTo>
                  <a:close/>
                  <a:moveTo>
                    <a:pt x="42" y="89"/>
                  </a:moveTo>
                  <a:cubicBezTo>
                    <a:pt x="41" y="89"/>
                    <a:pt x="40" y="88"/>
                    <a:pt x="39" y="88"/>
                  </a:cubicBezTo>
                  <a:cubicBezTo>
                    <a:pt x="36" y="86"/>
                    <a:pt x="35" y="81"/>
                    <a:pt x="37" y="78"/>
                  </a:cubicBezTo>
                  <a:cubicBezTo>
                    <a:pt x="39" y="76"/>
                    <a:pt x="44" y="75"/>
                    <a:pt x="46" y="77"/>
                  </a:cubicBezTo>
                  <a:cubicBezTo>
                    <a:pt x="48" y="78"/>
                    <a:pt x="49" y="79"/>
                    <a:pt x="49" y="81"/>
                  </a:cubicBezTo>
                  <a:cubicBezTo>
                    <a:pt x="49" y="83"/>
                    <a:pt x="49" y="85"/>
                    <a:pt x="48" y="86"/>
                  </a:cubicBezTo>
                  <a:cubicBezTo>
                    <a:pt x="47" y="88"/>
                    <a:pt x="45" y="89"/>
                    <a:pt x="42" y="89"/>
                  </a:cubicBezTo>
                  <a:close/>
                  <a:moveTo>
                    <a:pt x="330" y="76"/>
                  </a:moveTo>
                  <a:cubicBezTo>
                    <a:pt x="328" y="76"/>
                    <a:pt x="326" y="76"/>
                    <a:pt x="325" y="74"/>
                  </a:cubicBezTo>
                  <a:cubicBezTo>
                    <a:pt x="324" y="73"/>
                    <a:pt x="323" y="71"/>
                    <a:pt x="323" y="69"/>
                  </a:cubicBezTo>
                  <a:cubicBezTo>
                    <a:pt x="323" y="68"/>
                    <a:pt x="324" y="66"/>
                    <a:pt x="326" y="65"/>
                  </a:cubicBezTo>
                  <a:cubicBezTo>
                    <a:pt x="328" y="63"/>
                    <a:pt x="333" y="63"/>
                    <a:pt x="335" y="66"/>
                  </a:cubicBezTo>
                  <a:cubicBezTo>
                    <a:pt x="335" y="66"/>
                    <a:pt x="335" y="66"/>
                    <a:pt x="335" y="66"/>
                  </a:cubicBezTo>
                  <a:cubicBezTo>
                    <a:pt x="336" y="67"/>
                    <a:pt x="337" y="69"/>
                    <a:pt x="336" y="70"/>
                  </a:cubicBezTo>
                  <a:cubicBezTo>
                    <a:pt x="336" y="72"/>
                    <a:pt x="336" y="74"/>
                    <a:pt x="334" y="75"/>
                  </a:cubicBezTo>
                  <a:cubicBezTo>
                    <a:pt x="333" y="76"/>
                    <a:pt x="331" y="76"/>
                    <a:pt x="330" y="76"/>
                  </a:cubicBezTo>
                  <a:close/>
                  <a:moveTo>
                    <a:pt x="55" y="74"/>
                  </a:moveTo>
                  <a:cubicBezTo>
                    <a:pt x="53" y="74"/>
                    <a:pt x="52" y="73"/>
                    <a:pt x="51" y="72"/>
                  </a:cubicBezTo>
                  <a:cubicBezTo>
                    <a:pt x="49" y="71"/>
                    <a:pt x="49" y="69"/>
                    <a:pt x="48" y="67"/>
                  </a:cubicBezTo>
                  <a:cubicBezTo>
                    <a:pt x="48" y="65"/>
                    <a:pt x="49" y="64"/>
                    <a:pt x="50" y="62"/>
                  </a:cubicBezTo>
                  <a:cubicBezTo>
                    <a:pt x="56" y="56"/>
                    <a:pt x="63" y="49"/>
                    <a:pt x="70" y="44"/>
                  </a:cubicBezTo>
                  <a:cubicBezTo>
                    <a:pt x="73" y="41"/>
                    <a:pt x="77" y="42"/>
                    <a:pt x="79" y="45"/>
                  </a:cubicBezTo>
                  <a:cubicBezTo>
                    <a:pt x="82" y="47"/>
                    <a:pt x="81" y="51"/>
                    <a:pt x="78" y="54"/>
                  </a:cubicBezTo>
                  <a:cubicBezTo>
                    <a:pt x="72" y="59"/>
                    <a:pt x="66" y="65"/>
                    <a:pt x="60" y="71"/>
                  </a:cubicBezTo>
                  <a:cubicBezTo>
                    <a:pt x="59" y="73"/>
                    <a:pt x="57" y="74"/>
                    <a:pt x="55" y="74"/>
                  </a:cubicBezTo>
                  <a:close/>
                  <a:moveTo>
                    <a:pt x="316" y="62"/>
                  </a:moveTo>
                  <a:cubicBezTo>
                    <a:pt x="314" y="62"/>
                    <a:pt x="313" y="62"/>
                    <a:pt x="312" y="61"/>
                  </a:cubicBezTo>
                  <a:cubicBezTo>
                    <a:pt x="305" y="55"/>
                    <a:pt x="299" y="49"/>
                    <a:pt x="292" y="45"/>
                  </a:cubicBezTo>
                  <a:cubicBezTo>
                    <a:pt x="290" y="44"/>
                    <a:pt x="289" y="42"/>
                    <a:pt x="289" y="40"/>
                  </a:cubicBezTo>
                  <a:cubicBezTo>
                    <a:pt x="289" y="39"/>
                    <a:pt x="289" y="37"/>
                    <a:pt x="290" y="35"/>
                  </a:cubicBezTo>
                  <a:cubicBezTo>
                    <a:pt x="292" y="33"/>
                    <a:pt x="296" y="32"/>
                    <a:pt x="299" y="34"/>
                  </a:cubicBezTo>
                  <a:cubicBezTo>
                    <a:pt x="307" y="39"/>
                    <a:pt x="314" y="45"/>
                    <a:pt x="321" y="51"/>
                  </a:cubicBezTo>
                  <a:cubicBezTo>
                    <a:pt x="323" y="53"/>
                    <a:pt x="323" y="57"/>
                    <a:pt x="321" y="60"/>
                  </a:cubicBezTo>
                  <a:cubicBezTo>
                    <a:pt x="320" y="61"/>
                    <a:pt x="318" y="62"/>
                    <a:pt x="316" y="62"/>
                  </a:cubicBezTo>
                  <a:close/>
                  <a:moveTo>
                    <a:pt x="90" y="44"/>
                  </a:moveTo>
                  <a:cubicBezTo>
                    <a:pt x="88" y="44"/>
                    <a:pt x="86" y="42"/>
                    <a:pt x="84" y="41"/>
                  </a:cubicBezTo>
                  <a:cubicBezTo>
                    <a:pt x="84" y="39"/>
                    <a:pt x="83" y="37"/>
                    <a:pt x="84" y="36"/>
                  </a:cubicBezTo>
                  <a:cubicBezTo>
                    <a:pt x="84" y="34"/>
                    <a:pt x="85" y="32"/>
                    <a:pt x="86" y="31"/>
                  </a:cubicBezTo>
                  <a:cubicBezTo>
                    <a:pt x="89" y="30"/>
                    <a:pt x="94" y="30"/>
                    <a:pt x="96" y="33"/>
                  </a:cubicBezTo>
                  <a:cubicBezTo>
                    <a:pt x="98" y="36"/>
                    <a:pt x="97" y="40"/>
                    <a:pt x="94" y="42"/>
                  </a:cubicBezTo>
                  <a:cubicBezTo>
                    <a:pt x="93" y="43"/>
                    <a:pt x="91" y="44"/>
                    <a:pt x="90" y="44"/>
                  </a:cubicBezTo>
                  <a:close/>
                  <a:moveTo>
                    <a:pt x="279" y="35"/>
                  </a:moveTo>
                  <a:cubicBezTo>
                    <a:pt x="277" y="35"/>
                    <a:pt x="276" y="35"/>
                    <a:pt x="276" y="35"/>
                  </a:cubicBezTo>
                  <a:cubicBezTo>
                    <a:pt x="272" y="33"/>
                    <a:pt x="271" y="29"/>
                    <a:pt x="273" y="26"/>
                  </a:cubicBezTo>
                  <a:cubicBezTo>
                    <a:pt x="275" y="23"/>
                    <a:pt x="278" y="21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5" y="25"/>
                    <a:pt x="286" y="29"/>
                    <a:pt x="284" y="32"/>
                  </a:cubicBezTo>
                  <a:cubicBezTo>
                    <a:pt x="283" y="34"/>
                    <a:pt x="281" y="35"/>
                    <a:pt x="279" y="35"/>
                  </a:cubicBezTo>
                  <a:close/>
                  <a:moveTo>
                    <a:pt x="107" y="34"/>
                  </a:moveTo>
                  <a:cubicBezTo>
                    <a:pt x="105" y="34"/>
                    <a:pt x="102" y="32"/>
                    <a:pt x="101" y="30"/>
                  </a:cubicBezTo>
                  <a:cubicBezTo>
                    <a:pt x="100" y="28"/>
                    <a:pt x="100" y="27"/>
                    <a:pt x="101" y="25"/>
                  </a:cubicBezTo>
                  <a:cubicBezTo>
                    <a:pt x="101" y="23"/>
                    <a:pt x="103" y="22"/>
                    <a:pt x="104" y="21"/>
                  </a:cubicBezTo>
                  <a:cubicBezTo>
                    <a:pt x="112" y="17"/>
                    <a:pt x="121" y="13"/>
                    <a:pt x="129" y="10"/>
                  </a:cubicBezTo>
                  <a:cubicBezTo>
                    <a:pt x="129" y="10"/>
                    <a:pt x="129" y="10"/>
                    <a:pt x="130" y="10"/>
                  </a:cubicBezTo>
                  <a:cubicBezTo>
                    <a:pt x="133" y="9"/>
                    <a:pt x="137" y="11"/>
                    <a:pt x="138" y="14"/>
                  </a:cubicBezTo>
                  <a:cubicBezTo>
                    <a:pt x="139" y="18"/>
                    <a:pt x="137" y="22"/>
                    <a:pt x="134" y="23"/>
                  </a:cubicBezTo>
                  <a:cubicBezTo>
                    <a:pt x="126" y="26"/>
                    <a:pt x="118" y="29"/>
                    <a:pt x="110" y="33"/>
                  </a:cubicBezTo>
                  <a:cubicBezTo>
                    <a:pt x="109" y="33"/>
                    <a:pt x="108" y="34"/>
                    <a:pt x="107" y="34"/>
                  </a:cubicBezTo>
                  <a:close/>
                  <a:moveTo>
                    <a:pt x="261" y="27"/>
                  </a:moveTo>
                  <a:cubicBezTo>
                    <a:pt x="260" y="27"/>
                    <a:pt x="259" y="27"/>
                    <a:pt x="258" y="26"/>
                  </a:cubicBezTo>
                  <a:cubicBezTo>
                    <a:pt x="251" y="23"/>
                    <a:pt x="242" y="21"/>
                    <a:pt x="234" y="19"/>
                  </a:cubicBezTo>
                  <a:cubicBezTo>
                    <a:pt x="232" y="18"/>
                    <a:pt x="231" y="17"/>
                    <a:pt x="230" y="15"/>
                  </a:cubicBezTo>
                  <a:cubicBezTo>
                    <a:pt x="229" y="14"/>
                    <a:pt x="229" y="12"/>
                    <a:pt x="229" y="10"/>
                  </a:cubicBezTo>
                  <a:cubicBezTo>
                    <a:pt x="230" y="7"/>
                    <a:pt x="234" y="5"/>
                    <a:pt x="237" y="6"/>
                  </a:cubicBezTo>
                  <a:cubicBezTo>
                    <a:pt x="246" y="8"/>
                    <a:pt x="255" y="11"/>
                    <a:pt x="263" y="14"/>
                  </a:cubicBezTo>
                  <a:cubicBezTo>
                    <a:pt x="265" y="15"/>
                    <a:pt x="266" y="16"/>
                    <a:pt x="267" y="18"/>
                  </a:cubicBezTo>
                  <a:cubicBezTo>
                    <a:pt x="267" y="19"/>
                    <a:pt x="267" y="21"/>
                    <a:pt x="267" y="23"/>
                  </a:cubicBezTo>
                  <a:cubicBezTo>
                    <a:pt x="266" y="25"/>
                    <a:pt x="263" y="27"/>
                    <a:pt x="261" y="27"/>
                  </a:cubicBezTo>
                  <a:close/>
                  <a:moveTo>
                    <a:pt x="151" y="18"/>
                  </a:moveTo>
                  <a:cubicBezTo>
                    <a:pt x="147" y="18"/>
                    <a:pt x="145" y="16"/>
                    <a:pt x="144" y="13"/>
                  </a:cubicBezTo>
                  <a:cubicBezTo>
                    <a:pt x="144" y="11"/>
                    <a:pt x="144" y="9"/>
                    <a:pt x="145" y="8"/>
                  </a:cubicBezTo>
                  <a:cubicBezTo>
                    <a:pt x="146" y="6"/>
                    <a:pt x="147" y="5"/>
                    <a:pt x="149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2" y="4"/>
                    <a:pt x="156" y="6"/>
                    <a:pt x="157" y="10"/>
                  </a:cubicBezTo>
                  <a:cubicBezTo>
                    <a:pt x="158" y="13"/>
                    <a:pt x="156" y="17"/>
                    <a:pt x="152" y="18"/>
                  </a:cubicBezTo>
                  <a:cubicBezTo>
                    <a:pt x="152" y="18"/>
                    <a:pt x="152" y="18"/>
                    <a:pt x="152" y="18"/>
                  </a:cubicBezTo>
                  <a:cubicBezTo>
                    <a:pt x="151" y="18"/>
                    <a:pt x="151" y="18"/>
                    <a:pt x="151" y="18"/>
                  </a:cubicBezTo>
                  <a:close/>
                  <a:moveTo>
                    <a:pt x="216" y="15"/>
                  </a:moveTo>
                  <a:cubicBezTo>
                    <a:pt x="216" y="15"/>
                    <a:pt x="216" y="15"/>
                    <a:pt x="215" y="15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2" y="14"/>
                    <a:pt x="209" y="11"/>
                    <a:pt x="210" y="8"/>
                  </a:cubicBezTo>
                  <a:cubicBezTo>
                    <a:pt x="210" y="4"/>
                    <a:pt x="213" y="1"/>
                    <a:pt x="217" y="2"/>
                  </a:cubicBezTo>
                  <a:cubicBezTo>
                    <a:pt x="219" y="2"/>
                    <a:pt x="220" y="3"/>
                    <a:pt x="221" y="4"/>
                  </a:cubicBezTo>
                  <a:cubicBezTo>
                    <a:pt x="223" y="6"/>
                    <a:pt x="223" y="8"/>
                    <a:pt x="223" y="9"/>
                  </a:cubicBezTo>
                  <a:cubicBezTo>
                    <a:pt x="222" y="13"/>
                    <a:pt x="219" y="15"/>
                    <a:pt x="216" y="15"/>
                  </a:cubicBezTo>
                  <a:close/>
                  <a:moveTo>
                    <a:pt x="170" y="14"/>
                  </a:moveTo>
                  <a:cubicBezTo>
                    <a:pt x="167" y="14"/>
                    <a:pt x="164" y="12"/>
                    <a:pt x="163" y="9"/>
                  </a:cubicBezTo>
                  <a:cubicBezTo>
                    <a:pt x="163" y="7"/>
                    <a:pt x="164" y="5"/>
                    <a:pt x="165" y="4"/>
                  </a:cubicBezTo>
                  <a:cubicBezTo>
                    <a:pt x="166" y="2"/>
                    <a:pt x="168" y="2"/>
                    <a:pt x="169" y="1"/>
                  </a:cubicBezTo>
                  <a:cubicBezTo>
                    <a:pt x="178" y="0"/>
                    <a:pt x="187" y="0"/>
                    <a:pt x="19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8" y="0"/>
                    <a:pt x="200" y="1"/>
                    <a:pt x="201" y="2"/>
                  </a:cubicBezTo>
                  <a:cubicBezTo>
                    <a:pt x="202" y="3"/>
                    <a:pt x="203" y="5"/>
                    <a:pt x="203" y="7"/>
                  </a:cubicBezTo>
                  <a:cubicBezTo>
                    <a:pt x="203" y="10"/>
                    <a:pt x="200" y="13"/>
                    <a:pt x="197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88" y="13"/>
                    <a:pt x="179" y="14"/>
                    <a:pt x="171" y="14"/>
                  </a:cubicBezTo>
                  <a:cubicBezTo>
                    <a:pt x="171" y="14"/>
                    <a:pt x="170" y="14"/>
                    <a:pt x="170" y="14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2" name="Freeform 6"/>
            <p:cNvSpPr/>
            <p:nvPr/>
          </p:nvSpPr>
          <p:spPr>
            <a:xfrm>
              <a:off x="6056313" y="3375026"/>
              <a:ext cx="101600" cy="146050"/>
            </a:xfrm>
            <a:custGeom>
              <a:avLst/>
              <a:gdLst>
                <a:gd name="txL" fmla="*/ 0 w 27"/>
                <a:gd name="txT" fmla="*/ 0 h 39"/>
                <a:gd name="txR" fmla="*/ 27 w 27"/>
                <a:gd name="txB" fmla="*/ 39 h 39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7" h="39">
                  <a:moveTo>
                    <a:pt x="0" y="3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39"/>
                    <a:pt x="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7" y="38"/>
                    <a:pt x="27" y="3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5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3" name="Freeform 8"/>
            <p:cNvSpPr>
              <a:spLocks noEditPoints="1"/>
            </p:cNvSpPr>
            <p:nvPr/>
          </p:nvSpPr>
          <p:spPr>
            <a:xfrm>
              <a:off x="5408613" y="2797176"/>
              <a:ext cx="1374775" cy="1379538"/>
            </a:xfrm>
            <a:custGeom>
              <a:avLst/>
              <a:gdLst>
                <a:gd name="txL" fmla="*/ 0 w 367"/>
                <a:gd name="txT" fmla="*/ 0 h 368"/>
                <a:gd name="txR" fmla="*/ 367 w 367"/>
                <a:gd name="txB" fmla="*/ 368 h 368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67" h="368">
                  <a:moveTo>
                    <a:pt x="183" y="0"/>
                  </a:moveTo>
                  <a:cubicBezTo>
                    <a:pt x="92" y="0"/>
                    <a:pt x="17" y="66"/>
                    <a:pt x="2" y="153"/>
                  </a:cubicBezTo>
                  <a:cubicBezTo>
                    <a:pt x="4" y="154"/>
                    <a:pt x="6" y="156"/>
                    <a:pt x="6" y="159"/>
                  </a:cubicBezTo>
                  <a:cubicBezTo>
                    <a:pt x="6" y="162"/>
                    <a:pt x="3" y="165"/>
                    <a:pt x="0" y="165"/>
                  </a:cubicBezTo>
                  <a:cubicBezTo>
                    <a:pt x="0" y="168"/>
                    <a:pt x="0" y="170"/>
                    <a:pt x="0" y="172"/>
                  </a:cubicBezTo>
                  <a:cubicBezTo>
                    <a:pt x="3" y="172"/>
                    <a:pt x="6" y="174"/>
                    <a:pt x="7" y="178"/>
                  </a:cubicBezTo>
                  <a:cubicBezTo>
                    <a:pt x="7" y="186"/>
                    <a:pt x="9" y="195"/>
                    <a:pt x="11" y="203"/>
                  </a:cubicBezTo>
                  <a:cubicBezTo>
                    <a:pt x="12" y="207"/>
                    <a:pt x="10" y="210"/>
                    <a:pt x="6" y="211"/>
                  </a:cubicBezTo>
                  <a:cubicBezTo>
                    <a:pt x="6" y="211"/>
                    <a:pt x="5" y="211"/>
                    <a:pt x="5" y="211"/>
                  </a:cubicBezTo>
                  <a:cubicBezTo>
                    <a:pt x="3" y="211"/>
                    <a:pt x="2" y="211"/>
                    <a:pt x="1" y="210"/>
                  </a:cubicBezTo>
                  <a:cubicBezTo>
                    <a:pt x="14" y="299"/>
                    <a:pt x="90" y="368"/>
                    <a:pt x="183" y="368"/>
                  </a:cubicBezTo>
                  <a:cubicBezTo>
                    <a:pt x="285" y="368"/>
                    <a:pt x="367" y="286"/>
                    <a:pt x="367" y="184"/>
                  </a:cubicBezTo>
                  <a:cubicBezTo>
                    <a:pt x="367" y="82"/>
                    <a:pt x="285" y="0"/>
                    <a:pt x="183" y="0"/>
                  </a:cubicBezTo>
                  <a:close/>
                  <a:moveTo>
                    <a:pt x="5" y="226"/>
                  </a:moveTo>
                  <a:cubicBezTo>
                    <a:pt x="5" y="226"/>
                    <a:pt x="5" y="226"/>
                    <a:pt x="5" y="226"/>
                  </a:cubicBezTo>
                  <a:cubicBezTo>
                    <a:pt x="4" y="224"/>
                    <a:pt x="4" y="223"/>
                    <a:pt x="5" y="221"/>
                  </a:cubicBezTo>
                  <a:cubicBezTo>
                    <a:pt x="5" y="219"/>
                    <a:pt x="7" y="218"/>
                    <a:pt x="8" y="217"/>
                  </a:cubicBezTo>
                  <a:cubicBezTo>
                    <a:pt x="12" y="216"/>
                    <a:pt x="16" y="218"/>
                    <a:pt x="17" y="221"/>
                  </a:cubicBezTo>
                  <a:cubicBezTo>
                    <a:pt x="17" y="221"/>
                    <a:pt x="17" y="221"/>
                    <a:pt x="17" y="221"/>
                  </a:cubicBezTo>
                  <a:cubicBezTo>
                    <a:pt x="17" y="223"/>
                    <a:pt x="17" y="225"/>
                    <a:pt x="17" y="226"/>
                  </a:cubicBezTo>
                  <a:cubicBezTo>
                    <a:pt x="16" y="228"/>
                    <a:pt x="15" y="229"/>
                    <a:pt x="13" y="230"/>
                  </a:cubicBezTo>
                  <a:cubicBezTo>
                    <a:pt x="12" y="230"/>
                    <a:pt x="11" y="230"/>
                    <a:pt x="11" y="230"/>
                  </a:cubicBezTo>
                  <a:cubicBezTo>
                    <a:pt x="8" y="230"/>
                    <a:pt x="6" y="229"/>
                    <a:pt x="5" y="226"/>
                  </a:cubicBezTo>
                  <a:close/>
                  <a:moveTo>
                    <a:pt x="32" y="271"/>
                  </a:moveTo>
                  <a:cubicBezTo>
                    <a:pt x="30" y="271"/>
                    <a:pt x="28" y="270"/>
                    <a:pt x="27" y="268"/>
                  </a:cubicBezTo>
                  <a:cubicBezTo>
                    <a:pt x="22" y="261"/>
                    <a:pt x="17" y="253"/>
                    <a:pt x="13" y="245"/>
                  </a:cubicBezTo>
                  <a:cubicBezTo>
                    <a:pt x="11" y="241"/>
                    <a:pt x="12" y="238"/>
                    <a:pt x="16" y="236"/>
                  </a:cubicBezTo>
                  <a:cubicBezTo>
                    <a:pt x="19" y="234"/>
                    <a:pt x="23" y="236"/>
                    <a:pt x="25" y="239"/>
                  </a:cubicBezTo>
                  <a:cubicBezTo>
                    <a:pt x="28" y="246"/>
                    <a:pt x="33" y="254"/>
                    <a:pt x="38" y="261"/>
                  </a:cubicBezTo>
                  <a:cubicBezTo>
                    <a:pt x="40" y="264"/>
                    <a:pt x="39" y="268"/>
                    <a:pt x="36" y="270"/>
                  </a:cubicBezTo>
                  <a:cubicBezTo>
                    <a:pt x="35" y="271"/>
                    <a:pt x="34" y="271"/>
                    <a:pt x="32" y="271"/>
                  </a:cubicBezTo>
                  <a:close/>
                  <a:moveTo>
                    <a:pt x="49" y="285"/>
                  </a:moveTo>
                  <a:cubicBezTo>
                    <a:pt x="48" y="286"/>
                    <a:pt x="46" y="287"/>
                    <a:pt x="44" y="287"/>
                  </a:cubicBezTo>
                  <a:cubicBezTo>
                    <a:pt x="42" y="287"/>
                    <a:pt x="41" y="286"/>
                    <a:pt x="39" y="28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8" y="283"/>
                    <a:pt x="38" y="281"/>
                    <a:pt x="38" y="280"/>
                  </a:cubicBezTo>
                  <a:cubicBezTo>
                    <a:pt x="38" y="278"/>
                    <a:pt x="39" y="276"/>
                    <a:pt x="40" y="275"/>
                  </a:cubicBezTo>
                  <a:cubicBezTo>
                    <a:pt x="43" y="273"/>
                    <a:pt x="47" y="273"/>
                    <a:pt x="49" y="276"/>
                  </a:cubicBezTo>
                  <a:cubicBezTo>
                    <a:pt x="50" y="277"/>
                    <a:pt x="51" y="279"/>
                    <a:pt x="51" y="280"/>
                  </a:cubicBezTo>
                  <a:cubicBezTo>
                    <a:pt x="51" y="282"/>
                    <a:pt x="50" y="284"/>
                    <a:pt x="49" y="285"/>
                  </a:cubicBezTo>
                  <a:close/>
                  <a:moveTo>
                    <a:pt x="84" y="314"/>
                  </a:moveTo>
                  <a:cubicBezTo>
                    <a:pt x="83" y="316"/>
                    <a:pt x="81" y="317"/>
                    <a:pt x="79" y="317"/>
                  </a:cubicBezTo>
                  <a:cubicBezTo>
                    <a:pt x="78" y="317"/>
                    <a:pt x="76" y="317"/>
                    <a:pt x="75" y="316"/>
                  </a:cubicBezTo>
                  <a:cubicBezTo>
                    <a:pt x="68" y="311"/>
                    <a:pt x="60" y="305"/>
                    <a:pt x="54" y="299"/>
                  </a:cubicBezTo>
                  <a:cubicBezTo>
                    <a:pt x="51" y="297"/>
                    <a:pt x="51" y="292"/>
                    <a:pt x="53" y="290"/>
                  </a:cubicBezTo>
                  <a:cubicBezTo>
                    <a:pt x="56" y="287"/>
                    <a:pt x="60" y="287"/>
                    <a:pt x="63" y="289"/>
                  </a:cubicBezTo>
                  <a:cubicBezTo>
                    <a:pt x="69" y="295"/>
                    <a:pt x="76" y="301"/>
                    <a:pt x="83" y="305"/>
                  </a:cubicBezTo>
                  <a:cubicBezTo>
                    <a:pt x="86" y="307"/>
                    <a:pt x="86" y="311"/>
                    <a:pt x="84" y="314"/>
                  </a:cubicBezTo>
                  <a:close/>
                  <a:moveTo>
                    <a:pt x="102" y="324"/>
                  </a:moveTo>
                  <a:cubicBezTo>
                    <a:pt x="100" y="326"/>
                    <a:pt x="98" y="328"/>
                    <a:pt x="96" y="328"/>
                  </a:cubicBezTo>
                  <a:cubicBezTo>
                    <a:pt x="95" y="328"/>
                    <a:pt x="94" y="327"/>
                    <a:pt x="92" y="327"/>
                  </a:cubicBezTo>
                  <a:cubicBezTo>
                    <a:pt x="92" y="327"/>
                    <a:pt x="92" y="327"/>
                    <a:pt x="92" y="327"/>
                  </a:cubicBezTo>
                  <a:cubicBezTo>
                    <a:pt x="89" y="325"/>
                    <a:pt x="88" y="321"/>
                    <a:pt x="90" y="318"/>
                  </a:cubicBezTo>
                  <a:cubicBezTo>
                    <a:pt x="92" y="315"/>
                    <a:pt x="96" y="314"/>
                    <a:pt x="99" y="315"/>
                  </a:cubicBezTo>
                  <a:cubicBezTo>
                    <a:pt x="102" y="317"/>
                    <a:pt x="103" y="321"/>
                    <a:pt x="102" y="324"/>
                  </a:cubicBezTo>
                  <a:close/>
                  <a:moveTo>
                    <a:pt x="145" y="339"/>
                  </a:moveTo>
                  <a:cubicBezTo>
                    <a:pt x="144" y="342"/>
                    <a:pt x="142" y="344"/>
                    <a:pt x="139" y="344"/>
                  </a:cubicBezTo>
                  <a:cubicBezTo>
                    <a:pt x="138" y="344"/>
                    <a:pt x="138" y="344"/>
                    <a:pt x="137" y="344"/>
                  </a:cubicBezTo>
                  <a:cubicBezTo>
                    <a:pt x="128" y="342"/>
                    <a:pt x="120" y="339"/>
                    <a:pt x="111" y="336"/>
                  </a:cubicBezTo>
                  <a:cubicBezTo>
                    <a:pt x="110" y="335"/>
                    <a:pt x="108" y="334"/>
                    <a:pt x="107" y="332"/>
                  </a:cubicBezTo>
                  <a:cubicBezTo>
                    <a:pt x="107" y="330"/>
                    <a:pt x="107" y="329"/>
                    <a:pt x="107" y="327"/>
                  </a:cubicBezTo>
                  <a:cubicBezTo>
                    <a:pt x="109" y="324"/>
                    <a:pt x="113" y="322"/>
                    <a:pt x="116" y="323"/>
                  </a:cubicBezTo>
                  <a:cubicBezTo>
                    <a:pt x="124" y="327"/>
                    <a:pt x="132" y="329"/>
                    <a:pt x="140" y="331"/>
                  </a:cubicBezTo>
                  <a:cubicBezTo>
                    <a:pt x="144" y="332"/>
                    <a:pt x="146" y="336"/>
                    <a:pt x="145" y="339"/>
                  </a:cubicBezTo>
                  <a:close/>
                  <a:moveTo>
                    <a:pt x="147" y="184"/>
                  </a:moveTo>
                  <a:cubicBezTo>
                    <a:pt x="147" y="188"/>
                    <a:pt x="145" y="190"/>
                    <a:pt x="142" y="190"/>
                  </a:cubicBezTo>
                  <a:cubicBezTo>
                    <a:pt x="98" y="190"/>
                    <a:pt x="98" y="190"/>
                    <a:pt x="98" y="190"/>
                  </a:cubicBezTo>
                  <a:cubicBezTo>
                    <a:pt x="98" y="195"/>
                    <a:pt x="98" y="195"/>
                    <a:pt x="98" y="195"/>
                  </a:cubicBezTo>
                  <a:cubicBezTo>
                    <a:pt x="98" y="205"/>
                    <a:pt x="92" y="209"/>
                    <a:pt x="84" y="204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45" y="178"/>
                    <a:pt x="45" y="170"/>
                    <a:pt x="52" y="165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92" y="140"/>
                    <a:pt x="98" y="144"/>
                    <a:pt x="98" y="154"/>
                  </a:cubicBezTo>
                  <a:cubicBezTo>
                    <a:pt x="98" y="158"/>
                    <a:pt x="98" y="158"/>
                    <a:pt x="98" y="158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45" y="158"/>
                    <a:pt x="147" y="161"/>
                    <a:pt x="147" y="164"/>
                  </a:cubicBezTo>
                  <a:lnTo>
                    <a:pt x="147" y="184"/>
                  </a:lnTo>
                  <a:close/>
                  <a:moveTo>
                    <a:pt x="158" y="348"/>
                  </a:moveTo>
                  <a:cubicBezTo>
                    <a:pt x="158" y="348"/>
                    <a:pt x="158" y="348"/>
                    <a:pt x="157" y="348"/>
                  </a:cubicBezTo>
                  <a:cubicBezTo>
                    <a:pt x="155" y="348"/>
                    <a:pt x="154" y="347"/>
                    <a:pt x="153" y="345"/>
                  </a:cubicBezTo>
                  <a:cubicBezTo>
                    <a:pt x="152" y="344"/>
                    <a:pt x="151" y="342"/>
                    <a:pt x="152" y="341"/>
                  </a:cubicBezTo>
                  <a:cubicBezTo>
                    <a:pt x="152" y="337"/>
                    <a:pt x="155" y="334"/>
                    <a:pt x="159" y="335"/>
                  </a:cubicBezTo>
                  <a:cubicBezTo>
                    <a:pt x="163" y="335"/>
                    <a:pt x="165" y="339"/>
                    <a:pt x="165" y="342"/>
                  </a:cubicBezTo>
                  <a:cubicBezTo>
                    <a:pt x="164" y="346"/>
                    <a:pt x="161" y="348"/>
                    <a:pt x="158" y="348"/>
                  </a:cubicBezTo>
                  <a:close/>
                  <a:moveTo>
                    <a:pt x="188" y="358"/>
                  </a:moveTo>
                  <a:cubicBezTo>
                    <a:pt x="180" y="358"/>
                    <a:pt x="174" y="351"/>
                    <a:pt x="174" y="343"/>
                  </a:cubicBezTo>
                  <a:cubicBezTo>
                    <a:pt x="174" y="335"/>
                    <a:pt x="180" y="328"/>
                    <a:pt x="188" y="328"/>
                  </a:cubicBezTo>
                  <a:cubicBezTo>
                    <a:pt x="197" y="328"/>
                    <a:pt x="203" y="335"/>
                    <a:pt x="203" y="343"/>
                  </a:cubicBezTo>
                  <a:cubicBezTo>
                    <a:pt x="203" y="351"/>
                    <a:pt x="197" y="358"/>
                    <a:pt x="188" y="358"/>
                  </a:cubicBezTo>
                  <a:close/>
                  <a:moveTo>
                    <a:pt x="209" y="266"/>
                  </a:moveTo>
                  <a:cubicBezTo>
                    <a:pt x="204" y="266"/>
                    <a:pt x="204" y="266"/>
                    <a:pt x="204" y="266"/>
                  </a:cubicBezTo>
                  <a:cubicBezTo>
                    <a:pt x="204" y="310"/>
                    <a:pt x="204" y="310"/>
                    <a:pt x="204" y="310"/>
                  </a:cubicBezTo>
                  <a:cubicBezTo>
                    <a:pt x="204" y="313"/>
                    <a:pt x="201" y="315"/>
                    <a:pt x="198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5" y="315"/>
                    <a:pt x="172" y="313"/>
                    <a:pt x="172" y="310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68" y="266"/>
                    <a:pt x="168" y="266"/>
                    <a:pt x="168" y="266"/>
                  </a:cubicBezTo>
                  <a:cubicBezTo>
                    <a:pt x="158" y="266"/>
                    <a:pt x="154" y="260"/>
                    <a:pt x="159" y="252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4" y="213"/>
                    <a:pt x="192" y="213"/>
                    <a:pt x="197" y="220"/>
                  </a:cubicBezTo>
                  <a:cubicBezTo>
                    <a:pt x="218" y="252"/>
                    <a:pt x="218" y="252"/>
                    <a:pt x="218" y="252"/>
                  </a:cubicBezTo>
                  <a:cubicBezTo>
                    <a:pt x="223" y="260"/>
                    <a:pt x="219" y="266"/>
                    <a:pt x="209" y="266"/>
                  </a:cubicBezTo>
                  <a:close/>
                  <a:moveTo>
                    <a:pt x="206" y="138"/>
                  </a:moveTo>
                  <a:cubicBezTo>
                    <a:pt x="209" y="138"/>
                    <a:pt x="212" y="140"/>
                    <a:pt x="212" y="14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7"/>
                    <a:pt x="209" y="209"/>
                    <a:pt x="206" y="209"/>
                  </a:cubicBezTo>
                  <a:cubicBezTo>
                    <a:pt x="167" y="209"/>
                    <a:pt x="167" y="209"/>
                    <a:pt x="167" y="209"/>
                  </a:cubicBezTo>
                  <a:cubicBezTo>
                    <a:pt x="164" y="209"/>
                    <a:pt x="161" y="207"/>
                    <a:pt x="161" y="203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1" y="141"/>
                    <a:pt x="163" y="138"/>
                    <a:pt x="166" y="138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6" y="127"/>
                    <a:pt x="168" y="125"/>
                    <a:pt x="171" y="125"/>
                  </a:cubicBezTo>
                  <a:cubicBezTo>
                    <a:pt x="173" y="125"/>
                    <a:pt x="175" y="127"/>
                    <a:pt x="175" y="129"/>
                  </a:cubicBezTo>
                  <a:cubicBezTo>
                    <a:pt x="175" y="138"/>
                    <a:pt x="175" y="138"/>
                    <a:pt x="175" y="138"/>
                  </a:cubicBezTo>
                  <a:lnTo>
                    <a:pt x="206" y="138"/>
                  </a:lnTo>
                  <a:close/>
                  <a:moveTo>
                    <a:pt x="218" y="91"/>
                  </a:moveTo>
                  <a:cubicBezTo>
                    <a:pt x="197" y="123"/>
                    <a:pt x="197" y="123"/>
                    <a:pt x="197" y="123"/>
                  </a:cubicBezTo>
                  <a:cubicBezTo>
                    <a:pt x="192" y="131"/>
                    <a:pt x="184" y="131"/>
                    <a:pt x="179" y="123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4" y="84"/>
                    <a:pt x="158" y="77"/>
                    <a:pt x="168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1"/>
                    <a:pt x="175" y="28"/>
                    <a:pt x="178" y="28"/>
                  </a:cubicBezTo>
                  <a:cubicBezTo>
                    <a:pt x="198" y="28"/>
                    <a:pt x="198" y="28"/>
                    <a:pt x="198" y="28"/>
                  </a:cubicBezTo>
                  <a:cubicBezTo>
                    <a:pt x="201" y="28"/>
                    <a:pt x="204" y="31"/>
                    <a:pt x="204" y="3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9" y="77"/>
                    <a:pt x="223" y="84"/>
                    <a:pt x="218" y="91"/>
                  </a:cubicBezTo>
                  <a:close/>
                  <a:moveTo>
                    <a:pt x="324" y="183"/>
                  </a:moveTo>
                  <a:cubicBezTo>
                    <a:pt x="293" y="204"/>
                    <a:pt x="293" y="204"/>
                    <a:pt x="293" y="204"/>
                  </a:cubicBezTo>
                  <a:cubicBezTo>
                    <a:pt x="285" y="209"/>
                    <a:pt x="278" y="205"/>
                    <a:pt x="278" y="195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2" y="190"/>
                    <a:pt x="230" y="188"/>
                    <a:pt x="230" y="184"/>
                  </a:cubicBezTo>
                  <a:cubicBezTo>
                    <a:pt x="230" y="164"/>
                    <a:pt x="230" y="164"/>
                    <a:pt x="230" y="164"/>
                  </a:cubicBezTo>
                  <a:cubicBezTo>
                    <a:pt x="230" y="161"/>
                    <a:pt x="232" y="158"/>
                    <a:pt x="235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44"/>
                    <a:pt x="285" y="140"/>
                    <a:pt x="293" y="145"/>
                  </a:cubicBezTo>
                  <a:cubicBezTo>
                    <a:pt x="324" y="165"/>
                    <a:pt x="324" y="165"/>
                    <a:pt x="324" y="165"/>
                  </a:cubicBezTo>
                  <a:cubicBezTo>
                    <a:pt x="332" y="170"/>
                    <a:pt x="332" y="178"/>
                    <a:pt x="324" y="183"/>
                  </a:cubicBez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81" name="组合 71"/>
          <p:cNvGrpSpPr>
            <a:grpSpLocks noChangeAspect="1"/>
          </p:cNvGrpSpPr>
          <p:nvPr/>
        </p:nvGrpSpPr>
        <p:grpSpPr>
          <a:xfrm>
            <a:off x="6013451" y="4631267"/>
            <a:ext cx="656167" cy="681567"/>
            <a:chOff x="5372100" y="2681288"/>
            <a:chExt cx="1443038" cy="1500188"/>
          </a:xfrm>
        </p:grpSpPr>
        <p:sp>
          <p:nvSpPr>
            <p:cNvPr id="70683" name="Freeform 6"/>
            <p:cNvSpPr/>
            <p:nvPr/>
          </p:nvSpPr>
          <p:spPr>
            <a:xfrm>
              <a:off x="6338888" y="2733676"/>
              <a:ext cx="127000" cy="85725"/>
            </a:xfrm>
            <a:custGeom>
              <a:avLst/>
              <a:gdLst>
                <a:gd name="txL" fmla="*/ 0 w 34"/>
                <a:gd name="txT" fmla="*/ 0 h 23"/>
                <a:gd name="txR" fmla="*/ 34 w 34"/>
                <a:gd name="txB" fmla="*/ 23 h 2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4" h="23">
                  <a:moveTo>
                    <a:pt x="4" y="12"/>
                  </a:moveTo>
                  <a:cubicBezTo>
                    <a:pt x="11" y="15"/>
                    <a:pt x="18" y="18"/>
                    <a:pt x="25" y="22"/>
                  </a:cubicBezTo>
                  <a:cubicBezTo>
                    <a:pt x="26" y="22"/>
                    <a:pt x="27" y="23"/>
                    <a:pt x="28" y="23"/>
                  </a:cubicBezTo>
                  <a:cubicBezTo>
                    <a:pt x="30" y="23"/>
                    <a:pt x="32" y="22"/>
                    <a:pt x="33" y="20"/>
                  </a:cubicBezTo>
                  <a:cubicBezTo>
                    <a:pt x="34" y="18"/>
                    <a:pt x="34" y="17"/>
                    <a:pt x="33" y="15"/>
                  </a:cubicBezTo>
                  <a:cubicBezTo>
                    <a:pt x="33" y="14"/>
                    <a:pt x="32" y="13"/>
                    <a:pt x="31" y="12"/>
                  </a:cubicBezTo>
                  <a:cubicBezTo>
                    <a:pt x="24" y="8"/>
                    <a:pt x="16" y="4"/>
                    <a:pt x="9" y="1"/>
                  </a:cubicBezTo>
                  <a:cubicBezTo>
                    <a:pt x="6" y="0"/>
                    <a:pt x="2" y="1"/>
                    <a:pt x="1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3" y="11"/>
                    <a:pt x="4" y="1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4" name="Freeform 7"/>
            <p:cNvSpPr/>
            <p:nvPr/>
          </p:nvSpPr>
          <p:spPr>
            <a:xfrm>
              <a:off x="6275388" y="2711451"/>
              <a:ext cx="49213" cy="44450"/>
            </a:xfrm>
            <a:custGeom>
              <a:avLst/>
              <a:gdLst>
                <a:gd name="txL" fmla="*/ 0 w 13"/>
                <a:gd name="txT" fmla="*/ 0 h 12"/>
                <a:gd name="txR" fmla="*/ 13 w 13"/>
                <a:gd name="txB" fmla="*/ 12 h 1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" h="12">
                  <a:moveTo>
                    <a:pt x="5" y="12"/>
                  </a:moveTo>
                  <a:cubicBezTo>
                    <a:pt x="6" y="12"/>
                    <a:pt x="6" y="12"/>
                    <a:pt x="7" y="12"/>
                  </a:cubicBezTo>
                  <a:cubicBezTo>
                    <a:pt x="10" y="12"/>
                    <a:pt x="12" y="10"/>
                    <a:pt x="13" y="8"/>
                  </a:cubicBezTo>
                  <a:cubicBezTo>
                    <a:pt x="13" y="6"/>
                    <a:pt x="13" y="5"/>
                    <a:pt x="12" y="3"/>
                  </a:cubicBezTo>
                  <a:cubicBezTo>
                    <a:pt x="11" y="2"/>
                    <a:pt x="10" y="1"/>
                    <a:pt x="9" y="0"/>
                  </a:cubicBezTo>
                  <a:cubicBezTo>
                    <a:pt x="6" y="0"/>
                    <a:pt x="2" y="1"/>
                    <a:pt x="1" y="4"/>
                  </a:cubicBezTo>
                  <a:cubicBezTo>
                    <a:pt x="0" y="8"/>
                    <a:pt x="2" y="11"/>
                    <a:pt x="5" y="1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5" name="Freeform 8"/>
            <p:cNvSpPr/>
            <p:nvPr/>
          </p:nvSpPr>
          <p:spPr>
            <a:xfrm>
              <a:off x="6473825" y="2808288"/>
              <a:ext cx="49213" cy="46038"/>
            </a:xfrm>
            <a:custGeom>
              <a:avLst/>
              <a:gdLst>
                <a:gd name="txL" fmla="*/ 0 w 13"/>
                <a:gd name="txT" fmla="*/ 0 h 12"/>
                <a:gd name="txR" fmla="*/ 13 w 13"/>
                <a:gd name="txB" fmla="*/ 12 h 1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" h="12">
                  <a:moveTo>
                    <a:pt x="7" y="12"/>
                  </a:moveTo>
                  <a:cubicBezTo>
                    <a:pt x="9" y="12"/>
                    <a:pt x="10" y="11"/>
                    <a:pt x="12" y="10"/>
                  </a:cubicBezTo>
                  <a:cubicBezTo>
                    <a:pt x="13" y="7"/>
                    <a:pt x="13" y="3"/>
                    <a:pt x="10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6"/>
                    <a:pt x="1" y="9"/>
                    <a:pt x="3" y="11"/>
                  </a:cubicBezTo>
                  <a:cubicBezTo>
                    <a:pt x="4" y="12"/>
                    <a:pt x="5" y="12"/>
                    <a:pt x="7" y="1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6" name="Freeform 9"/>
            <p:cNvSpPr/>
            <p:nvPr/>
          </p:nvSpPr>
          <p:spPr>
            <a:xfrm>
              <a:off x="6061075" y="2681288"/>
              <a:ext cx="46038" cy="44450"/>
            </a:xfrm>
            <a:custGeom>
              <a:avLst/>
              <a:gdLst>
                <a:gd name="txL" fmla="*/ 0 w 12"/>
                <a:gd name="txT" fmla="*/ 0 h 12"/>
                <a:gd name="txR" fmla="*/ 12 w 12"/>
                <a:gd name="txB" fmla="*/ 12 h 1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2" h="12"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2" y="9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7" name="Freeform 10"/>
            <p:cNvSpPr/>
            <p:nvPr/>
          </p:nvSpPr>
          <p:spPr>
            <a:xfrm>
              <a:off x="6124575" y="2681288"/>
              <a:ext cx="134938" cy="60325"/>
            </a:xfrm>
            <a:custGeom>
              <a:avLst/>
              <a:gdLst>
                <a:gd name="txL" fmla="*/ 0 w 36"/>
                <a:gd name="txT" fmla="*/ 0 h 16"/>
                <a:gd name="txR" fmla="*/ 36 w 36"/>
                <a:gd name="txB" fmla="*/ 16 h 16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6" h="16">
                  <a:moveTo>
                    <a:pt x="6" y="12"/>
                  </a:moveTo>
                  <a:cubicBezTo>
                    <a:pt x="13" y="13"/>
                    <a:pt x="21" y="14"/>
                    <a:pt x="28" y="16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3" y="16"/>
                    <a:pt x="35" y="14"/>
                    <a:pt x="35" y="11"/>
                  </a:cubicBezTo>
                  <a:cubicBezTo>
                    <a:pt x="36" y="8"/>
                    <a:pt x="34" y="5"/>
                    <a:pt x="31" y="4"/>
                  </a:cubicBezTo>
                  <a:cubicBezTo>
                    <a:pt x="23" y="2"/>
                    <a:pt x="15" y="1"/>
                    <a:pt x="7" y="0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8" name="Freeform 11"/>
            <p:cNvSpPr/>
            <p:nvPr/>
          </p:nvSpPr>
          <p:spPr>
            <a:xfrm>
              <a:off x="6751638" y="3224213"/>
              <a:ext cx="60325" cy="131763"/>
            </a:xfrm>
            <a:custGeom>
              <a:avLst/>
              <a:gdLst>
                <a:gd name="txL" fmla="*/ 0 w 16"/>
                <a:gd name="txT" fmla="*/ 0 h 35"/>
                <a:gd name="txR" fmla="*/ 16 w 16"/>
                <a:gd name="txB" fmla="*/ 35 h 35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16" h="35">
                  <a:moveTo>
                    <a:pt x="5" y="0"/>
                  </a:moveTo>
                  <a:cubicBezTo>
                    <a:pt x="2" y="1"/>
                    <a:pt x="0" y="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17"/>
                    <a:pt x="6" y="26"/>
                    <a:pt x="8" y="35"/>
                  </a:cubicBezTo>
                  <a:cubicBezTo>
                    <a:pt x="9" y="35"/>
                    <a:pt x="9" y="35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4" y="35"/>
                    <a:pt x="16" y="32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5" y="21"/>
                    <a:pt x="14" y="13"/>
                    <a:pt x="12" y="5"/>
                  </a:cubicBezTo>
                  <a:cubicBezTo>
                    <a:pt x="12" y="2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89" name="Freeform 12"/>
            <p:cNvSpPr/>
            <p:nvPr/>
          </p:nvSpPr>
          <p:spPr>
            <a:xfrm>
              <a:off x="6732588" y="3157538"/>
              <a:ext cx="49213" cy="49213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" h="13">
                  <a:moveTo>
                    <a:pt x="1" y="9"/>
                  </a:moveTo>
                  <a:cubicBezTo>
                    <a:pt x="2" y="11"/>
                    <a:pt x="4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8"/>
                    <a:pt x="13" y="7"/>
                    <a:pt x="12" y="5"/>
                  </a:cubicBezTo>
                  <a:cubicBezTo>
                    <a:pt x="11" y="2"/>
                    <a:pt x="8" y="0"/>
                    <a:pt x="5" y="2"/>
                  </a:cubicBezTo>
                  <a:cubicBezTo>
                    <a:pt x="2" y="3"/>
                    <a:pt x="0" y="6"/>
                    <a:pt x="1" y="9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0" name="Freeform 13"/>
            <p:cNvSpPr/>
            <p:nvPr/>
          </p:nvSpPr>
          <p:spPr>
            <a:xfrm>
              <a:off x="6669088" y="3019426"/>
              <a:ext cx="85725" cy="127000"/>
            </a:xfrm>
            <a:custGeom>
              <a:avLst/>
              <a:gdLst>
                <a:gd name="txL" fmla="*/ 0 w 23"/>
                <a:gd name="txT" fmla="*/ 0 h 34"/>
                <a:gd name="txR" fmla="*/ 23 w 23"/>
                <a:gd name="txB" fmla="*/ 34 h 34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3" h="34">
                  <a:moveTo>
                    <a:pt x="1" y="5"/>
                  </a:moveTo>
                  <a:cubicBezTo>
                    <a:pt x="0" y="7"/>
                    <a:pt x="1" y="8"/>
                    <a:pt x="2" y="10"/>
                  </a:cubicBezTo>
                  <a:cubicBezTo>
                    <a:pt x="5" y="16"/>
                    <a:pt x="9" y="23"/>
                    <a:pt x="12" y="30"/>
                  </a:cubicBezTo>
                  <a:cubicBezTo>
                    <a:pt x="13" y="32"/>
                    <a:pt x="15" y="34"/>
                    <a:pt x="17" y="34"/>
                  </a:cubicBezTo>
                  <a:cubicBezTo>
                    <a:pt x="18" y="34"/>
                    <a:pt x="19" y="33"/>
                    <a:pt x="20" y="33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3" y="28"/>
                    <a:pt x="23" y="27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0" y="18"/>
                    <a:pt x="16" y="10"/>
                    <a:pt x="12" y="4"/>
                  </a:cubicBezTo>
                  <a:cubicBezTo>
                    <a:pt x="10" y="1"/>
                    <a:pt x="6" y="0"/>
                    <a:pt x="4" y="1"/>
                  </a:cubicBezTo>
                  <a:cubicBezTo>
                    <a:pt x="2" y="2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1" name="Freeform 14"/>
            <p:cNvSpPr/>
            <p:nvPr/>
          </p:nvSpPr>
          <p:spPr>
            <a:xfrm>
              <a:off x="6530975" y="2849563"/>
              <a:ext cx="107950" cy="109538"/>
            </a:xfrm>
            <a:custGeom>
              <a:avLst/>
              <a:gdLst>
                <a:gd name="txL" fmla="*/ 0 w 29"/>
                <a:gd name="txT" fmla="*/ 0 h 29"/>
                <a:gd name="txR" fmla="*/ 29 w 29"/>
                <a:gd name="txB" fmla="*/ 29 h 29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9" h="29">
                  <a:moveTo>
                    <a:pt x="18" y="27"/>
                  </a:moveTo>
                  <a:cubicBezTo>
                    <a:pt x="19" y="28"/>
                    <a:pt x="21" y="29"/>
                    <a:pt x="22" y="29"/>
                  </a:cubicBezTo>
                  <a:cubicBezTo>
                    <a:pt x="24" y="29"/>
                    <a:pt x="25" y="28"/>
                    <a:pt x="26" y="27"/>
                  </a:cubicBezTo>
                  <a:cubicBezTo>
                    <a:pt x="29" y="25"/>
                    <a:pt x="29" y="21"/>
                    <a:pt x="27" y="19"/>
                  </a:cubicBezTo>
                  <a:cubicBezTo>
                    <a:pt x="22" y="13"/>
                    <a:pt x="16" y="7"/>
                    <a:pt x="10" y="2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7" y="16"/>
                    <a:pt x="13" y="21"/>
                    <a:pt x="18" y="27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2" name="Freeform 15"/>
            <p:cNvSpPr/>
            <p:nvPr/>
          </p:nvSpPr>
          <p:spPr>
            <a:xfrm>
              <a:off x="6630988" y="2962276"/>
              <a:ext cx="49213" cy="49213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" h="13"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3" y="12"/>
                    <a:pt x="5" y="13"/>
                    <a:pt x="7" y="13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13" y="10"/>
                    <a:pt x="13" y="6"/>
                    <a:pt x="12" y="3"/>
                  </a:cubicBezTo>
                  <a:cubicBezTo>
                    <a:pt x="10" y="1"/>
                    <a:pt x="6" y="0"/>
                    <a:pt x="3" y="2"/>
                  </a:cubicBezTo>
                  <a:cubicBezTo>
                    <a:pt x="1" y="4"/>
                    <a:pt x="0" y="8"/>
                    <a:pt x="2" y="10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3" name="Freeform 16"/>
            <p:cNvSpPr/>
            <p:nvPr/>
          </p:nvSpPr>
          <p:spPr>
            <a:xfrm>
              <a:off x="5903913" y="2684463"/>
              <a:ext cx="134938" cy="60325"/>
            </a:xfrm>
            <a:custGeom>
              <a:avLst/>
              <a:gdLst>
                <a:gd name="txL" fmla="*/ 0 w 36"/>
                <a:gd name="txT" fmla="*/ 0 h 16"/>
                <a:gd name="txR" fmla="*/ 36 w 36"/>
                <a:gd name="txB" fmla="*/ 16 h 16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6" h="16">
                  <a:moveTo>
                    <a:pt x="7" y="16"/>
                  </a:moveTo>
                  <a:cubicBezTo>
                    <a:pt x="7" y="16"/>
                    <a:pt x="7" y="16"/>
                    <a:pt x="8" y="16"/>
                  </a:cubicBezTo>
                  <a:cubicBezTo>
                    <a:pt x="15" y="14"/>
                    <a:pt x="23" y="13"/>
                    <a:pt x="31" y="12"/>
                  </a:cubicBezTo>
                  <a:cubicBezTo>
                    <a:pt x="34" y="11"/>
                    <a:pt x="36" y="9"/>
                    <a:pt x="36" y="5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1" y="1"/>
                    <a:pt x="13" y="3"/>
                    <a:pt x="5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1" y="14"/>
                    <a:pt x="4" y="16"/>
                    <a:pt x="7" y="16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4" name="Freeform 17"/>
            <p:cNvSpPr/>
            <p:nvPr/>
          </p:nvSpPr>
          <p:spPr>
            <a:xfrm>
              <a:off x="5375275" y="3248026"/>
              <a:ext cx="52388" cy="134938"/>
            </a:xfrm>
            <a:custGeom>
              <a:avLst/>
              <a:gdLst>
                <a:gd name="txL" fmla="*/ 0 w 14"/>
                <a:gd name="txT" fmla="*/ 0 h 36"/>
                <a:gd name="txR" fmla="*/ 14 w 14"/>
                <a:gd name="txB" fmla="*/ 36 h 36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4" h="36"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9" y="25"/>
                    <a:pt x="11" y="15"/>
                    <a:pt x="14" y="5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2"/>
                    <a:pt x="11" y="1"/>
                    <a:pt x="10" y="0"/>
                  </a:cubicBezTo>
                  <a:cubicBezTo>
                    <a:pt x="6" y="0"/>
                    <a:pt x="3" y="2"/>
                    <a:pt x="3" y="5"/>
                  </a:cubicBezTo>
                  <a:cubicBezTo>
                    <a:pt x="1" y="13"/>
                    <a:pt x="0" y="21"/>
                    <a:pt x="0" y="29"/>
                  </a:cubicBezTo>
                  <a:cubicBezTo>
                    <a:pt x="0" y="31"/>
                    <a:pt x="0" y="32"/>
                    <a:pt x="1" y="34"/>
                  </a:cubicBezTo>
                  <a:cubicBezTo>
                    <a:pt x="2" y="35"/>
                    <a:pt x="3" y="36"/>
                    <a:pt x="5" y="36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5" name="Freeform 18"/>
            <p:cNvSpPr/>
            <p:nvPr/>
          </p:nvSpPr>
          <p:spPr>
            <a:xfrm>
              <a:off x="5840413" y="2714626"/>
              <a:ext cx="49213" cy="49213"/>
            </a:xfrm>
            <a:custGeom>
              <a:avLst/>
              <a:gdLst>
                <a:gd name="txL" fmla="*/ 0 w 13"/>
                <a:gd name="txT" fmla="*/ 0 h 13"/>
                <a:gd name="txR" fmla="*/ 13 w 13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3" h="13">
                  <a:moveTo>
                    <a:pt x="6" y="13"/>
                  </a:moveTo>
                  <a:cubicBezTo>
                    <a:pt x="7" y="13"/>
                    <a:pt x="8" y="13"/>
                    <a:pt x="8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8"/>
                    <a:pt x="13" y="7"/>
                    <a:pt x="12" y="5"/>
                  </a:cubicBezTo>
                  <a:cubicBezTo>
                    <a:pt x="11" y="2"/>
                    <a:pt x="8" y="0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1"/>
                    <a:pt x="4" y="13"/>
                    <a:pt x="6" y="13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6" name="Freeform 19"/>
            <p:cNvSpPr/>
            <p:nvPr/>
          </p:nvSpPr>
          <p:spPr>
            <a:xfrm>
              <a:off x="6784975" y="3378201"/>
              <a:ext cx="30163" cy="46038"/>
            </a:xfrm>
            <a:custGeom>
              <a:avLst/>
              <a:gdLst>
                <a:gd name="txL" fmla="*/ 0 w 8"/>
                <a:gd name="txT" fmla="*/ 0 h 12"/>
                <a:gd name="txR" fmla="*/ 8 w 8"/>
                <a:gd name="txB" fmla="*/ 12 h 12"/>
              </a:gdLst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8" h="12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5"/>
                    <a:pt x="1" y="8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2"/>
                    <a:pt x="8" y="10"/>
                    <a:pt x="8" y="6"/>
                  </a:cubicBezTo>
                  <a:cubicBezTo>
                    <a:pt x="8" y="3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7" name="Freeform 20"/>
            <p:cNvSpPr/>
            <p:nvPr/>
          </p:nvSpPr>
          <p:spPr>
            <a:xfrm>
              <a:off x="5402263" y="3179763"/>
              <a:ext cx="44450" cy="49213"/>
            </a:xfrm>
            <a:custGeom>
              <a:avLst/>
              <a:gdLst>
                <a:gd name="txL" fmla="*/ 0 w 12"/>
                <a:gd name="txT" fmla="*/ 0 h 13"/>
                <a:gd name="txR" fmla="*/ 12 w 12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2" h="13">
                  <a:moveTo>
                    <a:pt x="4" y="13"/>
                  </a:moveTo>
                  <a:cubicBezTo>
                    <a:pt x="5" y="13"/>
                    <a:pt x="5" y="13"/>
                    <a:pt x="6" y="13"/>
                  </a:cubicBezTo>
                  <a:cubicBezTo>
                    <a:pt x="8" y="13"/>
                    <a:pt x="11" y="11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7"/>
                    <a:pt x="11" y="6"/>
                    <a:pt x="11" y="4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4" y="0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1" y="11"/>
                    <a:pt x="2" y="12"/>
                    <a:pt x="4" y="13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8" name="Freeform 21"/>
            <p:cNvSpPr/>
            <p:nvPr/>
          </p:nvSpPr>
          <p:spPr>
            <a:xfrm>
              <a:off x="5378450" y="3471863"/>
              <a:ext cx="26988" cy="123825"/>
            </a:xfrm>
            <a:custGeom>
              <a:avLst/>
              <a:gdLst>
                <a:gd name="txL" fmla="*/ 0 w 7"/>
                <a:gd name="txT" fmla="*/ 0 h 33"/>
                <a:gd name="txR" fmla="*/ 7 w 7"/>
                <a:gd name="txB" fmla="*/ 33 h 33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7" h="33">
                  <a:moveTo>
                    <a:pt x="4" y="2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14"/>
                    <a:pt x="2" y="22"/>
                    <a:pt x="4" y="30"/>
                  </a:cubicBezTo>
                  <a:cubicBezTo>
                    <a:pt x="5" y="31"/>
                    <a:pt x="6" y="32"/>
                    <a:pt x="7" y="33"/>
                  </a:cubicBezTo>
                  <a:cubicBezTo>
                    <a:pt x="5" y="23"/>
                    <a:pt x="4" y="13"/>
                    <a:pt x="4" y="2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699" name="Freeform 22"/>
            <p:cNvSpPr/>
            <p:nvPr/>
          </p:nvSpPr>
          <p:spPr>
            <a:xfrm>
              <a:off x="5372100" y="3405188"/>
              <a:ext cx="25400" cy="41275"/>
            </a:xfrm>
            <a:custGeom>
              <a:avLst/>
              <a:gdLst>
                <a:gd name="txL" fmla="*/ 0 w 7"/>
                <a:gd name="txT" fmla="*/ 0 h 11"/>
                <a:gd name="txR" fmla="*/ 7 w 7"/>
                <a:gd name="txB" fmla="*/ 11 h 11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7" h="11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4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0" name="Freeform 23"/>
            <p:cNvSpPr/>
            <p:nvPr/>
          </p:nvSpPr>
          <p:spPr>
            <a:xfrm>
              <a:off x="5702300" y="2741613"/>
              <a:ext cx="127000" cy="90488"/>
            </a:xfrm>
            <a:custGeom>
              <a:avLst/>
              <a:gdLst>
                <a:gd name="txL" fmla="*/ 0 w 34"/>
                <a:gd name="txT" fmla="*/ 0 h 24"/>
                <a:gd name="txR" fmla="*/ 34 w 34"/>
                <a:gd name="txB" fmla="*/ 24 h 24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4" h="24">
                  <a:moveTo>
                    <a:pt x="6" y="24"/>
                  </a:moveTo>
                  <a:cubicBezTo>
                    <a:pt x="7" y="24"/>
                    <a:pt x="8" y="24"/>
                    <a:pt x="9" y="23"/>
                  </a:cubicBezTo>
                  <a:cubicBezTo>
                    <a:pt x="16" y="19"/>
                    <a:pt x="23" y="15"/>
                    <a:pt x="30" y="12"/>
                  </a:cubicBezTo>
                  <a:cubicBezTo>
                    <a:pt x="33" y="11"/>
                    <a:pt x="34" y="7"/>
                    <a:pt x="32" y="4"/>
                  </a:cubicBezTo>
                  <a:cubicBezTo>
                    <a:pt x="31" y="1"/>
                    <a:pt x="27" y="0"/>
                    <a:pt x="25" y="1"/>
                  </a:cubicBezTo>
                  <a:cubicBezTo>
                    <a:pt x="17" y="5"/>
                    <a:pt x="10" y="9"/>
                    <a:pt x="3" y="13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4" y="24"/>
                    <a:pt x="6" y="24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1" name="Freeform 24"/>
            <p:cNvSpPr/>
            <p:nvPr/>
          </p:nvSpPr>
          <p:spPr>
            <a:xfrm>
              <a:off x="5419725" y="3036888"/>
              <a:ext cx="87313" cy="128588"/>
            </a:xfrm>
            <a:custGeom>
              <a:avLst/>
              <a:gdLst>
                <a:gd name="txL" fmla="*/ 0 w 23"/>
                <a:gd name="txT" fmla="*/ 0 h 34"/>
                <a:gd name="txR" fmla="*/ 23 w 23"/>
                <a:gd name="txB" fmla="*/ 34 h 34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3" h="34">
                  <a:moveTo>
                    <a:pt x="4" y="34"/>
                  </a:moveTo>
                  <a:cubicBezTo>
                    <a:pt x="5" y="34"/>
                    <a:pt x="6" y="34"/>
                    <a:pt x="6" y="34"/>
                  </a:cubicBezTo>
                  <a:cubicBezTo>
                    <a:pt x="9" y="34"/>
                    <a:pt x="11" y="33"/>
                    <a:pt x="12" y="30"/>
                  </a:cubicBezTo>
                  <a:cubicBezTo>
                    <a:pt x="15" y="23"/>
                    <a:pt x="18" y="16"/>
                    <a:pt x="22" y="10"/>
                  </a:cubicBezTo>
                  <a:cubicBezTo>
                    <a:pt x="23" y="8"/>
                    <a:pt x="23" y="7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ubicBezTo>
                    <a:pt x="17" y="0"/>
                    <a:pt x="13" y="1"/>
                    <a:pt x="11" y="4"/>
                  </a:cubicBezTo>
                  <a:cubicBezTo>
                    <a:pt x="8" y="11"/>
                    <a:pt x="4" y="18"/>
                    <a:pt x="1" y="26"/>
                  </a:cubicBezTo>
                  <a:cubicBezTo>
                    <a:pt x="0" y="27"/>
                    <a:pt x="0" y="29"/>
                    <a:pt x="1" y="31"/>
                  </a:cubicBezTo>
                  <a:cubicBezTo>
                    <a:pt x="2" y="32"/>
                    <a:pt x="3" y="33"/>
                    <a:pt x="4" y="34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2" name="Freeform 25"/>
            <p:cNvSpPr/>
            <p:nvPr/>
          </p:nvSpPr>
          <p:spPr>
            <a:xfrm>
              <a:off x="5648325" y="2819401"/>
              <a:ext cx="46038" cy="49213"/>
            </a:xfrm>
            <a:custGeom>
              <a:avLst/>
              <a:gdLst>
                <a:gd name="txL" fmla="*/ 0 w 12"/>
                <a:gd name="txT" fmla="*/ 0 h 13"/>
                <a:gd name="txR" fmla="*/ 12 w 12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2" h="13">
                  <a:moveTo>
                    <a:pt x="6" y="13"/>
                  </a:moveTo>
                  <a:cubicBezTo>
                    <a:pt x="7" y="13"/>
                    <a:pt x="8" y="13"/>
                    <a:pt x="9" y="12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8" y="1"/>
                    <a:pt x="5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0" y="9"/>
                    <a:pt x="1" y="11"/>
                  </a:cubicBezTo>
                  <a:cubicBezTo>
                    <a:pt x="2" y="12"/>
                    <a:pt x="4" y="13"/>
                    <a:pt x="6" y="13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3" name="Freeform 26"/>
            <p:cNvSpPr/>
            <p:nvPr/>
          </p:nvSpPr>
          <p:spPr>
            <a:xfrm>
              <a:off x="5532438" y="2865438"/>
              <a:ext cx="109538" cy="112713"/>
            </a:xfrm>
            <a:custGeom>
              <a:avLst/>
              <a:gdLst>
                <a:gd name="txL" fmla="*/ 0 w 29"/>
                <a:gd name="txT" fmla="*/ 0 h 30"/>
                <a:gd name="txR" fmla="*/ 29 w 29"/>
                <a:gd name="txB" fmla="*/ 30 h 3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9" h="30">
                  <a:moveTo>
                    <a:pt x="7" y="30"/>
                  </a:moveTo>
                  <a:cubicBezTo>
                    <a:pt x="8" y="30"/>
                    <a:pt x="10" y="29"/>
                    <a:pt x="11" y="28"/>
                  </a:cubicBezTo>
                  <a:cubicBezTo>
                    <a:pt x="16" y="22"/>
                    <a:pt x="21" y="16"/>
                    <a:pt x="27" y="11"/>
                  </a:cubicBezTo>
                  <a:cubicBezTo>
                    <a:pt x="28" y="10"/>
                    <a:pt x="29" y="8"/>
                    <a:pt x="29" y="7"/>
                  </a:cubicBezTo>
                  <a:cubicBezTo>
                    <a:pt x="29" y="5"/>
                    <a:pt x="28" y="4"/>
                    <a:pt x="27" y="3"/>
                  </a:cubicBezTo>
                  <a:cubicBezTo>
                    <a:pt x="25" y="0"/>
                    <a:pt x="21" y="0"/>
                    <a:pt x="19" y="2"/>
                  </a:cubicBezTo>
                  <a:cubicBezTo>
                    <a:pt x="13" y="8"/>
                    <a:pt x="7" y="14"/>
                    <a:pt x="2" y="20"/>
                  </a:cubicBezTo>
                  <a:cubicBezTo>
                    <a:pt x="0" y="22"/>
                    <a:pt x="0" y="26"/>
                    <a:pt x="3" y="28"/>
                  </a:cubicBezTo>
                  <a:cubicBezTo>
                    <a:pt x="4" y="29"/>
                    <a:pt x="5" y="30"/>
                    <a:pt x="7" y="30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4" name="Freeform 27"/>
            <p:cNvSpPr/>
            <p:nvPr/>
          </p:nvSpPr>
          <p:spPr>
            <a:xfrm>
              <a:off x="5491163" y="2981326"/>
              <a:ext cx="52388" cy="49213"/>
            </a:xfrm>
            <a:custGeom>
              <a:avLst/>
              <a:gdLst>
                <a:gd name="txL" fmla="*/ 0 w 14"/>
                <a:gd name="txT" fmla="*/ 0 h 13"/>
                <a:gd name="txR" fmla="*/ 14 w 14"/>
                <a:gd name="txB" fmla="*/ 13 h 13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4" h="13">
                  <a:moveTo>
                    <a:pt x="7" y="13"/>
                  </a:moveTo>
                  <a:cubicBezTo>
                    <a:pt x="9" y="13"/>
                    <a:pt x="11" y="12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7"/>
                    <a:pt x="13" y="4"/>
                    <a:pt x="10" y="2"/>
                  </a:cubicBezTo>
                  <a:cubicBezTo>
                    <a:pt x="8" y="0"/>
                    <a:pt x="4" y="1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5" y="12"/>
                    <a:pt x="6" y="13"/>
                    <a:pt x="7" y="13"/>
                  </a:cubicBezTo>
                  <a:close/>
                </a:path>
              </a:pathLst>
            </a:custGeom>
            <a:solidFill>
              <a:srgbClr val="44C8F5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5" name="Oval 28"/>
            <p:cNvSpPr/>
            <p:nvPr/>
          </p:nvSpPr>
          <p:spPr>
            <a:xfrm>
              <a:off x="6256338" y="3397251"/>
              <a:ext cx="225425" cy="225425"/>
            </a:xfrm>
            <a:prstGeom prst="ellipse">
              <a:avLst/>
            </a:pr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6" name="Oval 29"/>
            <p:cNvSpPr/>
            <p:nvPr/>
          </p:nvSpPr>
          <p:spPr>
            <a:xfrm>
              <a:off x="5942013" y="3652838"/>
              <a:ext cx="223838" cy="223838"/>
            </a:xfrm>
            <a:prstGeom prst="ellipse">
              <a:avLst/>
            </a:pr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7" name="Oval 30"/>
            <p:cNvSpPr/>
            <p:nvPr/>
          </p:nvSpPr>
          <p:spPr>
            <a:xfrm>
              <a:off x="5824538" y="3232151"/>
              <a:ext cx="123825" cy="123825"/>
            </a:xfrm>
            <a:prstGeom prst="ellipse">
              <a:avLst/>
            </a:pr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8" name="Freeform 31"/>
            <p:cNvSpPr>
              <a:spLocks noEditPoints="1"/>
            </p:cNvSpPr>
            <p:nvPr/>
          </p:nvSpPr>
          <p:spPr>
            <a:xfrm>
              <a:off x="5697538" y="3105151"/>
              <a:ext cx="382588" cy="382588"/>
            </a:xfrm>
            <a:custGeom>
              <a:avLst/>
              <a:gdLst>
                <a:gd name="txL" fmla="*/ 0 w 102"/>
                <a:gd name="txT" fmla="*/ 0 h 102"/>
                <a:gd name="txR" fmla="*/ 102 w 102"/>
                <a:gd name="txB" fmla="*/ 102 h 102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02" h="102">
                  <a:moveTo>
                    <a:pt x="102" y="51"/>
                  </a:moveTo>
                  <a:cubicBezTo>
                    <a:pt x="102" y="22"/>
                    <a:pt x="79" y="0"/>
                    <a:pt x="51" y="0"/>
                  </a:cubicBezTo>
                  <a:cubicBezTo>
                    <a:pt x="23" y="0"/>
                    <a:pt x="0" y="22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lose/>
                  <a:moveTo>
                    <a:pt x="44" y="95"/>
                  </a:moveTo>
                  <a:cubicBezTo>
                    <a:pt x="44" y="87"/>
                    <a:pt x="44" y="87"/>
                    <a:pt x="44" y="87"/>
                  </a:cubicBezTo>
                  <a:cubicBezTo>
                    <a:pt x="41" y="86"/>
                    <a:pt x="39" y="86"/>
                    <a:pt x="36" y="85"/>
                  </a:cubicBezTo>
                  <a:cubicBezTo>
                    <a:pt x="34" y="84"/>
                    <a:pt x="32" y="82"/>
                    <a:pt x="30" y="81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9" y="70"/>
                    <a:pt x="18" y="68"/>
                    <a:pt x="17" y="65"/>
                  </a:cubicBezTo>
                  <a:cubicBezTo>
                    <a:pt x="16" y="63"/>
                    <a:pt x="15" y="60"/>
                    <a:pt x="15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2"/>
                    <a:pt x="16" y="39"/>
                    <a:pt x="17" y="37"/>
                  </a:cubicBezTo>
                  <a:cubicBezTo>
                    <a:pt x="18" y="34"/>
                    <a:pt x="19" y="32"/>
                    <a:pt x="21" y="3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19"/>
                    <a:pt x="34" y="18"/>
                    <a:pt x="37" y="17"/>
                  </a:cubicBezTo>
                  <a:cubicBezTo>
                    <a:pt x="39" y="16"/>
                    <a:pt x="41" y="15"/>
                    <a:pt x="44" y="1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0" y="15"/>
                    <a:pt x="62" y="16"/>
                    <a:pt x="65" y="17"/>
                  </a:cubicBezTo>
                  <a:cubicBezTo>
                    <a:pt x="67" y="18"/>
                    <a:pt x="69" y="19"/>
                    <a:pt x="72" y="21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2" y="32"/>
                    <a:pt x="83" y="34"/>
                    <a:pt x="84" y="36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60"/>
                    <a:pt x="86" y="62"/>
                    <a:pt x="85" y="64"/>
                  </a:cubicBezTo>
                  <a:cubicBezTo>
                    <a:pt x="84" y="67"/>
                    <a:pt x="82" y="69"/>
                    <a:pt x="81" y="72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2"/>
                    <a:pt x="67" y="84"/>
                    <a:pt x="65" y="85"/>
                  </a:cubicBezTo>
                  <a:cubicBezTo>
                    <a:pt x="62" y="86"/>
                    <a:pt x="60" y="86"/>
                    <a:pt x="57" y="8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1" y="95"/>
                    <a:pt x="51" y="95"/>
                    <a:pt x="51" y="95"/>
                  </a:cubicBezTo>
                  <a:lnTo>
                    <a:pt x="44" y="95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09" name="Oval 32"/>
            <p:cNvSpPr/>
            <p:nvPr/>
          </p:nvSpPr>
          <p:spPr>
            <a:xfrm>
              <a:off x="6410325" y="3130551"/>
              <a:ext cx="112713" cy="112713"/>
            </a:xfrm>
            <a:prstGeom prst="ellipse">
              <a:avLst/>
            </a:pr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0710" name="Freeform 33"/>
            <p:cNvSpPr>
              <a:spLocks noEditPoints="1"/>
            </p:cNvSpPr>
            <p:nvPr/>
          </p:nvSpPr>
          <p:spPr>
            <a:xfrm>
              <a:off x="5397500" y="2782888"/>
              <a:ext cx="1395413" cy="1398588"/>
            </a:xfrm>
            <a:custGeom>
              <a:avLst/>
              <a:gdLst>
                <a:gd name="txL" fmla="*/ 0 w 372"/>
                <a:gd name="txT" fmla="*/ 0 h 373"/>
                <a:gd name="txR" fmla="*/ 372 w 372"/>
                <a:gd name="txB" fmla="*/ 373 h 373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372" h="373">
                  <a:moveTo>
                    <a:pt x="186" y="0"/>
                  </a:moveTo>
                  <a:cubicBezTo>
                    <a:pt x="92" y="0"/>
                    <a:pt x="14" y="70"/>
                    <a:pt x="1" y="160"/>
                  </a:cubicBezTo>
                  <a:cubicBezTo>
                    <a:pt x="3" y="161"/>
                    <a:pt x="5" y="163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5" y="168"/>
                    <a:pt x="3" y="171"/>
                    <a:pt x="0" y="171"/>
                  </a:cubicBezTo>
                  <a:cubicBezTo>
                    <a:pt x="0" y="173"/>
                    <a:pt x="0" y="175"/>
                    <a:pt x="0" y="177"/>
                  </a:cubicBezTo>
                  <a:cubicBezTo>
                    <a:pt x="3" y="177"/>
                    <a:pt x="6" y="179"/>
                    <a:pt x="6" y="183"/>
                  </a:cubicBezTo>
                  <a:cubicBezTo>
                    <a:pt x="7" y="190"/>
                    <a:pt x="8" y="198"/>
                    <a:pt x="9" y="205"/>
                  </a:cubicBezTo>
                  <a:cubicBezTo>
                    <a:pt x="10" y="207"/>
                    <a:pt x="10" y="208"/>
                    <a:pt x="9" y="210"/>
                  </a:cubicBezTo>
                  <a:cubicBezTo>
                    <a:pt x="8" y="211"/>
                    <a:pt x="7" y="212"/>
                    <a:pt x="5" y="212"/>
                  </a:cubicBezTo>
                  <a:cubicBezTo>
                    <a:pt x="5" y="212"/>
                    <a:pt x="4" y="212"/>
                    <a:pt x="4" y="212"/>
                  </a:cubicBezTo>
                  <a:cubicBezTo>
                    <a:pt x="3" y="212"/>
                    <a:pt x="2" y="212"/>
                    <a:pt x="1" y="211"/>
                  </a:cubicBezTo>
                  <a:cubicBezTo>
                    <a:pt x="1" y="215"/>
                    <a:pt x="2" y="219"/>
                    <a:pt x="3" y="223"/>
                  </a:cubicBezTo>
                  <a:cubicBezTo>
                    <a:pt x="3" y="220"/>
                    <a:pt x="4" y="219"/>
                    <a:pt x="7" y="218"/>
                  </a:cubicBezTo>
                  <a:cubicBezTo>
                    <a:pt x="10" y="217"/>
                    <a:pt x="13" y="219"/>
                    <a:pt x="14" y="222"/>
                  </a:cubicBezTo>
                  <a:cubicBezTo>
                    <a:pt x="15" y="223"/>
                    <a:pt x="14" y="225"/>
                    <a:pt x="14" y="226"/>
                  </a:cubicBezTo>
                  <a:cubicBezTo>
                    <a:pt x="13" y="228"/>
                    <a:pt x="12" y="229"/>
                    <a:pt x="10" y="229"/>
                  </a:cubicBezTo>
                  <a:cubicBezTo>
                    <a:pt x="10" y="229"/>
                    <a:pt x="9" y="229"/>
                    <a:pt x="8" y="229"/>
                  </a:cubicBezTo>
                  <a:cubicBezTo>
                    <a:pt x="6" y="229"/>
                    <a:pt x="5" y="228"/>
                    <a:pt x="4" y="227"/>
                  </a:cubicBezTo>
                  <a:cubicBezTo>
                    <a:pt x="22" y="310"/>
                    <a:pt x="97" y="373"/>
                    <a:pt x="186" y="373"/>
                  </a:cubicBezTo>
                  <a:cubicBezTo>
                    <a:pt x="288" y="373"/>
                    <a:pt x="372" y="289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  <a:moveTo>
                    <a:pt x="26" y="267"/>
                  </a:moveTo>
                  <a:cubicBezTo>
                    <a:pt x="24" y="267"/>
                    <a:pt x="22" y="266"/>
                    <a:pt x="21" y="264"/>
                  </a:cubicBezTo>
                  <a:cubicBezTo>
                    <a:pt x="16" y="257"/>
                    <a:pt x="13" y="250"/>
                    <a:pt x="9" y="243"/>
                  </a:cubicBezTo>
                  <a:cubicBezTo>
                    <a:pt x="8" y="240"/>
                    <a:pt x="9" y="236"/>
                    <a:pt x="12" y="235"/>
                  </a:cubicBezTo>
                  <a:cubicBezTo>
                    <a:pt x="15" y="233"/>
                    <a:pt x="19" y="235"/>
                    <a:pt x="20" y="238"/>
                  </a:cubicBezTo>
                  <a:cubicBezTo>
                    <a:pt x="23" y="245"/>
                    <a:pt x="27" y="252"/>
                    <a:pt x="31" y="258"/>
                  </a:cubicBezTo>
                  <a:cubicBezTo>
                    <a:pt x="32" y="261"/>
                    <a:pt x="32" y="265"/>
                    <a:pt x="29" y="266"/>
                  </a:cubicBezTo>
                  <a:cubicBezTo>
                    <a:pt x="28" y="267"/>
                    <a:pt x="27" y="267"/>
                    <a:pt x="26" y="267"/>
                  </a:cubicBezTo>
                  <a:close/>
                  <a:moveTo>
                    <a:pt x="36" y="282"/>
                  </a:moveTo>
                  <a:cubicBezTo>
                    <a:pt x="34" y="282"/>
                    <a:pt x="32" y="281"/>
                    <a:pt x="31" y="280"/>
                  </a:cubicBezTo>
                  <a:cubicBezTo>
                    <a:pt x="31" y="280"/>
                    <a:pt x="31" y="280"/>
                    <a:pt x="31" y="279"/>
                  </a:cubicBezTo>
                  <a:cubicBezTo>
                    <a:pt x="30" y="278"/>
                    <a:pt x="29" y="277"/>
                    <a:pt x="30" y="275"/>
                  </a:cubicBezTo>
                  <a:cubicBezTo>
                    <a:pt x="30" y="273"/>
                    <a:pt x="31" y="272"/>
                    <a:pt x="32" y="271"/>
                  </a:cubicBezTo>
                  <a:cubicBezTo>
                    <a:pt x="34" y="269"/>
                    <a:pt x="38" y="270"/>
                    <a:pt x="40" y="272"/>
                  </a:cubicBezTo>
                  <a:cubicBezTo>
                    <a:pt x="42" y="275"/>
                    <a:pt x="42" y="279"/>
                    <a:pt x="39" y="281"/>
                  </a:cubicBezTo>
                  <a:cubicBezTo>
                    <a:pt x="38" y="281"/>
                    <a:pt x="37" y="282"/>
                    <a:pt x="36" y="282"/>
                  </a:cubicBezTo>
                  <a:close/>
                  <a:moveTo>
                    <a:pt x="68" y="310"/>
                  </a:moveTo>
                  <a:cubicBezTo>
                    <a:pt x="67" y="312"/>
                    <a:pt x="65" y="312"/>
                    <a:pt x="64" y="312"/>
                  </a:cubicBezTo>
                  <a:cubicBezTo>
                    <a:pt x="62" y="312"/>
                    <a:pt x="61" y="312"/>
                    <a:pt x="60" y="311"/>
                  </a:cubicBezTo>
                  <a:cubicBezTo>
                    <a:pt x="54" y="305"/>
                    <a:pt x="48" y="300"/>
                    <a:pt x="42" y="294"/>
                  </a:cubicBezTo>
                  <a:cubicBezTo>
                    <a:pt x="40" y="291"/>
                    <a:pt x="40" y="287"/>
                    <a:pt x="43" y="285"/>
                  </a:cubicBezTo>
                  <a:cubicBezTo>
                    <a:pt x="45" y="283"/>
                    <a:pt x="49" y="283"/>
                    <a:pt x="51" y="286"/>
                  </a:cubicBezTo>
                  <a:cubicBezTo>
                    <a:pt x="56" y="291"/>
                    <a:pt x="62" y="297"/>
                    <a:pt x="67" y="302"/>
                  </a:cubicBezTo>
                  <a:cubicBezTo>
                    <a:pt x="70" y="304"/>
                    <a:pt x="70" y="308"/>
                    <a:pt x="68" y="310"/>
                  </a:cubicBezTo>
                  <a:close/>
                  <a:moveTo>
                    <a:pt x="82" y="321"/>
                  </a:moveTo>
                  <a:cubicBezTo>
                    <a:pt x="81" y="322"/>
                    <a:pt x="79" y="323"/>
                    <a:pt x="77" y="323"/>
                  </a:cubicBezTo>
                  <a:cubicBezTo>
                    <a:pt x="76" y="323"/>
                    <a:pt x="75" y="323"/>
                    <a:pt x="74" y="322"/>
                  </a:cubicBezTo>
                  <a:cubicBezTo>
                    <a:pt x="73" y="321"/>
                    <a:pt x="72" y="320"/>
                    <a:pt x="72" y="318"/>
                  </a:cubicBezTo>
                  <a:cubicBezTo>
                    <a:pt x="71" y="317"/>
                    <a:pt x="72" y="315"/>
                    <a:pt x="73" y="314"/>
                  </a:cubicBezTo>
                  <a:cubicBezTo>
                    <a:pt x="75" y="311"/>
                    <a:pt x="78" y="311"/>
                    <a:pt x="81" y="312"/>
                  </a:cubicBezTo>
                  <a:cubicBezTo>
                    <a:pt x="84" y="314"/>
                    <a:pt x="84" y="318"/>
                    <a:pt x="82" y="321"/>
                  </a:cubicBezTo>
                  <a:close/>
                  <a:moveTo>
                    <a:pt x="119" y="340"/>
                  </a:moveTo>
                  <a:cubicBezTo>
                    <a:pt x="118" y="342"/>
                    <a:pt x="116" y="343"/>
                    <a:pt x="114" y="343"/>
                  </a:cubicBezTo>
                  <a:cubicBezTo>
                    <a:pt x="113" y="343"/>
                    <a:pt x="112" y="343"/>
                    <a:pt x="111" y="343"/>
                  </a:cubicBezTo>
                  <a:cubicBezTo>
                    <a:pt x="104" y="340"/>
                    <a:pt x="97" y="336"/>
                    <a:pt x="89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7" y="330"/>
                    <a:pt x="86" y="327"/>
                    <a:pt x="87" y="324"/>
                  </a:cubicBezTo>
                  <a:cubicBezTo>
                    <a:pt x="89" y="321"/>
                    <a:pt x="93" y="320"/>
                    <a:pt x="96" y="322"/>
                  </a:cubicBezTo>
                  <a:cubicBezTo>
                    <a:pt x="102" y="326"/>
                    <a:pt x="109" y="329"/>
                    <a:pt x="116" y="332"/>
                  </a:cubicBezTo>
                  <a:cubicBezTo>
                    <a:pt x="117" y="333"/>
                    <a:pt x="119" y="334"/>
                    <a:pt x="119" y="335"/>
                  </a:cubicBezTo>
                  <a:cubicBezTo>
                    <a:pt x="120" y="337"/>
                    <a:pt x="120" y="338"/>
                    <a:pt x="119" y="340"/>
                  </a:cubicBezTo>
                  <a:close/>
                  <a:moveTo>
                    <a:pt x="114" y="208"/>
                  </a:moveTo>
                  <a:cubicBezTo>
                    <a:pt x="110" y="218"/>
                    <a:pt x="110" y="218"/>
                    <a:pt x="110" y="218"/>
                  </a:cubicBezTo>
                  <a:cubicBezTo>
                    <a:pt x="90" y="211"/>
                    <a:pt x="90" y="211"/>
                    <a:pt x="90" y="211"/>
                  </a:cubicBezTo>
                  <a:cubicBezTo>
                    <a:pt x="94" y="200"/>
                    <a:pt x="94" y="200"/>
                    <a:pt x="94" y="200"/>
                  </a:cubicBezTo>
                  <a:cubicBezTo>
                    <a:pt x="93" y="199"/>
                    <a:pt x="91" y="198"/>
                    <a:pt x="89" y="197"/>
                  </a:cubicBezTo>
                  <a:cubicBezTo>
                    <a:pt x="87" y="195"/>
                    <a:pt x="84" y="194"/>
                    <a:pt x="82" y="192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60" y="183"/>
                    <a:pt x="60" y="183"/>
                    <a:pt x="60" y="183"/>
                  </a:cubicBezTo>
                  <a:cubicBezTo>
                    <a:pt x="69" y="176"/>
                    <a:pt x="69" y="176"/>
                    <a:pt x="69" y="176"/>
                  </a:cubicBezTo>
                  <a:cubicBezTo>
                    <a:pt x="66" y="172"/>
                    <a:pt x="64" y="167"/>
                    <a:pt x="62" y="163"/>
                  </a:cubicBezTo>
                  <a:cubicBezTo>
                    <a:pt x="50" y="164"/>
                    <a:pt x="50" y="164"/>
                    <a:pt x="50" y="164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58" y="141"/>
                    <a:pt x="58" y="138"/>
                    <a:pt x="58" y="135"/>
                  </a:cubicBezTo>
                  <a:cubicBezTo>
                    <a:pt x="58" y="132"/>
                    <a:pt x="58" y="129"/>
                    <a:pt x="58" y="128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5" y="105"/>
                    <a:pt x="66" y="103"/>
                    <a:pt x="67" y="101"/>
                  </a:cubicBezTo>
                  <a:cubicBezTo>
                    <a:pt x="68" y="99"/>
                    <a:pt x="69" y="97"/>
                    <a:pt x="71" y="9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7" y="78"/>
                    <a:pt x="89" y="77"/>
                    <a:pt x="91" y="75"/>
                  </a:cubicBezTo>
                  <a:cubicBezTo>
                    <a:pt x="93" y="74"/>
                    <a:pt x="95" y="73"/>
                    <a:pt x="97" y="72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22" y="64"/>
                    <a:pt x="126" y="64"/>
                    <a:pt x="131" y="64"/>
                  </a:cubicBezTo>
                  <a:cubicBezTo>
                    <a:pt x="131" y="64"/>
                    <a:pt x="133" y="62"/>
                    <a:pt x="133" y="62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55" y="56"/>
                    <a:pt x="155" y="56"/>
                    <a:pt x="155" y="56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5" y="68"/>
                    <a:pt x="157" y="69"/>
                    <a:pt x="159" y="70"/>
                  </a:cubicBezTo>
                  <a:cubicBezTo>
                    <a:pt x="162" y="71"/>
                    <a:pt x="164" y="72"/>
                    <a:pt x="166" y="73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5" y="88"/>
                    <a:pt x="186" y="89"/>
                    <a:pt x="188" y="91"/>
                  </a:cubicBezTo>
                  <a:cubicBezTo>
                    <a:pt x="189" y="93"/>
                    <a:pt x="191" y="95"/>
                    <a:pt x="192" y="97"/>
                  </a:cubicBezTo>
                  <a:cubicBezTo>
                    <a:pt x="202" y="93"/>
                    <a:pt x="202" y="93"/>
                    <a:pt x="202" y="93"/>
                  </a:cubicBezTo>
                  <a:cubicBezTo>
                    <a:pt x="211" y="111"/>
                    <a:pt x="211" y="111"/>
                    <a:pt x="211" y="111"/>
                  </a:cubicBezTo>
                  <a:cubicBezTo>
                    <a:pt x="201" y="116"/>
                    <a:pt x="201" y="116"/>
                    <a:pt x="201" y="116"/>
                  </a:cubicBezTo>
                  <a:cubicBezTo>
                    <a:pt x="201" y="118"/>
                    <a:pt x="202" y="120"/>
                    <a:pt x="202" y="122"/>
                  </a:cubicBezTo>
                  <a:cubicBezTo>
                    <a:pt x="202" y="123"/>
                    <a:pt x="203" y="125"/>
                    <a:pt x="203" y="127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50"/>
                    <a:pt x="202" y="152"/>
                    <a:pt x="202" y="154"/>
                  </a:cubicBezTo>
                  <a:cubicBezTo>
                    <a:pt x="201" y="157"/>
                    <a:pt x="200" y="159"/>
                    <a:pt x="200" y="161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80"/>
                    <a:pt x="190" y="180"/>
                    <a:pt x="190" y="180"/>
                  </a:cubicBezTo>
                  <a:cubicBezTo>
                    <a:pt x="188" y="182"/>
                    <a:pt x="187" y="183"/>
                    <a:pt x="186" y="185"/>
                  </a:cubicBezTo>
                  <a:cubicBezTo>
                    <a:pt x="184" y="187"/>
                    <a:pt x="182" y="189"/>
                    <a:pt x="180" y="191"/>
                  </a:cubicBezTo>
                  <a:cubicBezTo>
                    <a:pt x="186" y="200"/>
                    <a:pt x="186" y="200"/>
                    <a:pt x="186" y="200"/>
                  </a:cubicBezTo>
                  <a:cubicBezTo>
                    <a:pt x="169" y="212"/>
                    <a:pt x="169" y="212"/>
                    <a:pt x="169" y="212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62" y="203"/>
                    <a:pt x="159" y="204"/>
                    <a:pt x="156" y="205"/>
                  </a:cubicBezTo>
                  <a:cubicBezTo>
                    <a:pt x="154" y="206"/>
                    <a:pt x="151" y="207"/>
                    <a:pt x="149" y="208"/>
                  </a:cubicBezTo>
                  <a:cubicBezTo>
                    <a:pt x="150" y="219"/>
                    <a:pt x="150" y="219"/>
                    <a:pt x="150" y="219"/>
                  </a:cubicBezTo>
                  <a:cubicBezTo>
                    <a:pt x="129" y="220"/>
                    <a:pt x="129" y="220"/>
                    <a:pt x="129" y="220"/>
                  </a:cubicBezTo>
                  <a:cubicBezTo>
                    <a:pt x="129" y="210"/>
                    <a:pt x="129" y="210"/>
                    <a:pt x="129" y="210"/>
                  </a:cubicBezTo>
                  <a:cubicBezTo>
                    <a:pt x="127" y="210"/>
                    <a:pt x="125" y="210"/>
                    <a:pt x="124" y="210"/>
                  </a:cubicBezTo>
                  <a:cubicBezTo>
                    <a:pt x="120" y="209"/>
                    <a:pt x="117" y="209"/>
                    <a:pt x="114" y="208"/>
                  </a:cubicBezTo>
                  <a:close/>
                  <a:moveTo>
                    <a:pt x="136" y="345"/>
                  </a:moveTo>
                  <a:cubicBezTo>
                    <a:pt x="135" y="348"/>
                    <a:pt x="133" y="349"/>
                    <a:pt x="130" y="349"/>
                  </a:cubicBezTo>
                  <a:cubicBezTo>
                    <a:pt x="130" y="349"/>
                    <a:pt x="129" y="349"/>
                    <a:pt x="129" y="349"/>
                  </a:cubicBezTo>
                  <a:cubicBezTo>
                    <a:pt x="127" y="349"/>
                    <a:pt x="126" y="348"/>
                    <a:pt x="125" y="346"/>
                  </a:cubicBezTo>
                  <a:cubicBezTo>
                    <a:pt x="124" y="345"/>
                    <a:pt x="124" y="343"/>
                    <a:pt x="125" y="342"/>
                  </a:cubicBezTo>
                  <a:cubicBezTo>
                    <a:pt x="126" y="339"/>
                    <a:pt x="129" y="337"/>
                    <a:pt x="132" y="338"/>
                  </a:cubicBezTo>
                  <a:cubicBezTo>
                    <a:pt x="134" y="338"/>
                    <a:pt x="135" y="339"/>
                    <a:pt x="136" y="341"/>
                  </a:cubicBezTo>
                  <a:cubicBezTo>
                    <a:pt x="136" y="342"/>
                    <a:pt x="136" y="344"/>
                    <a:pt x="136" y="345"/>
                  </a:cubicBezTo>
                  <a:close/>
                  <a:moveTo>
                    <a:pt x="168" y="357"/>
                  </a:moveTo>
                  <a:cubicBezTo>
                    <a:pt x="167" y="357"/>
                    <a:pt x="167" y="357"/>
                    <a:pt x="167" y="357"/>
                  </a:cubicBezTo>
                  <a:cubicBezTo>
                    <a:pt x="160" y="356"/>
                    <a:pt x="153" y="355"/>
                    <a:pt x="146" y="354"/>
                  </a:cubicBezTo>
                  <a:cubicBezTo>
                    <a:pt x="145" y="353"/>
                    <a:pt x="143" y="352"/>
                    <a:pt x="142" y="351"/>
                  </a:cubicBezTo>
                  <a:cubicBezTo>
                    <a:pt x="142" y="350"/>
                    <a:pt x="141" y="348"/>
                    <a:pt x="142" y="347"/>
                  </a:cubicBezTo>
                  <a:cubicBezTo>
                    <a:pt x="142" y="344"/>
                    <a:pt x="146" y="342"/>
                    <a:pt x="149" y="342"/>
                  </a:cubicBezTo>
                  <a:cubicBezTo>
                    <a:pt x="155" y="343"/>
                    <a:pt x="162" y="344"/>
                    <a:pt x="168" y="345"/>
                  </a:cubicBezTo>
                  <a:cubicBezTo>
                    <a:pt x="170" y="345"/>
                    <a:pt x="171" y="346"/>
                    <a:pt x="172" y="347"/>
                  </a:cubicBezTo>
                  <a:cubicBezTo>
                    <a:pt x="173" y="348"/>
                    <a:pt x="174" y="350"/>
                    <a:pt x="174" y="352"/>
                  </a:cubicBezTo>
                  <a:cubicBezTo>
                    <a:pt x="173" y="355"/>
                    <a:pt x="171" y="357"/>
                    <a:pt x="168" y="357"/>
                  </a:cubicBezTo>
                  <a:close/>
                  <a:moveTo>
                    <a:pt x="193" y="364"/>
                  </a:moveTo>
                  <a:cubicBezTo>
                    <a:pt x="186" y="364"/>
                    <a:pt x="180" y="359"/>
                    <a:pt x="180" y="351"/>
                  </a:cubicBezTo>
                  <a:cubicBezTo>
                    <a:pt x="180" y="344"/>
                    <a:pt x="186" y="338"/>
                    <a:pt x="193" y="338"/>
                  </a:cubicBezTo>
                  <a:cubicBezTo>
                    <a:pt x="201" y="338"/>
                    <a:pt x="207" y="344"/>
                    <a:pt x="207" y="351"/>
                  </a:cubicBezTo>
                  <a:cubicBezTo>
                    <a:pt x="207" y="359"/>
                    <a:pt x="201" y="364"/>
                    <a:pt x="193" y="364"/>
                  </a:cubicBezTo>
                  <a:close/>
                  <a:moveTo>
                    <a:pt x="224" y="263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7" y="269"/>
                    <a:pt x="217" y="271"/>
                    <a:pt x="217" y="272"/>
                  </a:cubicBezTo>
                  <a:cubicBezTo>
                    <a:pt x="216" y="273"/>
                    <a:pt x="216" y="275"/>
                    <a:pt x="215" y="276"/>
                  </a:cubicBezTo>
                  <a:cubicBezTo>
                    <a:pt x="221" y="279"/>
                    <a:pt x="221" y="279"/>
                    <a:pt x="221" y="279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6" y="290"/>
                    <a:pt x="216" y="290"/>
                    <a:pt x="216" y="290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09" y="288"/>
                    <a:pt x="208" y="289"/>
                    <a:pt x="207" y="291"/>
                  </a:cubicBezTo>
                  <a:cubicBezTo>
                    <a:pt x="206" y="292"/>
                    <a:pt x="205" y="293"/>
                    <a:pt x="204" y="294"/>
                  </a:cubicBezTo>
                  <a:cubicBezTo>
                    <a:pt x="208" y="299"/>
                    <a:pt x="208" y="299"/>
                    <a:pt x="208" y="299"/>
                  </a:cubicBezTo>
                  <a:cubicBezTo>
                    <a:pt x="203" y="302"/>
                    <a:pt x="203" y="302"/>
                    <a:pt x="203" y="302"/>
                  </a:cubicBezTo>
                  <a:cubicBezTo>
                    <a:pt x="198" y="306"/>
                    <a:pt x="198" y="306"/>
                    <a:pt x="198" y="306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3" y="301"/>
                    <a:pt x="192" y="302"/>
                    <a:pt x="190" y="302"/>
                  </a:cubicBezTo>
                  <a:cubicBezTo>
                    <a:pt x="189" y="303"/>
                    <a:pt x="188" y="303"/>
                    <a:pt x="186" y="303"/>
                  </a:cubicBezTo>
                  <a:cubicBezTo>
                    <a:pt x="187" y="310"/>
                    <a:pt x="187" y="310"/>
                    <a:pt x="187" y="310"/>
                  </a:cubicBezTo>
                  <a:cubicBezTo>
                    <a:pt x="181" y="311"/>
                    <a:pt x="181" y="311"/>
                    <a:pt x="181" y="311"/>
                  </a:cubicBezTo>
                  <a:cubicBezTo>
                    <a:pt x="174" y="311"/>
                    <a:pt x="174" y="311"/>
                    <a:pt x="174" y="311"/>
                  </a:cubicBezTo>
                  <a:cubicBezTo>
                    <a:pt x="174" y="305"/>
                    <a:pt x="174" y="305"/>
                    <a:pt x="174" y="305"/>
                  </a:cubicBezTo>
                  <a:cubicBezTo>
                    <a:pt x="172" y="305"/>
                    <a:pt x="171" y="305"/>
                    <a:pt x="170" y="305"/>
                  </a:cubicBezTo>
                  <a:cubicBezTo>
                    <a:pt x="168" y="304"/>
                    <a:pt x="167" y="304"/>
                    <a:pt x="165" y="304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1" y="305"/>
                    <a:pt x="151" y="305"/>
                    <a:pt x="151" y="305"/>
                  </a:cubicBezTo>
                  <a:cubicBezTo>
                    <a:pt x="154" y="299"/>
                    <a:pt x="154" y="299"/>
                    <a:pt x="154" y="299"/>
                  </a:cubicBezTo>
                  <a:cubicBezTo>
                    <a:pt x="153" y="299"/>
                    <a:pt x="151" y="298"/>
                    <a:pt x="150" y="297"/>
                  </a:cubicBezTo>
                  <a:cubicBezTo>
                    <a:pt x="149" y="296"/>
                    <a:pt x="148" y="295"/>
                    <a:pt x="147" y="294"/>
                  </a:cubicBezTo>
                  <a:cubicBezTo>
                    <a:pt x="142" y="298"/>
                    <a:pt x="142" y="298"/>
                    <a:pt x="142" y="298"/>
                  </a:cubicBezTo>
                  <a:cubicBezTo>
                    <a:pt x="138" y="294"/>
                    <a:pt x="138" y="294"/>
                    <a:pt x="138" y="294"/>
                  </a:cubicBezTo>
                  <a:cubicBezTo>
                    <a:pt x="134" y="289"/>
                    <a:pt x="134" y="289"/>
                    <a:pt x="134" y="289"/>
                  </a:cubicBezTo>
                  <a:cubicBezTo>
                    <a:pt x="139" y="285"/>
                    <a:pt x="139" y="285"/>
                    <a:pt x="139" y="285"/>
                  </a:cubicBezTo>
                  <a:cubicBezTo>
                    <a:pt x="138" y="284"/>
                    <a:pt x="137" y="282"/>
                    <a:pt x="137" y="281"/>
                  </a:cubicBezTo>
                  <a:cubicBezTo>
                    <a:pt x="136" y="280"/>
                    <a:pt x="135" y="278"/>
                    <a:pt x="135" y="277"/>
                  </a:cubicBezTo>
                  <a:cubicBezTo>
                    <a:pt x="128" y="278"/>
                    <a:pt x="128" y="278"/>
                    <a:pt x="128" y="278"/>
                  </a:cubicBezTo>
                  <a:cubicBezTo>
                    <a:pt x="127" y="272"/>
                    <a:pt x="127" y="272"/>
                    <a:pt x="127" y="272"/>
                  </a:cubicBezTo>
                  <a:cubicBezTo>
                    <a:pt x="126" y="266"/>
                    <a:pt x="126" y="266"/>
                    <a:pt x="126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2" y="264"/>
                    <a:pt x="132" y="263"/>
                    <a:pt x="132" y="262"/>
                  </a:cubicBezTo>
                  <a:cubicBezTo>
                    <a:pt x="132" y="260"/>
                    <a:pt x="132" y="258"/>
                    <a:pt x="133" y="257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28" y="249"/>
                    <a:pt x="128" y="249"/>
                    <a:pt x="128" y="249"/>
                  </a:cubicBezTo>
                  <a:cubicBezTo>
                    <a:pt x="130" y="243"/>
                    <a:pt x="130" y="243"/>
                    <a:pt x="130" y="243"/>
                  </a:cubicBezTo>
                  <a:cubicBezTo>
                    <a:pt x="136" y="245"/>
                    <a:pt x="136" y="245"/>
                    <a:pt x="136" y="245"/>
                  </a:cubicBezTo>
                  <a:cubicBezTo>
                    <a:pt x="136" y="243"/>
                    <a:pt x="137" y="242"/>
                    <a:pt x="138" y="241"/>
                  </a:cubicBezTo>
                  <a:cubicBezTo>
                    <a:pt x="138" y="240"/>
                    <a:pt x="139" y="239"/>
                    <a:pt x="140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48" y="229"/>
                    <a:pt x="148" y="229"/>
                    <a:pt x="148" y="229"/>
                  </a:cubicBezTo>
                  <a:cubicBezTo>
                    <a:pt x="149" y="228"/>
                    <a:pt x="151" y="227"/>
                    <a:pt x="152" y="226"/>
                  </a:cubicBezTo>
                  <a:cubicBezTo>
                    <a:pt x="153" y="225"/>
                    <a:pt x="154" y="225"/>
                    <a:pt x="156" y="224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161" y="215"/>
                    <a:pt x="161" y="215"/>
                    <a:pt x="161" y="215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67" y="220"/>
                    <a:pt x="167" y="220"/>
                    <a:pt x="167" y="220"/>
                  </a:cubicBezTo>
                  <a:cubicBezTo>
                    <a:pt x="169" y="220"/>
                    <a:pt x="171" y="219"/>
                    <a:pt x="172" y="219"/>
                  </a:cubicBezTo>
                  <a:cubicBezTo>
                    <a:pt x="173" y="219"/>
                    <a:pt x="176" y="219"/>
                    <a:pt x="176" y="219"/>
                  </a:cubicBezTo>
                  <a:cubicBezTo>
                    <a:pt x="177" y="213"/>
                    <a:pt x="177" y="213"/>
                    <a:pt x="177" y="213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8" y="221"/>
                    <a:pt x="188" y="221"/>
                    <a:pt x="188" y="221"/>
                  </a:cubicBezTo>
                  <a:cubicBezTo>
                    <a:pt x="189" y="222"/>
                    <a:pt x="190" y="222"/>
                    <a:pt x="192" y="222"/>
                  </a:cubicBezTo>
                  <a:cubicBezTo>
                    <a:pt x="193" y="223"/>
                    <a:pt x="195" y="224"/>
                    <a:pt x="196" y="225"/>
                  </a:cubicBezTo>
                  <a:cubicBezTo>
                    <a:pt x="200" y="219"/>
                    <a:pt x="200" y="219"/>
                    <a:pt x="200" y="219"/>
                  </a:cubicBezTo>
                  <a:cubicBezTo>
                    <a:pt x="205" y="223"/>
                    <a:pt x="205" y="223"/>
                    <a:pt x="205" y="223"/>
                  </a:cubicBezTo>
                  <a:cubicBezTo>
                    <a:pt x="210" y="227"/>
                    <a:pt x="210" y="227"/>
                    <a:pt x="210" y="227"/>
                  </a:cubicBezTo>
                  <a:cubicBezTo>
                    <a:pt x="206" y="232"/>
                    <a:pt x="206" y="232"/>
                    <a:pt x="206" y="232"/>
                  </a:cubicBezTo>
                  <a:cubicBezTo>
                    <a:pt x="207" y="233"/>
                    <a:pt x="208" y="234"/>
                    <a:pt x="209" y="235"/>
                  </a:cubicBezTo>
                  <a:cubicBezTo>
                    <a:pt x="209" y="236"/>
                    <a:pt x="210" y="238"/>
                    <a:pt x="211" y="239"/>
                  </a:cubicBezTo>
                  <a:cubicBezTo>
                    <a:pt x="217" y="236"/>
                    <a:pt x="217" y="236"/>
                    <a:pt x="217" y="236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2" y="247"/>
                    <a:pt x="222" y="247"/>
                    <a:pt x="222" y="247"/>
                  </a:cubicBezTo>
                  <a:cubicBezTo>
                    <a:pt x="216" y="250"/>
                    <a:pt x="216" y="250"/>
                    <a:pt x="216" y="250"/>
                  </a:cubicBezTo>
                  <a:cubicBezTo>
                    <a:pt x="217" y="251"/>
                    <a:pt x="217" y="252"/>
                    <a:pt x="217" y="253"/>
                  </a:cubicBezTo>
                  <a:cubicBezTo>
                    <a:pt x="217" y="254"/>
                    <a:pt x="217" y="255"/>
                    <a:pt x="218" y="256"/>
                  </a:cubicBezTo>
                  <a:cubicBezTo>
                    <a:pt x="224" y="256"/>
                    <a:pt x="224" y="256"/>
                    <a:pt x="224" y="256"/>
                  </a:cubicBezTo>
                  <a:lnTo>
                    <a:pt x="224" y="263"/>
                  </a:lnTo>
                  <a:close/>
                  <a:moveTo>
                    <a:pt x="308" y="194"/>
                  </a:moveTo>
                  <a:cubicBezTo>
                    <a:pt x="308" y="201"/>
                    <a:pt x="308" y="201"/>
                    <a:pt x="308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3"/>
                    <a:pt x="301" y="204"/>
                  </a:cubicBezTo>
                  <a:cubicBezTo>
                    <a:pt x="300" y="206"/>
                    <a:pt x="300" y="207"/>
                    <a:pt x="299" y="209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02" y="217"/>
                    <a:pt x="302" y="217"/>
                    <a:pt x="302" y="217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3" y="220"/>
                    <a:pt x="293" y="220"/>
                    <a:pt x="293" y="220"/>
                  </a:cubicBezTo>
                  <a:cubicBezTo>
                    <a:pt x="293" y="221"/>
                    <a:pt x="292" y="222"/>
                    <a:pt x="291" y="223"/>
                  </a:cubicBezTo>
                  <a:cubicBezTo>
                    <a:pt x="290" y="224"/>
                    <a:pt x="289" y="225"/>
                    <a:pt x="288" y="226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87" y="235"/>
                    <a:pt x="287" y="235"/>
                    <a:pt x="287" y="235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4"/>
                    <a:pt x="275" y="234"/>
                    <a:pt x="274" y="235"/>
                  </a:cubicBezTo>
                  <a:cubicBezTo>
                    <a:pt x="272" y="235"/>
                    <a:pt x="271" y="236"/>
                    <a:pt x="270" y="236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64" y="243"/>
                    <a:pt x="264" y="243"/>
                    <a:pt x="264" y="243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37"/>
                    <a:pt x="258" y="237"/>
                    <a:pt x="258" y="237"/>
                  </a:cubicBezTo>
                  <a:cubicBezTo>
                    <a:pt x="256" y="237"/>
                    <a:pt x="255" y="237"/>
                    <a:pt x="253" y="237"/>
                  </a:cubicBezTo>
                  <a:cubicBezTo>
                    <a:pt x="252" y="237"/>
                    <a:pt x="250" y="237"/>
                    <a:pt x="249" y="236"/>
                  </a:cubicBezTo>
                  <a:cubicBezTo>
                    <a:pt x="246" y="242"/>
                    <a:pt x="246" y="242"/>
                    <a:pt x="246" y="242"/>
                  </a:cubicBezTo>
                  <a:cubicBezTo>
                    <a:pt x="241" y="240"/>
                    <a:pt x="241" y="240"/>
                    <a:pt x="241" y="240"/>
                  </a:cubicBezTo>
                  <a:cubicBezTo>
                    <a:pt x="235" y="238"/>
                    <a:pt x="235" y="238"/>
                    <a:pt x="235" y="238"/>
                  </a:cubicBezTo>
                  <a:cubicBezTo>
                    <a:pt x="238" y="232"/>
                    <a:pt x="238" y="232"/>
                    <a:pt x="238" y="232"/>
                  </a:cubicBezTo>
                  <a:cubicBezTo>
                    <a:pt x="236" y="231"/>
                    <a:pt x="235" y="230"/>
                    <a:pt x="234" y="229"/>
                  </a:cubicBezTo>
                  <a:cubicBezTo>
                    <a:pt x="233" y="228"/>
                    <a:pt x="231" y="228"/>
                    <a:pt x="230" y="227"/>
                  </a:cubicBezTo>
                  <a:cubicBezTo>
                    <a:pt x="225" y="231"/>
                    <a:pt x="225" y="231"/>
                    <a:pt x="225" y="231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18" y="222"/>
                    <a:pt x="218" y="222"/>
                    <a:pt x="218" y="222"/>
                  </a:cubicBezTo>
                  <a:cubicBezTo>
                    <a:pt x="222" y="217"/>
                    <a:pt x="222" y="217"/>
                    <a:pt x="222" y="217"/>
                  </a:cubicBezTo>
                  <a:cubicBezTo>
                    <a:pt x="222" y="216"/>
                    <a:pt x="221" y="215"/>
                    <a:pt x="220" y="214"/>
                  </a:cubicBezTo>
                  <a:cubicBezTo>
                    <a:pt x="220" y="212"/>
                    <a:pt x="219" y="211"/>
                    <a:pt x="219" y="210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1" y="204"/>
                    <a:pt x="211" y="204"/>
                    <a:pt x="211" y="204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6" y="198"/>
                    <a:pt x="216" y="198"/>
                    <a:pt x="216" y="198"/>
                  </a:cubicBezTo>
                  <a:cubicBezTo>
                    <a:pt x="216" y="197"/>
                    <a:pt x="216" y="196"/>
                    <a:pt x="216" y="194"/>
                  </a:cubicBezTo>
                  <a:cubicBezTo>
                    <a:pt x="216" y="193"/>
                    <a:pt x="216" y="191"/>
                    <a:pt x="216" y="189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3" y="175"/>
                    <a:pt x="213" y="175"/>
                    <a:pt x="213" y="175"/>
                  </a:cubicBezTo>
                  <a:cubicBezTo>
                    <a:pt x="219" y="177"/>
                    <a:pt x="219" y="177"/>
                    <a:pt x="219" y="177"/>
                  </a:cubicBezTo>
                  <a:cubicBezTo>
                    <a:pt x="220" y="176"/>
                    <a:pt x="221" y="175"/>
                    <a:pt x="221" y="173"/>
                  </a:cubicBezTo>
                  <a:cubicBezTo>
                    <a:pt x="222" y="172"/>
                    <a:pt x="223" y="171"/>
                    <a:pt x="224" y="170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32" y="161"/>
                    <a:pt x="232" y="161"/>
                    <a:pt x="232" y="161"/>
                  </a:cubicBezTo>
                  <a:cubicBezTo>
                    <a:pt x="233" y="160"/>
                    <a:pt x="234" y="159"/>
                    <a:pt x="235" y="158"/>
                  </a:cubicBezTo>
                  <a:cubicBezTo>
                    <a:pt x="237" y="158"/>
                    <a:pt x="238" y="157"/>
                    <a:pt x="239" y="156"/>
                  </a:cubicBezTo>
                  <a:cubicBezTo>
                    <a:pt x="238" y="149"/>
                    <a:pt x="238" y="149"/>
                    <a:pt x="238" y="149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3" y="152"/>
                    <a:pt x="254" y="152"/>
                    <a:pt x="256" y="152"/>
                  </a:cubicBezTo>
                  <a:cubicBezTo>
                    <a:pt x="257" y="152"/>
                    <a:pt x="259" y="152"/>
                    <a:pt x="260" y="152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7" y="146"/>
                    <a:pt x="267" y="146"/>
                    <a:pt x="267" y="146"/>
                  </a:cubicBezTo>
                  <a:cubicBezTo>
                    <a:pt x="273" y="147"/>
                    <a:pt x="273" y="147"/>
                    <a:pt x="273" y="147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3" y="154"/>
                    <a:pt x="274" y="154"/>
                    <a:pt x="276" y="155"/>
                  </a:cubicBezTo>
                  <a:cubicBezTo>
                    <a:pt x="277" y="156"/>
                    <a:pt x="278" y="156"/>
                    <a:pt x="280" y="157"/>
                  </a:cubicBezTo>
                  <a:cubicBezTo>
                    <a:pt x="284" y="152"/>
                    <a:pt x="284" y="152"/>
                    <a:pt x="284" y="152"/>
                  </a:cubicBezTo>
                  <a:cubicBezTo>
                    <a:pt x="288" y="155"/>
                    <a:pt x="288" y="155"/>
                    <a:pt x="288" y="155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89" y="164"/>
                    <a:pt x="289" y="164"/>
                    <a:pt x="289" y="164"/>
                  </a:cubicBezTo>
                  <a:cubicBezTo>
                    <a:pt x="290" y="166"/>
                    <a:pt x="291" y="167"/>
                    <a:pt x="292" y="168"/>
                  </a:cubicBezTo>
                  <a:cubicBezTo>
                    <a:pt x="293" y="169"/>
                    <a:pt x="294" y="170"/>
                    <a:pt x="295" y="171"/>
                  </a:cubicBezTo>
                  <a:cubicBezTo>
                    <a:pt x="301" y="168"/>
                    <a:pt x="301" y="168"/>
                    <a:pt x="301" y="168"/>
                  </a:cubicBezTo>
                  <a:cubicBezTo>
                    <a:pt x="303" y="174"/>
                    <a:pt x="303" y="174"/>
                    <a:pt x="303" y="174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0" y="182"/>
                    <a:pt x="300" y="182"/>
                    <a:pt x="300" y="182"/>
                  </a:cubicBezTo>
                  <a:cubicBezTo>
                    <a:pt x="300" y="183"/>
                    <a:pt x="300" y="184"/>
                    <a:pt x="301" y="185"/>
                  </a:cubicBezTo>
                  <a:cubicBezTo>
                    <a:pt x="301" y="186"/>
                    <a:pt x="301" y="187"/>
                    <a:pt x="301" y="188"/>
                  </a:cubicBezTo>
                  <a:cubicBezTo>
                    <a:pt x="308" y="188"/>
                    <a:pt x="308" y="188"/>
                    <a:pt x="308" y="188"/>
                  </a:cubicBezTo>
                  <a:lnTo>
                    <a:pt x="308" y="194"/>
                  </a:lnTo>
                  <a:close/>
                  <a:moveTo>
                    <a:pt x="325" y="114"/>
                  </a:moveTo>
                  <a:cubicBezTo>
                    <a:pt x="318" y="114"/>
                    <a:pt x="318" y="114"/>
                    <a:pt x="318" y="114"/>
                  </a:cubicBezTo>
                  <a:cubicBezTo>
                    <a:pt x="317" y="117"/>
                    <a:pt x="317" y="119"/>
                    <a:pt x="316" y="121"/>
                  </a:cubicBezTo>
                  <a:cubicBezTo>
                    <a:pt x="315" y="123"/>
                    <a:pt x="314" y="125"/>
                    <a:pt x="312" y="127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4" y="136"/>
                    <a:pt x="314" y="136"/>
                    <a:pt x="314" y="136"/>
                  </a:cubicBezTo>
                  <a:cubicBezTo>
                    <a:pt x="309" y="141"/>
                    <a:pt x="309" y="141"/>
                    <a:pt x="309" y="141"/>
                  </a:cubicBezTo>
                  <a:cubicBezTo>
                    <a:pt x="304" y="136"/>
                    <a:pt x="304" y="136"/>
                    <a:pt x="304" y="136"/>
                  </a:cubicBezTo>
                  <a:cubicBezTo>
                    <a:pt x="302" y="137"/>
                    <a:pt x="301" y="138"/>
                    <a:pt x="299" y="139"/>
                  </a:cubicBezTo>
                  <a:cubicBezTo>
                    <a:pt x="296" y="140"/>
                    <a:pt x="294" y="141"/>
                    <a:pt x="291" y="141"/>
                  </a:cubicBezTo>
                  <a:cubicBezTo>
                    <a:pt x="291" y="149"/>
                    <a:pt x="291" y="149"/>
                    <a:pt x="291" y="149"/>
                  </a:cubicBezTo>
                  <a:cubicBezTo>
                    <a:pt x="285" y="149"/>
                    <a:pt x="285" y="149"/>
                    <a:pt x="285" y="149"/>
                  </a:cubicBezTo>
                  <a:cubicBezTo>
                    <a:pt x="279" y="149"/>
                    <a:pt x="279" y="149"/>
                    <a:pt x="279" y="149"/>
                  </a:cubicBezTo>
                  <a:cubicBezTo>
                    <a:pt x="279" y="141"/>
                    <a:pt x="279" y="141"/>
                    <a:pt x="279" y="141"/>
                  </a:cubicBezTo>
                  <a:cubicBezTo>
                    <a:pt x="277" y="141"/>
                    <a:pt x="275" y="140"/>
                    <a:pt x="273" y="139"/>
                  </a:cubicBezTo>
                  <a:cubicBezTo>
                    <a:pt x="271" y="138"/>
                    <a:pt x="268" y="137"/>
                    <a:pt x="266" y="136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57" y="138"/>
                    <a:pt x="257" y="138"/>
                    <a:pt x="257" y="138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58" y="127"/>
                    <a:pt x="258" y="127"/>
                    <a:pt x="258" y="127"/>
                  </a:cubicBezTo>
                  <a:cubicBezTo>
                    <a:pt x="257" y="126"/>
                    <a:pt x="256" y="124"/>
                    <a:pt x="255" y="122"/>
                  </a:cubicBezTo>
                  <a:cubicBezTo>
                    <a:pt x="254" y="120"/>
                    <a:pt x="253" y="117"/>
                    <a:pt x="253" y="114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53" y="103"/>
                    <a:pt x="253" y="103"/>
                    <a:pt x="253" y="103"/>
                  </a:cubicBezTo>
                  <a:cubicBezTo>
                    <a:pt x="253" y="100"/>
                    <a:pt x="254" y="98"/>
                    <a:pt x="255" y="96"/>
                  </a:cubicBezTo>
                  <a:cubicBezTo>
                    <a:pt x="256" y="94"/>
                    <a:pt x="257" y="92"/>
                    <a:pt x="258" y="90"/>
                  </a:cubicBezTo>
                  <a:cubicBezTo>
                    <a:pt x="253" y="84"/>
                    <a:pt x="253" y="84"/>
                    <a:pt x="253" y="84"/>
                  </a:cubicBezTo>
                  <a:cubicBezTo>
                    <a:pt x="257" y="80"/>
                    <a:pt x="257" y="80"/>
                    <a:pt x="257" y="80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6" y="81"/>
                    <a:pt x="266" y="81"/>
                    <a:pt x="266" y="81"/>
                  </a:cubicBezTo>
                  <a:cubicBezTo>
                    <a:pt x="268" y="80"/>
                    <a:pt x="270" y="79"/>
                    <a:pt x="272" y="78"/>
                  </a:cubicBezTo>
                  <a:cubicBezTo>
                    <a:pt x="274" y="77"/>
                    <a:pt x="277" y="76"/>
                    <a:pt x="279" y="76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1" y="76"/>
                    <a:pt x="291" y="76"/>
                    <a:pt x="291" y="76"/>
                  </a:cubicBezTo>
                  <a:cubicBezTo>
                    <a:pt x="293" y="76"/>
                    <a:pt x="295" y="77"/>
                    <a:pt x="297" y="78"/>
                  </a:cubicBezTo>
                  <a:cubicBezTo>
                    <a:pt x="299" y="79"/>
                    <a:pt x="302" y="80"/>
                    <a:pt x="304" y="81"/>
                  </a:cubicBezTo>
                  <a:cubicBezTo>
                    <a:pt x="309" y="76"/>
                    <a:pt x="309" y="76"/>
                    <a:pt x="309" y="76"/>
                  </a:cubicBezTo>
                  <a:cubicBezTo>
                    <a:pt x="313" y="79"/>
                    <a:pt x="313" y="79"/>
                    <a:pt x="313" y="79"/>
                  </a:cubicBezTo>
                  <a:cubicBezTo>
                    <a:pt x="318" y="84"/>
                    <a:pt x="318" y="84"/>
                    <a:pt x="318" y="84"/>
                  </a:cubicBezTo>
                  <a:cubicBezTo>
                    <a:pt x="312" y="90"/>
                    <a:pt x="312" y="90"/>
                    <a:pt x="312" y="90"/>
                  </a:cubicBezTo>
                  <a:cubicBezTo>
                    <a:pt x="314" y="92"/>
                    <a:pt x="315" y="94"/>
                    <a:pt x="316" y="96"/>
                  </a:cubicBezTo>
                  <a:cubicBezTo>
                    <a:pt x="317" y="98"/>
                    <a:pt x="317" y="100"/>
                    <a:pt x="318" y="103"/>
                  </a:cubicBezTo>
                  <a:cubicBezTo>
                    <a:pt x="325" y="103"/>
                    <a:pt x="325" y="103"/>
                    <a:pt x="325" y="103"/>
                  </a:cubicBezTo>
                  <a:cubicBezTo>
                    <a:pt x="325" y="108"/>
                    <a:pt x="325" y="108"/>
                    <a:pt x="325" y="108"/>
                  </a:cubicBezTo>
                  <a:lnTo>
                    <a:pt x="325" y="114"/>
                  </a:lnTo>
                  <a:close/>
                </a:path>
              </a:pathLst>
            </a:custGeom>
            <a:solidFill>
              <a:srgbClr val="008DD3"/>
            </a:solidFill>
            <a:ln w="9525">
              <a:noFill/>
            </a:ln>
          </p:spPr>
          <p:txBody>
            <a:bodyPr/>
            <a:p>
              <a:endParaRPr lang="zh-CN" altLang="en-US" sz="2400" dirty="0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82" name="矩形 100"/>
          <p:cNvSpPr/>
          <p:nvPr/>
        </p:nvSpPr>
        <p:spPr>
          <a:xfrm>
            <a:off x="4974167" y="6081184"/>
            <a:ext cx="3324225" cy="37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865" dirty="0">
                <a:latin typeface="Calibri" panose="020F0502020204030204" charset="0"/>
                <a:ea typeface="宋体" panose="02010600030101010101" pitchFamily="2" charset="-122"/>
              </a:rPr>
              <a:t>UME MANO Integration Solution</a:t>
            </a:r>
            <a:endParaRPr lang="zh-CN" altLang="en-US" sz="1865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2"/>
          <p:cNvSpPr>
            <a:spLocks noGrp="1"/>
          </p:cNvSpPr>
          <p:nvPr>
            <p:ph type="title"/>
          </p:nvPr>
        </p:nvSpPr>
        <p:spPr>
          <a:xfrm>
            <a:off x="191135" y="26670"/>
            <a:ext cx="11351895" cy="476885"/>
          </a:xfrm>
        </p:spPr>
        <p:txBody>
          <a:bodyPr vert="horz" wrap="square" lIns="0" tIns="0" rIns="0" bIns="0" anchor="t"/>
          <a:p>
            <a:pPr defTabSz="455295"/>
            <a:r>
              <a:rPr kumimoji="1" lang="en-US" altLang="zh-CN" b="1" kern="1200" dirty="0">
                <a:solidFill>
                  <a:srgbClr val="008F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UME </a:t>
            </a:r>
            <a:r>
              <a:rPr kumimoji="1" b="1" kern="1200" dirty="0">
                <a:solidFill>
                  <a:srgbClr val="008FD4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业务架构</a:t>
            </a:r>
            <a:endParaRPr kumimoji="1" b="1" kern="1200" dirty="0">
              <a:solidFill>
                <a:srgbClr val="008FD4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753745"/>
            <a:ext cx="11506835" cy="5695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6120" y="245745"/>
            <a:ext cx="10685882" cy="6510020"/>
            <a:chOff x="2168" y="989"/>
            <a:chExt cx="9961" cy="6068"/>
          </a:xfrm>
        </p:grpSpPr>
        <p:sp>
          <p:nvSpPr>
            <p:cNvPr id="6" name="空心弧 5"/>
            <p:cNvSpPr/>
            <p:nvPr/>
          </p:nvSpPr>
          <p:spPr>
            <a:xfrm rot="11968239">
              <a:off x="2168" y="989"/>
              <a:ext cx="5822" cy="5822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483470">
              <a:off x="3075" y="1640"/>
              <a:ext cx="4149" cy="4149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21" y="1886"/>
              <a:ext cx="3657" cy="365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85" y="2034"/>
              <a:ext cx="3317" cy="3317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710" y="1639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66B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2" name="同心圆 11"/>
            <p:cNvSpPr/>
            <p:nvPr/>
          </p:nvSpPr>
          <p:spPr>
            <a:xfrm>
              <a:off x="6505" y="1056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7519" y="1480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99" y="1575"/>
              <a:ext cx="145" cy="145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794" y="1366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98" y="3241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008ED3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9" name="同心圆 18"/>
            <p:cNvSpPr/>
            <p:nvPr/>
          </p:nvSpPr>
          <p:spPr>
            <a:xfrm>
              <a:off x="7293" y="2658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8307" y="3082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387" y="3177"/>
              <a:ext cx="145" cy="145"/>
            </a:xfrm>
            <a:prstGeom prst="ellipse">
              <a:avLst/>
            </a:prstGeom>
            <a:solidFill>
              <a:srgbClr val="008ED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583" y="2968"/>
              <a:ext cx="621" cy="621"/>
            </a:xfrm>
            <a:prstGeom prst="ellipse">
              <a:avLst/>
            </a:prstGeom>
            <a:solidFill>
              <a:srgbClr val="0066B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lvl="0"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114" y="5053"/>
              <a:ext cx="3448" cy="8"/>
            </a:xfrm>
            <a:prstGeom prst="line">
              <a:avLst/>
            </a:prstGeom>
            <a:noFill/>
            <a:ln w="12700" cap="flat" cmpd="sng" algn="ctr">
              <a:solidFill>
                <a:srgbClr val="44C8F5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20" name="同心圆 19"/>
            <p:cNvSpPr/>
            <p:nvPr/>
          </p:nvSpPr>
          <p:spPr>
            <a:xfrm>
              <a:off x="6909" y="4469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9" name="同心圆 28"/>
            <p:cNvSpPr/>
            <p:nvPr/>
          </p:nvSpPr>
          <p:spPr>
            <a:xfrm>
              <a:off x="7923" y="4894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003" y="4989"/>
              <a:ext cx="145" cy="145"/>
            </a:xfrm>
            <a:prstGeom prst="ellipse">
              <a:avLst/>
            </a:prstGeom>
            <a:solidFill>
              <a:srgbClr val="44C8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199" y="4779"/>
              <a:ext cx="621" cy="621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031" y="6443"/>
              <a:ext cx="3807" cy="15"/>
            </a:xfrm>
            <a:prstGeom prst="line">
              <a:avLst/>
            </a:prstGeom>
            <a:noFill/>
            <a:ln w="12700" cap="flat" cmpd="sng" algn="ctr">
              <a:solidFill>
                <a:srgbClr val="99E0F9"/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38" name="同心圆 37"/>
            <p:cNvSpPr/>
            <p:nvPr/>
          </p:nvSpPr>
          <p:spPr>
            <a:xfrm>
              <a:off x="4826" y="5860"/>
              <a:ext cx="1197" cy="1197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9" name="同心圆 38"/>
            <p:cNvSpPr/>
            <p:nvPr/>
          </p:nvSpPr>
          <p:spPr>
            <a:xfrm>
              <a:off x="5840" y="6285"/>
              <a:ext cx="329" cy="329"/>
            </a:xfrm>
            <a:prstGeom prst="donut">
              <a:avLst>
                <a:gd name="adj" fmla="val 3142"/>
              </a:avLst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" y="6380"/>
              <a:ext cx="145" cy="145"/>
            </a:xfrm>
            <a:prstGeom prst="ellipse">
              <a:avLst/>
            </a:prstGeom>
            <a:solidFill>
              <a:srgbClr val="99E0F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15" y="6170"/>
              <a:ext cx="621" cy="621"/>
            </a:xfrm>
            <a:prstGeom prst="ellipse">
              <a:avLst/>
            </a:prstGeom>
            <a:solidFill>
              <a:srgbClr val="ABE6F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655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4193" y="3293"/>
              <a:ext cx="1902" cy="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rgbClr val="595757">
                      <a:lumMod val="65000"/>
                      <a:lumOff val="35000"/>
                    </a:srgbClr>
                  </a:solidFill>
                  <a:latin typeface="Agency FB" panose="020B0503020202020204" pitchFamily="34" charset="0"/>
                  <a:ea typeface="微软雅黑" panose="020B0503020204020204" charset="-122"/>
                  <a:cs typeface="Calibri" panose="020F0502020204030204" charset="0"/>
                </a:defRPr>
              </a:lvl1pPr>
            </a:lstStyle>
            <a:p>
              <a:pPr algn="ctr" defTabSz="685800">
                <a:lnSpc>
                  <a:spcPct val="100000"/>
                </a:lnSpc>
                <a:defRPr/>
              </a:pPr>
              <a:r>
                <a:rPr lang="zh-CN" altLang="en-US" sz="3600" kern="0">
                  <a:solidFill>
                    <a:srgbClr val="FFFFFF">
                      <a:lumMod val="95000"/>
                    </a:srgbClr>
                  </a:solidFill>
                  <a:ea typeface="微软雅黑" panose="020B0503020204020204" charset="-122"/>
                </a:rPr>
                <a:t>目录</a:t>
              </a:r>
              <a:endParaRPr lang="zh-CN" altLang="en-US" sz="3600" kern="0" dirty="0">
                <a:solidFill>
                  <a:srgbClr val="FFFFFF">
                    <a:lumMod val="95000"/>
                  </a:srgbClr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TextBox 38"/>
            <p:cNvSpPr txBox="1"/>
            <p:nvPr/>
          </p:nvSpPr>
          <p:spPr>
            <a:xfrm>
              <a:off x="6890" y="1260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1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4" name="TextBox 39"/>
            <p:cNvSpPr txBox="1"/>
            <p:nvPr/>
          </p:nvSpPr>
          <p:spPr>
            <a:xfrm>
              <a:off x="7692" y="2882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2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5" name="TextBox 40"/>
            <p:cNvSpPr txBox="1"/>
            <p:nvPr/>
          </p:nvSpPr>
          <p:spPr>
            <a:xfrm>
              <a:off x="7336" y="468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3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5217" y="6074"/>
              <a:ext cx="806" cy="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lnSpc>
                  <a:spcPct val="130000"/>
                </a:lnSpc>
                <a:defRPr/>
              </a:pPr>
              <a:r>
                <a:rPr lang="en-US" altLang="zh-CN" sz="3300" b="1" kern="0" dirty="0">
                  <a:solidFill>
                    <a:sysClr val="window" lastClr="FFFFFF"/>
                  </a:solidFill>
                  <a:latin typeface="Bell MT" panose="02020503060305020303" pitchFamily="18" charset="0"/>
                  <a:ea typeface="微软雅黑" panose="020B0503020204020204" charset="-122"/>
                </a:rPr>
                <a:t>4</a:t>
              </a:r>
              <a:endParaRPr lang="en-US" altLang="zh-CN" sz="3300" b="1" kern="0" dirty="0">
                <a:solidFill>
                  <a:sysClr val="window" lastClr="FFFFFF"/>
                </a:solidFill>
                <a:latin typeface="Bell MT" panose="02020503060305020303" pitchFamily="18" charset="0"/>
                <a:ea typeface="微软雅黑" panose="020B0503020204020204" charset="-122"/>
              </a:endParaRP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7866" y="1169"/>
              <a:ext cx="3238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介绍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3"/>
            <p:cNvSpPr txBox="1"/>
            <p:nvPr/>
          </p:nvSpPr>
          <p:spPr>
            <a:xfrm>
              <a:off x="8622" y="2760"/>
              <a:ext cx="3507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技术架构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44"/>
            <p:cNvSpPr txBox="1"/>
            <p:nvPr/>
          </p:nvSpPr>
          <p:spPr>
            <a:xfrm>
              <a:off x="8204" y="4469"/>
              <a:ext cx="3742" cy="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UME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网元管理能力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7070" y="5915"/>
              <a:ext cx="4876" cy="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800">
                <a:defRPr/>
              </a:pPr>
              <a:r>
                <a:rPr lang="en-US" altLang="zh-CN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UME  </a:t>
              </a:r>
              <a:r>
                <a:rPr lang="zh-CN" altLang="en-US" sz="2800" kern="0" dirty="0">
                  <a:solidFill>
                    <a:srgbClr val="727171">
                      <a:lumMod val="5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关键领域技术架构方案</a:t>
              </a: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just" defTabSz="685800">
                <a:defRPr/>
              </a:pPr>
              <a:endParaRPr lang="zh-CN" altLang="en-US" sz="2800" kern="0" dirty="0">
                <a:solidFill>
                  <a:srgbClr val="727171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1108165846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1108092614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61108092614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61108092614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1108092614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61108092614"/>
  <p:tag name="MH_LIBRARY" val="GRAPHIC"/>
  <p:tag name="MH_TYPE" val="SubTitle"/>
  <p:tag name="MH_ORDER" val="2"/>
</p:tagLst>
</file>

<file path=ppt/tags/tag15.xml><?xml version="1.0" encoding="utf-8"?>
<p:tagLst xmlns:p="http://schemas.openxmlformats.org/presentationml/2006/main">
  <p:tag name="MH" val="20161108092614"/>
  <p:tag name="MH_LIBRARY" val="GRAPHIC"/>
  <p:tag name="MH_TYPE" val="Other"/>
  <p:tag name="MH_ORDER" val="5"/>
</p:tagLst>
</file>

<file path=ppt/tags/tag16.xml><?xml version="1.0" encoding="utf-8"?>
<p:tagLst xmlns:p="http://schemas.openxmlformats.org/presentationml/2006/main">
  <p:tag name="MH" val="20161108092614"/>
  <p:tag name="MH_LIBRARY" val="GRAPHIC"/>
  <p:tag name="MH_TYPE" val="SubTitle"/>
  <p:tag name="MH_ORDER" val="2"/>
</p:tagLst>
</file>

<file path=ppt/tags/tag17.xml><?xml version="1.0" encoding="utf-8"?>
<p:tagLst xmlns:p="http://schemas.openxmlformats.org/presentationml/2006/main">
  <p:tag name="THINKCELLSHAPEDONOTDELETE" val="padLp5CSddUyH2.S4SYXswQ"/>
</p:tagLst>
</file>

<file path=ppt/tags/tag18.xml><?xml version="1.0" encoding="utf-8"?>
<p:tagLst xmlns:p="http://schemas.openxmlformats.org/presentationml/2006/main">
  <p:tag name="THINKCELLSHAPEDONOTDELETE" val="padLp5CSddUyH2.S4SYXswQ"/>
</p:tagLst>
</file>

<file path=ppt/tags/tag2.xml><?xml version="1.0" encoding="utf-8"?>
<p:tagLst xmlns:p="http://schemas.openxmlformats.org/presentationml/2006/main">
  <p:tag name="MH" val="20161108165846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61108165846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MH" val="20161108165846"/>
  <p:tag name="MH_LIBRARY" val="GRAPHIC"/>
  <p:tag name="MH_TYPE" val="SubTitle"/>
  <p:tag name="MH_ORDER" val="4"/>
</p:tagLst>
</file>

<file path=ppt/tags/tag5.xml><?xml version="1.0" encoding="utf-8"?>
<p:tagLst xmlns:p="http://schemas.openxmlformats.org/presentationml/2006/main">
  <p:tag name="MH" val="20161108165846"/>
  <p:tag name="MH_LIBRARY" val="GRAPHIC"/>
  <p:tag name="MH_TYPE" val="SubTitle"/>
  <p:tag name="MH_ORDER" val="5"/>
</p:tagLst>
</file>

<file path=ppt/tags/tag6.xml><?xml version="1.0" encoding="utf-8"?>
<p:tagLst xmlns:p="http://schemas.openxmlformats.org/presentationml/2006/main">
  <p:tag name="MH" val="20161108165846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108165846"/>
  <p:tag name="MH_LIBRARY" val="GRAPHIC"/>
  <p:tag name="MH_TYPE" val="Title"/>
  <p:tag name="MH_ORDER" val="1"/>
</p:tagLst>
</file>

<file path=ppt/tags/tag8.xml><?xml version="1.0" encoding="utf-8"?>
<p:tagLst xmlns:p="http://schemas.openxmlformats.org/presentationml/2006/main">
  <p:tag name="MH" val="20161108092614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1108092614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正文">
  <a:themeElements>
    <a:clrScheme name="PPT插件主题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8DD3"/>
      </a:accent1>
      <a:accent2>
        <a:srgbClr val="0066B3"/>
      </a:accent2>
      <a:accent3>
        <a:srgbClr val="44C8F5"/>
      </a:accent3>
      <a:accent4>
        <a:srgbClr val="9ACA3C"/>
      </a:accent4>
      <a:accent5>
        <a:srgbClr val="FFDE40"/>
      </a:accent5>
      <a:accent6>
        <a:srgbClr val="DCDDDD"/>
      </a:accent6>
      <a:hlink>
        <a:srgbClr val="0563C1"/>
      </a:hlink>
      <a:folHlink>
        <a:srgbClr val="954F72"/>
      </a:folHlink>
    </a:clrScheme>
    <a:fontScheme name="PPT插件缺省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9CF"/>
        </a:solidFill>
        <a:ln>
          <a:solidFill>
            <a:schemeClr val="accent2"/>
          </a:solidFill>
        </a:ln>
      </a:spPr>
      <a:bodyPr lIns="51400" tIns="25699" rIns="51400" bIns="25699" rtlCol="0" anchor="ctr"/>
      <a:lstStyle>
        <a:defPPr algn="ctr">
          <a:defRPr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ZTE-Confidential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正文">
  <a:themeElements>
    <a:clrScheme name="PPT插件主题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8DD3"/>
      </a:accent1>
      <a:accent2>
        <a:srgbClr val="0066B3"/>
      </a:accent2>
      <a:accent3>
        <a:srgbClr val="44C8F5"/>
      </a:accent3>
      <a:accent4>
        <a:srgbClr val="9ACA3C"/>
      </a:accent4>
      <a:accent5>
        <a:srgbClr val="FFDE40"/>
      </a:accent5>
      <a:accent6>
        <a:srgbClr val="DCDDDD"/>
      </a:accent6>
      <a:hlink>
        <a:srgbClr val="0563C1"/>
      </a:hlink>
      <a:folHlink>
        <a:srgbClr val="954F72"/>
      </a:folHlink>
    </a:clrScheme>
    <a:fontScheme name="PPT插件缺省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65000"/>
          </a:schemeClr>
        </a:solidFill>
        <a:ln>
          <a:noFill/>
        </a:ln>
      </a:spPr>
      <a:bodyPr lIns="68580" tIns="34290" rIns="68580" bIns="3429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15011</Words>
  <Application>WPS 演示</Application>
  <PresentationFormat>宽屏</PresentationFormat>
  <Paragraphs>2495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52</vt:i4>
      </vt:variant>
    </vt:vector>
  </HeadingPairs>
  <TitlesOfParts>
    <vt:vector size="98" baseType="lpstr">
      <vt:lpstr>Arial</vt:lpstr>
      <vt:lpstr>宋体</vt:lpstr>
      <vt:lpstr>Wingdings</vt:lpstr>
      <vt:lpstr>微软雅黑</vt:lpstr>
      <vt:lpstr>Calibri</vt:lpstr>
      <vt:lpstr>Heiti SC Light</vt:lpstr>
      <vt:lpstr>MS PGothic</vt:lpstr>
      <vt:lpstr>Times</vt:lpstr>
      <vt:lpstr>Arial</vt:lpstr>
      <vt:lpstr>黑体</vt:lpstr>
      <vt:lpstr>Times New Roman</vt:lpstr>
      <vt:lpstr>Times</vt:lpstr>
      <vt:lpstr>Calibri</vt:lpstr>
      <vt:lpstr>Agency FB</vt:lpstr>
      <vt:lpstr>Yu Gothic UI</vt:lpstr>
      <vt:lpstr>Bell MT</vt:lpstr>
      <vt:lpstr>PMingLiU-ExtB</vt:lpstr>
      <vt:lpstr>Open Sans</vt:lpstr>
      <vt:lpstr>Wingdings</vt:lpstr>
      <vt:lpstr>微软雅黑 Light</vt:lpstr>
      <vt:lpstr>楷体_GB2312</vt:lpstr>
      <vt:lpstr>Arial Unicode MS</vt:lpstr>
      <vt:lpstr>Arial Unicode MS</vt:lpstr>
      <vt:lpstr>Helvetica Light</vt:lpstr>
      <vt:lpstr>华文细黑</vt:lpstr>
      <vt:lpstr>Segoe UI</vt:lpstr>
      <vt:lpstr>Segoe UI Semibold</vt:lpstr>
      <vt:lpstr>Franklin Gothic Book</vt:lpstr>
      <vt:lpstr>Calibri Light</vt:lpstr>
      <vt:lpstr>Segoe Print</vt:lpstr>
      <vt:lpstr>新宋体</vt:lpstr>
      <vt:lpstr>Office 主题</vt:lpstr>
      <vt:lpstr>blank</vt:lpstr>
      <vt:lpstr>ZTE-Confidential-16X9</vt:lpstr>
      <vt:lpstr>1_ZTE-Confidential-16X9</vt:lpstr>
      <vt:lpstr>正文</vt:lpstr>
      <vt:lpstr>1_正文</vt:lpstr>
      <vt:lpstr>2_正文</vt:lpstr>
      <vt:lpstr>3_正文</vt:lpstr>
      <vt:lpstr>4_正文</vt:lpstr>
      <vt:lpstr>5_正文</vt:lpstr>
      <vt:lpstr>封底</vt:lpstr>
      <vt:lpstr>2_ZTE-Confidential-16X9</vt:lpstr>
      <vt:lpstr>6_正文</vt:lpstr>
      <vt:lpstr>7_正文</vt:lpstr>
      <vt:lpstr>自定义设计方案</vt:lpstr>
      <vt:lpstr>UME网管架构</vt:lpstr>
      <vt:lpstr>PowerPoint 演示文稿</vt:lpstr>
      <vt:lpstr>什么是UME  </vt:lpstr>
      <vt:lpstr>UME（Unified Management Expert）能力</vt:lpstr>
      <vt:lpstr>ZTE 无线网管的演进</vt:lpstr>
      <vt:lpstr>PowerPoint 演示文稿</vt:lpstr>
      <vt:lpstr>UME 主要功能</vt:lpstr>
      <vt:lpstr>UME 主要功能</vt:lpstr>
      <vt:lpstr>PowerPoint 演示文稿</vt:lpstr>
      <vt:lpstr>UME 新技术特征</vt:lpstr>
      <vt:lpstr>UME 新业务特征</vt:lpstr>
      <vt:lpstr>ElasticNet UME技术架构图</vt:lpstr>
      <vt:lpstr>PowerPoint 演示文稿</vt:lpstr>
      <vt:lpstr>PowerPoint 演示文稿</vt:lpstr>
      <vt:lpstr>234G SDR网元模型--SDR模型</vt:lpstr>
      <vt:lpstr>45G ITRAN网元模型--ITRAN模型</vt:lpstr>
      <vt:lpstr>45G ITRAN 网元全领域建模</vt:lpstr>
      <vt:lpstr>LTE/NB-IoT/UMTS/GSM/GNB 全领域建模设计</vt:lpstr>
      <vt:lpstr>PowerPoint 演示文稿</vt:lpstr>
      <vt:lpstr>PowerPoint 演示文稿</vt:lpstr>
      <vt:lpstr>  </vt:lpstr>
      <vt:lpstr>PowerPoint 演示文稿</vt:lpstr>
      <vt:lpstr>ZTE UME 功能架构</vt:lpstr>
      <vt:lpstr> UME 配置部署分组（一）</vt:lpstr>
      <vt:lpstr> UME 运维监控分组（二）</vt:lpstr>
      <vt:lpstr> UME 网络优化分组（三）</vt:lpstr>
      <vt:lpstr> UME 开放能力分组（四）</vt:lpstr>
      <vt:lpstr> UME 开放能力分组（五）</vt:lpstr>
      <vt:lpstr>UME 版本组成规范</vt:lpstr>
      <vt:lpstr>UME-NM产品蓝图初探</vt:lpstr>
      <vt:lpstr>UME-NIA 产品蓝图初探</vt:lpstr>
      <vt:lpstr>UME RAN智动运维解决方案的逻辑构成</vt:lpstr>
      <vt:lpstr>各专题功能分布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2345G ITRAN网元 DCM数据采集</vt:lpstr>
      <vt:lpstr>VNF 管理</vt:lpstr>
      <vt:lpstr>与MANO集成解决方案</vt:lpstr>
      <vt:lpstr>PowerPoint 演示文稿</vt:lpstr>
      <vt:lpstr>备份恢复方案（BR）</vt:lpstr>
      <vt:lpstr>容灾方案（GR）</vt:lpstr>
      <vt:lpstr>UME与外部系统接口</vt:lpstr>
      <vt:lpstr>UME接口协议栈</vt:lpstr>
      <vt:lpstr>PowerPoint 演示文稿</vt:lpstr>
    </vt:vector>
  </TitlesOfParts>
  <Company>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10035676</dc:creator>
  <cp:lastModifiedBy>10072016</cp:lastModifiedBy>
  <cp:revision>538</cp:revision>
  <dcterms:created xsi:type="dcterms:W3CDTF">2018-04-01T08:48:00Z</dcterms:created>
  <dcterms:modified xsi:type="dcterms:W3CDTF">2021-08-06T01:43:05Z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