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OneDrive\Documents\GA%20DATA%20ANALYTICS%20COURSE%20SRI\Sri%20project%20week3\Sridevi%20dai%20project%202%20week%203%2005feb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istrator\OneDrive\Documents\GA%20DATA%20ANALYTICS%20COURSE%20SRI\Sri%20project%20week3\Sridevi%20dai%20project%202%20week%203%2005feb202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OneDrive\Documents\GA%20DATA%20ANALYTICS%20COURSE%20SRI\Sri%20project%20week3\Sridevi%20dai%20project%202%20week%203%2005feb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[Sridevi dai project 2 week 3 05feb2021.xlsx]trends easy 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/>
              <a:t>Bluebikes trips counts over three years</a:t>
            </a:r>
          </a:p>
        </c:rich>
      </c:tx>
      <c:layout>
        <c:manualLayout>
          <c:xMode val="edge"/>
          <c:yMode val="edge"/>
          <c:x val="0.2421659508470532"/>
          <c:y val="5.7265407781312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'trends easy sheet1'!$F$19:$F$20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'trends easy sheet1'!$E$21:$E$33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'trends easy sheet1'!$F$21:$F$33</c:f>
              <c:numCache>
                <c:formatCode>General</c:formatCode>
                <c:ptCount val="12"/>
                <c:pt idx="0">
                  <c:v>19518</c:v>
                </c:pt>
                <c:pt idx="1">
                  <c:v>17272</c:v>
                </c:pt>
                <c:pt idx="2">
                  <c:v>31253</c:v>
                </c:pt>
                <c:pt idx="3">
                  <c:v>99860</c:v>
                </c:pt>
                <c:pt idx="4">
                  <c:v>127894</c:v>
                </c:pt>
                <c:pt idx="5">
                  <c:v>161910</c:v>
                </c:pt>
                <c:pt idx="6">
                  <c:v>175833</c:v>
                </c:pt>
                <c:pt idx="7">
                  <c:v>190651</c:v>
                </c:pt>
                <c:pt idx="8">
                  <c:v>165386</c:v>
                </c:pt>
                <c:pt idx="9">
                  <c:v>163662</c:v>
                </c:pt>
                <c:pt idx="10">
                  <c:v>105463</c:v>
                </c:pt>
                <c:pt idx="11">
                  <c:v>55072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C-4543-B718-6B6C18F11B4B}"/>
            </c:ext>
          </c:extLst>
        </c:ser>
        <c:ser>
          <c:idx val="1"/>
          <c:order val="1"/>
          <c:tx>
            <c:strRef>
              <c:f>'trends easy sheet1'!$G$19:$G$20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'trends easy sheet1'!$E$21:$E$33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'trends easy sheet1'!$G$21:$G$33</c:f>
              <c:numCache>
                <c:formatCode>General</c:formatCode>
                <c:ptCount val="12"/>
                <c:pt idx="0">
                  <c:v>40932</c:v>
                </c:pt>
                <c:pt idx="1">
                  <c:v>62817</c:v>
                </c:pt>
                <c:pt idx="2">
                  <c:v>62985</c:v>
                </c:pt>
                <c:pt idx="3">
                  <c:v>98194</c:v>
                </c:pt>
                <c:pt idx="4">
                  <c:v>178865</c:v>
                </c:pt>
                <c:pt idx="5">
                  <c:v>205359</c:v>
                </c:pt>
                <c:pt idx="6">
                  <c:v>242916</c:v>
                </c:pt>
                <c:pt idx="7">
                  <c:v>236076</c:v>
                </c:pt>
                <c:pt idx="8">
                  <c:v>236182</c:v>
                </c:pt>
                <c:pt idx="9">
                  <c:v>200100</c:v>
                </c:pt>
                <c:pt idx="10">
                  <c:v>121419</c:v>
                </c:pt>
                <c:pt idx="11">
                  <c:v>81961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8C-4543-B718-6B6C18F11B4B}"/>
            </c:ext>
          </c:extLst>
        </c:ser>
        <c:ser>
          <c:idx val="2"/>
          <c:order val="2"/>
          <c:tx>
            <c:strRef>
              <c:f>'trends easy sheet1'!$H$19:$H$20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'trends easy sheet1'!$E$21:$E$33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'trends easy sheet1'!$H$21:$H$33</c:f>
              <c:numCache>
                <c:formatCode>General</c:formatCode>
                <c:ptCount val="12"/>
                <c:pt idx="0">
                  <c:v>69872</c:v>
                </c:pt>
                <c:pt idx="1">
                  <c:v>80466</c:v>
                </c:pt>
                <c:pt idx="2">
                  <c:v>102369</c:v>
                </c:pt>
                <c:pt idx="3">
                  <c:v>166694</c:v>
                </c:pt>
                <c:pt idx="4">
                  <c:v>223084</c:v>
                </c:pt>
                <c:pt idx="5">
                  <c:v>274022</c:v>
                </c:pt>
                <c:pt idx="6">
                  <c:v>316931</c:v>
                </c:pt>
                <c:pt idx="7">
                  <c:v>337443</c:v>
                </c:pt>
                <c:pt idx="8">
                  <c:v>363185</c:v>
                </c:pt>
                <c:pt idx="9">
                  <c:v>305504</c:v>
                </c:pt>
                <c:pt idx="10">
                  <c:v>190759</c:v>
                </c:pt>
                <c:pt idx="11">
                  <c:v>92208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8C-4543-B718-6B6C18F11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615408"/>
        <c:axId val="490615736"/>
      </c:barChart>
      <c:catAx>
        <c:axId val="490615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15736"/>
        <c:crosses val="autoZero"/>
        <c:auto val="1"/>
        <c:lblAlgn val="ctr"/>
        <c:lblOffset val="100"/>
        <c:noMultiLvlLbl val="0"/>
      </c:catAx>
      <c:valAx>
        <c:axId val="490615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 count</a:t>
                </a:r>
              </a:p>
            </c:rich>
          </c:tx>
          <c:layout>
            <c:manualLayout>
              <c:xMode val="edge"/>
              <c:yMode val="edge"/>
              <c:x val="2.0202020202020204E-2"/>
              <c:y val="0.298943488361146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1540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[Sridevi dai project 2 week 3 05feb2021.xlsx]trends easy sheet1!PivotTable2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Trips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'trends easy sheet1'!$K$20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D5-4D40-89A0-E8168DD3DA24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D5-4D40-89A0-E8168DD3DA2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D5-4D40-89A0-E8168DD3DA24}"/>
              </c:ext>
            </c:extLst>
          </c:dPt>
          <c:cat>
            <c:strRef>
              <c:f>'trends easy sheet1'!$J$21:$J$24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'trends easy sheet1'!$K$21:$K$24</c:f>
              <c:numCache>
                <c:formatCode>General</c:formatCode>
                <c:ptCount val="3"/>
                <c:pt idx="0">
                  <c:v>1313774</c:v>
                </c:pt>
                <c:pt idx="1">
                  <c:v>1767806</c:v>
                </c:pt>
                <c:pt idx="2">
                  <c:v>2522537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D5-4D40-89A0-E8168DD3D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[Sridevi dai project 2 week 3 05feb2021.xlsx]trends - hard  sheet 3a!PivotTable5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cap="none" baseline="0">
                <a:solidFill>
                  <a:schemeClr val="tx1"/>
                </a:solidFill>
                <a:effectLst/>
              </a:rPr>
              <a:t>Holiday Vs Commuter activity (by months)</a:t>
            </a:r>
          </a:p>
          <a:p>
            <a:pPr>
              <a:defRPr cap="none">
                <a:solidFill>
                  <a:schemeClr val="tx1"/>
                </a:solidFill>
              </a:defRPr>
            </a:pPr>
            <a:r>
              <a:rPr lang="en-US" sz="1400" b="1" i="0" u="none" strike="noStrike" cap="none" baseline="0">
                <a:solidFill>
                  <a:schemeClr val="tx1"/>
                </a:solidFill>
                <a:effectLst/>
              </a:rPr>
              <a:t>Bluebikes </a:t>
            </a:r>
            <a:r>
              <a:rPr lang="en-US" sz="1400" b="1" i="0" u="none" strike="noStrike" cap="none" baseline="0">
                <a:solidFill>
                  <a:schemeClr val="tx1"/>
                </a:solidFill>
              </a:rPr>
              <a:t> </a:t>
            </a:r>
            <a:endParaRPr lang="en-US" sz="1400" cap="none" baseline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'trends - hard  sheet 3a'!$B$20:$B$21</c:f>
              <c:strCache>
                <c:ptCount val="1"/>
                <c:pt idx="0">
                  <c:v>Dec-Jan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3a'!$B$22:$B$32</c:f>
              <c:numCache>
                <c:formatCode>General</c:formatCode>
                <c:ptCount val="8"/>
                <c:pt idx="0">
                  <c:v>5542</c:v>
                </c:pt>
                <c:pt idx="1">
                  <c:v>3061</c:v>
                </c:pt>
                <c:pt idx="2">
                  <c:v>9066</c:v>
                </c:pt>
                <c:pt idx="3">
                  <c:v>15692</c:v>
                </c:pt>
                <c:pt idx="4">
                  <c:v>51504</c:v>
                </c:pt>
                <c:pt idx="5">
                  <c:v>71529</c:v>
                </c:pt>
                <c:pt idx="6">
                  <c:v>113827</c:v>
                </c:pt>
                <c:pt idx="7">
                  <c:v>146388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B-49F3-8E7A-B44FD92BD6A3}"/>
            </c:ext>
          </c:extLst>
        </c:ser>
        <c:ser>
          <c:idx val="1"/>
          <c:order val="1"/>
          <c:tx>
            <c:strRef>
              <c:f>'trends - hard  sheet 3a'!$C$20:$C$21</c:f>
              <c:strCache>
                <c:ptCount val="1"/>
                <c:pt idx="0">
                  <c:v>Feb-Mar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3a'!$C$22:$C$32</c:f>
              <c:numCache>
                <c:formatCode>General</c:formatCode>
                <c:ptCount val="8"/>
                <c:pt idx="0">
                  <c:v>16281</c:v>
                </c:pt>
                <c:pt idx="1">
                  <c:v>2966</c:v>
                </c:pt>
                <c:pt idx="2">
                  <c:v>7839</c:v>
                </c:pt>
                <c:pt idx="3">
                  <c:v>21298</c:v>
                </c:pt>
                <c:pt idx="4">
                  <c:v>39639</c:v>
                </c:pt>
                <c:pt idx="5">
                  <c:v>45559</c:v>
                </c:pt>
                <c:pt idx="6">
                  <c:v>117963</c:v>
                </c:pt>
                <c:pt idx="7">
                  <c:v>161537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EB-49F3-8E7A-B44FD92BD6A3}"/>
            </c:ext>
          </c:extLst>
        </c:ser>
        <c:ser>
          <c:idx val="2"/>
          <c:order val="2"/>
          <c:tx>
            <c:strRef>
              <c:f>'trends - hard  sheet 3a'!$D$20:$D$21</c:f>
              <c:strCache>
                <c:ptCount val="1"/>
                <c:pt idx="0">
                  <c:v>Apr-May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3a'!$D$22:$D$32</c:f>
              <c:numCache>
                <c:formatCode>General</c:formatCode>
                <c:ptCount val="8"/>
                <c:pt idx="0">
                  <c:v>56087</c:v>
                </c:pt>
                <c:pt idx="1">
                  <c:v>44830</c:v>
                </c:pt>
                <c:pt idx="2">
                  <c:v>46203</c:v>
                </c:pt>
                <c:pt idx="3">
                  <c:v>86811</c:v>
                </c:pt>
                <c:pt idx="4">
                  <c:v>157435</c:v>
                </c:pt>
                <c:pt idx="5">
                  <c:v>182924</c:v>
                </c:pt>
                <c:pt idx="6">
                  <c:v>230856</c:v>
                </c:pt>
                <c:pt idx="7">
                  <c:v>302967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EB-49F3-8E7A-B44FD92BD6A3}"/>
            </c:ext>
          </c:extLst>
        </c:ser>
        <c:ser>
          <c:idx val="3"/>
          <c:order val="3"/>
          <c:tx>
            <c:strRef>
              <c:f>'trends - hard  sheet 3a'!$E$20:$E$21</c:f>
              <c:strCache>
                <c:ptCount val="1"/>
                <c:pt idx="0">
                  <c:v>Jun-Jul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3a'!$E$22:$E$32</c:f>
              <c:numCache>
                <c:formatCode>General</c:formatCode>
                <c:ptCount val="8"/>
                <c:pt idx="0">
                  <c:v>73900</c:v>
                </c:pt>
                <c:pt idx="1">
                  <c:v>71374</c:v>
                </c:pt>
                <c:pt idx="2">
                  <c:v>104341</c:v>
                </c:pt>
                <c:pt idx="3">
                  <c:v>155672</c:v>
                </c:pt>
                <c:pt idx="4">
                  <c:v>258152</c:v>
                </c:pt>
                <c:pt idx="5">
                  <c:v>266369</c:v>
                </c:pt>
                <c:pt idx="6">
                  <c:v>343934</c:v>
                </c:pt>
                <c:pt idx="7">
                  <c:v>435281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EB-49F3-8E7A-B44FD92BD6A3}"/>
            </c:ext>
          </c:extLst>
        </c:ser>
        <c:ser>
          <c:idx val="4"/>
          <c:order val="4"/>
          <c:tx>
            <c:strRef>
              <c:f>'trends - hard  sheet 3a'!$F$20:$F$21</c:f>
              <c:strCache>
                <c:ptCount val="1"/>
                <c:pt idx="0">
                  <c:v>Aug-Sep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3a'!$F$22:$F$32</c:f>
              <c:numCache>
                <c:formatCode>General</c:formatCode>
                <c:ptCount val="8"/>
                <c:pt idx="0">
                  <c:v>69264</c:v>
                </c:pt>
                <c:pt idx="1">
                  <c:v>57257</c:v>
                </c:pt>
                <c:pt idx="2">
                  <c:v>116028</c:v>
                </c:pt>
                <c:pt idx="3">
                  <c:v>169452</c:v>
                </c:pt>
                <c:pt idx="4">
                  <c:v>270624</c:v>
                </c:pt>
                <c:pt idx="5">
                  <c:v>298780</c:v>
                </c:pt>
                <c:pt idx="6">
                  <c:v>356230</c:v>
                </c:pt>
                <c:pt idx="7">
                  <c:v>531176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B-49F3-8E7A-B44FD92BD6A3}"/>
            </c:ext>
          </c:extLst>
        </c:ser>
        <c:ser>
          <c:idx val="5"/>
          <c:order val="5"/>
          <c:tx>
            <c:strRef>
              <c:f>'trends - hard  sheet 3a'!$G$20:$G$21</c:f>
              <c:strCache>
                <c:ptCount val="1"/>
                <c:pt idx="0">
                  <c:v>Oct-Nov</c:v>
                </c:pt>
              </c:strCache>
            </c:strRef>
          </c:tx>
          <c:spPr>
            <a:pattFill prst="narHorz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cat>
            <c:multiLvlStrRef>
              <c:f>'trends - hard  sheet 3a'!$A$22:$A$32</c:f>
              <c:multiLvlStrCache>
                <c:ptCount val="8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2019</c:v>
                  </c:pt>
                </c:lvl>
                <c:lvl>
                  <c:pt idx="0">
                    <c:v>Customer</c:v>
                  </c:pt>
                  <c:pt idx="4">
                    <c:v>Subscriber</c:v>
                  </c:pt>
                </c:lvl>
              </c:multiLvlStrCache>
            </c:multiLvlStrRef>
          </c:cat>
          <c:val>
            <c:numRef>
              <c:f>'trends - hard  sheet 3a'!$G$22:$G$32</c:f>
              <c:numCache>
                <c:formatCode>General</c:formatCode>
                <c:ptCount val="8"/>
                <c:pt idx="0">
                  <c:v>31190</c:v>
                </c:pt>
                <c:pt idx="1">
                  <c:v>29548</c:v>
                </c:pt>
                <c:pt idx="2">
                  <c:v>47652</c:v>
                </c:pt>
                <c:pt idx="3">
                  <c:v>85145</c:v>
                </c:pt>
                <c:pt idx="4">
                  <c:v>206585</c:v>
                </c:pt>
                <c:pt idx="5">
                  <c:v>239577</c:v>
                </c:pt>
                <c:pt idx="6">
                  <c:v>273867</c:v>
                </c:pt>
                <c:pt idx="7">
                  <c:v>411118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EB-49F3-8E7A-B44FD92B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746504416"/>
        <c:axId val="746497528"/>
      </c:barChart>
      <c:catAx>
        <c:axId val="7465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97528"/>
        <c:crosses val="autoZero"/>
        <c:auto val="1"/>
        <c:lblAlgn val="ctr"/>
        <c:lblOffset val="100"/>
        <c:noMultiLvlLbl val="0"/>
      </c:catAx>
      <c:valAx>
        <c:axId val="746497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50441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BD64-8ECC-49B5-B127-6DBBA989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41FA-EB63-4D4C-BBCC-F2D93A4E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C5ED-0E3F-439B-80F5-47E538EF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3C45-4751-4B6E-882B-CF25A69A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F694-85B0-413B-B048-FCD0FF6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5938-A992-48E2-8786-697CCB0E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0049-A765-4A0C-902E-674266F2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9FCB-FC78-4146-8EE3-FC2BED27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D5A2-A66D-4FCD-BA8A-852EE85F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023C-A60C-4C51-9463-D2189DEC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E5855-CF5A-4125-B234-168FD4E57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30E9-38DE-48C6-98D3-FFC41938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278A-815E-4C7A-903D-1E2D948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4940-90D7-4A61-B64F-3393B4E8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5896-8353-4EC0-9D8A-0C1A98DD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B297-ABDC-48DF-BC80-75699EE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5B55-B3DB-4EBB-A65D-AD4FB786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1A7C-B978-4BC1-B12C-1C862AC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2-71CB-4977-8977-302D185D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7EBD-FCD4-46C2-B592-42159846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CF8-1EEC-424F-8762-75773D3E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7866-F8AB-4FFF-82F0-B2630CF9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5B58-9BD6-45BB-A96B-945C482F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1AC4-6F4C-4404-8BDA-635B8A0B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E646-DEDD-4D3B-9211-89D00473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F63-593C-4654-8390-FFD8E40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D44C-0E89-419E-ABBC-BA59FB0B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008D-FF04-4CF5-9B4A-8FC58F0F0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F37E-0CB8-49A8-A189-52A76B3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1B1C3-A860-43F0-97BA-3D24C04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94C6-AD1C-429C-9DCD-833CA382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7BF1-935E-483F-BB10-E36C1630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63BA-C2E7-4569-8965-D7428964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5E94-140D-4514-B52C-FA0B59B0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6B73-7FBA-4E10-A0DD-71D768619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044C7-F2B1-4528-9021-9A4914403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766E2-43A7-4697-9265-79B49209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4F3FD-6B8A-4C3B-9E70-C0D5E8C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DE536-046D-4998-8BB0-8634E1C1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E534-E7A3-473D-98A9-6FDE39BE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0876D-4D81-4B02-991B-2AC72707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A0EC-F6CD-4660-979E-F131545F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889B-6863-4804-8A70-7FDB696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93B-5E8E-44B6-835B-FFF97C6B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0B7EE-5A55-402C-8808-706ACEDF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C828E-31F4-4C91-BB1E-610993C2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629D-07DF-40C0-B97A-D2CF3E88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8818-6972-4EA0-A974-8CA727CF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65A81-54CA-4AF9-B49B-413649E7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304A6-2AD4-48D9-8723-1B472B06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0642E-1079-44D7-B27D-E6C328D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B795-7EB7-4A4C-9B11-908E6749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C0B4-0100-41B5-A2F2-4D9C8EDD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AAE31-266D-41F2-92C3-F79E8A389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6882-93FA-4325-BC15-6F848875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EF1E-2D51-45B4-B8E6-639A6BC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58B5-77EE-471A-B848-BB6CA41B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7E3C-A4F0-4E1B-B590-7196B891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E97DB-FF35-4CEC-9EE2-C5A887DD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0E26-AF5D-4C2A-BDBE-7170E2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DEB7-748C-4016-A428-7631D7DE4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6BD4-68C3-4FA0-B292-E89614D0D9C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0EEF-522F-42AF-A10A-44227CC0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6ECC-7C63-44AE-87E4-9898F3E2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CDC7-1FAB-4000-9874-4747A622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A3CBD-E2C3-4225-8E0E-0F591DF23C21}"/>
              </a:ext>
            </a:extLst>
          </p:cNvPr>
          <p:cNvSpPr txBox="1"/>
          <p:nvPr/>
        </p:nvSpPr>
        <p:spPr>
          <a:xfrm>
            <a:off x="270456" y="4331204"/>
            <a:ext cx="14842544" cy="26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/>
              <a:t>Sridevi Muralidharan</a:t>
            </a:r>
          </a:p>
          <a:p>
            <a:pPr>
              <a:lnSpc>
                <a:spcPct val="150000"/>
              </a:lnSpc>
            </a:pPr>
            <a:r>
              <a:rPr lang="en-AU" b="1" dirty="0"/>
              <a:t>Data Analytics Immersive</a:t>
            </a:r>
          </a:p>
          <a:p>
            <a:pPr>
              <a:lnSpc>
                <a:spcPct val="150000"/>
              </a:lnSpc>
            </a:pPr>
            <a:r>
              <a:rPr lang="en-AU" b="1" dirty="0"/>
              <a:t>General Assembly</a:t>
            </a:r>
          </a:p>
          <a:p>
            <a:pPr>
              <a:lnSpc>
                <a:spcPct val="150000"/>
              </a:lnSpc>
            </a:pPr>
            <a:r>
              <a:rPr lang="en-AU" b="1" dirty="0"/>
              <a:t>Project 2 Week 3 05 Feb 2021</a:t>
            </a:r>
          </a:p>
          <a:p>
            <a:pPr>
              <a:lnSpc>
                <a:spcPct val="150000"/>
              </a:lnSpc>
            </a:pPr>
            <a:r>
              <a:rPr lang="en-AU" b="1" dirty="0"/>
              <a:t>								Many thanks to my GA Instruction Team</a:t>
            </a:r>
          </a:p>
          <a:p>
            <a:pPr algn="ctr">
              <a:lnSpc>
                <a:spcPct val="200000"/>
              </a:lnSpc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2B8AA-E1D9-4B2A-9CD3-2C3B93ED9472}"/>
              </a:ext>
            </a:extLst>
          </p:cNvPr>
          <p:cNvSpPr txBox="1"/>
          <p:nvPr/>
        </p:nvSpPr>
        <p:spPr>
          <a:xfrm>
            <a:off x="270456" y="333399"/>
            <a:ext cx="10238705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AU" sz="2400" b="1" dirty="0"/>
              <a:t>Data Analytics based </a:t>
            </a:r>
          </a:p>
          <a:p>
            <a:pPr algn="ctr">
              <a:lnSpc>
                <a:spcPct val="200000"/>
              </a:lnSpc>
            </a:pPr>
            <a:r>
              <a:rPr lang="en-AU" sz="2400" b="1" dirty="0"/>
              <a:t>Key  Insights on </a:t>
            </a:r>
          </a:p>
          <a:p>
            <a:pPr algn="ctr">
              <a:lnSpc>
                <a:spcPct val="200000"/>
              </a:lnSpc>
            </a:pPr>
            <a:r>
              <a:rPr lang="en-AU" sz="2400" b="1" dirty="0" err="1">
                <a:solidFill>
                  <a:srgbClr val="0070C0"/>
                </a:solidFill>
              </a:rPr>
              <a:t>Bluebikes</a:t>
            </a:r>
            <a:r>
              <a:rPr lang="en-AU" sz="2400" b="1" dirty="0"/>
              <a:t> (Boston, USA)  </a:t>
            </a:r>
          </a:p>
          <a:p>
            <a:pPr algn="ctr">
              <a:lnSpc>
                <a:spcPct val="200000"/>
              </a:lnSpc>
            </a:pPr>
            <a:r>
              <a:rPr lang="en-AU" sz="2400" b="1" dirty="0"/>
              <a:t>and </a:t>
            </a:r>
          </a:p>
          <a:p>
            <a:pPr algn="ctr">
              <a:lnSpc>
                <a:spcPct val="200000"/>
              </a:lnSpc>
            </a:pPr>
            <a:r>
              <a:rPr lang="en-AU" sz="2400" b="1" dirty="0">
                <a:solidFill>
                  <a:srgbClr val="C00000"/>
                </a:solidFill>
              </a:rPr>
              <a:t>Divvy Bikes </a:t>
            </a:r>
            <a:r>
              <a:rPr lang="en-AU" sz="2400" b="1" dirty="0"/>
              <a:t>(Chicago, USA)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30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32294-BA5E-4FFF-8939-0AB1F6A64ADD}"/>
              </a:ext>
            </a:extLst>
          </p:cNvPr>
          <p:cNvSpPr txBox="1"/>
          <p:nvPr/>
        </p:nvSpPr>
        <p:spPr>
          <a:xfrm>
            <a:off x="1606639" y="581626"/>
            <a:ext cx="76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How many trips were there in each month of each year?</a:t>
            </a:r>
            <a:r>
              <a:rPr lang="en-US" sz="2400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A8669F-AA53-4F5C-BCCB-F7ABE683F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592775"/>
              </p:ext>
            </p:extLst>
          </p:nvPr>
        </p:nvGraphicFramePr>
        <p:xfrm>
          <a:off x="888410" y="1343364"/>
          <a:ext cx="5969590" cy="334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7FCCD24-2480-4545-AAED-18B8BEF83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573245"/>
              </p:ext>
            </p:extLst>
          </p:nvPr>
        </p:nvGraphicFramePr>
        <p:xfrm>
          <a:off x="7536587" y="1564617"/>
          <a:ext cx="2657475" cy="270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6FD603-8DD8-4F65-B1DF-66F584997C87}"/>
              </a:ext>
            </a:extLst>
          </p:cNvPr>
          <p:cNvSpPr txBox="1"/>
          <p:nvPr/>
        </p:nvSpPr>
        <p:spPr>
          <a:xfrm>
            <a:off x="1103472" y="4591306"/>
            <a:ext cx="8446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 - Oct increased activity - coincides with the summer weather in Boston - so that is good to see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Calibri" panose="020F0502020204030204" pitchFamily="34" charset="0"/>
              </a:rPr>
              <a:t>Doubled riders than the previous two years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0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000BF-8297-40BC-87FC-B28FEFA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0935"/>
            <a:ext cx="5397987" cy="3241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EE069-EE9F-45EE-BDA9-3C01B3AA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3" y="1120935"/>
            <a:ext cx="4925995" cy="3420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659BE-4B94-442C-A3E3-9BF46D36BCFC}"/>
              </a:ext>
            </a:extLst>
          </p:cNvPr>
          <p:cNvSpPr txBox="1"/>
          <p:nvPr/>
        </p:nvSpPr>
        <p:spPr>
          <a:xfrm>
            <a:off x="863600" y="4541087"/>
            <a:ext cx="8826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Bluebikes</a:t>
            </a:r>
            <a:r>
              <a:rPr lang="en-US" dirty="0"/>
              <a:t> subscribers have been steadily growing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Bluebikes</a:t>
            </a:r>
            <a:r>
              <a:rPr lang="en-US" dirty="0"/>
              <a:t> 50% low on the number of rides it gets compared to Divvy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they find a way to tap the non-subscribers it will definitely improve </a:t>
            </a:r>
            <a:r>
              <a:rPr lang="en-US" dirty="0" err="1"/>
              <a:t>longterm</a:t>
            </a:r>
            <a:r>
              <a:rPr lang="en-US" dirty="0"/>
              <a:t> growth and revenue for the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C9D7C-BAFB-4419-9347-16C0C32E8BE6}"/>
              </a:ext>
            </a:extLst>
          </p:cNvPr>
          <p:cNvSpPr txBox="1"/>
          <p:nvPr/>
        </p:nvSpPr>
        <p:spPr>
          <a:xfrm>
            <a:off x="1041400" y="296119"/>
            <a:ext cx="971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Which </a:t>
            </a:r>
            <a:r>
              <a:rPr lang="en-US" sz="2800" dirty="0" err="1"/>
              <a:t>organisations</a:t>
            </a:r>
            <a:r>
              <a:rPr lang="en-US" sz="2800" dirty="0"/>
              <a:t> are showing the most growth in bike rentals?</a:t>
            </a:r>
          </a:p>
        </p:txBody>
      </p:sp>
    </p:spTree>
    <p:extLst>
      <p:ext uri="{BB962C8B-B14F-4D97-AF65-F5344CB8AC3E}">
        <p14:creationId xmlns:p14="http://schemas.microsoft.com/office/powerpoint/2010/main" val="41923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8DB3C-9378-4934-AE93-AE3D24BF3F6D}"/>
              </a:ext>
            </a:extLst>
          </p:cNvPr>
          <p:cNvSpPr txBox="1"/>
          <p:nvPr/>
        </p:nvSpPr>
        <p:spPr>
          <a:xfrm>
            <a:off x="1155700" y="1224101"/>
            <a:ext cx="8928100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/>
              <a:t>Is there a difference in growth between holiday activity and commuting activity?  </a:t>
            </a:r>
          </a:p>
          <a:p>
            <a:pPr algn="ctr">
              <a:lnSpc>
                <a:spcPct val="200000"/>
              </a:lnSpc>
            </a:pPr>
            <a:endParaRPr lang="en-US" sz="2800" dirty="0"/>
          </a:p>
          <a:p>
            <a:pPr algn="ctr">
              <a:lnSpc>
                <a:spcPct val="200000"/>
              </a:lnSpc>
            </a:pPr>
            <a:r>
              <a:rPr lang="en-US" sz="2800" dirty="0"/>
              <a:t>What are the trends comparing </a:t>
            </a:r>
            <a:r>
              <a:rPr lang="en-US" sz="2800" dirty="0" err="1"/>
              <a:t>bluebikes</a:t>
            </a:r>
            <a:r>
              <a:rPr lang="en-US" sz="2800" dirty="0"/>
              <a:t> and divvy</a:t>
            </a:r>
          </a:p>
        </p:txBody>
      </p:sp>
    </p:spTree>
    <p:extLst>
      <p:ext uri="{BB962C8B-B14F-4D97-AF65-F5344CB8AC3E}">
        <p14:creationId xmlns:p14="http://schemas.microsoft.com/office/powerpoint/2010/main" val="155805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1F7348D-6E5F-4A52-BCA2-40F467948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771444"/>
              </p:ext>
            </p:extLst>
          </p:nvPr>
        </p:nvGraphicFramePr>
        <p:xfrm>
          <a:off x="421185" y="547922"/>
          <a:ext cx="5968501" cy="275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75F788-4575-458D-A9AA-1028E496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337557"/>
            <a:ext cx="5011346" cy="2984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B2C64-163C-4DB1-9C77-773A4B01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27" y="3536159"/>
            <a:ext cx="5011346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DE41F-FB7F-4668-8FF5-B9856008D41F}"/>
              </a:ext>
            </a:extLst>
          </p:cNvPr>
          <p:cNvSpPr txBox="1"/>
          <p:nvPr/>
        </p:nvSpPr>
        <p:spPr>
          <a:xfrm>
            <a:off x="609600" y="428178"/>
            <a:ext cx="9283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Points</a:t>
            </a:r>
          </a:p>
          <a:p>
            <a:r>
              <a:rPr lang="en-US" sz="2400" dirty="0"/>
              <a:t>For both BLUEBIKES and Divvy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we look in terms of months, during  Dec and Jan, activity is low across all years. </a:t>
            </a:r>
          </a:p>
          <a:p>
            <a:r>
              <a:rPr lang="en-US" sz="2400" dirty="0"/>
              <a:t>and this period corresponds to holiday period globally and</a:t>
            </a:r>
          </a:p>
          <a:p>
            <a:r>
              <a:rPr lang="en-US" sz="2400" dirty="0"/>
              <a:t>so yes it is negatively affecting </a:t>
            </a:r>
            <a:r>
              <a:rPr lang="en-US" sz="2400" dirty="0" err="1"/>
              <a:t>bluebikes</a:t>
            </a:r>
            <a:r>
              <a:rPr lang="en-US" sz="2400" dirty="0"/>
              <a:t> in terms of company growth and 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Whereas when we look at holiday period - Saturday and Sunday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less number of rides across all years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means people prefer to ride bikes for commuting mon-</a:t>
            </a:r>
            <a:r>
              <a:rPr lang="en-US" sz="2400" dirty="0" err="1"/>
              <a:t>fri</a:t>
            </a:r>
            <a:r>
              <a:rPr lang="en-US" sz="2400" dirty="0"/>
              <a:t> than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interestingly most subscribers follow this pattern and the casual users appear to indulge in weekends</a:t>
            </a:r>
          </a:p>
        </p:txBody>
      </p:sp>
    </p:spTree>
    <p:extLst>
      <p:ext uri="{BB962C8B-B14F-4D97-AF65-F5344CB8AC3E}">
        <p14:creationId xmlns:p14="http://schemas.microsoft.com/office/powerpoint/2010/main" val="249902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1F4E1-836E-4C94-83BD-C20B170CAC0B}"/>
              </a:ext>
            </a:extLst>
          </p:cNvPr>
          <p:cNvSpPr txBox="1"/>
          <p:nvPr/>
        </p:nvSpPr>
        <p:spPr>
          <a:xfrm>
            <a:off x="685800" y="2828836"/>
            <a:ext cx="845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Bluebikes</a:t>
            </a:r>
            <a:r>
              <a:rPr lang="en-US" sz="2800" dirty="0"/>
              <a:t> Longest journey </a:t>
            </a:r>
          </a:p>
          <a:p>
            <a:endParaRPr lang="en-US" sz="2800" dirty="0"/>
          </a:p>
          <a:p>
            <a:r>
              <a:rPr lang="en-US" sz="2800" dirty="0"/>
              <a:t>-- a ride from Glendale Square (Ferry St at Broadway) to Belgrade Ave at Walworth St . Ride distance</a:t>
            </a:r>
          </a:p>
          <a:p>
            <a:r>
              <a:rPr lang="en-US" sz="2800" dirty="0"/>
              <a:t>-- calculated to be 10 k. </a:t>
            </a:r>
          </a:p>
          <a:p>
            <a:r>
              <a:rPr lang="en-US" sz="2800" dirty="0"/>
              <a:t>--it happened in mid-august 2019 </a:t>
            </a:r>
            <a:r>
              <a:rPr lang="en-US" sz="2800" dirty="0" err="1"/>
              <a:t>amd</a:t>
            </a:r>
            <a:r>
              <a:rPr lang="en-US" sz="2800" dirty="0"/>
              <a:t> by a man likely to be  51 years of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4637D-DAE7-4BCA-A170-F42F9DE9E14B}"/>
              </a:ext>
            </a:extLst>
          </p:cNvPr>
          <p:cNvSpPr txBox="1"/>
          <p:nvPr/>
        </p:nvSpPr>
        <p:spPr>
          <a:xfrm>
            <a:off x="914400" y="1157456"/>
            <a:ext cx="932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was the longest journey? What do we know about it? </a:t>
            </a:r>
          </a:p>
        </p:txBody>
      </p:sp>
    </p:spTree>
    <p:extLst>
      <p:ext uri="{BB962C8B-B14F-4D97-AF65-F5344CB8AC3E}">
        <p14:creationId xmlns:p14="http://schemas.microsoft.com/office/powerpoint/2010/main" val="11525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3CF0F4-DEB8-4DE6-B76D-A4AA90BE22B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9CCDA-2598-40E0-A06E-16465A3C4D3D}"/>
              </a:ext>
            </a:extLst>
          </p:cNvPr>
          <p:cNvSpPr txBox="1"/>
          <p:nvPr/>
        </p:nvSpPr>
        <p:spPr>
          <a:xfrm>
            <a:off x="1727200" y="1939836"/>
            <a:ext cx="8318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-- 9.09 k move, </a:t>
            </a:r>
          </a:p>
          <a:p>
            <a:r>
              <a:rPr lang="en-US" sz="2800" dirty="0"/>
              <a:t>-- bike was relocated from station at  Packard Ave at </a:t>
            </a:r>
            <a:r>
              <a:rPr lang="en-US" sz="2800" dirty="0" err="1"/>
              <a:t>Powderhouse</a:t>
            </a:r>
            <a:r>
              <a:rPr lang="en-US" sz="2800" dirty="0"/>
              <a:t> Blvd in </a:t>
            </a:r>
            <a:r>
              <a:rPr lang="en-US" sz="2800" dirty="0" err="1"/>
              <a:t>Sommervile</a:t>
            </a:r>
            <a:r>
              <a:rPr lang="en-US" sz="2800" dirty="0"/>
              <a:t> to station at Blue Hill Ave at Almont St in Boston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AAF13-5B06-4FFF-8509-12710F3A6937}"/>
              </a:ext>
            </a:extLst>
          </p:cNvPr>
          <p:cNvSpPr txBox="1"/>
          <p:nvPr/>
        </p:nvSpPr>
        <p:spPr>
          <a:xfrm>
            <a:off x="1295400" y="983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was the furthest relocation?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04F3A-AB1E-438E-80A2-4AECB77FA810}"/>
              </a:ext>
            </a:extLst>
          </p:cNvPr>
          <p:cNvSpPr txBox="1"/>
          <p:nvPr/>
        </p:nvSpPr>
        <p:spPr>
          <a:xfrm>
            <a:off x="469900" y="41886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far is a typical journey?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92D58-6543-4F71-81C1-E6CCB85DE61F}"/>
              </a:ext>
            </a:extLst>
          </p:cNvPr>
          <p:cNvSpPr txBox="1"/>
          <p:nvPr/>
        </p:nvSpPr>
        <p:spPr>
          <a:xfrm>
            <a:off x="1536700" y="4673937"/>
            <a:ext cx="7912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--A typical journey irrespective of gender for </a:t>
            </a:r>
            <a:r>
              <a:rPr lang="en-US" sz="2800" dirty="0" err="1"/>
              <a:t>bluebike</a:t>
            </a:r>
            <a:r>
              <a:rPr lang="en-US" sz="2800" dirty="0"/>
              <a:t> riders - 1.15 k distance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--comparing ride data  from 2016 and  2019</a:t>
            </a:r>
          </a:p>
        </p:txBody>
      </p:sp>
    </p:spTree>
    <p:extLst>
      <p:ext uri="{BB962C8B-B14F-4D97-AF65-F5344CB8AC3E}">
        <p14:creationId xmlns:p14="http://schemas.microsoft.com/office/powerpoint/2010/main" val="272642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Sridevi Muralidharan</dc:creator>
  <cp:lastModifiedBy>Sridevi Muralidharan</cp:lastModifiedBy>
  <cp:revision>3</cp:revision>
  <dcterms:created xsi:type="dcterms:W3CDTF">2021-02-05T06:18:51Z</dcterms:created>
  <dcterms:modified xsi:type="dcterms:W3CDTF">2021-02-05T06:42:29Z</dcterms:modified>
</cp:coreProperties>
</file>