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87"/>
  </p:notesMasterIdLst>
  <p:sldIdLst>
    <p:sldId id="256" r:id="rId2"/>
    <p:sldId id="258" r:id="rId3"/>
    <p:sldId id="257" r:id="rId4"/>
    <p:sldId id="260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3" r:id="rId24"/>
    <p:sldId id="352" r:id="rId25"/>
    <p:sldId id="354" r:id="rId26"/>
    <p:sldId id="355" r:id="rId27"/>
    <p:sldId id="356" r:id="rId28"/>
    <p:sldId id="357" r:id="rId29"/>
    <p:sldId id="358" r:id="rId30"/>
    <p:sldId id="359" r:id="rId31"/>
    <p:sldId id="360" r:id="rId32"/>
    <p:sldId id="361" r:id="rId33"/>
    <p:sldId id="363" r:id="rId34"/>
    <p:sldId id="362" r:id="rId35"/>
    <p:sldId id="364" r:id="rId36"/>
    <p:sldId id="365" r:id="rId37"/>
    <p:sldId id="366" r:id="rId38"/>
    <p:sldId id="367" r:id="rId39"/>
    <p:sldId id="368" r:id="rId40"/>
    <p:sldId id="369" r:id="rId41"/>
    <p:sldId id="370" r:id="rId42"/>
    <p:sldId id="371" r:id="rId43"/>
    <p:sldId id="372" r:id="rId44"/>
    <p:sldId id="373" r:id="rId45"/>
    <p:sldId id="374" r:id="rId46"/>
    <p:sldId id="375" r:id="rId47"/>
    <p:sldId id="376" r:id="rId48"/>
    <p:sldId id="377" r:id="rId49"/>
    <p:sldId id="379" r:id="rId50"/>
    <p:sldId id="378" r:id="rId51"/>
    <p:sldId id="380" r:id="rId52"/>
    <p:sldId id="381" r:id="rId53"/>
    <p:sldId id="382" r:id="rId54"/>
    <p:sldId id="383" r:id="rId55"/>
    <p:sldId id="384" r:id="rId56"/>
    <p:sldId id="385" r:id="rId57"/>
    <p:sldId id="386" r:id="rId58"/>
    <p:sldId id="387" r:id="rId59"/>
    <p:sldId id="388" r:id="rId60"/>
    <p:sldId id="389" r:id="rId61"/>
    <p:sldId id="390" r:id="rId62"/>
    <p:sldId id="391" r:id="rId63"/>
    <p:sldId id="392" r:id="rId64"/>
    <p:sldId id="393" r:id="rId65"/>
    <p:sldId id="395" r:id="rId66"/>
    <p:sldId id="394" r:id="rId67"/>
    <p:sldId id="396" r:id="rId68"/>
    <p:sldId id="397" r:id="rId69"/>
    <p:sldId id="398" r:id="rId70"/>
    <p:sldId id="399" r:id="rId71"/>
    <p:sldId id="400" r:id="rId72"/>
    <p:sldId id="401" r:id="rId73"/>
    <p:sldId id="402" r:id="rId74"/>
    <p:sldId id="403" r:id="rId75"/>
    <p:sldId id="404" r:id="rId76"/>
    <p:sldId id="406" r:id="rId77"/>
    <p:sldId id="405" r:id="rId78"/>
    <p:sldId id="407" r:id="rId79"/>
    <p:sldId id="408" r:id="rId80"/>
    <p:sldId id="409" r:id="rId81"/>
    <p:sldId id="410" r:id="rId82"/>
    <p:sldId id="411" r:id="rId83"/>
    <p:sldId id="412" r:id="rId84"/>
    <p:sldId id="413" r:id="rId85"/>
    <p:sldId id="259" r:id="rId8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8AA"/>
    <a:srgbClr val="FA9D27"/>
    <a:srgbClr val="FDA007"/>
    <a:srgbClr val="FDC3A9"/>
    <a:srgbClr val="FFFFFF"/>
    <a:srgbClr val="00AF92"/>
    <a:srgbClr val="006450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6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2" y="27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2018/10/09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104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90893"/>
            <a:ext cx="6858000" cy="1242039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2018/10/09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2018/10/09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730"/>
            <a:ext cx="7886700" cy="416995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8983"/>
            <a:ext cx="7886700" cy="32640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2018/10/09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2018/10/09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1640869"/>
            <a:ext cx="7886700" cy="1862662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2018/10/09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8950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2050"/>
            <a:ext cx="3868340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8950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2050"/>
            <a:ext cx="3887391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2018/10/09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1619533"/>
            <a:ext cx="4286250" cy="1037019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2018/10/09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2800391"/>
            <a:ext cx="4286250" cy="88960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2018/10/09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535348"/>
            <a:ext cx="3511241" cy="1071308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535348"/>
            <a:ext cx="4283912" cy="405340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1735708"/>
            <a:ext cx="3511241" cy="2859191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2018/10/09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273892"/>
            <a:ext cx="681676" cy="4359641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273892"/>
            <a:ext cx="7084832" cy="435964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2018/10/09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ntact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Relationship Id="rId5" Type="http://schemas.openxmlformats.org/officeDocument/2006/relationships/image" Target="../media/image30.png"/><Relationship Id="rId4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Relationship Id="rId4" Type="http://schemas.openxmlformats.org/officeDocument/2006/relationships/image" Target="../media/image3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Relationship Id="rId4" Type="http://schemas.openxmlformats.org/officeDocument/2006/relationships/image" Target="../media/image3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Relationship Id="rId4" Type="http://schemas.openxmlformats.org/officeDocument/2006/relationships/image" Target="../media/image4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Relationship Id="rId4" Type="http://schemas.openxmlformats.org/officeDocument/2006/relationships/image" Target="../media/image4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Relationship Id="rId4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Relationship Id="rId4" Type="http://schemas.openxmlformats.org/officeDocument/2006/relationships/image" Target="../media/image57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Relationship Id="rId4" Type="http://schemas.openxmlformats.org/officeDocument/2006/relationships/image" Target="../media/image26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Relationship Id="rId4" Type="http://schemas.openxmlformats.org/officeDocument/2006/relationships/hyperlink" Target="https://windyzj.github.io/try_git/" TargetMode="Externa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for-windows.github.io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hyperlink" Target="http://www.github.com/" TargetMode="External"/><Relationship Id="rId4" Type="http://schemas.openxmlformats.org/officeDocument/2006/relationships/hyperlink" Target="https://tortoisegit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613660" y="1276985"/>
            <a:ext cx="566928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800" b="1" dirty="0">
                <a:ln/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zh-CN" altLang="en-US" sz="4800" b="1" dirty="0">
                <a:ln/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与</a:t>
            </a:r>
            <a:r>
              <a:rPr lang="en-US" altLang="zh-CN" sz="4800" b="1" dirty="0" err="1">
                <a:ln/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endParaRPr lang="zh-CN" altLang="en-US" sz="4800" b="1" dirty="0">
              <a:ln/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91945" y="2705735"/>
            <a:ext cx="2236510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3200" dirty="0">
                <a:ln/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讲师：夏磊</a:t>
            </a:r>
            <a:endParaRPr lang="en-US" altLang="zh-CN" sz="3200" dirty="0">
              <a:ln/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Git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简介及安装</a:t>
            </a:r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—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安装</a:t>
            </a:r>
            <a:r>
              <a:rPr lang="zh-CN" altLang="en-US" sz="2000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alt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F4C17A5-D6EF-41E4-8085-941071F58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70" y="494347"/>
            <a:ext cx="7871460" cy="45224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94850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Git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简介及安装</a:t>
            </a:r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—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安装</a:t>
            </a:r>
            <a:r>
              <a:rPr lang="zh-CN" altLang="en-US" sz="2000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alt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712A4DE-397C-4D72-A2F5-E93495E0B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583" y="517432"/>
            <a:ext cx="5698834" cy="440724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22722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Git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简介及安装</a:t>
            </a:r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—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安装</a:t>
            </a:r>
            <a:r>
              <a:rPr lang="zh-CN" altLang="en-US" sz="2000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alt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D9FE06-7424-47C1-9C7F-6AC7FFAFB6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235" y="554009"/>
            <a:ext cx="5791529" cy="447893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45178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Git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简介及安装</a:t>
            </a:r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—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安装</a:t>
            </a:r>
            <a:r>
              <a:rPr lang="zh-CN" altLang="en-US" sz="2000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alt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8E5CF9F-BED4-467F-B140-CEFFC22ED1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372" y="510928"/>
            <a:ext cx="5869256" cy="453904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92930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Git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简介及安装</a:t>
            </a:r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—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安装</a:t>
            </a:r>
            <a:r>
              <a:rPr lang="zh-CN" altLang="en-US" sz="2000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alt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8EC812-413F-4C05-8E3B-8A258B417D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758" y="518576"/>
            <a:ext cx="5784484" cy="44734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88108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Git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简介及安装</a:t>
            </a:r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—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安装</a:t>
            </a:r>
            <a:r>
              <a:rPr lang="zh-CN" altLang="en-US" sz="2000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alt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36F1617-78EF-48F8-B755-098115FF0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19" y="498368"/>
            <a:ext cx="5756161" cy="4451584"/>
          </a:xfrm>
          <a:prstGeom prst="rect">
            <a:avLst/>
          </a:prstGeom>
        </p:spPr>
      </p:pic>
      <p:sp>
        <p:nvSpPr>
          <p:cNvPr id="8" name="TextBox 47">
            <a:extLst>
              <a:ext uri="{FF2B5EF4-FFF2-40B4-BE49-F238E27FC236}">
                <a16:creationId xmlns:a16="http://schemas.microsoft.com/office/drawing/2014/main" id="{A9C30F69-25FC-49FA-AE20-ACDC968EE2FC}"/>
              </a:ext>
            </a:extLst>
          </p:cNvPr>
          <p:cNvSpPr txBox="1"/>
          <p:nvPr/>
        </p:nvSpPr>
        <p:spPr>
          <a:xfrm>
            <a:off x="6673272" y="618336"/>
            <a:ext cx="2239080" cy="1608375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命令的执行环境，这里推荐选择第一个，就是单独用户</a:t>
            </a:r>
            <a:r>
              <a:rPr lang="en-US" altLang="zh-CN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自己的命令行窗口。</a:t>
            </a:r>
            <a:endParaRPr lang="en-US" altLang="zh-CN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不推荐和</a:t>
            </a:r>
            <a:r>
              <a:rPr lang="en-US" altLang="zh-CN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的命令行窗口混用。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9486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Git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简介及安装</a:t>
            </a:r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—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安装</a:t>
            </a:r>
            <a:r>
              <a:rPr lang="zh-CN" altLang="en-US" sz="2000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alt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0C8B6E8-3E23-4E76-89B9-776533E2FF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95" y="497004"/>
            <a:ext cx="5722153" cy="4425283"/>
          </a:xfrm>
          <a:prstGeom prst="rect">
            <a:avLst/>
          </a:prstGeom>
        </p:spPr>
      </p:pic>
      <p:sp>
        <p:nvSpPr>
          <p:cNvPr id="9" name="TextBox 47">
            <a:extLst>
              <a:ext uri="{FF2B5EF4-FFF2-40B4-BE49-F238E27FC236}">
                <a16:creationId xmlns:a16="http://schemas.microsoft.com/office/drawing/2014/main" id="{7E0B1024-17B1-4DDE-8A67-447DEEA09FDD}"/>
              </a:ext>
            </a:extLst>
          </p:cNvPr>
          <p:cNvSpPr txBox="1"/>
          <p:nvPr/>
        </p:nvSpPr>
        <p:spPr>
          <a:xfrm>
            <a:off x="6669132" y="711224"/>
            <a:ext cx="2474868" cy="823545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r>
              <a:rPr lang="en-US" altLang="zh-CN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传输： </a:t>
            </a:r>
            <a:endParaRPr lang="en-US" altLang="zh-CN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SSL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传输协议</a:t>
            </a:r>
          </a:p>
          <a:p>
            <a:endParaRPr lang="zh-CN" altLang="en-US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8669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Git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简介及安装</a:t>
            </a:r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—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安装</a:t>
            </a:r>
            <a:r>
              <a:rPr lang="zh-CN" altLang="en-US" sz="2000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alt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47">
            <a:extLst>
              <a:ext uri="{FF2B5EF4-FFF2-40B4-BE49-F238E27FC236}">
                <a16:creationId xmlns:a16="http://schemas.microsoft.com/office/drawing/2014/main" id="{7EF4CF0C-FD09-4C5F-82AE-7AA7A9F63F06}"/>
              </a:ext>
            </a:extLst>
          </p:cNvPr>
          <p:cNvSpPr txBox="1"/>
          <p:nvPr/>
        </p:nvSpPr>
        <p:spPr>
          <a:xfrm>
            <a:off x="5998072" y="594822"/>
            <a:ext cx="2950856" cy="3439645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在“</a:t>
            </a:r>
            <a:r>
              <a:rPr lang="en-US" altLang="zh-CN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Configuring the line ending conversions”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选项中，</a:t>
            </a:r>
            <a:endParaRPr lang="en-US" altLang="zh-CN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第一个选项：如果是跨平台项目，在</a:t>
            </a:r>
            <a:r>
              <a:rPr lang="en-US" altLang="zh-CN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系统安装，选择；</a:t>
            </a:r>
            <a:endParaRPr lang="en-US" altLang="zh-CN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第二个选项：如果是跨平台项目，在</a:t>
            </a:r>
            <a:r>
              <a:rPr lang="en-US" altLang="zh-CN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系统安装，选择；</a:t>
            </a:r>
            <a:endParaRPr lang="en-US" altLang="zh-CN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第三个选项：非跨平台项目，选择。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5829FAA-21AD-4FFC-A770-3CFD9CFE0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95" y="594822"/>
            <a:ext cx="5112568" cy="395385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5798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Git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简介及安装</a:t>
            </a:r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—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安装</a:t>
            </a:r>
            <a:r>
              <a:rPr lang="zh-CN" altLang="en-US" sz="2000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alt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47">
            <a:extLst>
              <a:ext uri="{FF2B5EF4-FFF2-40B4-BE49-F238E27FC236}">
                <a16:creationId xmlns:a16="http://schemas.microsoft.com/office/drawing/2014/main" id="{B3627C6A-695C-47B5-A91D-AF3975794450}"/>
              </a:ext>
            </a:extLst>
          </p:cNvPr>
          <p:cNvSpPr txBox="1"/>
          <p:nvPr/>
        </p:nvSpPr>
        <p:spPr>
          <a:xfrm>
            <a:off x="6110531" y="551720"/>
            <a:ext cx="2923742" cy="2131595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在“</a:t>
            </a:r>
            <a:r>
              <a:rPr lang="en-US" altLang="zh-CN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terminal emulator”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选项中，</a:t>
            </a:r>
            <a:endParaRPr lang="en-US" altLang="zh-CN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第一个选项：使用专用的</a:t>
            </a:r>
            <a:r>
              <a:rPr lang="en-US" altLang="zh-CN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窗口（推荐）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第二个选项：使用</a:t>
            </a:r>
            <a:r>
              <a:rPr lang="en-US" altLang="zh-CN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700" dirty="0" err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命令行窗口。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339853B-039C-45CC-B43F-974D0500C5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95" y="551720"/>
            <a:ext cx="5124745" cy="411594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02631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Git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简介及安装</a:t>
            </a:r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—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安装</a:t>
            </a:r>
            <a:r>
              <a:rPr lang="zh-CN" altLang="en-US" sz="2000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alt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47">
            <a:extLst>
              <a:ext uri="{FF2B5EF4-FFF2-40B4-BE49-F238E27FC236}">
                <a16:creationId xmlns:a16="http://schemas.microsoft.com/office/drawing/2014/main" id="{CFBD9EA6-1C9F-4E92-9493-A719CFE4AA58}"/>
              </a:ext>
            </a:extLst>
          </p:cNvPr>
          <p:cNvSpPr txBox="1"/>
          <p:nvPr/>
        </p:nvSpPr>
        <p:spPr>
          <a:xfrm>
            <a:off x="5848265" y="979955"/>
            <a:ext cx="3174789" cy="1085155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在“</a:t>
            </a:r>
            <a:r>
              <a:rPr lang="en-US" altLang="zh-CN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Configuring extra”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选项中，</a:t>
            </a:r>
            <a:endParaRPr lang="en-US" altLang="zh-CN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默认开启文件缓存即可（推荐）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3ED8CFB-5D50-4621-B654-5616E88E5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57" y="549051"/>
            <a:ext cx="5121083" cy="39604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36702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43387" y="4980"/>
            <a:ext cx="1523174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zh-CN" altLang="en-US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与</a:t>
            </a:r>
            <a:r>
              <a:rPr lang="en-US" altLang="zh-CN" sz="2000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endParaRPr lang="zh-CN" alt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本框 19">
            <a:extLst>
              <a:ext uri="{FF2B5EF4-FFF2-40B4-BE49-F238E27FC236}">
                <a16:creationId xmlns:a16="http://schemas.microsoft.com/office/drawing/2014/main" id="{F448B35B-AAAF-4DA1-8B56-65A0DFC49FE2}"/>
              </a:ext>
            </a:extLst>
          </p:cNvPr>
          <p:cNvSpPr txBox="1"/>
          <p:nvPr/>
        </p:nvSpPr>
        <p:spPr>
          <a:xfrm>
            <a:off x="0" y="621082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zh-CN" altLang="en-US" sz="28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为什么要学</a:t>
            </a:r>
            <a:r>
              <a:rPr lang="en-US" altLang="zh-CN" sz="28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</a:p>
        </p:txBody>
      </p:sp>
      <p:sp>
        <p:nvSpPr>
          <p:cNvPr id="9" name="文本框 19">
            <a:extLst>
              <a:ext uri="{FF2B5EF4-FFF2-40B4-BE49-F238E27FC236}">
                <a16:creationId xmlns:a16="http://schemas.microsoft.com/office/drawing/2014/main" id="{AF07F0E9-7F83-4A8D-BDEC-C98966C4A5C5}"/>
              </a:ext>
            </a:extLst>
          </p:cNvPr>
          <p:cNvSpPr txBox="1"/>
          <p:nvPr/>
        </p:nvSpPr>
        <p:spPr>
          <a:xfrm>
            <a:off x="1512168" y="3045328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、必然趋势</a:t>
            </a:r>
            <a:endParaRPr lang="en-US" altLang="zh-CN" sz="2800" b="1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19">
            <a:extLst>
              <a:ext uri="{FF2B5EF4-FFF2-40B4-BE49-F238E27FC236}">
                <a16:creationId xmlns:a16="http://schemas.microsoft.com/office/drawing/2014/main" id="{08562A29-609D-40D8-9314-A6008B4C9C8A}"/>
              </a:ext>
            </a:extLst>
          </p:cNvPr>
          <p:cNvSpPr txBox="1"/>
          <p:nvPr/>
        </p:nvSpPr>
        <p:spPr>
          <a:xfrm>
            <a:off x="1512167" y="1965208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、必点天赋</a:t>
            </a:r>
            <a:endParaRPr lang="en-US" altLang="zh-CN" sz="2800" b="1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Git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简介及安装</a:t>
            </a:r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—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安装</a:t>
            </a:r>
            <a:r>
              <a:rPr lang="zh-CN" altLang="en-US" sz="2000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alt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09EC191-BF1A-40AF-BCED-94DFAA2EF2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44"/>
          <a:stretch/>
        </p:blipFill>
        <p:spPr>
          <a:xfrm>
            <a:off x="1619672" y="547144"/>
            <a:ext cx="5904656" cy="42522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22324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Git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简介及安装</a:t>
            </a:r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—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安装</a:t>
            </a:r>
            <a:r>
              <a:rPr lang="zh-CN" altLang="en-US" sz="2000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alt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F4AA1D-7E30-4B8A-9541-D2375BEA8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512856"/>
            <a:ext cx="3248025" cy="4495800"/>
          </a:xfrm>
          <a:prstGeom prst="rect">
            <a:avLst/>
          </a:prstGeom>
        </p:spPr>
      </p:pic>
      <p:sp>
        <p:nvSpPr>
          <p:cNvPr id="6" name="TextBox 47">
            <a:extLst>
              <a:ext uri="{FF2B5EF4-FFF2-40B4-BE49-F238E27FC236}">
                <a16:creationId xmlns:a16="http://schemas.microsoft.com/office/drawing/2014/main" id="{E4A4F6B1-8573-4872-BE4F-0E26C7B5B4DB}"/>
              </a:ext>
            </a:extLst>
          </p:cNvPr>
          <p:cNvSpPr txBox="1"/>
          <p:nvPr/>
        </p:nvSpPr>
        <p:spPr>
          <a:xfrm>
            <a:off x="4332113" y="705464"/>
            <a:ext cx="3702416" cy="561935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安装完成后，在任意的文件目录下，右键都可以开打</a:t>
            </a:r>
            <a:r>
              <a:rPr lang="en-US" altLang="zh-CN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的命令行窗口。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62FF5EA-989B-4C09-B2A0-D6CF17923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9545" y="1750276"/>
            <a:ext cx="5542857" cy="30285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92241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Git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简介及安装</a:t>
            </a:r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—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安装</a:t>
            </a:r>
            <a:r>
              <a:rPr lang="zh-CN" altLang="en-US" sz="2000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alt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19">
            <a:extLst>
              <a:ext uri="{FF2B5EF4-FFF2-40B4-BE49-F238E27FC236}">
                <a16:creationId xmlns:a16="http://schemas.microsoft.com/office/drawing/2014/main" id="{B7018F79-6AD9-4E05-95F0-2C664F933296}"/>
              </a:ext>
            </a:extLst>
          </p:cNvPr>
          <p:cNvSpPr txBox="1"/>
          <p:nvPr/>
        </p:nvSpPr>
        <p:spPr>
          <a:xfrm>
            <a:off x="140381" y="2006485"/>
            <a:ext cx="2396836" cy="346491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投资人账户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14">
            <a:extLst>
              <a:ext uri="{FF2B5EF4-FFF2-40B4-BE49-F238E27FC236}">
                <a16:creationId xmlns:a16="http://schemas.microsoft.com/office/drawing/2014/main" id="{6C198008-4F5D-4D8F-BE40-F9FBE832CCCA}"/>
              </a:ext>
            </a:extLst>
          </p:cNvPr>
          <p:cNvSpPr txBox="1"/>
          <p:nvPr/>
        </p:nvSpPr>
        <p:spPr>
          <a:xfrm>
            <a:off x="360104" y="487348"/>
            <a:ext cx="5666667" cy="353943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zh-CN" altLang="en-US" sz="17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安装完成后，还需要最后一步设置，在命令行输入如下：</a:t>
            </a:r>
            <a:endParaRPr lang="zh-CN" altLang="en-US" sz="1700" b="1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14">
            <a:extLst>
              <a:ext uri="{FF2B5EF4-FFF2-40B4-BE49-F238E27FC236}">
                <a16:creationId xmlns:a16="http://schemas.microsoft.com/office/drawing/2014/main" id="{8AA8D31F-38AA-450F-BF78-13E962CFADCC}"/>
              </a:ext>
            </a:extLst>
          </p:cNvPr>
          <p:cNvSpPr txBox="1"/>
          <p:nvPr/>
        </p:nvSpPr>
        <p:spPr>
          <a:xfrm>
            <a:off x="5716906" y="998759"/>
            <a:ext cx="3408368" cy="2708434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zh-CN" sz="17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17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是分布式版本控制系统，所以需要填写用户名和邮箱作为一个标识。</a:t>
            </a:r>
            <a:endParaRPr lang="en-US" altLang="zh-CN" sz="17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7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7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C:\Users\admin</a:t>
            </a:r>
            <a:r>
              <a:rPr lang="zh-CN" altLang="en-US" sz="17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路径下的</a:t>
            </a:r>
            <a:r>
              <a:rPr lang="en-US" altLang="zh-CN" sz="17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1700" dirty="0" err="1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gitconfig</a:t>
            </a:r>
            <a:r>
              <a:rPr lang="zh-CN" altLang="en-US" sz="17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文件里面可以看到</a:t>
            </a:r>
            <a:endParaRPr lang="en-US" altLang="zh-CN" sz="17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7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7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--global </a:t>
            </a:r>
            <a:r>
              <a:rPr lang="zh-CN" altLang="en-US" sz="17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表示全局属性，所有的</a:t>
            </a:r>
            <a:r>
              <a:rPr lang="en-US" altLang="zh-CN" sz="17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17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项目都会共用属性</a:t>
            </a:r>
          </a:p>
          <a:p>
            <a:endParaRPr lang="zh-CN" altLang="en-US" sz="1700" b="1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BFA0A9F-B794-4B14-8969-5887D5790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13" y="841291"/>
            <a:ext cx="5212784" cy="31333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68514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37260" y="429260"/>
            <a:ext cx="140208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目录</a:t>
            </a:r>
          </a:p>
        </p:txBody>
      </p:sp>
      <p:sp>
        <p:nvSpPr>
          <p:cNvPr id="6" name="矩形 5"/>
          <p:cNvSpPr/>
          <p:nvPr/>
        </p:nvSpPr>
        <p:spPr>
          <a:xfrm>
            <a:off x="3085211" y="1118616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085211" y="1730375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085211" y="2379980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085211" y="3025394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对角圆角矩形 10"/>
          <p:cNvSpPr/>
          <p:nvPr/>
        </p:nvSpPr>
        <p:spPr>
          <a:xfrm>
            <a:off x="3941826" y="1145286"/>
            <a:ext cx="3909822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对角圆角矩形 12"/>
          <p:cNvSpPr/>
          <p:nvPr/>
        </p:nvSpPr>
        <p:spPr>
          <a:xfrm>
            <a:off x="3941826" y="1797050"/>
            <a:ext cx="3909822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Git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实战操练</a:t>
            </a:r>
            <a:endParaRPr lang="zh-CN" altLang="en-US" sz="2400" dirty="0"/>
          </a:p>
        </p:txBody>
      </p:sp>
      <p:sp>
        <p:nvSpPr>
          <p:cNvPr id="14" name="对角圆角矩形 13"/>
          <p:cNvSpPr/>
          <p:nvPr/>
        </p:nvSpPr>
        <p:spPr>
          <a:xfrm>
            <a:off x="3941826" y="2446655"/>
            <a:ext cx="3909822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Github</a:t>
            </a:r>
            <a:r>
              <a:rPr lang="zh-CN" altLang="en-US" sz="2400" dirty="0"/>
              <a:t>简介与实操</a:t>
            </a:r>
          </a:p>
        </p:txBody>
      </p:sp>
      <p:sp>
        <p:nvSpPr>
          <p:cNvPr id="15" name="对角圆角矩形 14"/>
          <p:cNvSpPr/>
          <p:nvPr/>
        </p:nvSpPr>
        <p:spPr>
          <a:xfrm>
            <a:off x="3941826" y="3067939"/>
            <a:ext cx="3909821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Egit</a:t>
            </a:r>
            <a:r>
              <a:rPr lang="zh-CN" altLang="en-US" sz="2400" dirty="0"/>
              <a:t>操作</a:t>
            </a:r>
          </a:p>
        </p:txBody>
      </p:sp>
      <p:sp>
        <p:nvSpPr>
          <p:cNvPr id="16" name="矩形 15"/>
          <p:cNvSpPr/>
          <p:nvPr/>
        </p:nvSpPr>
        <p:spPr>
          <a:xfrm>
            <a:off x="3120454" y="1043559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7" name="矩形 16"/>
          <p:cNvSpPr/>
          <p:nvPr/>
        </p:nvSpPr>
        <p:spPr>
          <a:xfrm>
            <a:off x="3133471" y="1638935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8" name="矩形 17"/>
          <p:cNvSpPr/>
          <p:nvPr/>
        </p:nvSpPr>
        <p:spPr>
          <a:xfrm>
            <a:off x="3056636" y="2311400"/>
            <a:ext cx="59880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9" name="矩形 18"/>
          <p:cNvSpPr/>
          <p:nvPr/>
        </p:nvSpPr>
        <p:spPr>
          <a:xfrm>
            <a:off x="3123629" y="2952369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4000" b="1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0" name="矩形 19"/>
          <p:cNvSpPr/>
          <p:nvPr/>
        </p:nvSpPr>
        <p:spPr>
          <a:xfrm>
            <a:off x="4772151" y="1153223"/>
            <a:ext cx="2249170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zh-CN" altLang="en-US" sz="2400" dirty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简介及安装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379E222-A67E-4D95-8218-271B83AB2EE8}"/>
              </a:ext>
            </a:extLst>
          </p:cNvPr>
          <p:cNvSpPr/>
          <p:nvPr/>
        </p:nvSpPr>
        <p:spPr>
          <a:xfrm>
            <a:off x="3091307" y="3636264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对角圆角矩形 10">
            <a:extLst>
              <a:ext uri="{FF2B5EF4-FFF2-40B4-BE49-F238E27FC236}">
                <a16:creationId xmlns:a16="http://schemas.microsoft.com/office/drawing/2014/main" id="{90D61BAE-2231-479A-AB12-F4A6545FAE59}"/>
              </a:ext>
            </a:extLst>
          </p:cNvPr>
          <p:cNvSpPr/>
          <p:nvPr/>
        </p:nvSpPr>
        <p:spPr>
          <a:xfrm>
            <a:off x="3947922" y="3662934"/>
            <a:ext cx="3903725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C918E8-82E5-454A-84B6-08A7DA7A034B}"/>
              </a:ext>
            </a:extLst>
          </p:cNvPr>
          <p:cNvSpPr/>
          <p:nvPr/>
        </p:nvSpPr>
        <p:spPr>
          <a:xfrm>
            <a:off x="4772151" y="3677538"/>
            <a:ext cx="2249170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zh-CN" altLang="en-US" sz="2400" dirty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工作流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5CF3268-0979-4D91-8A1E-E6431BDD50F4}"/>
              </a:ext>
            </a:extLst>
          </p:cNvPr>
          <p:cNvSpPr/>
          <p:nvPr/>
        </p:nvSpPr>
        <p:spPr>
          <a:xfrm>
            <a:off x="3130042" y="3547364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F6CCF42-889B-42D9-BBDE-5557AF538ADB}"/>
              </a:ext>
            </a:extLst>
          </p:cNvPr>
          <p:cNvSpPr/>
          <p:nvPr/>
        </p:nvSpPr>
        <p:spPr>
          <a:xfrm>
            <a:off x="3941826" y="1812924"/>
            <a:ext cx="3909821" cy="47498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7621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Gits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实战操练</a:t>
            </a:r>
            <a:r>
              <a:rPr lang="zh-CN" altLang="en-US" sz="2000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alt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文本框 14">
            <a:extLst>
              <a:ext uri="{FF2B5EF4-FFF2-40B4-BE49-F238E27FC236}">
                <a16:creationId xmlns:a16="http://schemas.microsoft.com/office/drawing/2014/main" id="{3133F808-6D95-4237-996A-197E2AF383C9}"/>
              </a:ext>
            </a:extLst>
          </p:cNvPr>
          <p:cNvSpPr txBox="1"/>
          <p:nvPr/>
        </p:nvSpPr>
        <p:spPr>
          <a:xfrm>
            <a:off x="491478" y="159288"/>
            <a:ext cx="6993124" cy="1545787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zh-CN" b="1" dirty="0">
                <a:sym typeface="Arial" panose="020B0604020202020204" pitchFamily="34" charset="0"/>
              </a:rPr>
              <a:t>1.</a:t>
            </a:r>
            <a:r>
              <a:rPr lang="zh-CN" altLang="en-US" b="1" dirty="0">
                <a:sym typeface="Arial" panose="020B0604020202020204" pitchFamily="34" charset="0"/>
              </a:rPr>
              <a:t>创建版本库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在项目文件夹内，执行</a:t>
            </a:r>
            <a:r>
              <a:rPr lang="en-US" altLang="zh-CN" sz="2400" dirty="0">
                <a:solidFill>
                  <a:srgbClr val="007C6A"/>
                </a:solidFill>
              </a:rPr>
              <a:t>: </a:t>
            </a:r>
            <a:r>
              <a:rPr lang="zh-CN" altLang="en-US" sz="2400" dirty="0">
                <a:solidFill>
                  <a:srgbClr val="007C6A"/>
                </a:solidFill>
              </a:rPr>
              <a:t> </a:t>
            </a:r>
            <a:r>
              <a:rPr lang="en-US" altLang="zh-CN" sz="3200" dirty="0">
                <a:solidFill>
                  <a:srgbClr val="007C6A"/>
                </a:solidFill>
              </a:rPr>
              <a:t>git  </a:t>
            </a:r>
            <a:r>
              <a:rPr lang="en-US" altLang="zh-CN" sz="3200" dirty="0" err="1">
                <a:solidFill>
                  <a:srgbClr val="007C6A"/>
                </a:solidFill>
              </a:rPr>
              <a:t>init</a:t>
            </a:r>
            <a:endParaRPr lang="en-US" altLang="zh-CN" sz="3200" dirty="0">
              <a:solidFill>
                <a:srgbClr val="007C6A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9FDD132-F0B3-4E10-8F37-7AE3F1D76C7E}"/>
              </a:ext>
            </a:extLst>
          </p:cNvPr>
          <p:cNvSpPr txBox="1"/>
          <p:nvPr/>
        </p:nvSpPr>
        <p:spPr>
          <a:xfrm>
            <a:off x="521289" y="1959488"/>
            <a:ext cx="8256985" cy="2952328"/>
          </a:xfrm>
          <a:prstGeom prst="rect">
            <a:avLst/>
          </a:prstGeom>
        </p:spPr>
        <p:txBody>
          <a:bodyPr vert="horz" rtlCol="0" anchor="ctr">
            <a:normAutofit fontScale="92500"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b="1" dirty="0">
                <a:sym typeface="Arial" panose="020B0604020202020204" pitchFamily="34" charset="0"/>
              </a:rPr>
              <a:t>2.</a:t>
            </a:r>
            <a:r>
              <a:rPr lang="zh-CN" altLang="en-US" b="1" dirty="0">
                <a:sym typeface="Arial" panose="020B0604020202020204" pitchFamily="34" charset="0"/>
              </a:rPr>
              <a:t>提交文件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新建文件后，通过</a:t>
            </a:r>
            <a:r>
              <a:rPr lang="en-US" altLang="zh-CN" sz="2400" dirty="0">
                <a:solidFill>
                  <a:srgbClr val="007C6A"/>
                </a:solidFill>
              </a:rPr>
              <a:t>git  status  </a:t>
            </a:r>
            <a:r>
              <a:rPr lang="zh-CN" altLang="en-US" sz="2400" dirty="0">
                <a:solidFill>
                  <a:srgbClr val="007C6A"/>
                </a:solidFill>
              </a:rPr>
              <a:t>进行查看文件状态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将文件添加到暂存区   </a:t>
            </a:r>
            <a:r>
              <a:rPr lang="en-US" altLang="zh-CN" sz="2400" dirty="0">
                <a:solidFill>
                  <a:srgbClr val="007C6A"/>
                </a:solidFill>
              </a:rPr>
              <a:t>git  add  </a:t>
            </a:r>
            <a:r>
              <a:rPr lang="zh-CN" altLang="en-US" sz="2400" dirty="0">
                <a:solidFill>
                  <a:srgbClr val="007C6A"/>
                </a:solidFill>
              </a:rPr>
              <a:t>文件名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提交文件到本地库  </a:t>
            </a:r>
            <a:r>
              <a:rPr lang="en-US" altLang="zh-CN" sz="2400" dirty="0">
                <a:solidFill>
                  <a:srgbClr val="007C6A"/>
                </a:solidFill>
              </a:rPr>
              <a:t>git  commit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编写注释</a:t>
            </a:r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r>
              <a:rPr lang="zh-CN" altLang="en-US" sz="2400" dirty="0">
                <a:solidFill>
                  <a:srgbClr val="007C6A"/>
                </a:solidFill>
              </a:rPr>
              <a:t>，完成提交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或者也可以</a:t>
            </a:r>
            <a:r>
              <a:rPr lang="en-US" altLang="zh-CN" sz="2400" dirty="0">
                <a:solidFill>
                  <a:srgbClr val="007C6A"/>
                </a:solidFill>
              </a:rPr>
              <a:t>git  commit  –m “</a:t>
            </a:r>
            <a:r>
              <a:rPr lang="zh-CN" altLang="en-US" sz="2400" dirty="0">
                <a:solidFill>
                  <a:srgbClr val="007C6A"/>
                </a:solidFill>
              </a:rPr>
              <a:t>注释内容</a:t>
            </a:r>
            <a:r>
              <a:rPr lang="en-US" altLang="zh-CN" sz="2400" dirty="0">
                <a:solidFill>
                  <a:srgbClr val="007C6A"/>
                </a:solidFill>
              </a:rPr>
              <a:t>”, </a:t>
            </a:r>
            <a:r>
              <a:rPr lang="zh-CN" altLang="en-US" sz="2400" dirty="0">
                <a:solidFill>
                  <a:srgbClr val="007C6A"/>
                </a:solidFill>
              </a:rPr>
              <a:t>直接带注释提交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9546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Gits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实战操练</a:t>
            </a:r>
            <a:r>
              <a:rPr lang="zh-CN" altLang="en-US" sz="2000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alt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14">
            <a:extLst>
              <a:ext uri="{FF2B5EF4-FFF2-40B4-BE49-F238E27FC236}">
                <a16:creationId xmlns:a16="http://schemas.microsoft.com/office/drawing/2014/main" id="{DC1A241C-5165-441A-9D73-B1C112FC4226}"/>
              </a:ext>
            </a:extLst>
          </p:cNvPr>
          <p:cNvSpPr txBox="1"/>
          <p:nvPr/>
        </p:nvSpPr>
        <p:spPr>
          <a:xfrm>
            <a:off x="443507" y="136048"/>
            <a:ext cx="8256985" cy="2088232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b="1" dirty="0">
                <a:sym typeface="Arial" panose="020B0604020202020204" pitchFamily="34" charset="0"/>
              </a:rPr>
              <a:t>3.</a:t>
            </a:r>
            <a:r>
              <a:rPr lang="zh-CN" altLang="en-US" b="1" dirty="0">
                <a:sym typeface="Arial" panose="020B0604020202020204" pitchFamily="34" charset="0"/>
              </a:rPr>
              <a:t>查看文件提交记录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执行 </a:t>
            </a:r>
            <a:r>
              <a:rPr lang="en-US" altLang="zh-CN" sz="2400" dirty="0">
                <a:solidFill>
                  <a:srgbClr val="007C6A"/>
                </a:solidFill>
              </a:rPr>
              <a:t>git  log  </a:t>
            </a:r>
            <a:r>
              <a:rPr lang="zh-CN" altLang="en-US" sz="2400" dirty="0">
                <a:solidFill>
                  <a:srgbClr val="007C6A"/>
                </a:solidFill>
              </a:rPr>
              <a:t>文件名     进行查看历史记录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</a:rPr>
              <a:t>git </a:t>
            </a:r>
            <a:r>
              <a:rPr lang="en-US" altLang="zh-CN" sz="2400">
                <a:solidFill>
                  <a:srgbClr val="007C6A"/>
                </a:solidFill>
              </a:rPr>
              <a:t>log  --pretty=oneline </a:t>
            </a:r>
            <a:r>
              <a:rPr lang="zh-CN" altLang="en-US" sz="2400" dirty="0">
                <a:solidFill>
                  <a:srgbClr val="007C6A"/>
                </a:solidFill>
              </a:rPr>
              <a:t>文件名    </a:t>
            </a:r>
            <a:r>
              <a:rPr lang="en-US" altLang="zh-CN" sz="2400" dirty="0">
                <a:solidFill>
                  <a:srgbClr val="007C6A"/>
                </a:solidFill>
              </a:rPr>
              <a:t>  </a:t>
            </a:r>
            <a:r>
              <a:rPr lang="zh-CN" altLang="en-US" sz="2400" dirty="0">
                <a:solidFill>
                  <a:srgbClr val="007C6A"/>
                </a:solidFill>
              </a:rPr>
              <a:t>简易信息查看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7" name="文本框 14">
            <a:extLst>
              <a:ext uri="{FF2B5EF4-FFF2-40B4-BE49-F238E27FC236}">
                <a16:creationId xmlns:a16="http://schemas.microsoft.com/office/drawing/2014/main" id="{070D41D5-50F7-4F18-B26D-8632D49DCC80}"/>
              </a:ext>
            </a:extLst>
          </p:cNvPr>
          <p:cNvSpPr txBox="1"/>
          <p:nvPr/>
        </p:nvSpPr>
        <p:spPr>
          <a:xfrm>
            <a:off x="443506" y="2571750"/>
            <a:ext cx="8256985" cy="2088232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b="1" dirty="0">
                <a:sym typeface="Arial" panose="020B0604020202020204" pitchFamily="34" charset="0"/>
              </a:rPr>
              <a:t>4.</a:t>
            </a:r>
            <a:r>
              <a:rPr lang="zh-CN" altLang="en-US" b="1" dirty="0">
                <a:sym typeface="Arial" panose="020B0604020202020204" pitchFamily="34" charset="0"/>
              </a:rPr>
              <a:t>回退历史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</a:rPr>
              <a:t>git  reset  --hard HEAD^  </a:t>
            </a:r>
            <a:r>
              <a:rPr lang="zh-CN" altLang="en-US" sz="2400" dirty="0">
                <a:solidFill>
                  <a:srgbClr val="007C6A"/>
                </a:solidFill>
              </a:rPr>
              <a:t> 回退到上一次提交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</a:rPr>
              <a:t>git  reset  --hard </a:t>
            </a:r>
            <a:r>
              <a:rPr lang="en-US" altLang="zh-CN" sz="2400" dirty="0" err="1">
                <a:solidFill>
                  <a:srgbClr val="007C6A"/>
                </a:solidFill>
              </a:rPr>
              <a:t>HEAD~n</a:t>
            </a:r>
            <a:r>
              <a:rPr lang="en-US" altLang="zh-CN" sz="2400" dirty="0">
                <a:solidFill>
                  <a:srgbClr val="007C6A"/>
                </a:solidFill>
              </a:rPr>
              <a:t>  </a:t>
            </a:r>
            <a:r>
              <a:rPr lang="zh-CN" altLang="en-US" sz="2400" dirty="0">
                <a:solidFill>
                  <a:srgbClr val="007C6A"/>
                </a:solidFill>
              </a:rPr>
              <a:t>回退</a:t>
            </a:r>
            <a:r>
              <a:rPr lang="en-US" altLang="zh-CN" sz="2400" dirty="0">
                <a:solidFill>
                  <a:srgbClr val="007C6A"/>
                </a:solidFill>
              </a:rPr>
              <a:t>n</a:t>
            </a:r>
            <a:r>
              <a:rPr lang="zh-CN" altLang="en-US" sz="2400" dirty="0">
                <a:solidFill>
                  <a:srgbClr val="007C6A"/>
                </a:solidFill>
              </a:rPr>
              <a:t>次操作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2253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Gits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实战操练</a:t>
            </a:r>
            <a:r>
              <a:rPr lang="zh-CN" altLang="en-US" sz="2000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alt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本框 14">
            <a:extLst>
              <a:ext uri="{FF2B5EF4-FFF2-40B4-BE49-F238E27FC236}">
                <a16:creationId xmlns:a16="http://schemas.microsoft.com/office/drawing/2014/main" id="{7AB8F0FA-BE5A-456D-B83E-25F43EC6D43F}"/>
              </a:ext>
            </a:extLst>
          </p:cNvPr>
          <p:cNvSpPr txBox="1"/>
          <p:nvPr/>
        </p:nvSpPr>
        <p:spPr>
          <a:xfrm>
            <a:off x="547809" y="72922"/>
            <a:ext cx="8256985" cy="2088232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b="1" dirty="0">
                <a:sym typeface="Arial" panose="020B0604020202020204" pitchFamily="34" charset="0"/>
              </a:rPr>
              <a:t>5.</a:t>
            </a:r>
            <a:r>
              <a:rPr lang="zh-CN" altLang="en-US" b="1" dirty="0">
                <a:sym typeface="Arial" panose="020B0604020202020204" pitchFamily="34" charset="0"/>
              </a:rPr>
              <a:t>版本穿越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进行查看历史记录的版本号，</a:t>
            </a:r>
            <a:r>
              <a:rPr lang="zh-CN" altLang="en-US" sz="2400" b="1" dirty="0">
                <a:solidFill>
                  <a:srgbClr val="007C6A"/>
                </a:solidFill>
              </a:rPr>
              <a:t>执行 </a:t>
            </a:r>
            <a:r>
              <a:rPr lang="en-US" altLang="zh-CN" sz="2400" b="1" dirty="0">
                <a:solidFill>
                  <a:srgbClr val="007C6A"/>
                </a:solidFill>
              </a:rPr>
              <a:t>git  </a:t>
            </a:r>
            <a:r>
              <a:rPr lang="en-US" altLang="zh-CN" sz="2400" b="1" dirty="0" err="1">
                <a:solidFill>
                  <a:srgbClr val="007C6A"/>
                </a:solidFill>
              </a:rPr>
              <a:t>reflog</a:t>
            </a:r>
            <a:r>
              <a:rPr lang="en-US" altLang="zh-CN" sz="2400" b="1" dirty="0">
                <a:solidFill>
                  <a:srgbClr val="007C6A"/>
                </a:solidFill>
              </a:rPr>
              <a:t>  </a:t>
            </a:r>
            <a:r>
              <a:rPr lang="zh-CN" altLang="en-US" sz="2400" b="1" dirty="0">
                <a:solidFill>
                  <a:srgbClr val="007C6A"/>
                </a:solidFill>
              </a:rPr>
              <a:t>文件名</a:t>
            </a:r>
            <a:endParaRPr lang="en-US" altLang="zh-CN" sz="2400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执行 </a:t>
            </a:r>
            <a:r>
              <a:rPr lang="en-US" altLang="zh-CN" sz="2400" b="1" dirty="0">
                <a:solidFill>
                  <a:srgbClr val="007C6A"/>
                </a:solidFill>
              </a:rPr>
              <a:t>git  reset  --hard  </a:t>
            </a:r>
            <a:r>
              <a:rPr lang="zh-CN" altLang="en-US" sz="2400" b="1" dirty="0">
                <a:solidFill>
                  <a:srgbClr val="007C6A"/>
                </a:solidFill>
              </a:rPr>
              <a:t>版本号</a:t>
            </a:r>
            <a:endParaRPr lang="en-US" altLang="zh-CN" sz="2400" b="1" dirty="0">
              <a:solidFill>
                <a:srgbClr val="007C6A"/>
              </a:solidFill>
            </a:endParaRPr>
          </a:p>
        </p:txBody>
      </p:sp>
      <p:sp>
        <p:nvSpPr>
          <p:cNvPr id="9" name="文本框 14">
            <a:extLst>
              <a:ext uri="{FF2B5EF4-FFF2-40B4-BE49-F238E27FC236}">
                <a16:creationId xmlns:a16="http://schemas.microsoft.com/office/drawing/2014/main" id="{45ECD105-F196-499E-A168-ECC9CA347302}"/>
              </a:ext>
            </a:extLst>
          </p:cNvPr>
          <p:cNvSpPr txBox="1"/>
          <p:nvPr/>
        </p:nvSpPr>
        <p:spPr>
          <a:xfrm>
            <a:off x="547808" y="1647072"/>
            <a:ext cx="8256985" cy="166333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b="1" dirty="0">
                <a:sym typeface="Arial" panose="020B0604020202020204" pitchFamily="34" charset="0"/>
              </a:rPr>
              <a:t>6.</a:t>
            </a:r>
            <a:r>
              <a:rPr lang="zh-CN" altLang="en-US" b="1" dirty="0">
                <a:sym typeface="Arial" panose="020B0604020202020204" pitchFamily="34" charset="0"/>
              </a:rPr>
              <a:t>还原文件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</a:rPr>
              <a:t>git  checkout -- </a:t>
            </a:r>
            <a:r>
              <a:rPr lang="zh-CN" altLang="en-US" sz="2400" dirty="0">
                <a:solidFill>
                  <a:srgbClr val="007C6A"/>
                </a:solidFill>
              </a:rPr>
              <a:t>文件名  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10" name="文本框 14">
            <a:extLst>
              <a:ext uri="{FF2B5EF4-FFF2-40B4-BE49-F238E27FC236}">
                <a16:creationId xmlns:a16="http://schemas.microsoft.com/office/drawing/2014/main" id="{8AC874BB-8B91-403F-84EC-C99700F75614}"/>
              </a:ext>
            </a:extLst>
          </p:cNvPr>
          <p:cNvSpPr txBox="1"/>
          <p:nvPr/>
        </p:nvSpPr>
        <p:spPr>
          <a:xfrm>
            <a:off x="502629" y="3134098"/>
            <a:ext cx="8256985" cy="1798670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b="1" dirty="0">
                <a:sym typeface="Arial" panose="020B0604020202020204" pitchFamily="34" charset="0"/>
              </a:rPr>
              <a:t>7.</a:t>
            </a:r>
            <a:r>
              <a:rPr lang="zh-CN" altLang="en-US" b="1" dirty="0">
                <a:sym typeface="Arial" panose="020B0604020202020204" pitchFamily="34" charset="0"/>
              </a:rPr>
              <a:t>删除某个文件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r>
              <a:rPr lang="zh-CN" altLang="en-US" sz="2400" dirty="0">
                <a:solidFill>
                  <a:srgbClr val="007C6A"/>
                </a:solidFill>
              </a:rPr>
              <a:t>先删除文件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再</a:t>
            </a:r>
            <a:r>
              <a:rPr lang="en-US" altLang="zh-CN" sz="2400" dirty="0">
                <a:solidFill>
                  <a:srgbClr val="007C6A"/>
                </a:solidFill>
              </a:rPr>
              <a:t>git add </a:t>
            </a:r>
            <a:r>
              <a:rPr lang="zh-CN" altLang="en-US" sz="2400" dirty="0">
                <a:solidFill>
                  <a:srgbClr val="007C6A"/>
                </a:solidFill>
              </a:rPr>
              <a:t>再提交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8669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6" y="4980"/>
            <a:ext cx="50234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Gits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实战操练</a:t>
            </a:r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—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工作区</a:t>
            </a:r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+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暂存区</a:t>
            </a:r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+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本地库</a:t>
            </a:r>
            <a:r>
              <a:rPr lang="zh-CN" altLang="en-US" sz="2000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alt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8" name="圆角矩形 10">
            <a:extLst>
              <a:ext uri="{FF2B5EF4-FFF2-40B4-BE49-F238E27FC236}">
                <a16:creationId xmlns:a16="http://schemas.microsoft.com/office/drawing/2014/main" id="{B705B8CA-9300-415E-95E8-EF03C2CBEDEC}"/>
              </a:ext>
            </a:extLst>
          </p:cNvPr>
          <p:cNvSpPr/>
          <p:nvPr/>
        </p:nvSpPr>
        <p:spPr>
          <a:xfrm>
            <a:off x="2020080" y="477032"/>
            <a:ext cx="4501417" cy="46085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圆角矩形 2">
            <a:extLst>
              <a:ext uri="{FF2B5EF4-FFF2-40B4-BE49-F238E27FC236}">
                <a16:creationId xmlns:a16="http://schemas.microsoft.com/office/drawing/2014/main" id="{3E653B71-E943-4E57-9C56-4FD5625AD4E8}"/>
              </a:ext>
            </a:extLst>
          </p:cNvPr>
          <p:cNvSpPr/>
          <p:nvPr/>
        </p:nvSpPr>
        <p:spPr>
          <a:xfrm>
            <a:off x="2715112" y="967752"/>
            <a:ext cx="963065" cy="37295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圆角矩形 3">
            <a:extLst>
              <a:ext uri="{FF2B5EF4-FFF2-40B4-BE49-F238E27FC236}">
                <a16:creationId xmlns:a16="http://schemas.microsoft.com/office/drawing/2014/main" id="{26788C43-B627-4216-A8AA-C1458BB9161F}"/>
              </a:ext>
            </a:extLst>
          </p:cNvPr>
          <p:cNvSpPr/>
          <p:nvPr/>
        </p:nvSpPr>
        <p:spPr>
          <a:xfrm>
            <a:off x="4651220" y="1051371"/>
            <a:ext cx="1033464" cy="38181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1" name="图片 90">
            <a:extLst>
              <a:ext uri="{FF2B5EF4-FFF2-40B4-BE49-F238E27FC236}">
                <a16:creationId xmlns:a16="http://schemas.microsoft.com/office/drawing/2014/main" id="{A1ABFD1A-8416-4688-AC25-696044545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630" y="1342693"/>
            <a:ext cx="824300" cy="1358737"/>
          </a:xfrm>
          <a:prstGeom prst="rect">
            <a:avLst/>
          </a:prstGeom>
        </p:spPr>
      </p:pic>
      <p:pic>
        <p:nvPicPr>
          <p:cNvPr id="92" name="图片 91">
            <a:extLst>
              <a:ext uri="{FF2B5EF4-FFF2-40B4-BE49-F238E27FC236}">
                <a16:creationId xmlns:a16="http://schemas.microsoft.com/office/drawing/2014/main" id="{C5298249-C886-48F5-B914-DD36A3766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842" y="1485143"/>
            <a:ext cx="824300" cy="1358737"/>
          </a:xfrm>
          <a:prstGeom prst="rect">
            <a:avLst/>
          </a:prstGeom>
        </p:spPr>
      </p:pic>
      <p:grpSp>
        <p:nvGrpSpPr>
          <p:cNvPr id="93" name="组合 92">
            <a:extLst>
              <a:ext uri="{FF2B5EF4-FFF2-40B4-BE49-F238E27FC236}">
                <a16:creationId xmlns:a16="http://schemas.microsoft.com/office/drawing/2014/main" id="{D44F154C-6BE2-46D3-9AF3-2AD4BB2FA2D9}"/>
              </a:ext>
            </a:extLst>
          </p:cNvPr>
          <p:cNvGrpSpPr/>
          <p:nvPr/>
        </p:nvGrpSpPr>
        <p:grpSpPr>
          <a:xfrm>
            <a:off x="205696" y="585043"/>
            <a:ext cx="1026210" cy="4065909"/>
            <a:chOff x="556976" y="1952836"/>
            <a:chExt cx="1170805" cy="4284476"/>
          </a:xfrm>
        </p:grpSpPr>
        <p:sp>
          <p:nvSpPr>
            <p:cNvPr id="94" name="圆角矩形 1">
              <a:extLst>
                <a:ext uri="{FF2B5EF4-FFF2-40B4-BE49-F238E27FC236}">
                  <a16:creationId xmlns:a16="http://schemas.microsoft.com/office/drawing/2014/main" id="{2EEFF2AA-0F12-478D-8380-7CDFBC0E96A4}"/>
                </a:ext>
              </a:extLst>
            </p:cNvPr>
            <p:cNvSpPr/>
            <p:nvPr/>
          </p:nvSpPr>
          <p:spPr>
            <a:xfrm>
              <a:off x="556976" y="1952836"/>
              <a:ext cx="1170805" cy="4284476"/>
            </a:xfrm>
            <a:prstGeom prst="roundRect">
              <a:avLst/>
            </a:prstGeom>
            <a:solidFill>
              <a:srgbClr val="CADAA9"/>
            </a:solidFill>
            <a:ln>
              <a:solidFill>
                <a:srgbClr val="CADA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95" name="图片 94">
              <a:extLst>
                <a:ext uri="{FF2B5EF4-FFF2-40B4-BE49-F238E27FC236}">
                  <a16:creationId xmlns:a16="http://schemas.microsoft.com/office/drawing/2014/main" id="{56948ABC-6634-4BE7-800E-00CF4614C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3784" y="2421041"/>
              <a:ext cx="672840" cy="2738302"/>
            </a:xfrm>
            <a:prstGeom prst="rect">
              <a:avLst/>
            </a:prstGeom>
          </p:spPr>
        </p:pic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00C90211-5BFB-4F3F-AA91-A6353BD97CA7}"/>
                </a:ext>
              </a:extLst>
            </p:cNvPr>
            <p:cNvSpPr txBox="1"/>
            <p:nvPr/>
          </p:nvSpPr>
          <p:spPr>
            <a:xfrm>
              <a:off x="709050" y="2069721"/>
              <a:ext cx="912971" cy="3567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/>
                <a:t>工作区</a:t>
              </a:r>
            </a:p>
          </p:txBody>
        </p:sp>
      </p:grpSp>
      <p:sp>
        <p:nvSpPr>
          <p:cNvPr id="97" name="文本框 96">
            <a:extLst>
              <a:ext uri="{FF2B5EF4-FFF2-40B4-BE49-F238E27FC236}">
                <a16:creationId xmlns:a16="http://schemas.microsoft.com/office/drawing/2014/main" id="{06D38946-D2C6-4946-B3DB-7679DCA09EF4}"/>
              </a:ext>
            </a:extLst>
          </p:cNvPr>
          <p:cNvSpPr txBox="1"/>
          <p:nvPr/>
        </p:nvSpPr>
        <p:spPr>
          <a:xfrm>
            <a:off x="2796727" y="1013811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暂存区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F96462B7-BA08-47FE-9263-9A541577507B}"/>
              </a:ext>
            </a:extLst>
          </p:cNvPr>
          <p:cNvSpPr txBox="1"/>
          <p:nvPr/>
        </p:nvSpPr>
        <p:spPr>
          <a:xfrm>
            <a:off x="4798575" y="1115811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本地库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6963E312-7142-415E-AF20-7D9ACD8FF0B5}"/>
              </a:ext>
            </a:extLst>
          </p:cNvPr>
          <p:cNvSpPr txBox="1"/>
          <p:nvPr/>
        </p:nvSpPr>
        <p:spPr>
          <a:xfrm>
            <a:off x="2908109" y="517263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git</a:t>
            </a:r>
            <a:r>
              <a:rPr lang="zh-CN" altLang="en-US" b="1" dirty="0"/>
              <a:t>版本库</a:t>
            </a:r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2B101D73-E850-4D10-B32F-0BE08F522297}"/>
              </a:ext>
            </a:extLst>
          </p:cNvPr>
          <p:cNvCxnSpPr>
            <a:cxnSpLocks/>
          </p:cNvCxnSpPr>
          <p:nvPr/>
        </p:nvCxnSpPr>
        <p:spPr>
          <a:xfrm>
            <a:off x="1107608" y="1485143"/>
            <a:ext cx="1681022" cy="0"/>
          </a:xfrm>
          <a:prstGeom prst="straightConnector1">
            <a:avLst/>
          </a:prstGeom>
          <a:ln w="38100"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7290F568-7FBF-4BCB-A3ED-A4944A74EBA9}"/>
              </a:ext>
            </a:extLst>
          </p:cNvPr>
          <p:cNvCxnSpPr>
            <a:cxnSpLocks/>
          </p:cNvCxnSpPr>
          <p:nvPr/>
        </p:nvCxnSpPr>
        <p:spPr>
          <a:xfrm>
            <a:off x="3658496" y="1557152"/>
            <a:ext cx="1190829" cy="0"/>
          </a:xfrm>
          <a:prstGeom prst="straightConnector1">
            <a:avLst/>
          </a:prstGeom>
          <a:ln w="38100"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6E14BECC-DF60-4DAD-9B38-26A20F87278F}"/>
              </a:ext>
            </a:extLst>
          </p:cNvPr>
          <p:cNvSpPr txBox="1"/>
          <p:nvPr/>
        </p:nvSpPr>
        <p:spPr>
          <a:xfrm>
            <a:off x="1475591" y="1160917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add</a:t>
            </a:r>
            <a:endParaRPr lang="zh-CN" altLang="en-US" sz="1600" b="1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D7DEF81C-DBFE-46C5-B5C8-D9860E061C26}"/>
              </a:ext>
            </a:extLst>
          </p:cNvPr>
          <p:cNvSpPr txBox="1"/>
          <p:nvPr/>
        </p:nvSpPr>
        <p:spPr>
          <a:xfrm>
            <a:off x="3658496" y="1193564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commit</a:t>
            </a:r>
            <a:endParaRPr lang="zh-CN" altLang="en-US" sz="1600" b="1" dirty="0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62C4853E-2585-42DB-B70A-7279477E65DA}"/>
              </a:ext>
            </a:extLst>
          </p:cNvPr>
          <p:cNvCxnSpPr>
            <a:cxnSpLocks/>
          </p:cNvCxnSpPr>
          <p:nvPr/>
        </p:nvCxnSpPr>
        <p:spPr>
          <a:xfrm flipH="1">
            <a:off x="1065652" y="2349240"/>
            <a:ext cx="1842457" cy="0"/>
          </a:xfrm>
          <a:prstGeom prst="straightConnector1">
            <a:avLst/>
          </a:prstGeom>
          <a:ln w="38100"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29D12FF9-9488-46C1-881C-A146342A28AF}"/>
              </a:ext>
            </a:extLst>
          </p:cNvPr>
          <p:cNvSpPr txBox="1"/>
          <p:nvPr/>
        </p:nvSpPr>
        <p:spPr>
          <a:xfrm>
            <a:off x="990164" y="1947711"/>
            <a:ext cx="24112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checkout -- &lt;filename&gt;</a:t>
            </a:r>
            <a:endParaRPr lang="zh-CN" altLang="en-US" sz="1600" b="1" dirty="0"/>
          </a:p>
        </p:txBody>
      </p: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C5B17A58-2ED4-4BF0-A1D5-F7B9F007D4DF}"/>
              </a:ext>
            </a:extLst>
          </p:cNvPr>
          <p:cNvGrpSpPr/>
          <p:nvPr/>
        </p:nvGrpSpPr>
        <p:grpSpPr>
          <a:xfrm>
            <a:off x="912559" y="3274345"/>
            <a:ext cx="4073615" cy="306442"/>
            <a:chOff x="1511750" y="3871148"/>
            <a:chExt cx="5298432" cy="306442"/>
          </a:xfrm>
        </p:grpSpPr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0C9C19D5-E1F8-4814-A967-C476BA6FA15E}"/>
                </a:ext>
              </a:extLst>
            </p:cNvPr>
            <p:cNvCxnSpPr/>
            <p:nvPr/>
          </p:nvCxnSpPr>
          <p:spPr>
            <a:xfrm flipH="1">
              <a:off x="4471887" y="3871148"/>
              <a:ext cx="2338295" cy="0"/>
            </a:xfrm>
            <a:prstGeom prst="straightConnector1">
              <a:avLst/>
            </a:prstGeom>
            <a:ln w="38100"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肘形连接符 64">
              <a:extLst>
                <a:ext uri="{FF2B5EF4-FFF2-40B4-BE49-F238E27FC236}">
                  <a16:creationId xmlns:a16="http://schemas.microsoft.com/office/drawing/2014/main" id="{187FBB64-F2C5-46C0-85FA-8F0A36262C67}"/>
                </a:ext>
              </a:extLst>
            </p:cNvPr>
            <p:cNvCxnSpPr/>
            <p:nvPr/>
          </p:nvCxnSpPr>
          <p:spPr>
            <a:xfrm rot="10800000" flipV="1">
              <a:off x="1511750" y="3871148"/>
              <a:ext cx="5152125" cy="306442"/>
            </a:xfrm>
            <a:prstGeom prst="bentConnector3">
              <a:avLst>
                <a:gd name="adj1" fmla="val 15254"/>
              </a:avLst>
            </a:prstGeom>
            <a:ln w="38100"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文本框 108">
            <a:extLst>
              <a:ext uri="{FF2B5EF4-FFF2-40B4-BE49-F238E27FC236}">
                <a16:creationId xmlns:a16="http://schemas.microsoft.com/office/drawing/2014/main" id="{9076AEF1-EDF5-40BA-BB5F-12E694D23EB4}"/>
              </a:ext>
            </a:extLst>
          </p:cNvPr>
          <p:cNvSpPr txBox="1"/>
          <p:nvPr/>
        </p:nvSpPr>
        <p:spPr>
          <a:xfrm>
            <a:off x="1310149" y="3178104"/>
            <a:ext cx="3117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reset --hard HEAD </a:t>
            </a:r>
            <a:endParaRPr lang="zh-CN" altLang="en-US" sz="1600" b="1" dirty="0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460A873E-90BD-4CEA-9197-6A13E1F3E356}"/>
              </a:ext>
            </a:extLst>
          </p:cNvPr>
          <p:cNvSpPr/>
          <p:nvPr/>
        </p:nvSpPr>
        <p:spPr>
          <a:xfrm>
            <a:off x="4174029" y="572945"/>
            <a:ext cx="875188" cy="38147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59863C07-6C24-44A3-887C-EDE7DF69CD6F}"/>
              </a:ext>
            </a:extLst>
          </p:cNvPr>
          <p:cNvSpPr txBox="1"/>
          <p:nvPr/>
        </p:nvSpPr>
        <p:spPr>
          <a:xfrm>
            <a:off x="4149629" y="548617"/>
            <a:ext cx="785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HEAD</a:t>
            </a:r>
            <a:endParaRPr lang="zh-CN" altLang="en-US" sz="2000" b="1" dirty="0"/>
          </a:p>
        </p:txBody>
      </p:sp>
      <p:sp>
        <p:nvSpPr>
          <p:cNvPr id="112" name="右箭头 124">
            <a:extLst>
              <a:ext uri="{FF2B5EF4-FFF2-40B4-BE49-F238E27FC236}">
                <a16:creationId xmlns:a16="http://schemas.microsoft.com/office/drawing/2014/main" id="{0CC3361C-D488-40F6-AA19-049471C67717}"/>
              </a:ext>
            </a:extLst>
          </p:cNvPr>
          <p:cNvSpPr/>
          <p:nvPr/>
        </p:nvSpPr>
        <p:spPr>
          <a:xfrm rot="2372418">
            <a:off x="4506978" y="909751"/>
            <a:ext cx="470823" cy="210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6CAB91E8-64F1-41DA-9FFC-B19FEFA9EE84}"/>
              </a:ext>
            </a:extLst>
          </p:cNvPr>
          <p:cNvCxnSpPr>
            <a:cxnSpLocks/>
          </p:cNvCxnSpPr>
          <p:nvPr/>
        </p:nvCxnSpPr>
        <p:spPr>
          <a:xfrm>
            <a:off x="1975365" y="4336229"/>
            <a:ext cx="1384150" cy="0"/>
          </a:xfrm>
          <a:prstGeom prst="straightConnector1">
            <a:avLst/>
          </a:prstGeom>
          <a:ln w="38100"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DE593620-AA7D-460D-9D27-A96A57C18BF0}"/>
              </a:ext>
            </a:extLst>
          </p:cNvPr>
          <p:cNvCxnSpPr>
            <a:cxnSpLocks/>
          </p:cNvCxnSpPr>
          <p:nvPr/>
        </p:nvCxnSpPr>
        <p:spPr>
          <a:xfrm flipV="1">
            <a:off x="3707162" y="4351845"/>
            <a:ext cx="1283762" cy="1493"/>
          </a:xfrm>
          <a:prstGeom prst="straightConnector1">
            <a:avLst/>
          </a:prstGeom>
          <a:ln w="38100"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4A2D0CEA-F36B-4021-B78B-38385A3A00FF}"/>
              </a:ext>
            </a:extLst>
          </p:cNvPr>
          <p:cNvSpPr txBox="1"/>
          <p:nvPr/>
        </p:nvSpPr>
        <p:spPr>
          <a:xfrm>
            <a:off x="2195783" y="4341425"/>
            <a:ext cx="1778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add  &lt;filename&gt;</a:t>
            </a:r>
            <a:endParaRPr lang="zh-CN" altLang="en-US" sz="1600" b="1" dirty="0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56AF6809-37AD-4EB9-86D0-3718009D68ED}"/>
              </a:ext>
            </a:extLst>
          </p:cNvPr>
          <p:cNvSpPr txBox="1"/>
          <p:nvPr/>
        </p:nvSpPr>
        <p:spPr>
          <a:xfrm>
            <a:off x="3683154" y="4014784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commit</a:t>
            </a:r>
            <a:endParaRPr lang="zh-CN" altLang="en-US" sz="1600" b="1" dirty="0"/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2717A8EB-4608-4DB3-93C3-EF72DA4CB431}"/>
              </a:ext>
            </a:extLst>
          </p:cNvPr>
          <p:cNvCxnSpPr>
            <a:cxnSpLocks/>
          </p:cNvCxnSpPr>
          <p:nvPr/>
        </p:nvCxnSpPr>
        <p:spPr>
          <a:xfrm>
            <a:off x="900819" y="4339435"/>
            <a:ext cx="695955" cy="0"/>
          </a:xfrm>
          <a:prstGeom prst="straightConnector1">
            <a:avLst/>
          </a:prstGeom>
          <a:ln w="38100"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EF71D248-83CB-46A1-9007-C7D3D2C3C5BD}"/>
              </a:ext>
            </a:extLst>
          </p:cNvPr>
          <p:cNvSpPr txBox="1"/>
          <p:nvPr/>
        </p:nvSpPr>
        <p:spPr>
          <a:xfrm>
            <a:off x="697707" y="39394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删除文件</a:t>
            </a:r>
          </a:p>
        </p:txBody>
      </p: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50030433-ACF4-430C-A019-7AE814E3D056}"/>
              </a:ext>
            </a:extLst>
          </p:cNvPr>
          <p:cNvGrpSpPr/>
          <p:nvPr/>
        </p:nvGrpSpPr>
        <p:grpSpPr>
          <a:xfrm>
            <a:off x="1535053" y="4031281"/>
            <a:ext cx="457594" cy="646331"/>
            <a:chOff x="1777347" y="1426589"/>
            <a:chExt cx="457594" cy="646331"/>
          </a:xfrm>
        </p:grpSpPr>
        <p:pic>
          <p:nvPicPr>
            <p:cNvPr id="120" name="图片 119">
              <a:extLst>
                <a:ext uri="{FF2B5EF4-FFF2-40B4-BE49-F238E27FC236}">
                  <a16:creationId xmlns:a16="http://schemas.microsoft.com/office/drawing/2014/main" id="{D131DF4F-E051-4314-B220-3EDBC5046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39770" y="1493136"/>
              <a:ext cx="304726" cy="399818"/>
            </a:xfrm>
            <a:prstGeom prst="rect">
              <a:avLst/>
            </a:prstGeom>
          </p:spPr>
        </p:pic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76549230-3962-4C3D-A877-1590E4057402}"/>
                </a:ext>
              </a:extLst>
            </p:cNvPr>
            <p:cNvSpPr txBox="1"/>
            <p:nvPr/>
          </p:nvSpPr>
          <p:spPr>
            <a:xfrm>
              <a:off x="1777347" y="1426589"/>
              <a:ext cx="4575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rgbClr val="FF0000"/>
                  </a:solidFill>
                </a:rPr>
                <a:t>X</a:t>
              </a:r>
              <a:endParaRPr lang="zh-CN" altLang="en-US" sz="3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1" name="矩形 130">
            <a:extLst>
              <a:ext uri="{FF2B5EF4-FFF2-40B4-BE49-F238E27FC236}">
                <a16:creationId xmlns:a16="http://schemas.microsoft.com/office/drawing/2014/main" id="{4C0AB5BB-78A0-4051-8EC0-124193EFA5C6}"/>
              </a:ext>
            </a:extLst>
          </p:cNvPr>
          <p:cNvSpPr/>
          <p:nvPr/>
        </p:nvSpPr>
        <p:spPr>
          <a:xfrm>
            <a:off x="6509116" y="585043"/>
            <a:ext cx="2485278" cy="4179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工作区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(Working Directory):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就是你电脑本地硬盘目录</a:t>
            </a:r>
            <a:endParaRPr lang="en-US" altLang="zh-CN" sz="16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本地库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(Repository):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工作区有个隐藏目录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.git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，它就是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的本地版本库</a:t>
            </a:r>
            <a:endParaRPr lang="en-US" altLang="zh-CN" sz="16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暂存区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(stage):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一般存放在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"git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"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下的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index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文件（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.git/index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）中，所以我们把暂存区有时也叫作索引（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index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）。</a:t>
            </a:r>
          </a:p>
          <a:p>
            <a:endParaRPr lang="en-US" altLang="zh-CN" sz="16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805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103" grpId="0"/>
      <p:bldP spid="105" grpId="0"/>
      <p:bldP spid="109" grpId="0"/>
      <p:bldP spid="115" grpId="0"/>
      <p:bldP spid="116" grpId="0"/>
      <p:bldP spid="1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6" y="4980"/>
            <a:ext cx="50234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Gits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实战操练</a:t>
            </a:r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—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分支</a:t>
            </a:r>
            <a:r>
              <a:rPr lang="zh-CN" altLang="en-US" sz="2000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alt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35323FC-DDE1-47AA-9851-7A1ED0B5CBE6}"/>
              </a:ext>
            </a:extLst>
          </p:cNvPr>
          <p:cNvGrpSpPr/>
          <p:nvPr/>
        </p:nvGrpSpPr>
        <p:grpSpPr>
          <a:xfrm>
            <a:off x="5061608" y="692332"/>
            <a:ext cx="3649503" cy="4080594"/>
            <a:chOff x="3023739" y="2342300"/>
            <a:chExt cx="3649503" cy="4080594"/>
          </a:xfrm>
        </p:grpSpPr>
        <p:sp>
          <p:nvSpPr>
            <p:cNvPr id="53" name="右箭头 3">
              <a:extLst>
                <a:ext uri="{FF2B5EF4-FFF2-40B4-BE49-F238E27FC236}">
                  <a16:creationId xmlns:a16="http://schemas.microsoft.com/office/drawing/2014/main" id="{7340CD51-FED2-450F-BCE7-7C2D6A10362B}"/>
                </a:ext>
              </a:extLst>
            </p:cNvPr>
            <p:cNvSpPr/>
            <p:nvPr/>
          </p:nvSpPr>
          <p:spPr>
            <a:xfrm rot="16200000">
              <a:off x="2515200" y="4776623"/>
              <a:ext cx="1917693" cy="360040"/>
            </a:xfrm>
            <a:prstGeom prst="rightArrow">
              <a:avLst/>
            </a:prstGeom>
            <a:solidFill>
              <a:srgbClr val="007C6A"/>
            </a:solidFill>
            <a:ln>
              <a:solidFill>
                <a:srgbClr val="007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C6A"/>
                </a:solidFill>
              </a:endParaRPr>
            </a:p>
          </p:txBody>
        </p:sp>
        <p:sp>
          <p:nvSpPr>
            <p:cNvPr id="54" name="右箭头 4">
              <a:extLst>
                <a:ext uri="{FF2B5EF4-FFF2-40B4-BE49-F238E27FC236}">
                  <a16:creationId xmlns:a16="http://schemas.microsoft.com/office/drawing/2014/main" id="{B964257B-247C-4880-9AA4-10F50239A62B}"/>
                </a:ext>
              </a:extLst>
            </p:cNvPr>
            <p:cNvSpPr/>
            <p:nvPr/>
          </p:nvSpPr>
          <p:spPr>
            <a:xfrm rot="18891316">
              <a:off x="3300697" y="5030044"/>
              <a:ext cx="1589267" cy="360040"/>
            </a:xfrm>
            <a:prstGeom prst="rightArrow">
              <a:avLst/>
            </a:prstGeom>
            <a:solidFill>
              <a:srgbClr val="007C6A"/>
            </a:solidFill>
            <a:ln>
              <a:solidFill>
                <a:srgbClr val="007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C6A"/>
                </a:solidFill>
              </a:endParaRPr>
            </a:p>
          </p:txBody>
        </p:sp>
        <p:sp>
          <p:nvSpPr>
            <p:cNvPr id="55" name="右箭头 5">
              <a:extLst>
                <a:ext uri="{FF2B5EF4-FFF2-40B4-BE49-F238E27FC236}">
                  <a16:creationId xmlns:a16="http://schemas.microsoft.com/office/drawing/2014/main" id="{FDF9D341-E1E2-4236-A724-DDBC8B5CD6C0}"/>
                </a:ext>
              </a:extLst>
            </p:cNvPr>
            <p:cNvSpPr/>
            <p:nvPr/>
          </p:nvSpPr>
          <p:spPr>
            <a:xfrm rot="12415726">
              <a:off x="3349533" y="4030534"/>
              <a:ext cx="1401246" cy="361122"/>
            </a:xfrm>
            <a:prstGeom prst="rightArrow">
              <a:avLst/>
            </a:prstGeom>
            <a:solidFill>
              <a:srgbClr val="007C6A"/>
            </a:solidFill>
            <a:ln>
              <a:solidFill>
                <a:srgbClr val="007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C6A"/>
                </a:solidFill>
              </a:endParaRPr>
            </a:p>
          </p:txBody>
        </p:sp>
        <p:sp>
          <p:nvSpPr>
            <p:cNvPr id="56" name="右箭头 6">
              <a:extLst>
                <a:ext uri="{FF2B5EF4-FFF2-40B4-BE49-F238E27FC236}">
                  <a16:creationId xmlns:a16="http://schemas.microsoft.com/office/drawing/2014/main" id="{09B28BB0-8B38-4421-92CD-614913152C48}"/>
                </a:ext>
              </a:extLst>
            </p:cNvPr>
            <p:cNvSpPr/>
            <p:nvPr/>
          </p:nvSpPr>
          <p:spPr>
            <a:xfrm rot="20213016">
              <a:off x="3582540" y="5153893"/>
              <a:ext cx="2361776" cy="361122"/>
            </a:xfrm>
            <a:prstGeom prst="rightArrow">
              <a:avLst/>
            </a:prstGeom>
            <a:solidFill>
              <a:srgbClr val="007C6A"/>
            </a:solidFill>
            <a:ln>
              <a:solidFill>
                <a:srgbClr val="007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C6A"/>
                </a:solidFill>
              </a:endParaRPr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8ABD5A6B-544F-4A30-8851-235364BA8332}"/>
                </a:ext>
              </a:extLst>
            </p:cNvPr>
            <p:cNvCxnSpPr/>
            <p:nvPr/>
          </p:nvCxnSpPr>
          <p:spPr>
            <a:xfrm>
              <a:off x="4710857" y="2939523"/>
              <a:ext cx="0" cy="296120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E569188A-BF7B-460A-BE0C-6477745991F1}"/>
                </a:ext>
              </a:extLst>
            </p:cNvPr>
            <p:cNvCxnSpPr/>
            <p:nvPr/>
          </p:nvCxnSpPr>
          <p:spPr>
            <a:xfrm>
              <a:off x="6030330" y="2939523"/>
              <a:ext cx="0" cy="296120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右箭头 9">
              <a:extLst>
                <a:ext uri="{FF2B5EF4-FFF2-40B4-BE49-F238E27FC236}">
                  <a16:creationId xmlns:a16="http://schemas.microsoft.com/office/drawing/2014/main" id="{4C2604FB-F40E-4350-B7AA-3309537BF6FB}"/>
                </a:ext>
              </a:extLst>
            </p:cNvPr>
            <p:cNvSpPr/>
            <p:nvPr/>
          </p:nvSpPr>
          <p:spPr>
            <a:xfrm rot="16200000">
              <a:off x="5291461" y="3957540"/>
              <a:ext cx="1376180" cy="360040"/>
            </a:xfrm>
            <a:prstGeom prst="rightArrow">
              <a:avLst/>
            </a:prstGeom>
            <a:solidFill>
              <a:srgbClr val="007C6A"/>
            </a:solidFill>
            <a:ln>
              <a:solidFill>
                <a:srgbClr val="007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C6A"/>
                </a:solidFill>
              </a:endParaRPr>
            </a:p>
          </p:txBody>
        </p:sp>
        <p:sp>
          <p:nvSpPr>
            <p:cNvPr id="60" name="右箭头 10">
              <a:extLst>
                <a:ext uri="{FF2B5EF4-FFF2-40B4-BE49-F238E27FC236}">
                  <a16:creationId xmlns:a16="http://schemas.microsoft.com/office/drawing/2014/main" id="{71289CCD-8021-4A4A-BBB8-9D994C938848}"/>
                </a:ext>
              </a:extLst>
            </p:cNvPr>
            <p:cNvSpPr/>
            <p:nvPr/>
          </p:nvSpPr>
          <p:spPr>
            <a:xfrm rot="12386646">
              <a:off x="3319180" y="2649510"/>
              <a:ext cx="2644821" cy="361122"/>
            </a:xfrm>
            <a:prstGeom prst="rightArrow">
              <a:avLst/>
            </a:prstGeom>
            <a:solidFill>
              <a:srgbClr val="007C6A"/>
            </a:solidFill>
            <a:ln>
              <a:solidFill>
                <a:srgbClr val="007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C6A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233071F7-8EDD-4819-9F83-9CA5784F4665}"/>
                </a:ext>
              </a:extLst>
            </p:cNvPr>
            <p:cNvSpPr/>
            <p:nvPr/>
          </p:nvSpPr>
          <p:spPr>
            <a:xfrm>
              <a:off x="3023739" y="6040229"/>
              <a:ext cx="1152128" cy="370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主生产</a:t>
              </a:r>
              <a:endParaRPr lang="en-US" altLang="zh-CN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B955AA5C-7E0E-426A-9359-457E25F81506}"/>
                </a:ext>
              </a:extLst>
            </p:cNvPr>
            <p:cNvSpPr/>
            <p:nvPr/>
          </p:nvSpPr>
          <p:spPr>
            <a:xfrm>
              <a:off x="4240240" y="6052452"/>
              <a:ext cx="1152128" cy="370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修改</a:t>
              </a:r>
              <a:r>
                <a:rPr lang="en-US" altLang="zh-CN" dirty="0"/>
                <a:t>bug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5399F72E-440A-4CF1-A5D7-2253EF834C70}"/>
                </a:ext>
              </a:extLst>
            </p:cNvPr>
            <p:cNvSpPr/>
            <p:nvPr/>
          </p:nvSpPr>
          <p:spPr>
            <a:xfrm>
              <a:off x="5521114" y="6040229"/>
              <a:ext cx="1152128" cy="370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开发功能</a:t>
              </a:r>
              <a:endParaRPr lang="en-US" altLang="zh-CN" dirty="0"/>
            </a:p>
          </p:txBody>
        </p:sp>
        <p:sp>
          <p:nvSpPr>
            <p:cNvPr id="64" name="右箭头 14">
              <a:extLst>
                <a:ext uri="{FF2B5EF4-FFF2-40B4-BE49-F238E27FC236}">
                  <a16:creationId xmlns:a16="http://schemas.microsoft.com/office/drawing/2014/main" id="{C5347314-67C5-4A3C-AAA8-334E8E71716E}"/>
                </a:ext>
              </a:extLst>
            </p:cNvPr>
            <p:cNvSpPr/>
            <p:nvPr/>
          </p:nvSpPr>
          <p:spPr>
            <a:xfrm rot="16200000">
              <a:off x="2721001" y="2888169"/>
              <a:ext cx="1451778" cy="360040"/>
            </a:xfrm>
            <a:prstGeom prst="rightArrow">
              <a:avLst/>
            </a:prstGeom>
            <a:solidFill>
              <a:srgbClr val="007C6A"/>
            </a:solidFill>
            <a:ln>
              <a:solidFill>
                <a:srgbClr val="007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C6A"/>
                </a:solidFill>
              </a:endParaRPr>
            </a:p>
          </p:txBody>
        </p:sp>
      </p:grpSp>
      <p:sp>
        <p:nvSpPr>
          <p:cNvPr id="65" name="矩形 64">
            <a:extLst>
              <a:ext uri="{FF2B5EF4-FFF2-40B4-BE49-F238E27FC236}">
                <a16:creationId xmlns:a16="http://schemas.microsoft.com/office/drawing/2014/main" id="{F64D9868-E5F7-4B61-A610-B507E6F03499}"/>
              </a:ext>
            </a:extLst>
          </p:cNvPr>
          <p:cNvSpPr/>
          <p:nvPr/>
        </p:nvSpPr>
        <p:spPr>
          <a:xfrm>
            <a:off x="698207" y="1006830"/>
            <a:ext cx="35904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7C6A"/>
                </a:solidFill>
              </a:rPr>
              <a:t>       </a:t>
            </a:r>
            <a:r>
              <a:rPr lang="zh-CN" altLang="en-US" sz="2400" dirty="0">
                <a:solidFill>
                  <a:srgbClr val="007C6A"/>
                </a:solidFill>
              </a:rPr>
              <a:t>系统上线了，但是产品经理又提了新的需求，评估一下工期要两个月，但是同时系统正在上线运行，时不时还要修改</a:t>
            </a:r>
            <a:r>
              <a:rPr lang="en-US" altLang="zh-CN" sz="2400" dirty="0">
                <a:solidFill>
                  <a:srgbClr val="007C6A"/>
                </a:solidFill>
              </a:rPr>
              <a:t>bug</a:t>
            </a:r>
            <a:r>
              <a:rPr lang="zh-CN" altLang="en-US" sz="2400" dirty="0">
                <a:solidFill>
                  <a:srgbClr val="007C6A"/>
                </a:solidFill>
              </a:rPr>
              <a:t>，如何管理几个版本？</a:t>
            </a:r>
            <a:endParaRPr lang="en-US" altLang="zh-CN" sz="2400" dirty="0">
              <a:solidFill>
                <a:srgbClr val="007C6A"/>
              </a:solidFill>
            </a:endParaRPr>
          </a:p>
          <a:p>
            <a:r>
              <a:rPr lang="en-US" altLang="zh-CN" sz="2400" dirty="0">
                <a:solidFill>
                  <a:srgbClr val="007C6A"/>
                </a:solidFill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5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6" y="4980"/>
            <a:ext cx="50234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Gits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实战操练</a:t>
            </a:r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—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分支</a:t>
            </a:r>
            <a:r>
              <a:rPr lang="zh-CN" altLang="en-US" sz="2000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alt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文本框 14">
            <a:extLst>
              <a:ext uri="{FF2B5EF4-FFF2-40B4-BE49-F238E27FC236}">
                <a16:creationId xmlns:a16="http://schemas.microsoft.com/office/drawing/2014/main" id="{2A112349-B7D2-4F4D-963D-0120FAD21214}"/>
              </a:ext>
            </a:extLst>
          </p:cNvPr>
          <p:cNvSpPr txBox="1"/>
          <p:nvPr/>
        </p:nvSpPr>
        <p:spPr>
          <a:xfrm>
            <a:off x="616302" y="119672"/>
            <a:ext cx="6993124" cy="1833819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sym typeface="Arial" panose="020B0604020202020204" pitchFamily="34" charset="0"/>
              </a:rPr>
              <a:t>创建分支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git  branch  &lt;</a:t>
            </a:r>
            <a:r>
              <a:rPr lang="zh-CN" altLang="en-US" sz="2000" dirty="0">
                <a:solidFill>
                  <a:srgbClr val="007C6A"/>
                </a:solidFill>
              </a:rPr>
              <a:t>分支名</a:t>
            </a:r>
            <a:r>
              <a:rPr lang="en-US" altLang="zh-CN" sz="2000" dirty="0">
                <a:solidFill>
                  <a:srgbClr val="007C6A"/>
                </a:solidFill>
              </a:rPr>
              <a:t>&gt;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git branch –v  </a:t>
            </a:r>
            <a:r>
              <a:rPr lang="zh-CN" altLang="en-US" sz="2000" dirty="0">
                <a:solidFill>
                  <a:srgbClr val="007C6A"/>
                </a:solidFill>
              </a:rPr>
              <a:t>查看分支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18" name="文本框 14">
            <a:extLst>
              <a:ext uri="{FF2B5EF4-FFF2-40B4-BE49-F238E27FC236}">
                <a16:creationId xmlns:a16="http://schemas.microsoft.com/office/drawing/2014/main" id="{195D36C3-2C76-4170-B011-EB994623FDD3}"/>
              </a:ext>
            </a:extLst>
          </p:cNvPr>
          <p:cNvSpPr txBox="1"/>
          <p:nvPr/>
        </p:nvSpPr>
        <p:spPr>
          <a:xfrm>
            <a:off x="583442" y="1210365"/>
            <a:ext cx="6993124" cy="1833819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sym typeface="Arial" panose="020B0604020202020204" pitchFamily="34" charset="0"/>
              </a:rPr>
              <a:t>切换分支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git checkout  &lt;</a:t>
            </a:r>
            <a:r>
              <a:rPr lang="zh-CN" altLang="en-US" sz="2000" dirty="0">
                <a:solidFill>
                  <a:srgbClr val="007C6A"/>
                </a:solidFill>
              </a:rPr>
              <a:t>分支名</a:t>
            </a:r>
            <a:r>
              <a:rPr lang="en-US" altLang="zh-CN" sz="2000" dirty="0">
                <a:solidFill>
                  <a:srgbClr val="007C6A"/>
                </a:solidFill>
              </a:rPr>
              <a:t>&gt;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一步完成： </a:t>
            </a:r>
            <a:r>
              <a:rPr lang="en-US" altLang="zh-CN" sz="2000" dirty="0">
                <a:solidFill>
                  <a:srgbClr val="007C6A"/>
                </a:solidFill>
              </a:rPr>
              <a:t>git checkout  –b  &lt;</a:t>
            </a:r>
            <a:r>
              <a:rPr lang="zh-CN" altLang="en-US" sz="2000" dirty="0">
                <a:solidFill>
                  <a:srgbClr val="007C6A"/>
                </a:solidFill>
              </a:rPr>
              <a:t>分支名</a:t>
            </a:r>
            <a:r>
              <a:rPr lang="en-US" altLang="zh-CN" sz="2000" dirty="0">
                <a:solidFill>
                  <a:srgbClr val="007C6A"/>
                </a:solidFill>
              </a:rPr>
              <a:t>&gt;</a:t>
            </a:r>
          </a:p>
        </p:txBody>
      </p:sp>
      <p:sp>
        <p:nvSpPr>
          <p:cNvPr id="19" name="文本框 14">
            <a:extLst>
              <a:ext uri="{FF2B5EF4-FFF2-40B4-BE49-F238E27FC236}">
                <a16:creationId xmlns:a16="http://schemas.microsoft.com/office/drawing/2014/main" id="{2259C9A8-8342-4847-AD91-49243B0CB39D}"/>
              </a:ext>
            </a:extLst>
          </p:cNvPr>
          <p:cNvSpPr txBox="1"/>
          <p:nvPr/>
        </p:nvSpPr>
        <p:spPr>
          <a:xfrm>
            <a:off x="619302" y="2288197"/>
            <a:ext cx="6993124" cy="1833819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sym typeface="Arial" panose="020B0604020202020204" pitchFamily="34" charset="0"/>
              </a:rPr>
              <a:t>合并分支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先切换到主干   </a:t>
            </a:r>
            <a:r>
              <a:rPr lang="en-US" altLang="zh-CN" sz="2000" dirty="0">
                <a:solidFill>
                  <a:srgbClr val="007C6A"/>
                </a:solidFill>
              </a:rPr>
              <a:t>git  checkout  master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git  merge  &lt;</a:t>
            </a:r>
            <a:r>
              <a:rPr lang="zh-CN" altLang="en-US" sz="2000" dirty="0">
                <a:solidFill>
                  <a:srgbClr val="007C6A"/>
                </a:solidFill>
              </a:rPr>
              <a:t>分支名</a:t>
            </a:r>
            <a:r>
              <a:rPr lang="en-US" altLang="zh-CN" sz="2000" dirty="0">
                <a:solidFill>
                  <a:srgbClr val="007C6A"/>
                </a:solidFill>
              </a:rPr>
              <a:t>&gt;</a:t>
            </a:r>
          </a:p>
        </p:txBody>
      </p:sp>
      <p:sp>
        <p:nvSpPr>
          <p:cNvPr id="20" name="文本框 14">
            <a:extLst>
              <a:ext uri="{FF2B5EF4-FFF2-40B4-BE49-F238E27FC236}">
                <a16:creationId xmlns:a16="http://schemas.microsoft.com/office/drawing/2014/main" id="{F1989BAF-9C44-440C-9EA5-2FDF2E5DADD2}"/>
              </a:ext>
            </a:extLst>
          </p:cNvPr>
          <p:cNvSpPr txBox="1"/>
          <p:nvPr/>
        </p:nvSpPr>
        <p:spPr>
          <a:xfrm>
            <a:off x="658040" y="3360784"/>
            <a:ext cx="6993124" cy="1833819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sym typeface="Arial" panose="020B0604020202020204" pitchFamily="34" charset="0"/>
              </a:rPr>
              <a:t>删除分支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先切换到主干   </a:t>
            </a:r>
            <a:r>
              <a:rPr lang="en-US" altLang="zh-CN" sz="2000" dirty="0">
                <a:solidFill>
                  <a:srgbClr val="007C6A"/>
                </a:solidFill>
              </a:rPr>
              <a:t>git  checkout  master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git  branch -D  &lt;</a:t>
            </a:r>
            <a:r>
              <a:rPr lang="zh-CN" altLang="en-US" sz="2000" dirty="0">
                <a:solidFill>
                  <a:srgbClr val="007C6A"/>
                </a:solidFill>
              </a:rPr>
              <a:t>分支名</a:t>
            </a:r>
            <a:r>
              <a:rPr lang="en-US" altLang="zh-CN" sz="2000" dirty="0">
                <a:solidFill>
                  <a:srgbClr val="007C6A"/>
                </a:solidFill>
              </a:rPr>
              <a:t>&gt;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6722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37260" y="429260"/>
            <a:ext cx="140208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目录</a:t>
            </a:r>
          </a:p>
        </p:txBody>
      </p:sp>
      <p:sp>
        <p:nvSpPr>
          <p:cNvPr id="6" name="矩形 5"/>
          <p:cNvSpPr/>
          <p:nvPr/>
        </p:nvSpPr>
        <p:spPr>
          <a:xfrm>
            <a:off x="3085211" y="1118616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085211" y="1730375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085211" y="2379980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085211" y="3025394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对角圆角矩形 10"/>
          <p:cNvSpPr/>
          <p:nvPr/>
        </p:nvSpPr>
        <p:spPr>
          <a:xfrm>
            <a:off x="3941826" y="1145286"/>
            <a:ext cx="3909822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对角圆角矩形 12"/>
          <p:cNvSpPr/>
          <p:nvPr/>
        </p:nvSpPr>
        <p:spPr>
          <a:xfrm>
            <a:off x="3941826" y="1797050"/>
            <a:ext cx="3909822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Git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实战操练</a:t>
            </a:r>
            <a:endParaRPr lang="zh-CN" altLang="en-US" sz="2400" dirty="0"/>
          </a:p>
        </p:txBody>
      </p:sp>
      <p:sp>
        <p:nvSpPr>
          <p:cNvPr id="14" name="对角圆角矩形 13"/>
          <p:cNvSpPr/>
          <p:nvPr/>
        </p:nvSpPr>
        <p:spPr>
          <a:xfrm>
            <a:off x="3941826" y="2446655"/>
            <a:ext cx="3909822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Github</a:t>
            </a:r>
            <a:r>
              <a:rPr lang="zh-CN" altLang="en-US" sz="2400" dirty="0"/>
              <a:t>简介与实操</a:t>
            </a:r>
          </a:p>
        </p:txBody>
      </p:sp>
      <p:sp>
        <p:nvSpPr>
          <p:cNvPr id="15" name="对角圆角矩形 14"/>
          <p:cNvSpPr/>
          <p:nvPr/>
        </p:nvSpPr>
        <p:spPr>
          <a:xfrm>
            <a:off x="3941826" y="3067939"/>
            <a:ext cx="3909821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Egit</a:t>
            </a:r>
            <a:r>
              <a:rPr lang="zh-CN" altLang="en-US" sz="2400" dirty="0"/>
              <a:t>操作</a:t>
            </a:r>
          </a:p>
        </p:txBody>
      </p:sp>
      <p:sp>
        <p:nvSpPr>
          <p:cNvPr id="16" name="矩形 15"/>
          <p:cNvSpPr/>
          <p:nvPr/>
        </p:nvSpPr>
        <p:spPr>
          <a:xfrm>
            <a:off x="3120454" y="1043559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7" name="矩形 16"/>
          <p:cNvSpPr/>
          <p:nvPr/>
        </p:nvSpPr>
        <p:spPr>
          <a:xfrm>
            <a:off x="3133471" y="1638935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8" name="矩形 17"/>
          <p:cNvSpPr/>
          <p:nvPr/>
        </p:nvSpPr>
        <p:spPr>
          <a:xfrm>
            <a:off x="3056636" y="2311400"/>
            <a:ext cx="59880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9" name="矩形 18"/>
          <p:cNvSpPr/>
          <p:nvPr/>
        </p:nvSpPr>
        <p:spPr>
          <a:xfrm>
            <a:off x="3123629" y="2952369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4000" b="1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0" name="矩形 19"/>
          <p:cNvSpPr/>
          <p:nvPr/>
        </p:nvSpPr>
        <p:spPr>
          <a:xfrm>
            <a:off x="4772151" y="1153223"/>
            <a:ext cx="2249170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zh-CN" altLang="en-US" sz="2400" dirty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简介及安装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379E222-A67E-4D95-8218-271B83AB2EE8}"/>
              </a:ext>
            </a:extLst>
          </p:cNvPr>
          <p:cNvSpPr/>
          <p:nvPr/>
        </p:nvSpPr>
        <p:spPr>
          <a:xfrm>
            <a:off x="3091307" y="3636264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对角圆角矩形 10">
            <a:extLst>
              <a:ext uri="{FF2B5EF4-FFF2-40B4-BE49-F238E27FC236}">
                <a16:creationId xmlns:a16="http://schemas.microsoft.com/office/drawing/2014/main" id="{90D61BAE-2231-479A-AB12-F4A6545FAE59}"/>
              </a:ext>
            </a:extLst>
          </p:cNvPr>
          <p:cNvSpPr/>
          <p:nvPr/>
        </p:nvSpPr>
        <p:spPr>
          <a:xfrm>
            <a:off x="3947922" y="3662934"/>
            <a:ext cx="3903725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C918E8-82E5-454A-84B6-08A7DA7A034B}"/>
              </a:ext>
            </a:extLst>
          </p:cNvPr>
          <p:cNvSpPr/>
          <p:nvPr/>
        </p:nvSpPr>
        <p:spPr>
          <a:xfrm>
            <a:off x="4772151" y="3677538"/>
            <a:ext cx="2249170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zh-CN" altLang="en-US" sz="2400" dirty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工作流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5CF3268-0979-4D91-8A1E-E6431BDD50F4}"/>
              </a:ext>
            </a:extLst>
          </p:cNvPr>
          <p:cNvSpPr/>
          <p:nvPr/>
        </p:nvSpPr>
        <p:spPr>
          <a:xfrm>
            <a:off x="3130042" y="3547364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0B87D3A-D325-4ADB-B9EB-BA74877775A4}"/>
              </a:ext>
            </a:extLst>
          </p:cNvPr>
          <p:cNvSpPr/>
          <p:nvPr/>
        </p:nvSpPr>
        <p:spPr>
          <a:xfrm>
            <a:off x="3941825" y="1131317"/>
            <a:ext cx="3909822" cy="474980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6" y="4980"/>
            <a:ext cx="50234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Gits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实战操练</a:t>
            </a:r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—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分支</a:t>
            </a:r>
            <a:r>
              <a:rPr lang="zh-CN" altLang="en-US" sz="2000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alt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文本框 14">
            <a:extLst>
              <a:ext uri="{FF2B5EF4-FFF2-40B4-BE49-F238E27FC236}">
                <a16:creationId xmlns:a16="http://schemas.microsoft.com/office/drawing/2014/main" id="{FCDC5B6E-4B4F-4D80-AE6E-335ECCF0E383}"/>
              </a:ext>
            </a:extLst>
          </p:cNvPr>
          <p:cNvSpPr txBox="1"/>
          <p:nvPr/>
        </p:nvSpPr>
        <p:spPr>
          <a:xfrm>
            <a:off x="663135" y="265331"/>
            <a:ext cx="7632848" cy="2049655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sym typeface="Arial" panose="020B0604020202020204" pitchFamily="34" charset="0"/>
              </a:rPr>
              <a:t>冲突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冲突一般指同一个文件同一位置的代码，在两种版本合并时版本管理软件无法判断到底应该保留哪个版本，因此会提示该文件发生冲突，需要程序员来手工判断解决冲突。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lvl="1"/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23" name="右箭头 2">
            <a:extLst>
              <a:ext uri="{FF2B5EF4-FFF2-40B4-BE49-F238E27FC236}">
                <a16:creationId xmlns:a16="http://schemas.microsoft.com/office/drawing/2014/main" id="{7F9B7D01-D574-4176-97AD-EDC8EC895FE4}"/>
              </a:ext>
            </a:extLst>
          </p:cNvPr>
          <p:cNvSpPr/>
          <p:nvPr/>
        </p:nvSpPr>
        <p:spPr>
          <a:xfrm rot="16200000">
            <a:off x="6569378" y="4117168"/>
            <a:ext cx="1118337" cy="360040"/>
          </a:xfrm>
          <a:prstGeom prst="rightArrow">
            <a:avLst/>
          </a:prstGeom>
          <a:solidFill>
            <a:srgbClr val="007C6A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箭头 3">
            <a:extLst>
              <a:ext uri="{FF2B5EF4-FFF2-40B4-BE49-F238E27FC236}">
                <a16:creationId xmlns:a16="http://schemas.microsoft.com/office/drawing/2014/main" id="{487E830C-3C46-4B0A-B3F7-6F50C96303AE}"/>
              </a:ext>
            </a:extLst>
          </p:cNvPr>
          <p:cNvSpPr/>
          <p:nvPr/>
        </p:nvSpPr>
        <p:spPr>
          <a:xfrm rot="18891316">
            <a:off x="7075654" y="3997130"/>
            <a:ext cx="1648220" cy="360040"/>
          </a:xfrm>
          <a:prstGeom prst="rightArrow">
            <a:avLst/>
          </a:prstGeom>
          <a:solidFill>
            <a:srgbClr val="007C6A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4">
            <a:extLst>
              <a:ext uri="{FF2B5EF4-FFF2-40B4-BE49-F238E27FC236}">
                <a16:creationId xmlns:a16="http://schemas.microsoft.com/office/drawing/2014/main" id="{750CAA3E-2A91-4FFA-B5BD-8E63D4BA68B2}"/>
              </a:ext>
            </a:extLst>
          </p:cNvPr>
          <p:cNvSpPr/>
          <p:nvPr/>
        </p:nvSpPr>
        <p:spPr>
          <a:xfrm rot="13634421">
            <a:off x="7207587" y="2615611"/>
            <a:ext cx="1530186" cy="394090"/>
          </a:xfrm>
          <a:prstGeom prst="rightArrow">
            <a:avLst/>
          </a:prstGeom>
          <a:solidFill>
            <a:srgbClr val="007C6A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右箭头 5">
            <a:extLst>
              <a:ext uri="{FF2B5EF4-FFF2-40B4-BE49-F238E27FC236}">
                <a16:creationId xmlns:a16="http://schemas.microsoft.com/office/drawing/2014/main" id="{D619F85A-9BA1-4957-84F4-2361A599FBF6}"/>
              </a:ext>
            </a:extLst>
          </p:cNvPr>
          <p:cNvSpPr/>
          <p:nvPr/>
        </p:nvSpPr>
        <p:spPr>
          <a:xfrm rot="16200000">
            <a:off x="6577622" y="2632636"/>
            <a:ext cx="1122838" cy="360040"/>
          </a:xfrm>
          <a:prstGeom prst="rightArrow">
            <a:avLst/>
          </a:prstGeom>
          <a:solidFill>
            <a:srgbClr val="007C6A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联系 6">
            <a:extLst>
              <a:ext uri="{FF2B5EF4-FFF2-40B4-BE49-F238E27FC236}">
                <a16:creationId xmlns:a16="http://schemas.microsoft.com/office/drawing/2014/main" id="{D29ABF5A-0140-478B-BAC9-22CF3952D9C6}"/>
              </a:ext>
            </a:extLst>
          </p:cNvPr>
          <p:cNvSpPr/>
          <p:nvPr/>
        </p:nvSpPr>
        <p:spPr>
          <a:xfrm>
            <a:off x="7034455" y="3465974"/>
            <a:ext cx="188181" cy="198972"/>
          </a:xfrm>
          <a:prstGeom prst="flowChartConnector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联系 7">
            <a:extLst>
              <a:ext uri="{FF2B5EF4-FFF2-40B4-BE49-F238E27FC236}">
                <a16:creationId xmlns:a16="http://schemas.microsoft.com/office/drawing/2014/main" id="{A9E9BB30-5C99-496D-B29F-D42D21A1F41D}"/>
              </a:ext>
            </a:extLst>
          </p:cNvPr>
          <p:cNvSpPr/>
          <p:nvPr/>
        </p:nvSpPr>
        <p:spPr>
          <a:xfrm>
            <a:off x="8550851" y="3401100"/>
            <a:ext cx="188181" cy="198972"/>
          </a:xfrm>
          <a:prstGeom prst="flowChartConnector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乘号 28">
            <a:extLst>
              <a:ext uri="{FF2B5EF4-FFF2-40B4-BE49-F238E27FC236}">
                <a16:creationId xmlns:a16="http://schemas.microsoft.com/office/drawing/2014/main" id="{D1D45515-CEE1-40E4-AA30-EB8601D773D5}"/>
              </a:ext>
            </a:extLst>
          </p:cNvPr>
          <p:cNvSpPr/>
          <p:nvPr/>
        </p:nvSpPr>
        <p:spPr>
          <a:xfrm>
            <a:off x="6845964" y="1671456"/>
            <a:ext cx="689850" cy="622907"/>
          </a:xfrm>
          <a:prstGeom prst="mathMultiply">
            <a:avLst>
              <a:gd name="adj1" fmla="val 2033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14">
            <a:extLst>
              <a:ext uri="{FF2B5EF4-FFF2-40B4-BE49-F238E27FC236}">
                <a16:creationId xmlns:a16="http://schemas.microsoft.com/office/drawing/2014/main" id="{649381B9-D763-4589-BDBD-48386CD74E17}"/>
              </a:ext>
            </a:extLst>
          </p:cNvPr>
          <p:cNvSpPr txBox="1"/>
          <p:nvPr/>
        </p:nvSpPr>
        <p:spPr>
          <a:xfrm>
            <a:off x="689042" y="1887461"/>
            <a:ext cx="5617476" cy="2049655"/>
          </a:xfrm>
          <a:prstGeom prst="rect">
            <a:avLst/>
          </a:prstGeom>
        </p:spPr>
        <p:txBody>
          <a:bodyPr vert="horz" rtlCol="0" anchor="ctr">
            <a:normAutofit fontScale="92500" lnSpcReduction="20000"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600" b="1" dirty="0">
                <a:sym typeface="Arial" panose="020B0604020202020204" pitchFamily="34" charset="0"/>
              </a:rPr>
              <a:t>合并时冲突</a:t>
            </a:r>
            <a:endParaRPr lang="en-US" altLang="zh-CN" sz="2600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900" dirty="0">
                <a:solidFill>
                  <a:srgbClr val="007C6A"/>
                </a:solidFill>
              </a:rPr>
              <a:t>程序合并时发生冲突系统会提示</a:t>
            </a:r>
            <a:r>
              <a:rPr lang="en-US" altLang="zh-CN" sz="1900" dirty="0">
                <a:solidFill>
                  <a:srgbClr val="FF0000"/>
                </a:solidFill>
              </a:rPr>
              <a:t>CONFLICT</a:t>
            </a:r>
            <a:r>
              <a:rPr lang="zh-CN" altLang="en-US" sz="1900" dirty="0">
                <a:solidFill>
                  <a:srgbClr val="007C6A"/>
                </a:solidFill>
              </a:rPr>
              <a:t>关键字，命令行后缀会进入</a:t>
            </a:r>
            <a:r>
              <a:rPr lang="en-US" altLang="zh-CN" sz="1900" dirty="0">
                <a:solidFill>
                  <a:srgbClr val="FF0000"/>
                </a:solidFill>
              </a:rPr>
              <a:t>MERGING</a:t>
            </a:r>
            <a:r>
              <a:rPr lang="zh-CN" altLang="en-US" sz="1900" dirty="0">
                <a:solidFill>
                  <a:srgbClr val="007C6A"/>
                </a:solidFill>
              </a:rPr>
              <a:t>状态，表示此时是解决冲突的状态。</a:t>
            </a:r>
            <a:endParaRPr lang="en-US" altLang="zh-CN" sz="1900" dirty="0">
              <a:solidFill>
                <a:srgbClr val="007C6A"/>
              </a:solidFill>
            </a:endParaRPr>
          </a:p>
          <a:p>
            <a:pPr lvl="1"/>
            <a:endParaRPr lang="en-US" altLang="zh-CN" dirty="0">
              <a:solidFill>
                <a:srgbClr val="007C6A"/>
              </a:solidFill>
            </a:endParaRPr>
          </a:p>
          <a:p>
            <a:pPr lvl="1"/>
            <a:endParaRPr lang="en-US" altLang="zh-CN" dirty="0">
              <a:solidFill>
                <a:srgbClr val="007C6A"/>
              </a:solidFill>
            </a:endParaRPr>
          </a:p>
          <a:p>
            <a:pPr lvl="1"/>
            <a:r>
              <a:rPr lang="en-US" altLang="zh-CN" sz="2400" dirty="0">
                <a:solidFill>
                  <a:srgbClr val="007C6A"/>
                </a:solidFill>
              </a:rPr>
              <a:t> </a:t>
            </a:r>
          </a:p>
          <a:p>
            <a:pPr lvl="1"/>
            <a:endParaRPr lang="en-US" altLang="zh-CN" sz="2400" dirty="0">
              <a:solidFill>
                <a:srgbClr val="007C6A"/>
              </a:solidFill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034FB050-1F5B-4260-9FF2-44284A118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80" y="3184470"/>
            <a:ext cx="5977470" cy="151360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116747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6" y="4980"/>
            <a:ext cx="50234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Gits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实战操练</a:t>
            </a:r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—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分支</a:t>
            </a:r>
            <a:r>
              <a:rPr lang="zh-CN" altLang="en-US" sz="2000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alt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文本框 14">
            <a:extLst>
              <a:ext uri="{FF2B5EF4-FFF2-40B4-BE49-F238E27FC236}">
                <a16:creationId xmlns:a16="http://schemas.microsoft.com/office/drawing/2014/main" id="{F4628493-B4D6-43FC-9DE8-BC2CC5DCBE22}"/>
              </a:ext>
            </a:extLst>
          </p:cNvPr>
          <p:cNvSpPr txBox="1"/>
          <p:nvPr/>
        </p:nvSpPr>
        <p:spPr>
          <a:xfrm>
            <a:off x="339904" y="-54448"/>
            <a:ext cx="7632848" cy="2049655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sym typeface="Arial" panose="020B0604020202020204" pitchFamily="34" charset="0"/>
              </a:rPr>
              <a:t>解决冲突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此时通过</a:t>
            </a:r>
            <a:r>
              <a:rPr lang="en-US" altLang="zh-CN" dirty="0">
                <a:solidFill>
                  <a:srgbClr val="007C6A"/>
                </a:solidFill>
              </a:rPr>
              <a:t>git diff</a:t>
            </a:r>
            <a:r>
              <a:rPr lang="zh-CN" altLang="en-US" dirty="0">
                <a:solidFill>
                  <a:srgbClr val="007C6A"/>
                </a:solidFill>
              </a:rPr>
              <a:t> 可以找到发生冲突的文件及冲突的内容。</a:t>
            </a:r>
            <a:endParaRPr lang="en-US" altLang="zh-CN" dirty="0">
              <a:solidFill>
                <a:srgbClr val="007C6A"/>
              </a:solidFill>
            </a:endParaRPr>
          </a:p>
          <a:p>
            <a:pPr lvl="1"/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FEEEE45-6285-4D0D-92AE-93A64B5A96C7}"/>
              </a:ext>
            </a:extLst>
          </p:cNvPr>
          <p:cNvSpPr/>
          <p:nvPr/>
        </p:nvSpPr>
        <p:spPr>
          <a:xfrm>
            <a:off x="305616" y="3443694"/>
            <a:ext cx="7128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然后修改冲突文件的内容，再次</a:t>
            </a:r>
            <a:r>
              <a:rPr lang="en-US" altLang="zh-CN" dirty="0">
                <a:solidFill>
                  <a:srgbClr val="007C6A"/>
                </a:solidFill>
              </a:rPr>
              <a:t>git add &lt;file&gt; </a:t>
            </a:r>
            <a:r>
              <a:rPr lang="zh-CN" altLang="en-US" dirty="0">
                <a:solidFill>
                  <a:srgbClr val="007C6A"/>
                </a:solidFill>
              </a:rPr>
              <a:t>和</a:t>
            </a:r>
            <a:r>
              <a:rPr lang="en-US" altLang="zh-CN" dirty="0">
                <a:solidFill>
                  <a:srgbClr val="007C6A"/>
                </a:solidFill>
              </a:rPr>
              <a:t>git commit </a:t>
            </a:r>
            <a:r>
              <a:rPr lang="zh-CN" altLang="en-US" dirty="0">
                <a:solidFill>
                  <a:srgbClr val="007C6A"/>
                </a:solidFill>
              </a:rPr>
              <a:t>提交后，后缀</a:t>
            </a:r>
            <a:r>
              <a:rPr lang="en-US" altLang="zh-CN" dirty="0">
                <a:solidFill>
                  <a:srgbClr val="FF0000"/>
                </a:solidFill>
              </a:rPr>
              <a:t>MERGING</a:t>
            </a:r>
            <a:r>
              <a:rPr lang="zh-CN" altLang="en-US" dirty="0">
                <a:solidFill>
                  <a:srgbClr val="007C6A"/>
                </a:solidFill>
              </a:rPr>
              <a:t>消失，说明冲突解决完成。</a:t>
            </a:r>
            <a:endParaRPr lang="en-US" altLang="zh-CN" dirty="0">
              <a:solidFill>
                <a:srgbClr val="007C6A"/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07CF198-11C1-4E03-A4DB-5CD5E38D5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092" y="1187001"/>
            <a:ext cx="5400600" cy="229991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4D13DAA-2DFE-446C-B7A7-A90E032DF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960" y="4030589"/>
            <a:ext cx="5400600" cy="102710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892707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37260" y="429260"/>
            <a:ext cx="140208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目录</a:t>
            </a:r>
          </a:p>
        </p:txBody>
      </p:sp>
      <p:sp>
        <p:nvSpPr>
          <p:cNvPr id="6" name="矩形 5"/>
          <p:cNvSpPr/>
          <p:nvPr/>
        </p:nvSpPr>
        <p:spPr>
          <a:xfrm>
            <a:off x="3085211" y="1118616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085211" y="1730375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085211" y="2379980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085211" y="3025394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对角圆角矩形 10"/>
          <p:cNvSpPr/>
          <p:nvPr/>
        </p:nvSpPr>
        <p:spPr>
          <a:xfrm>
            <a:off x="3941826" y="1145286"/>
            <a:ext cx="3909822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对角圆角矩形 12"/>
          <p:cNvSpPr/>
          <p:nvPr/>
        </p:nvSpPr>
        <p:spPr>
          <a:xfrm>
            <a:off x="3941826" y="1797050"/>
            <a:ext cx="3909822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Git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实战操练</a:t>
            </a:r>
            <a:endParaRPr lang="zh-CN" altLang="en-US" sz="2400" dirty="0"/>
          </a:p>
        </p:txBody>
      </p:sp>
      <p:sp>
        <p:nvSpPr>
          <p:cNvPr id="14" name="对角圆角矩形 13"/>
          <p:cNvSpPr/>
          <p:nvPr/>
        </p:nvSpPr>
        <p:spPr>
          <a:xfrm>
            <a:off x="3941826" y="2446655"/>
            <a:ext cx="3909822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Github</a:t>
            </a:r>
            <a:r>
              <a:rPr lang="zh-CN" altLang="en-US" sz="2400" dirty="0"/>
              <a:t>简介与实操</a:t>
            </a:r>
          </a:p>
        </p:txBody>
      </p:sp>
      <p:sp>
        <p:nvSpPr>
          <p:cNvPr id="15" name="对角圆角矩形 14"/>
          <p:cNvSpPr/>
          <p:nvPr/>
        </p:nvSpPr>
        <p:spPr>
          <a:xfrm>
            <a:off x="3941826" y="3067939"/>
            <a:ext cx="3909821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Egit</a:t>
            </a:r>
            <a:r>
              <a:rPr lang="zh-CN" altLang="en-US" sz="2400" dirty="0"/>
              <a:t>操作</a:t>
            </a:r>
          </a:p>
        </p:txBody>
      </p:sp>
      <p:sp>
        <p:nvSpPr>
          <p:cNvPr id="16" name="矩形 15"/>
          <p:cNvSpPr/>
          <p:nvPr/>
        </p:nvSpPr>
        <p:spPr>
          <a:xfrm>
            <a:off x="3120454" y="1043559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7" name="矩形 16"/>
          <p:cNvSpPr/>
          <p:nvPr/>
        </p:nvSpPr>
        <p:spPr>
          <a:xfrm>
            <a:off x="3133471" y="1638935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8" name="矩形 17"/>
          <p:cNvSpPr/>
          <p:nvPr/>
        </p:nvSpPr>
        <p:spPr>
          <a:xfrm>
            <a:off x="3056636" y="2311400"/>
            <a:ext cx="59880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9" name="矩形 18"/>
          <p:cNvSpPr/>
          <p:nvPr/>
        </p:nvSpPr>
        <p:spPr>
          <a:xfrm>
            <a:off x="3123629" y="2952369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4000" b="1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0" name="矩形 19"/>
          <p:cNvSpPr/>
          <p:nvPr/>
        </p:nvSpPr>
        <p:spPr>
          <a:xfrm>
            <a:off x="4772151" y="1153223"/>
            <a:ext cx="2249170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zh-CN" altLang="en-US" sz="2400" dirty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简介及安装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379E222-A67E-4D95-8218-271B83AB2EE8}"/>
              </a:ext>
            </a:extLst>
          </p:cNvPr>
          <p:cNvSpPr/>
          <p:nvPr/>
        </p:nvSpPr>
        <p:spPr>
          <a:xfrm>
            <a:off x="3091307" y="3636264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对角圆角矩形 10">
            <a:extLst>
              <a:ext uri="{FF2B5EF4-FFF2-40B4-BE49-F238E27FC236}">
                <a16:creationId xmlns:a16="http://schemas.microsoft.com/office/drawing/2014/main" id="{90D61BAE-2231-479A-AB12-F4A6545FAE59}"/>
              </a:ext>
            </a:extLst>
          </p:cNvPr>
          <p:cNvSpPr/>
          <p:nvPr/>
        </p:nvSpPr>
        <p:spPr>
          <a:xfrm>
            <a:off x="3947922" y="3662934"/>
            <a:ext cx="3903725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C918E8-82E5-454A-84B6-08A7DA7A034B}"/>
              </a:ext>
            </a:extLst>
          </p:cNvPr>
          <p:cNvSpPr/>
          <p:nvPr/>
        </p:nvSpPr>
        <p:spPr>
          <a:xfrm>
            <a:off x="4772151" y="3677538"/>
            <a:ext cx="2249170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zh-CN" altLang="en-US" sz="2400" dirty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工作流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5CF3268-0979-4D91-8A1E-E6431BDD50F4}"/>
              </a:ext>
            </a:extLst>
          </p:cNvPr>
          <p:cNvSpPr/>
          <p:nvPr/>
        </p:nvSpPr>
        <p:spPr>
          <a:xfrm>
            <a:off x="3130042" y="3547364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0B87D3A-D325-4ADB-B9EB-BA74877775A4}"/>
              </a:ext>
            </a:extLst>
          </p:cNvPr>
          <p:cNvSpPr/>
          <p:nvPr/>
        </p:nvSpPr>
        <p:spPr>
          <a:xfrm>
            <a:off x="3941825" y="2472437"/>
            <a:ext cx="3909822" cy="474980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73788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6" y="4980"/>
            <a:ext cx="50234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 err="1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Github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简介与实操</a:t>
            </a:r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—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简介</a:t>
            </a:r>
            <a:r>
              <a:rPr lang="zh-CN" altLang="en-US" sz="2000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alt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14">
            <a:extLst>
              <a:ext uri="{FF2B5EF4-FFF2-40B4-BE49-F238E27FC236}">
                <a16:creationId xmlns:a16="http://schemas.microsoft.com/office/drawing/2014/main" id="{59765469-0501-42B1-B824-E89BD06519AB}"/>
              </a:ext>
            </a:extLst>
          </p:cNvPr>
          <p:cNvSpPr txBox="1"/>
          <p:nvPr/>
        </p:nvSpPr>
        <p:spPr>
          <a:xfrm>
            <a:off x="355469" y="522095"/>
            <a:ext cx="6993124" cy="1833819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sym typeface="Arial" panose="020B0604020202020204" pitchFamily="34" charset="0"/>
              </a:rPr>
              <a:t>是什么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8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是一个</a:t>
            </a:r>
            <a:r>
              <a:rPr lang="en-US" altLang="zh-CN" sz="28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8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项目托管网站</a:t>
            </a:r>
            <a:r>
              <a:rPr lang="en-US" altLang="zh-CN" sz="28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en-US" sz="28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主要提供基于</a:t>
            </a:r>
            <a:r>
              <a:rPr lang="en-US" altLang="zh-CN" sz="28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8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的版本托管服务</a:t>
            </a:r>
            <a:endParaRPr lang="en-US" altLang="zh-CN" sz="2800" dirty="0">
              <a:solidFill>
                <a:srgbClr val="007C6A"/>
              </a:solidFill>
            </a:endParaRPr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63DA9BA1-34A0-459F-9432-24E567C39951}"/>
              </a:ext>
            </a:extLst>
          </p:cNvPr>
          <p:cNvSpPr>
            <a:spLocks/>
          </p:cNvSpPr>
          <p:nvPr/>
        </p:nvSpPr>
        <p:spPr bwMode="auto">
          <a:xfrm>
            <a:off x="3711973" y="2063179"/>
            <a:ext cx="4826000" cy="2095500"/>
          </a:xfrm>
          <a:custGeom>
            <a:avLst/>
            <a:gdLst>
              <a:gd name="T0" fmla="*/ 78 w 3040"/>
              <a:gd name="T1" fmla="*/ 666 h 1320"/>
              <a:gd name="T2" fmla="*/ 36 w 3040"/>
              <a:gd name="T3" fmla="*/ 556 h 1320"/>
              <a:gd name="T4" fmla="*/ 121 w 3040"/>
              <a:gd name="T5" fmla="*/ 519 h 1320"/>
              <a:gd name="T6" fmla="*/ 177 w 3040"/>
              <a:gd name="T7" fmla="*/ 370 h 1320"/>
              <a:gd name="T8" fmla="*/ 282 w 3040"/>
              <a:gd name="T9" fmla="*/ 355 h 1320"/>
              <a:gd name="T10" fmla="*/ 426 w 3040"/>
              <a:gd name="T11" fmla="*/ 204 h 1320"/>
              <a:gd name="T12" fmla="*/ 558 w 3040"/>
              <a:gd name="T13" fmla="*/ 214 h 1320"/>
              <a:gd name="T14" fmla="*/ 626 w 3040"/>
              <a:gd name="T15" fmla="*/ 102 h 1320"/>
              <a:gd name="T16" fmla="*/ 798 w 3040"/>
              <a:gd name="T17" fmla="*/ 141 h 1320"/>
              <a:gd name="T18" fmla="*/ 961 w 3040"/>
              <a:gd name="T19" fmla="*/ 59 h 1320"/>
              <a:gd name="T20" fmla="*/ 1055 w 3040"/>
              <a:gd name="T21" fmla="*/ 92 h 1320"/>
              <a:gd name="T22" fmla="*/ 1457 w 3040"/>
              <a:gd name="T23" fmla="*/ 61 h 1320"/>
              <a:gd name="T24" fmla="*/ 1561 w 3040"/>
              <a:gd name="T25" fmla="*/ 20 h 1320"/>
              <a:gd name="T26" fmla="*/ 1626 w 3040"/>
              <a:gd name="T27" fmla="*/ 63 h 1320"/>
              <a:gd name="T28" fmla="*/ 1723 w 3040"/>
              <a:gd name="T29" fmla="*/ 19 h 1320"/>
              <a:gd name="T30" fmla="*/ 1805 w 3040"/>
              <a:gd name="T31" fmla="*/ 61 h 1320"/>
              <a:gd name="T32" fmla="*/ 1928 w 3040"/>
              <a:gd name="T33" fmla="*/ 62 h 1320"/>
              <a:gd name="T34" fmla="*/ 1959 w 3040"/>
              <a:gd name="T35" fmla="*/ 92 h 1320"/>
              <a:gd name="T36" fmla="*/ 2165 w 3040"/>
              <a:gd name="T37" fmla="*/ 64 h 1320"/>
              <a:gd name="T38" fmla="*/ 2273 w 3040"/>
              <a:gd name="T39" fmla="*/ 141 h 1320"/>
              <a:gd name="T40" fmla="*/ 2394 w 3040"/>
              <a:gd name="T41" fmla="*/ 129 h 1320"/>
              <a:gd name="T42" fmla="*/ 2384 w 3040"/>
              <a:gd name="T43" fmla="*/ 188 h 1320"/>
              <a:gd name="T44" fmla="*/ 2618 w 3040"/>
              <a:gd name="T45" fmla="*/ 198 h 1320"/>
              <a:gd name="T46" fmla="*/ 2650 w 3040"/>
              <a:gd name="T47" fmla="*/ 303 h 1320"/>
              <a:gd name="T48" fmla="*/ 2758 w 3040"/>
              <a:gd name="T49" fmla="*/ 401 h 1320"/>
              <a:gd name="T50" fmla="*/ 2977 w 3040"/>
              <a:gd name="T51" fmla="*/ 503 h 1320"/>
              <a:gd name="T52" fmla="*/ 2916 w 3040"/>
              <a:gd name="T53" fmla="*/ 565 h 1320"/>
              <a:gd name="T54" fmla="*/ 2987 w 3040"/>
              <a:gd name="T55" fmla="*/ 641 h 1320"/>
              <a:gd name="T56" fmla="*/ 2936 w 3040"/>
              <a:gd name="T57" fmla="*/ 666 h 1320"/>
              <a:gd name="T58" fmla="*/ 3025 w 3040"/>
              <a:gd name="T59" fmla="*/ 688 h 1320"/>
              <a:gd name="T60" fmla="*/ 2991 w 3040"/>
              <a:gd name="T61" fmla="*/ 745 h 1320"/>
              <a:gd name="T62" fmla="*/ 2925 w 3040"/>
              <a:gd name="T63" fmla="*/ 741 h 1320"/>
              <a:gd name="T64" fmla="*/ 2912 w 3040"/>
              <a:gd name="T65" fmla="*/ 872 h 1320"/>
              <a:gd name="T66" fmla="*/ 2830 w 3040"/>
              <a:gd name="T67" fmla="*/ 895 h 1320"/>
              <a:gd name="T68" fmla="*/ 2889 w 3040"/>
              <a:gd name="T69" fmla="*/ 956 h 1320"/>
              <a:gd name="T70" fmla="*/ 2766 w 3040"/>
              <a:gd name="T71" fmla="*/ 987 h 1320"/>
              <a:gd name="T72" fmla="*/ 2733 w 3040"/>
              <a:gd name="T73" fmla="*/ 977 h 1320"/>
              <a:gd name="T74" fmla="*/ 2588 w 3040"/>
              <a:gd name="T75" fmla="*/ 1128 h 1320"/>
              <a:gd name="T76" fmla="*/ 2456 w 3040"/>
              <a:gd name="T77" fmla="*/ 1118 h 1320"/>
              <a:gd name="T78" fmla="*/ 2370 w 3040"/>
              <a:gd name="T79" fmla="*/ 1202 h 1320"/>
              <a:gd name="T80" fmla="*/ 2216 w 3040"/>
              <a:gd name="T81" fmla="*/ 1191 h 1320"/>
              <a:gd name="T82" fmla="*/ 2120 w 3040"/>
              <a:gd name="T83" fmla="*/ 1282 h 1320"/>
              <a:gd name="T84" fmla="*/ 1983 w 3040"/>
              <a:gd name="T85" fmla="*/ 1233 h 1320"/>
              <a:gd name="T86" fmla="*/ 1897 w 3040"/>
              <a:gd name="T87" fmla="*/ 1307 h 1320"/>
              <a:gd name="T88" fmla="*/ 1742 w 3040"/>
              <a:gd name="T89" fmla="*/ 1263 h 1320"/>
              <a:gd name="T90" fmla="*/ 1612 w 3040"/>
              <a:gd name="T91" fmla="*/ 1309 h 1320"/>
              <a:gd name="T92" fmla="*/ 1507 w 3040"/>
              <a:gd name="T93" fmla="*/ 1271 h 1320"/>
              <a:gd name="T94" fmla="*/ 1307 w 3040"/>
              <a:gd name="T95" fmla="*/ 1306 h 1320"/>
              <a:gd name="T96" fmla="*/ 1216 w 3040"/>
              <a:gd name="T97" fmla="*/ 1258 h 1320"/>
              <a:gd name="T98" fmla="*/ 1022 w 3040"/>
              <a:gd name="T99" fmla="*/ 1253 h 1320"/>
              <a:gd name="T100" fmla="*/ 971 w 3040"/>
              <a:gd name="T101" fmla="*/ 1195 h 1320"/>
              <a:gd name="T102" fmla="*/ 843 w 3040"/>
              <a:gd name="T103" fmla="*/ 1227 h 1320"/>
              <a:gd name="T104" fmla="*/ 733 w 3040"/>
              <a:gd name="T105" fmla="*/ 1171 h 1320"/>
              <a:gd name="T106" fmla="*/ 756 w 3040"/>
              <a:gd name="T107" fmla="*/ 1150 h 1320"/>
              <a:gd name="T108" fmla="*/ 565 w 3040"/>
              <a:gd name="T109" fmla="*/ 1108 h 1320"/>
              <a:gd name="T110" fmla="*/ 555 w 3040"/>
              <a:gd name="T111" fmla="*/ 1044 h 1320"/>
              <a:gd name="T112" fmla="*/ 317 w 3040"/>
              <a:gd name="T113" fmla="*/ 1044 h 1320"/>
              <a:gd name="T114" fmla="*/ 185 w 3040"/>
              <a:gd name="T115" fmla="*/ 895 h 1320"/>
              <a:gd name="T116" fmla="*/ 18 w 3040"/>
              <a:gd name="T117" fmla="*/ 835 h 1320"/>
              <a:gd name="T118" fmla="*/ 61 w 3040"/>
              <a:gd name="T119" fmla="*/ 746 h 1320"/>
              <a:gd name="T120" fmla="*/ 75 w 3040"/>
              <a:gd name="T121" fmla="*/ 667 h 1320"/>
              <a:gd name="T122" fmla="*/ 78 w 3040"/>
              <a:gd name="T123" fmla="*/ 666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040" h="1320">
                <a:moveTo>
                  <a:pt x="78" y="666"/>
                </a:moveTo>
                <a:cubicBezTo>
                  <a:pt x="19" y="643"/>
                  <a:pt x="0" y="594"/>
                  <a:pt x="36" y="556"/>
                </a:cubicBezTo>
                <a:cubicBezTo>
                  <a:pt x="55" y="537"/>
                  <a:pt x="86" y="523"/>
                  <a:pt x="121" y="519"/>
                </a:cubicBezTo>
                <a:cubicBezTo>
                  <a:pt x="72" y="468"/>
                  <a:pt x="97" y="401"/>
                  <a:pt x="177" y="370"/>
                </a:cubicBezTo>
                <a:cubicBezTo>
                  <a:pt x="209" y="358"/>
                  <a:pt x="245" y="352"/>
                  <a:pt x="282" y="355"/>
                </a:cubicBezTo>
                <a:cubicBezTo>
                  <a:pt x="257" y="288"/>
                  <a:pt x="321" y="220"/>
                  <a:pt x="426" y="204"/>
                </a:cubicBezTo>
                <a:cubicBezTo>
                  <a:pt x="470" y="197"/>
                  <a:pt x="517" y="201"/>
                  <a:pt x="558" y="214"/>
                </a:cubicBezTo>
                <a:cubicBezTo>
                  <a:pt x="528" y="171"/>
                  <a:pt x="559" y="121"/>
                  <a:pt x="626" y="102"/>
                </a:cubicBezTo>
                <a:cubicBezTo>
                  <a:pt x="691" y="83"/>
                  <a:pt x="766" y="101"/>
                  <a:pt x="798" y="141"/>
                </a:cubicBezTo>
                <a:cubicBezTo>
                  <a:pt x="808" y="89"/>
                  <a:pt x="881" y="53"/>
                  <a:pt x="961" y="59"/>
                </a:cubicBezTo>
                <a:cubicBezTo>
                  <a:pt x="998" y="62"/>
                  <a:pt x="1031" y="74"/>
                  <a:pt x="1055" y="92"/>
                </a:cubicBezTo>
                <a:cubicBezTo>
                  <a:pt x="1154" y="13"/>
                  <a:pt x="1333" y="0"/>
                  <a:pt x="1457" y="61"/>
                </a:cubicBezTo>
                <a:cubicBezTo>
                  <a:pt x="1468" y="31"/>
                  <a:pt x="1514" y="13"/>
                  <a:pt x="1561" y="20"/>
                </a:cubicBezTo>
                <a:cubicBezTo>
                  <a:pt x="1594" y="25"/>
                  <a:pt x="1619" y="42"/>
                  <a:pt x="1626" y="63"/>
                </a:cubicBezTo>
                <a:cubicBezTo>
                  <a:pt x="1628" y="34"/>
                  <a:pt x="1672" y="14"/>
                  <a:pt x="1723" y="19"/>
                </a:cubicBezTo>
                <a:cubicBezTo>
                  <a:pt x="1760" y="23"/>
                  <a:pt x="1793" y="39"/>
                  <a:pt x="1805" y="61"/>
                </a:cubicBezTo>
                <a:cubicBezTo>
                  <a:pt x="1835" y="46"/>
                  <a:pt x="1890" y="47"/>
                  <a:pt x="1928" y="62"/>
                </a:cubicBezTo>
                <a:cubicBezTo>
                  <a:pt x="1947" y="70"/>
                  <a:pt x="1959" y="81"/>
                  <a:pt x="1959" y="92"/>
                </a:cubicBezTo>
                <a:cubicBezTo>
                  <a:pt x="1988" y="58"/>
                  <a:pt x="2081" y="45"/>
                  <a:pt x="2165" y="64"/>
                </a:cubicBezTo>
                <a:cubicBezTo>
                  <a:pt x="2232" y="79"/>
                  <a:pt x="2276" y="110"/>
                  <a:pt x="2273" y="141"/>
                </a:cubicBezTo>
                <a:cubicBezTo>
                  <a:pt x="2314" y="118"/>
                  <a:pt x="2368" y="113"/>
                  <a:pt x="2394" y="129"/>
                </a:cubicBezTo>
                <a:cubicBezTo>
                  <a:pt x="2416" y="142"/>
                  <a:pt x="2412" y="167"/>
                  <a:pt x="2384" y="188"/>
                </a:cubicBezTo>
                <a:cubicBezTo>
                  <a:pt x="2453" y="150"/>
                  <a:pt x="2558" y="154"/>
                  <a:pt x="2618" y="198"/>
                </a:cubicBezTo>
                <a:cubicBezTo>
                  <a:pt x="2658" y="227"/>
                  <a:pt x="2670" y="267"/>
                  <a:pt x="2650" y="303"/>
                </a:cubicBezTo>
                <a:cubicBezTo>
                  <a:pt x="2734" y="323"/>
                  <a:pt x="2779" y="365"/>
                  <a:pt x="2758" y="401"/>
                </a:cubicBezTo>
                <a:cubicBezTo>
                  <a:pt x="2887" y="402"/>
                  <a:pt x="2985" y="448"/>
                  <a:pt x="2977" y="503"/>
                </a:cubicBezTo>
                <a:cubicBezTo>
                  <a:pt x="2974" y="526"/>
                  <a:pt x="2953" y="548"/>
                  <a:pt x="2916" y="565"/>
                </a:cubicBezTo>
                <a:cubicBezTo>
                  <a:pt x="2985" y="578"/>
                  <a:pt x="3016" y="612"/>
                  <a:pt x="2987" y="641"/>
                </a:cubicBezTo>
                <a:cubicBezTo>
                  <a:pt x="2976" y="651"/>
                  <a:pt x="2958" y="660"/>
                  <a:pt x="2936" y="666"/>
                </a:cubicBezTo>
                <a:cubicBezTo>
                  <a:pt x="2970" y="656"/>
                  <a:pt x="3010" y="666"/>
                  <a:pt x="3025" y="688"/>
                </a:cubicBezTo>
                <a:cubicBezTo>
                  <a:pt x="3040" y="710"/>
                  <a:pt x="3025" y="735"/>
                  <a:pt x="2991" y="745"/>
                </a:cubicBezTo>
                <a:cubicBezTo>
                  <a:pt x="2969" y="751"/>
                  <a:pt x="2945" y="749"/>
                  <a:pt x="2925" y="741"/>
                </a:cubicBezTo>
                <a:cubicBezTo>
                  <a:pt x="2978" y="779"/>
                  <a:pt x="2972" y="838"/>
                  <a:pt x="2912" y="872"/>
                </a:cubicBezTo>
                <a:cubicBezTo>
                  <a:pt x="2889" y="885"/>
                  <a:pt x="2860" y="893"/>
                  <a:pt x="2830" y="895"/>
                </a:cubicBezTo>
                <a:cubicBezTo>
                  <a:pt x="2880" y="904"/>
                  <a:pt x="2906" y="931"/>
                  <a:pt x="2889" y="956"/>
                </a:cubicBezTo>
                <a:cubicBezTo>
                  <a:pt x="2871" y="982"/>
                  <a:pt x="2816" y="996"/>
                  <a:pt x="2766" y="987"/>
                </a:cubicBezTo>
                <a:cubicBezTo>
                  <a:pt x="2754" y="985"/>
                  <a:pt x="2742" y="982"/>
                  <a:pt x="2733" y="977"/>
                </a:cubicBezTo>
                <a:cubicBezTo>
                  <a:pt x="2758" y="1044"/>
                  <a:pt x="2693" y="1112"/>
                  <a:pt x="2588" y="1128"/>
                </a:cubicBezTo>
                <a:cubicBezTo>
                  <a:pt x="2544" y="1134"/>
                  <a:pt x="2497" y="1131"/>
                  <a:pt x="2456" y="1118"/>
                </a:cubicBezTo>
                <a:cubicBezTo>
                  <a:pt x="2487" y="1152"/>
                  <a:pt x="2449" y="1189"/>
                  <a:pt x="2370" y="1202"/>
                </a:cubicBezTo>
                <a:cubicBezTo>
                  <a:pt x="2318" y="1211"/>
                  <a:pt x="2259" y="1207"/>
                  <a:pt x="2216" y="1191"/>
                </a:cubicBezTo>
                <a:cubicBezTo>
                  <a:pt x="2229" y="1233"/>
                  <a:pt x="2185" y="1274"/>
                  <a:pt x="2120" y="1282"/>
                </a:cubicBezTo>
                <a:cubicBezTo>
                  <a:pt x="2062" y="1289"/>
                  <a:pt x="2004" y="1268"/>
                  <a:pt x="1983" y="1233"/>
                </a:cubicBezTo>
                <a:cubicBezTo>
                  <a:pt x="2003" y="1267"/>
                  <a:pt x="1964" y="1300"/>
                  <a:pt x="1897" y="1307"/>
                </a:cubicBezTo>
                <a:cubicBezTo>
                  <a:pt x="1832" y="1315"/>
                  <a:pt x="1763" y="1295"/>
                  <a:pt x="1742" y="1263"/>
                </a:cubicBezTo>
                <a:cubicBezTo>
                  <a:pt x="1736" y="1291"/>
                  <a:pt x="1678" y="1311"/>
                  <a:pt x="1612" y="1309"/>
                </a:cubicBezTo>
                <a:cubicBezTo>
                  <a:pt x="1562" y="1307"/>
                  <a:pt x="1520" y="1292"/>
                  <a:pt x="1507" y="1271"/>
                </a:cubicBezTo>
                <a:cubicBezTo>
                  <a:pt x="1475" y="1304"/>
                  <a:pt x="1385" y="1320"/>
                  <a:pt x="1307" y="1306"/>
                </a:cubicBezTo>
                <a:cubicBezTo>
                  <a:pt x="1260" y="1297"/>
                  <a:pt x="1225" y="1280"/>
                  <a:pt x="1216" y="1258"/>
                </a:cubicBezTo>
                <a:cubicBezTo>
                  <a:pt x="1169" y="1281"/>
                  <a:pt x="1082" y="1278"/>
                  <a:pt x="1022" y="1253"/>
                </a:cubicBezTo>
                <a:cubicBezTo>
                  <a:pt x="985" y="1238"/>
                  <a:pt x="966" y="1216"/>
                  <a:pt x="971" y="1195"/>
                </a:cubicBezTo>
                <a:cubicBezTo>
                  <a:pt x="966" y="1219"/>
                  <a:pt x="909" y="1234"/>
                  <a:pt x="843" y="1227"/>
                </a:cubicBezTo>
                <a:cubicBezTo>
                  <a:pt x="777" y="1220"/>
                  <a:pt x="728" y="1195"/>
                  <a:pt x="733" y="1171"/>
                </a:cubicBezTo>
                <a:cubicBezTo>
                  <a:pt x="734" y="1163"/>
                  <a:pt x="743" y="1155"/>
                  <a:pt x="756" y="1150"/>
                </a:cubicBezTo>
                <a:cubicBezTo>
                  <a:pt x="685" y="1172"/>
                  <a:pt x="599" y="1153"/>
                  <a:pt x="565" y="1108"/>
                </a:cubicBezTo>
                <a:cubicBezTo>
                  <a:pt x="549" y="1088"/>
                  <a:pt x="546" y="1065"/>
                  <a:pt x="555" y="1044"/>
                </a:cubicBezTo>
                <a:cubicBezTo>
                  <a:pt x="484" y="1079"/>
                  <a:pt x="386" y="1079"/>
                  <a:pt x="317" y="1044"/>
                </a:cubicBezTo>
                <a:cubicBezTo>
                  <a:pt x="213" y="1006"/>
                  <a:pt x="162" y="948"/>
                  <a:pt x="185" y="895"/>
                </a:cubicBezTo>
                <a:cubicBezTo>
                  <a:pt x="113" y="908"/>
                  <a:pt x="38" y="881"/>
                  <a:pt x="18" y="835"/>
                </a:cubicBezTo>
                <a:cubicBezTo>
                  <a:pt x="3" y="803"/>
                  <a:pt x="20" y="768"/>
                  <a:pt x="61" y="746"/>
                </a:cubicBezTo>
                <a:cubicBezTo>
                  <a:pt x="14" y="719"/>
                  <a:pt x="20" y="683"/>
                  <a:pt x="75" y="667"/>
                </a:cubicBezTo>
                <a:cubicBezTo>
                  <a:pt x="76" y="666"/>
                  <a:pt x="77" y="666"/>
                  <a:pt x="78" y="666"/>
                </a:cubicBezTo>
              </a:path>
            </a:pathLst>
          </a:custGeom>
          <a:noFill/>
          <a:ln w="14288" cap="flat">
            <a:solidFill>
              <a:srgbClr val="4A80B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570CB3B-441C-4800-9DE8-7792B0E199C5}"/>
              </a:ext>
            </a:extLst>
          </p:cNvPr>
          <p:cNvGrpSpPr/>
          <p:nvPr/>
        </p:nvGrpSpPr>
        <p:grpSpPr>
          <a:xfrm>
            <a:off x="4851884" y="2822004"/>
            <a:ext cx="723900" cy="577850"/>
            <a:chOff x="4488260" y="4236847"/>
            <a:chExt cx="723900" cy="577850"/>
          </a:xfrm>
        </p:grpSpPr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51528E65-A606-4CEA-88D9-AA32B736D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8260" y="4236847"/>
              <a:ext cx="723900" cy="577850"/>
            </a:xfrm>
            <a:custGeom>
              <a:avLst/>
              <a:gdLst>
                <a:gd name="T0" fmla="*/ 0 w 1368"/>
                <a:gd name="T1" fmla="*/ 137 h 1094"/>
                <a:gd name="T2" fmla="*/ 0 w 1368"/>
                <a:gd name="T3" fmla="*/ 957 h 1094"/>
                <a:gd name="T4" fmla="*/ 684 w 1368"/>
                <a:gd name="T5" fmla="*/ 1094 h 1094"/>
                <a:gd name="T6" fmla="*/ 1368 w 1368"/>
                <a:gd name="T7" fmla="*/ 957 h 1094"/>
                <a:gd name="T8" fmla="*/ 1368 w 1368"/>
                <a:gd name="T9" fmla="*/ 137 h 1094"/>
                <a:gd name="T10" fmla="*/ 684 w 1368"/>
                <a:gd name="T11" fmla="*/ 0 h 1094"/>
                <a:gd name="T12" fmla="*/ 0 w 1368"/>
                <a:gd name="T13" fmla="*/ 137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8" h="1094">
                  <a:moveTo>
                    <a:pt x="0" y="137"/>
                  </a:moveTo>
                  <a:lnTo>
                    <a:pt x="0" y="957"/>
                  </a:lnTo>
                  <a:cubicBezTo>
                    <a:pt x="0" y="1033"/>
                    <a:pt x="307" y="1094"/>
                    <a:pt x="684" y="1094"/>
                  </a:cubicBezTo>
                  <a:cubicBezTo>
                    <a:pt x="1062" y="1094"/>
                    <a:pt x="1368" y="1033"/>
                    <a:pt x="1368" y="957"/>
                  </a:cubicBezTo>
                  <a:lnTo>
                    <a:pt x="1368" y="137"/>
                  </a:lnTo>
                  <a:cubicBezTo>
                    <a:pt x="1368" y="61"/>
                    <a:pt x="1062" y="0"/>
                    <a:pt x="684" y="0"/>
                  </a:cubicBezTo>
                  <a:cubicBezTo>
                    <a:pt x="307" y="0"/>
                    <a:pt x="0" y="61"/>
                    <a:pt x="0" y="137"/>
                  </a:cubicBezTo>
                  <a:close/>
                </a:path>
              </a:pathLst>
            </a:custGeom>
            <a:solidFill>
              <a:srgbClr val="007C6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6">
              <a:extLst>
                <a:ext uri="{FF2B5EF4-FFF2-40B4-BE49-F238E27FC236}">
                  <a16:creationId xmlns:a16="http://schemas.microsoft.com/office/drawing/2014/main" id="{A6B32129-98FC-45BC-8888-F1A6600F34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8260" y="4236847"/>
              <a:ext cx="723900" cy="577850"/>
            </a:xfrm>
            <a:custGeom>
              <a:avLst/>
              <a:gdLst>
                <a:gd name="T0" fmla="*/ 0 w 1368"/>
                <a:gd name="T1" fmla="*/ 137 h 1094"/>
                <a:gd name="T2" fmla="*/ 0 w 1368"/>
                <a:gd name="T3" fmla="*/ 957 h 1094"/>
                <a:gd name="T4" fmla="*/ 684 w 1368"/>
                <a:gd name="T5" fmla="*/ 1094 h 1094"/>
                <a:gd name="T6" fmla="*/ 1368 w 1368"/>
                <a:gd name="T7" fmla="*/ 957 h 1094"/>
                <a:gd name="T8" fmla="*/ 1368 w 1368"/>
                <a:gd name="T9" fmla="*/ 137 h 1094"/>
                <a:gd name="T10" fmla="*/ 684 w 1368"/>
                <a:gd name="T11" fmla="*/ 0 h 1094"/>
                <a:gd name="T12" fmla="*/ 0 w 1368"/>
                <a:gd name="T13" fmla="*/ 137 h 1094"/>
                <a:gd name="T14" fmla="*/ 0 w 1368"/>
                <a:gd name="T15" fmla="*/ 137 h 1094"/>
                <a:gd name="T16" fmla="*/ 684 w 1368"/>
                <a:gd name="T17" fmla="*/ 273 h 1094"/>
                <a:gd name="T18" fmla="*/ 1368 w 1368"/>
                <a:gd name="T19" fmla="*/ 137 h 1094"/>
                <a:gd name="T20" fmla="*/ 0 w 1368"/>
                <a:gd name="T21" fmla="*/ 205 h 1094"/>
                <a:gd name="T22" fmla="*/ 684 w 1368"/>
                <a:gd name="T23" fmla="*/ 342 h 1094"/>
                <a:gd name="T24" fmla="*/ 1368 w 1368"/>
                <a:gd name="T25" fmla="*/ 205 h 1094"/>
                <a:gd name="T26" fmla="*/ 0 w 1368"/>
                <a:gd name="T27" fmla="*/ 273 h 1094"/>
                <a:gd name="T28" fmla="*/ 684 w 1368"/>
                <a:gd name="T29" fmla="*/ 410 h 1094"/>
                <a:gd name="T30" fmla="*/ 1368 w 1368"/>
                <a:gd name="T31" fmla="*/ 273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8" h="1094">
                  <a:moveTo>
                    <a:pt x="0" y="137"/>
                  </a:moveTo>
                  <a:lnTo>
                    <a:pt x="0" y="957"/>
                  </a:lnTo>
                  <a:cubicBezTo>
                    <a:pt x="0" y="1033"/>
                    <a:pt x="307" y="1094"/>
                    <a:pt x="684" y="1094"/>
                  </a:cubicBezTo>
                  <a:cubicBezTo>
                    <a:pt x="1062" y="1094"/>
                    <a:pt x="1368" y="1033"/>
                    <a:pt x="1368" y="957"/>
                  </a:cubicBezTo>
                  <a:lnTo>
                    <a:pt x="1368" y="137"/>
                  </a:lnTo>
                  <a:cubicBezTo>
                    <a:pt x="1368" y="61"/>
                    <a:pt x="1062" y="0"/>
                    <a:pt x="684" y="0"/>
                  </a:cubicBezTo>
                  <a:cubicBezTo>
                    <a:pt x="307" y="0"/>
                    <a:pt x="0" y="61"/>
                    <a:pt x="0" y="137"/>
                  </a:cubicBezTo>
                  <a:close/>
                  <a:moveTo>
                    <a:pt x="0" y="137"/>
                  </a:moveTo>
                  <a:cubicBezTo>
                    <a:pt x="0" y="212"/>
                    <a:pt x="307" y="273"/>
                    <a:pt x="684" y="273"/>
                  </a:cubicBezTo>
                  <a:cubicBezTo>
                    <a:pt x="1062" y="273"/>
                    <a:pt x="1368" y="212"/>
                    <a:pt x="1368" y="137"/>
                  </a:cubicBezTo>
                  <a:moveTo>
                    <a:pt x="0" y="205"/>
                  </a:moveTo>
                  <a:cubicBezTo>
                    <a:pt x="0" y="280"/>
                    <a:pt x="307" y="342"/>
                    <a:pt x="684" y="342"/>
                  </a:cubicBezTo>
                  <a:cubicBezTo>
                    <a:pt x="1062" y="342"/>
                    <a:pt x="1368" y="280"/>
                    <a:pt x="1368" y="205"/>
                  </a:cubicBezTo>
                  <a:moveTo>
                    <a:pt x="0" y="273"/>
                  </a:moveTo>
                  <a:cubicBezTo>
                    <a:pt x="0" y="349"/>
                    <a:pt x="307" y="410"/>
                    <a:pt x="684" y="410"/>
                  </a:cubicBezTo>
                  <a:cubicBezTo>
                    <a:pt x="1062" y="410"/>
                    <a:pt x="1368" y="349"/>
                    <a:pt x="1368" y="273"/>
                  </a:cubicBezTo>
                </a:path>
              </a:pathLst>
            </a:custGeom>
            <a:noFill/>
            <a:ln w="7938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" name="Freeform 17">
            <a:extLst>
              <a:ext uri="{FF2B5EF4-FFF2-40B4-BE49-F238E27FC236}">
                <a16:creationId xmlns:a16="http://schemas.microsoft.com/office/drawing/2014/main" id="{C1079A32-84F4-4423-BC2C-1CB2B1C1F381}"/>
              </a:ext>
            </a:extLst>
          </p:cNvPr>
          <p:cNvSpPr>
            <a:spLocks/>
          </p:cNvSpPr>
          <p:nvPr/>
        </p:nvSpPr>
        <p:spPr bwMode="auto">
          <a:xfrm>
            <a:off x="6767910" y="2774379"/>
            <a:ext cx="722313" cy="579437"/>
          </a:xfrm>
          <a:custGeom>
            <a:avLst/>
            <a:gdLst>
              <a:gd name="T0" fmla="*/ 0 w 1368"/>
              <a:gd name="T1" fmla="*/ 137 h 1095"/>
              <a:gd name="T2" fmla="*/ 0 w 1368"/>
              <a:gd name="T3" fmla="*/ 958 h 1095"/>
              <a:gd name="T4" fmla="*/ 684 w 1368"/>
              <a:gd name="T5" fmla="*/ 1095 h 1095"/>
              <a:gd name="T6" fmla="*/ 1368 w 1368"/>
              <a:gd name="T7" fmla="*/ 958 h 1095"/>
              <a:gd name="T8" fmla="*/ 1368 w 1368"/>
              <a:gd name="T9" fmla="*/ 137 h 1095"/>
              <a:gd name="T10" fmla="*/ 684 w 1368"/>
              <a:gd name="T11" fmla="*/ 0 h 1095"/>
              <a:gd name="T12" fmla="*/ 0 w 1368"/>
              <a:gd name="T13" fmla="*/ 137 h 1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8" h="1095">
                <a:moveTo>
                  <a:pt x="0" y="137"/>
                </a:moveTo>
                <a:lnTo>
                  <a:pt x="0" y="958"/>
                </a:lnTo>
                <a:cubicBezTo>
                  <a:pt x="0" y="1033"/>
                  <a:pt x="306" y="1095"/>
                  <a:pt x="684" y="1095"/>
                </a:cubicBezTo>
                <a:cubicBezTo>
                  <a:pt x="1062" y="1095"/>
                  <a:pt x="1368" y="1033"/>
                  <a:pt x="1368" y="958"/>
                </a:cubicBezTo>
                <a:lnTo>
                  <a:pt x="1368" y="137"/>
                </a:lnTo>
                <a:cubicBezTo>
                  <a:pt x="1368" y="61"/>
                  <a:pt x="1062" y="0"/>
                  <a:pt x="684" y="0"/>
                </a:cubicBezTo>
                <a:cubicBezTo>
                  <a:pt x="306" y="0"/>
                  <a:pt x="0" y="61"/>
                  <a:pt x="0" y="137"/>
                </a:cubicBezTo>
                <a:close/>
              </a:path>
            </a:pathLst>
          </a:custGeom>
          <a:solidFill>
            <a:srgbClr val="70AD4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18">
            <a:extLst>
              <a:ext uri="{FF2B5EF4-FFF2-40B4-BE49-F238E27FC236}">
                <a16:creationId xmlns:a16="http://schemas.microsoft.com/office/drawing/2014/main" id="{5AD82961-FB20-4CC6-9A9A-3FC42DF96B7B}"/>
              </a:ext>
            </a:extLst>
          </p:cNvPr>
          <p:cNvSpPr>
            <a:spLocks noEditPoints="1"/>
          </p:cNvSpPr>
          <p:nvPr/>
        </p:nvSpPr>
        <p:spPr bwMode="auto">
          <a:xfrm>
            <a:off x="6767910" y="2774379"/>
            <a:ext cx="722313" cy="579437"/>
          </a:xfrm>
          <a:custGeom>
            <a:avLst/>
            <a:gdLst>
              <a:gd name="T0" fmla="*/ 0 w 1368"/>
              <a:gd name="T1" fmla="*/ 137 h 1095"/>
              <a:gd name="T2" fmla="*/ 0 w 1368"/>
              <a:gd name="T3" fmla="*/ 958 h 1095"/>
              <a:gd name="T4" fmla="*/ 684 w 1368"/>
              <a:gd name="T5" fmla="*/ 1095 h 1095"/>
              <a:gd name="T6" fmla="*/ 1368 w 1368"/>
              <a:gd name="T7" fmla="*/ 958 h 1095"/>
              <a:gd name="T8" fmla="*/ 1368 w 1368"/>
              <a:gd name="T9" fmla="*/ 137 h 1095"/>
              <a:gd name="T10" fmla="*/ 684 w 1368"/>
              <a:gd name="T11" fmla="*/ 0 h 1095"/>
              <a:gd name="T12" fmla="*/ 0 w 1368"/>
              <a:gd name="T13" fmla="*/ 137 h 1095"/>
              <a:gd name="T14" fmla="*/ 0 w 1368"/>
              <a:gd name="T15" fmla="*/ 137 h 1095"/>
              <a:gd name="T16" fmla="*/ 684 w 1368"/>
              <a:gd name="T17" fmla="*/ 274 h 1095"/>
              <a:gd name="T18" fmla="*/ 1368 w 1368"/>
              <a:gd name="T19" fmla="*/ 137 h 1095"/>
              <a:gd name="T20" fmla="*/ 0 w 1368"/>
              <a:gd name="T21" fmla="*/ 205 h 1095"/>
              <a:gd name="T22" fmla="*/ 684 w 1368"/>
              <a:gd name="T23" fmla="*/ 342 h 1095"/>
              <a:gd name="T24" fmla="*/ 1368 w 1368"/>
              <a:gd name="T25" fmla="*/ 205 h 1095"/>
              <a:gd name="T26" fmla="*/ 0 w 1368"/>
              <a:gd name="T27" fmla="*/ 274 h 1095"/>
              <a:gd name="T28" fmla="*/ 684 w 1368"/>
              <a:gd name="T29" fmla="*/ 411 h 1095"/>
              <a:gd name="T30" fmla="*/ 1368 w 1368"/>
              <a:gd name="T31" fmla="*/ 274 h 1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68" h="1095">
                <a:moveTo>
                  <a:pt x="0" y="137"/>
                </a:moveTo>
                <a:lnTo>
                  <a:pt x="0" y="958"/>
                </a:lnTo>
                <a:cubicBezTo>
                  <a:pt x="0" y="1033"/>
                  <a:pt x="306" y="1095"/>
                  <a:pt x="684" y="1095"/>
                </a:cubicBezTo>
                <a:cubicBezTo>
                  <a:pt x="1062" y="1095"/>
                  <a:pt x="1368" y="1033"/>
                  <a:pt x="1368" y="958"/>
                </a:cubicBezTo>
                <a:lnTo>
                  <a:pt x="1368" y="137"/>
                </a:lnTo>
                <a:cubicBezTo>
                  <a:pt x="1368" y="61"/>
                  <a:pt x="1062" y="0"/>
                  <a:pt x="684" y="0"/>
                </a:cubicBezTo>
                <a:cubicBezTo>
                  <a:pt x="306" y="0"/>
                  <a:pt x="0" y="61"/>
                  <a:pt x="0" y="137"/>
                </a:cubicBezTo>
                <a:close/>
                <a:moveTo>
                  <a:pt x="0" y="137"/>
                </a:moveTo>
                <a:cubicBezTo>
                  <a:pt x="0" y="213"/>
                  <a:pt x="306" y="274"/>
                  <a:pt x="684" y="274"/>
                </a:cubicBezTo>
                <a:cubicBezTo>
                  <a:pt x="1062" y="274"/>
                  <a:pt x="1368" y="213"/>
                  <a:pt x="1368" y="137"/>
                </a:cubicBezTo>
                <a:moveTo>
                  <a:pt x="0" y="205"/>
                </a:moveTo>
                <a:cubicBezTo>
                  <a:pt x="0" y="281"/>
                  <a:pt x="306" y="342"/>
                  <a:pt x="684" y="342"/>
                </a:cubicBezTo>
                <a:cubicBezTo>
                  <a:pt x="1062" y="342"/>
                  <a:pt x="1368" y="281"/>
                  <a:pt x="1368" y="205"/>
                </a:cubicBezTo>
                <a:moveTo>
                  <a:pt x="0" y="274"/>
                </a:moveTo>
                <a:cubicBezTo>
                  <a:pt x="0" y="349"/>
                  <a:pt x="306" y="411"/>
                  <a:pt x="684" y="411"/>
                </a:cubicBezTo>
                <a:cubicBezTo>
                  <a:pt x="1062" y="411"/>
                  <a:pt x="1368" y="349"/>
                  <a:pt x="1368" y="274"/>
                </a:cubicBezTo>
              </a:path>
            </a:pathLst>
          </a:custGeom>
          <a:noFill/>
          <a:ln w="7938" cap="sq">
            <a:solidFill>
              <a:srgbClr val="C8C8C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Rectangle 47">
            <a:extLst>
              <a:ext uri="{FF2B5EF4-FFF2-40B4-BE49-F238E27FC236}">
                <a16:creationId xmlns:a16="http://schemas.microsoft.com/office/drawing/2014/main" id="{9967D448-1E3C-419C-ADBF-C35662C7C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598" y="2144141"/>
            <a:ext cx="120015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700" b="1" i="0" u="none" strike="noStrike" cap="none" normalizeH="0" baseline="0">
                <a:ln>
                  <a:noFill/>
                </a:ln>
                <a:solidFill>
                  <a:srgbClr val="1E4E79"/>
                </a:solidFill>
                <a:effectLst/>
                <a:latin typeface="Calibri" panose="020F0502020204030204" pitchFamily="34" charset="0"/>
              </a:rPr>
              <a:t>GitHub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E33B59F-CB19-414A-BDA2-9AD29D2F9B84}"/>
              </a:ext>
            </a:extLst>
          </p:cNvPr>
          <p:cNvGrpSpPr/>
          <p:nvPr/>
        </p:nvGrpSpPr>
        <p:grpSpPr>
          <a:xfrm>
            <a:off x="4835765" y="4269783"/>
            <a:ext cx="504825" cy="430212"/>
            <a:chOff x="5863035" y="5941822"/>
            <a:chExt cx="504825" cy="430212"/>
          </a:xfrm>
        </p:grpSpPr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067C4813-6A7E-49E5-87E8-B55F32103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9385" y="5941822"/>
              <a:ext cx="498475" cy="398462"/>
            </a:xfrm>
            <a:custGeom>
              <a:avLst/>
              <a:gdLst>
                <a:gd name="T0" fmla="*/ 0 w 945"/>
                <a:gd name="T1" fmla="*/ 94 h 755"/>
                <a:gd name="T2" fmla="*/ 0 w 945"/>
                <a:gd name="T3" fmla="*/ 661 h 755"/>
                <a:gd name="T4" fmla="*/ 472 w 945"/>
                <a:gd name="T5" fmla="*/ 755 h 755"/>
                <a:gd name="T6" fmla="*/ 945 w 945"/>
                <a:gd name="T7" fmla="*/ 661 h 755"/>
                <a:gd name="T8" fmla="*/ 945 w 945"/>
                <a:gd name="T9" fmla="*/ 94 h 755"/>
                <a:gd name="T10" fmla="*/ 472 w 945"/>
                <a:gd name="T11" fmla="*/ 0 h 755"/>
                <a:gd name="T12" fmla="*/ 0 w 945"/>
                <a:gd name="T13" fmla="*/ 94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755">
                  <a:moveTo>
                    <a:pt x="0" y="94"/>
                  </a:moveTo>
                  <a:lnTo>
                    <a:pt x="0" y="661"/>
                  </a:lnTo>
                  <a:cubicBezTo>
                    <a:pt x="0" y="713"/>
                    <a:pt x="211" y="755"/>
                    <a:pt x="472" y="755"/>
                  </a:cubicBezTo>
                  <a:cubicBezTo>
                    <a:pt x="733" y="755"/>
                    <a:pt x="945" y="713"/>
                    <a:pt x="945" y="661"/>
                  </a:cubicBezTo>
                  <a:lnTo>
                    <a:pt x="945" y="94"/>
                  </a:lnTo>
                  <a:cubicBezTo>
                    <a:pt x="945" y="42"/>
                    <a:pt x="733" y="0"/>
                    <a:pt x="472" y="0"/>
                  </a:cubicBezTo>
                  <a:cubicBezTo>
                    <a:pt x="211" y="0"/>
                    <a:pt x="0" y="42"/>
                    <a:pt x="0" y="94"/>
                  </a:cubicBezTo>
                  <a:close/>
                </a:path>
              </a:pathLst>
            </a:custGeom>
            <a:solidFill>
              <a:srgbClr val="007C6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2B252858-C30F-4AD6-8BD5-DA03F92452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63035" y="5943409"/>
              <a:ext cx="498475" cy="398462"/>
            </a:xfrm>
            <a:custGeom>
              <a:avLst/>
              <a:gdLst>
                <a:gd name="T0" fmla="*/ 0 w 945"/>
                <a:gd name="T1" fmla="*/ 94 h 755"/>
                <a:gd name="T2" fmla="*/ 0 w 945"/>
                <a:gd name="T3" fmla="*/ 661 h 755"/>
                <a:gd name="T4" fmla="*/ 472 w 945"/>
                <a:gd name="T5" fmla="*/ 755 h 755"/>
                <a:gd name="T6" fmla="*/ 945 w 945"/>
                <a:gd name="T7" fmla="*/ 661 h 755"/>
                <a:gd name="T8" fmla="*/ 945 w 945"/>
                <a:gd name="T9" fmla="*/ 94 h 755"/>
                <a:gd name="T10" fmla="*/ 472 w 945"/>
                <a:gd name="T11" fmla="*/ 0 h 755"/>
                <a:gd name="T12" fmla="*/ 0 w 945"/>
                <a:gd name="T13" fmla="*/ 94 h 755"/>
                <a:gd name="T14" fmla="*/ 0 w 945"/>
                <a:gd name="T15" fmla="*/ 94 h 755"/>
                <a:gd name="T16" fmla="*/ 472 w 945"/>
                <a:gd name="T17" fmla="*/ 189 h 755"/>
                <a:gd name="T18" fmla="*/ 945 w 945"/>
                <a:gd name="T19" fmla="*/ 94 h 755"/>
                <a:gd name="T20" fmla="*/ 0 w 945"/>
                <a:gd name="T21" fmla="*/ 141 h 755"/>
                <a:gd name="T22" fmla="*/ 472 w 945"/>
                <a:gd name="T23" fmla="*/ 236 h 755"/>
                <a:gd name="T24" fmla="*/ 945 w 945"/>
                <a:gd name="T25" fmla="*/ 141 h 755"/>
                <a:gd name="T26" fmla="*/ 0 w 945"/>
                <a:gd name="T27" fmla="*/ 189 h 755"/>
                <a:gd name="T28" fmla="*/ 472 w 945"/>
                <a:gd name="T29" fmla="*/ 283 h 755"/>
                <a:gd name="T30" fmla="*/ 945 w 945"/>
                <a:gd name="T31" fmla="*/ 189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5" h="755">
                  <a:moveTo>
                    <a:pt x="0" y="94"/>
                  </a:moveTo>
                  <a:lnTo>
                    <a:pt x="0" y="661"/>
                  </a:lnTo>
                  <a:cubicBezTo>
                    <a:pt x="0" y="713"/>
                    <a:pt x="211" y="755"/>
                    <a:pt x="472" y="755"/>
                  </a:cubicBezTo>
                  <a:cubicBezTo>
                    <a:pt x="733" y="755"/>
                    <a:pt x="945" y="713"/>
                    <a:pt x="945" y="661"/>
                  </a:cubicBezTo>
                  <a:lnTo>
                    <a:pt x="945" y="94"/>
                  </a:lnTo>
                  <a:cubicBezTo>
                    <a:pt x="945" y="42"/>
                    <a:pt x="733" y="0"/>
                    <a:pt x="472" y="0"/>
                  </a:cubicBezTo>
                  <a:cubicBezTo>
                    <a:pt x="211" y="0"/>
                    <a:pt x="0" y="42"/>
                    <a:pt x="0" y="94"/>
                  </a:cubicBezTo>
                  <a:close/>
                  <a:moveTo>
                    <a:pt x="0" y="94"/>
                  </a:moveTo>
                  <a:cubicBezTo>
                    <a:pt x="0" y="146"/>
                    <a:pt x="211" y="189"/>
                    <a:pt x="472" y="189"/>
                  </a:cubicBezTo>
                  <a:cubicBezTo>
                    <a:pt x="733" y="189"/>
                    <a:pt x="945" y="146"/>
                    <a:pt x="945" y="94"/>
                  </a:cubicBezTo>
                  <a:moveTo>
                    <a:pt x="0" y="141"/>
                  </a:moveTo>
                  <a:cubicBezTo>
                    <a:pt x="0" y="193"/>
                    <a:pt x="211" y="236"/>
                    <a:pt x="472" y="236"/>
                  </a:cubicBezTo>
                  <a:cubicBezTo>
                    <a:pt x="733" y="236"/>
                    <a:pt x="945" y="193"/>
                    <a:pt x="945" y="141"/>
                  </a:cubicBezTo>
                  <a:moveTo>
                    <a:pt x="0" y="189"/>
                  </a:moveTo>
                  <a:cubicBezTo>
                    <a:pt x="0" y="241"/>
                    <a:pt x="211" y="283"/>
                    <a:pt x="472" y="283"/>
                  </a:cubicBezTo>
                  <a:cubicBezTo>
                    <a:pt x="733" y="283"/>
                    <a:pt x="945" y="241"/>
                    <a:pt x="945" y="189"/>
                  </a:cubicBezTo>
                </a:path>
              </a:pathLst>
            </a:custGeom>
            <a:solidFill>
              <a:srgbClr val="007C6A"/>
            </a:solidFill>
            <a:ln w="7938" cap="sq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9">
              <a:extLst>
                <a:ext uri="{FF2B5EF4-FFF2-40B4-BE49-F238E27FC236}">
                  <a16:creationId xmlns:a16="http://schemas.microsoft.com/office/drawing/2014/main" id="{78D95127-4133-42E3-9A26-19ABFD650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3848" y="6102159"/>
              <a:ext cx="304800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Git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" name="Rectangle 48">
            <a:extLst>
              <a:ext uri="{FF2B5EF4-FFF2-40B4-BE49-F238E27FC236}">
                <a16:creationId xmlns:a16="http://schemas.microsoft.com/office/drawing/2014/main" id="{1F89F073-849F-43DB-AAC8-FA266932A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8198" y="6212903"/>
            <a:ext cx="30321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Git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035C6921-C1DB-4EC6-809F-1BB9B13B110E}"/>
              </a:ext>
            </a:extLst>
          </p:cNvPr>
          <p:cNvGrpSpPr/>
          <p:nvPr/>
        </p:nvGrpSpPr>
        <p:grpSpPr>
          <a:xfrm>
            <a:off x="5744612" y="4326359"/>
            <a:ext cx="503346" cy="415938"/>
            <a:chOff x="2414985" y="5965634"/>
            <a:chExt cx="503346" cy="415938"/>
          </a:xfrm>
        </p:grpSpPr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035B3449-AD6A-47FF-9F1A-D35C16FE1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4985" y="5965634"/>
              <a:ext cx="498475" cy="398462"/>
            </a:xfrm>
            <a:custGeom>
              <a:avLst/>
              <a:gdLst>
                <a:gd name="T0" fmla="*/ 0 w 945"/>
                <a:gd name="T1" fmla="*/ 94 h 755"/>
                <a:gd name="T2" fmla="*/ 0 w 945"/>
                <a:gd name="T3" fmla="*/ 661 h 755"/>
                <a:gd name="T4" fmla="*/ 473 w 945"/>
                <a:gd name="T5" fmla="*/ 755 h 755"/>
                <a:gd name="T6" fmla="*/ 945 w 945"/>
                <a:gd name="T7" fmla="*/ 661 h 755"/>
                <a:gd name="T8" fmla="*/ 945 w 945"/>
                <a:gd name="T9" fmla="*/ 94 h 755"/>
                <a:gd name="T10" fmla="*/ 473 w 945"/>
                <a:gd name="T11" fmla="*/ 0 h 755"/>
                <a:gd name="T12" fmla="*/ 0 w 945"/>
                <a:gd name="T13" fmla="*/ 94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755">
                  <a:moveTo>
                    <a:pt x="0" y="94"/>
                  </a:moveTo>
                  <a:lnTo>
                    <a:pt x="0" y="661"/>
                  </a:lnTo>
                  <a:cubicBezTo>
                    <a:pt x="0" y="713"/>
                    <a:pt x="212" y="755"/>
                    <a:pt x="473" y="755"/>
                  </a:cubicBezTo>
                  <a:cubicBezTo>
                    <a:pt x="734" y="755"/>
                    <a:pt x="945" y="713"/>
                    <a:pt x="945" y="661"/>
                  </a:cubicBezTo>
                  <a:lnTo>
                    <a:pt x="945" y="94"/>
                  </a:lnTo>
                  <a:cubicBezTo>
                    <a:pt x="945" y="42"/>
                    <a:pt x="734" y="0"/>
                    <a:pt x="473" y="0"/>
                  </a:cubicBezTo>
                  <a:cubicBezTo>
                    <a:pt x="212" y="0"/>
                    <a:pt x="0" y="42"/>
                    <a:pt x="0" y="94"/>
                  </a:cubicBezTo>
                  <a:close/>
                </a:path>
              </a:pathLst>
            </a:custGeom>
            <a:solidFill>
              <a:srgbClr val="007C6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9A8C6F5B-A7E8-4A84-8FF7-6EC645EC2D0A}"/>
                </a:ext>
              </a:extLst>
            </p:cNvPr>
            <p:cNvGrpSpPr/>
            <p:nvPr/>
          </p:nvGrpSpPr>
          <p:grpSpPr>
            <a:xfrm>
              <a:off x="2419856" y="5969201"/>
              <a:ext cx="498475" cy="412371"/>
              <a:chOff x="3429137" y="5833665"/>
              <a:chExt cx="498475" cy="412371"/>
            </a:xfrm>
          </p:grpSpPr>
          <p:sp>
            <p:nvSpPr>
              <p:cNvPr id="27" name="Freeform 14">
                <a:extLst>
                  <a:ext uri="{FF2B5EF4-FFF2-40B4-BE49-F238E27FC236}">
                    <a16:creationId xmlns:a16="http://schemas.microsoft.com/office/drawing/2014/main" id="{D850D530-4BAB-46AA-B893-F517AB695D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29137" y="5833665"/>
                <a:ext cx="498475" cy="398462"/>
              </a:xfrm>
              <a:custGeom>
                <a:avLst/>
                <a:gdLst>
                  <a:gd name="T0" fmla="*/ 0 w 945"/>
                  <a:gd name="T1" fmla="*/ 94 h 755"/>
                  <a:gd name="T2" fmla="*/ 0 w 945"/>
                  <a:gd name="T3" fmla="*/ 661 h 755"/>
                  <a:gd name="T4" fmla="*/ 472 w 945"/>
                  <a:gd name="T5" fmla="*/ 755 h 755"/>
                  <a:gd name="T6" fmla="*/ 945 w 945"/>
                  <a:gd name="T7" fmla="*/ 661 h 755"/>
                  <a:gd name="T8" fmla="*/ 945 w 945"/>
                  <a:gd name="T9" fmla="*/ 94 h 755"/>
                  <a:gd name="T10" fmla="*/ 472 w 945"/>
                  <a:gd name="T11" fmla="*/ 0 h 755"/>
                  <a:gd name="T12" fmla="*/ 0 w 945"/>
                  <a:gd name="T13" fmla="*/ 94 h 755"/>
                  <a:gd name="T14" fmla="*/ 0 w 945"/>
                  <a:gd name="T15" fmla="*/ 94 h 755"/>
                  <a:gd name="T16" fmla="*/ 472 w 945"/>
                  <a:gd name="T17" fmla="*/ 189 h 755"/>
                  <a:gd name="T18" fmla="*/ 945 w 945"/>
                  <a:gd name="T19" fmla="*/ 94 h 755"/>
                  <a:gd name="T20" fmla="*/ 0 w 945"/>
                  <a:gd name="T21" fmla="*/ 141 h 755"/>
                  <a:gd name="T22" fmla="*/ 472 w 945"/>
                  <a:gd name="T23" fmla="*/ 236 h 755"/>
                  <a:gd name="T24" fmla="*/ 945 w 945"/>
                  <a:gd name="T25" fmla="*/ 141 h 755"/>
                  <a:gd name="T26" fmla="*/ 0 w 945"/>
                  <a:gd name="T27" fmla="*/ 189 h 755"/>
                  <a:gd name="T28" fmla="*/ 472 w 945"/>
                  <a:gd name="T29" fmla="*/ 283 h 755"/>
                  <a:gd name="T30" fmla="*/ 945 w 945"/>
                  <a:gd name="T31" fmla="*/ 189 h 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45" h="755">
                    <a:moveTo>
                      <a:pt x="0" y="94"/>
                    </a:moveTo>
                    <a:lnTo>
                      <a:pt x="0" y="661"/>
                    </a:lnTo>
                    <a:cubicBezTo>
                      <a:pt x="0" y="713"/>
                      <a:pt x="211" y="755"/>
                      <a:pt x="472" y="755"/>
                    </a:cubicBezTo>
                    <a:cubicBezTo>
                      <a:pt x="733" y="755"/>
                      <a:pt x="945" y="713"/>
                      <a:pt x="945" y="661"/>
                    </a:cubicBezTo>
                    <a:lnTo>
                      <a:pt x="945" y="94"/>
                    </a:lnTo>
                    <a:cubicBezTo>
                      <a:pt x="945" y="42"/>
                      <a:pt x="733" y="0"/>
                      <a:pt x="472" y="0"/>
                    </a:cubicBezTo>
                    <a:cubicBezTo>
                      <a:pt x="211" y="0"/>
                      <a:pt x="0" y="42"/>
                      <a:pt x="0" y="94"/>
                    </a:cubicBezTo>
                    <a:close/>
                    <a:moveTo>
                      <a:pt x="0" y="94"/>
                    </a:moveTo>
                    <a:cubicBezTo>
                      <a:pt x="0" y="146"/>
                      <a:pt x="211" y="189"/>
                      <a:pt x="472" y="189"/>
                    </a:cubicBezTo>
                    <a:cubicBezTo>
                      <a:pt x="733" y="189"/>
                      <a:pt x="945" y="146"/>
                      <a:pt x="945" y="94"/>
                    </a:cubicBezTo>
                    <a:moveTo>
                      <a:pt x="0" y="141"/>
                    </a:moveTo>
                    <a:cubicBezTo>
                      <a:pt x="0" y="193"/>
                      <a:pt x="211" y="236"/>
                      <a:pt x="472" y="236"/>
                    </a:cubicBezTo>
                    <a:cubicBezTo>
                      <a:pt x="733" y="236"/>
                      <a:pt x="945" y="193"/>
                      <a:pt x="945" y="141"/>
                    </a:cubicBezTo>
                    <a:moveTo>
                      <a:pt x="0" y="189"/>
                    </a:moveTo>
                    <a:cubicBezTo>
                      <a:pt x="0" y="241"/>
                      <a:pt x="211" y="283"/>
                      <a:pt x="472" y="283"/>
                    </a:cubicBezTo>
                    <a:cubicBezTo>
                      <a:pt x="733" y="283"/>
                      <a:pt x="945" y="241"/>
                      <a:pt x="945" y="189"/>
                    </a:cubicBezTo>
                  </a:path>
                </a:pathLst>
              </a:custGeom>
              <a:solidFill>
                <a:srgbClr val="007C6A"/>
              </a:solidFill>
              <a:ln w="7938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E48AFB39-004E-4590-8FDF-DD7EBF4ED40C}"/>
                  </a:ext>
                </a:extLst>
              </p:cNvPr>
              <p:cNvSpPr/>
              <p:nvPr/>
            </p:nvSpPr>
            <p:spPr>
              <a:xfrm>
                <a:off x="3445103" y="5907482"/>
                <a:ext cx="42992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</a:rPr>
                  <a:t>Git</a:t>
                </a:r>
              </a:p>
            </p:txBody>
          </p:sp>
        </p:grp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7D467067-F99A-45BC-A03F-F80D6C946D6C}"/>
              </a:ext>
            </a:extLst>
          </p:cNvPr>
          <p:cNvGrpSpPr/>
          <p:nvPr/>
        </p:nvGrpSpPr>
        <p:grpSpPr>
          <a:xfrm>
            <a:off x="7645553" y="4205179"/>
            <a:ext cx="498476" cy="527670"/>
            <a:chOff x="8396273" y="5523807"/>
            <a:chExt cx="498476" cy="527670"/>
          </a:xfrm>
        </p:grpSpPr>
        <p:sp>
          <p:nvSpPr>
            <p:cNvPr id="30" name="Rectangle 49">
              <a:extLst>
                <a:ext uri="{FF2B5EF4-FFF2-40B4-BE49-F238E27FC236}">
                  <a16:creationId xmlns:a16="http://schemas.microsoft.com/office/drawing/2014/main" id="{BCCD1B74-94C5-4F6D-8BCB-0C9944AB8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00854" y="5781602"/>
              <a:ext cx="304800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Git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Freeform 13">
              <a:extLst>
                <a:ext uri="{FF2B5EF4-FFF2-40B4-BE49-F238E27FC236}">
                  <a16:creationId xmlns:a16="http://schemas.microsoft.com/office/drawing/2014/main" id="{D8ADE64C-4E43-41E1-BD5E-48814FB334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6274" y="5526182"/>
              <a:ext cx="498475" cy="398462"/>
            </a:xfrm>
            <a:custGeom>
              <a:avLst/>
              <a:gdLst>
                <a:gd name="T0" fmla="*/ 0 w 945"/>
                <a:gd name="T1" fmla="*/ 94 h 755"/>
                <a:gd name="T2" fmla="*/ 0 w 945"/>
                <a:gd name="T3" fmla="*/ 661 h 755"/>
                <a:gd name="T4" fmla="*/ 472 w 945"/>
                <a:gd name="T5" fmla="*/ 755 h 755"/>
                <a:gd name="T6" fmla="*/ 945 w 945"/>
                <a:gd name="T7" fmla="*/ 661 h 755"/>
                <a:gd name="T8" fmla="*/ 945 w 945"/>
                <a:gd name="T9" fmla="*/ 94 h 755"/>
                <a:gd name="T10" fmla="*/ 472 w 945"/>
                <a:gd name="T11" fmla="*/ 0 h 755"/>
                <a:gd name="T12" fmla="*/ 0 w 945"/>
                <a:gd name="T13" fmla="*/ 94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755">
                  <a:moveTo>
                    <a:pt x="0" y="94"/>
                  </a:moveTo>
                  <a:lnTo>
                    <a:pt x="0" y="661"/>
                  </a:lnTo>
                  <a:cubicBezTo>
                    <a:pt x="0" y="713"/>
                    <a:pt x="211" y="755"/>
                    <a:pt x="472" y="755"/>
                  </a:cubicBezTo>
                  <a:cubicBezTo>
                    <a:pt x="733" y="755"/>
                    <a:pt x="945" y="713"/>
                    <a:pt x="945" y="661"/>
                  </a:cubicBezTo>
                  <a:lnTo>
                    <a:pt x="945" y="94"/>
                  </a:lnTo>
                  <a:cubicBezTo>
                    <a:pt x="945" y="42"/>
                    <a:pt x="733" y="0"/>
                    <a:pt x="472" y="0"/>
                  </a:cubicBezTo>
                  <a:cubicBezTo>
                    <a:pt x="211" y="0"/>
                    <a:pt x="0" y="42"/>
                    <a:pt x="0" y="94"/>
                  </a:cubicBezTo>
                  <a:close/>
                </a:path>
              </a:pathLst>
            </a:custGeom>
            <a:solidFill>
              <a:srgbClr val="007C6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B592D798-0CE7-4E91-9DF6-C0B953DCBE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96273" y="5523807"/>
              <a:ext cx="498475" cy="398462"/>
            </a:xfrm>
            <a:custGeom>
              <a:avLst/>
              <a:gdLst>
                <a:gd name="T0" fmla="*/ 0 w 945"/>
                <a:gd name="T1" fmla="*/ 94 h 755"/>
                <a:gd name="T2" fmla="*/ 0 w 945"/>
                <a:gd name="T3" fmla="*/ 661 h 755"/>
                <a:gd name="T4" fmla="*/ 472 w 945"/>
                <a:gd name="T5" fmla="*/ 755 h 755"/>
                <a:gd name="T6" fmla="*/ 945 w 945"/>
                <a:gd name="T7" fmla="*/ 661 h 755"/>
                <a:gd name="T8" fmla="*/ 945 w 945"/>
                <a:gd name="T9" fmla="*/ 94 h 755"/>
                <a:gd name="T10" fmla="*/ 472 w 945"/>
                <a:gd name="T11" fmla="*/ 0 h 755"/>
                <a:gd name="T12" fmla="*/ 0 w 945"/>
                <a:gd name="T13" fmla="*/ 94 h 755"/>
                <a:gd name="T14" fmla="*/ 0 w 945"/>
                <a:gd name="T15" fmla="*/ 94 h 755"/>
                <a:gd name="T16" fmla="*/ 472 w 945"/>
                <a:gd name="T17" fmla="*/ 189 h 755"/>
                <a:gd name="T18" fmla="*/ 945 w 945"/>
                <a:gd name="T19" fmla="*/ 94 h 755"/>
                <a:gd name="T20" fmla="*/ 0 w 945"/>
                <a:gd name="T21" fmla="*/ 141 h 755"/>
                <a:gd name="T22" fmla="*/ 472 w 945"/>
                <a:gd name="T23" fmla="*/ 236 h 755"/>
                <a:gd name="T24" fmla="*/ 945 w 945"/>
                <a:gd name="T25" fmla="*/ 141 h 755"/>
                <a:gd name="T26" fmla="*/ 0 w 945"/>
                <a:gd name="T27" fmla="*/ 189 h 755"/>
                <a:gd name="T28" fmla="*/ 472 w 945"/>
                <a:gd name="T29" fmla="*/ 283 h 755"/>
                <a:gd name="T30" fmla="*/ 945 w 945"/>
                <a:gd name="T31" fmla="*/ 189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5" h="755">
                  <a:moveTo>
                    <a:pt x="0" y="94"/>
                  </a:moveTo>
                  <a:lnTo>
                    <a:pt x="0" y="661"/>
                  </a:lnTo>
                  <a:cubicBezTo>
                    <a:pt x="0" y="713"/>
                    <a:pt x="211" y="755"/>
                    <a:pt x="472" y="755"/>
                  </a:cubicBezTo>
                  <a:cubicBezTo>
                    <a:pt x="733" y="755"/>
                    <a:pt x="945" y="713"/>
                    <a:pt x="945" y="661"/>
                  </a:cubicBezTo>
                  <a:lnTo>
                    <a:pt x="945" y="94"/>
                  </a:lnTo>
                  <a:cubicBezTo>
                    <a:pt x="945" y="42"/>
                    <a:pt x="733" y="0"/>
                    <a:pt x="472" y="0"/>
                  </a:cubicBezTo>
                  <a:cubicBezTo>
                    <a:pt x="211" y="0"/>
                    <a:pt x="0" y="42"/>
                    <a:pt x="0" y="94"/>
                  </a:cubicBezTo>
                  <a:close/>
                  <a:moveTo>
                    <a:pt x="0" y="94"/>
                  </a:moveTo>
                  <a:cubicBezTo>
                    <a:pt x="0" y="146"/>
                    <a:pt x="211" y="189"/>
                    <a:pt x="472" y="189"/>
                  </a:cubicBezTo>
                  <a:cubicBezTo>
                    <a:pt x="733" y="189"/>
                    <a:pt x="945" y="146"/>
                    <a:pt x="945" y="94"/>
                  </a:cubicBezTo>
                  <a:moveTo>
                    <a:pt x="0" y="141"/>
                  </a:moveTo>
                  <a:cubicBezTo>
                    <a:pt x="0" y="193"/>
                    <a:pt x="211" y="236"/>
                    <a:pt x="472" y="236"/>
                  </a:cubicBezTo>
                  <a:cubicBezTo>
                    <a:pt x="733" y="236"/>
                    <a:pt x="945" y="193"/>
                    <a:pt x="945" y="141"/>
                  </a:cubicBezTo>
                  <a:moveTo>
                    <a:pt x="0" y="189"/>
                  </a:moveTo>
                  <a:cubicBezTo>
                    <a:pt x="0" y="241"/>
                    <a:pt x="211" y="283"/>
                    <a:pt x="472" y="283"/>
                  </a:cubicBezTo>
                  <a:cubicBezTo>
                    <a:pt x="733" y="283"/>
                    <a:pt x="945" y="241"/>
                    <a:pt x="945" y="189"/>
                  </a:cubicBezTo>
                </a:path>
              </a:pathLst>
            </a:custGeom>
            <a:solidFill>
              <a:schemeClr val="accent3">
                <a:lumMod val="50000"/>
              </a:schemeClr>
            </a:solidFill>
            <a:ln w="7938" cap="sq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45ADD439-B488-4A62-9942-D107979E9C94}"/>
                </a:ext>
              </a:extLst>
            </p:cNvPr>
            <p:cNvSpPr/>
            <p:nvPr/>
          </p:nvSpPr>
          <p:spPr>
            <a:xfrm>
              <a:off x="8438291" y="5630647"/>
              <a:ext cx="4299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</a:rPr>
                <a:t>Git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87403727-3850-4A12-8F90-300AC6E0E6A5}"/>
              </a:ext>
            </a:extLst>
          </p:cNvPr>
          <p:cNvGrpSpPr/>
          <p:nvPr/>
        </p:nvGrpSpPr>
        <p:grpSpPr>
          <a:xfrm>
            <a:off x="3852031" y="4158970"/>
            <a:ext cx="504825" cy="430212"/>
            <a:chOff x="5863035" y="5941822"/>
            <a:chExt cx="504825" cy="430212"/>
          </a:xfrm>
        </p:grpSpPr>
        <p:sp>
          <p:nvSpPr>
            <p:cNvPr id="35" name="Freeform 13">
              <a:extLst>
                <a:ext uri="{FF2B5EF4-FFF2-40B4-BE49-F238E27FC236}">
                  <a16:creationId xmlns:a16="http://schemas.microsoft.com/office/drawing/2014/main" id="{2F4981FE-2C9D-4B1D-9133-81BADC329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9385" y="5941822"/>
              <a:ext cx="498475" cy="398462"/>
            </a:xfrm>
            <a:custGeom>
              <a:avLst/>
              <a:gdLst>
                <a:gd name="T0" fmla="*/ 0 w 945"/>
                <a:gd name="T1" fmla="*/ 94 h 755"/>
                <a:gd name="T2" fmla="*/ 0 w 945"/>
                <a:gd name="T3" fmla="*/ 661 h 755"/>
                <a:gd name="T4" fmla="*/ 472 w 945"/>
                <a:gd name="T5" fmla="*/ 755 h 755"/>
                <a:gd name="T6" fmla="*/ 945 w 945"/>
                <a:gd name="T7" fmla="*/ 661 h 755"/>
                <a:gd name="T8" fmla="*/ 945 w 945"/>
                <a:gd name="T9" fmla="*/ 94 h 755"/>
                <a:gd name="T10" fmla="*/ 472 w 945"/>
                <a:gd name="T11" fmla="*/ 0 h 755"/>
                <a:gd name="T12" fmla="*/ 0 w 945"/>
                <a:gd name="T13" fmla="*/ 94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755">
                  <a:moveTo>
                    <a:pt x="0" y="94"/>
                  </a:moveTo>
                  <a:lnTo>
                    <a:pt x="0" y="661"/>
                  </a:lnTo>
                  <a:cubicBezTo>
                    <a:pt x="0" y="713"/>
                    <a:pt x="211" y="755"/>
                    <a:pt x="472" y="755"/>
                  </a:cubicBezTo>
                  <a:cubicBezTo>
                    <a:pt x="733" y="755"/>
                    <a:pt x="945" y="713"/>
                    <a:pt x="945" y="661"/>
                  </a:cubicBezTo>
                  <a:lnTo>
                    <a:pt x="945" y="94"/>
                  </a:lnTo>
                  <a:cubicBezTo>
                    <a:pt x="945" y="42"/>
                    <a:pt x="733" y="0"/>
                    <a:pt x="472" y="0"/>
                  </a:cubicBezTo>
                  <a:cubicBezTo>
                    <a:pt x="211" y="0"/>
                    <a:pt x="0" y="42"/>
                    <a:pt x="0" y="94"/>
                  </a:cubicBezTo>
                  <a:close/>
                </a:path>
              </a:pathLst>
            </a:custGeom>
            <a:solidFill>
              <a:srgbClr val="007C6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7EF4203B-7B17-4CA0-85A8-63C52D9421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63035" y="5943409"/>
              <a:ext cx="498475" cy="398462"/>
            </a:xfrm>
            <a:custGeom>
              <a:avLst/>
              <a:gdLst>
                <a:gd name="T0" fmla="*/ 0 w 945"/>
                <a:gd name="T1" fmla="*/ 94 h 755"/>
                <a:gd name="T2" fmla="*/ 0 w 945"/>
                <a:gd name="T3" fmla="*/ 661 h 755"/>
                <a:gd name="T4" fmla="*/ 472 w 945"/>
                <a:gd name="T5" fmla="*/ 755 h 755"/>
                <a:gd name="T6" fmla="*/ 945 w 945"/>
                <a:gd name="T7" fmla="*/ 661 h 755"/>
                <a:gd name="T8" fmla="*/ 945 w 945"/>
                <a:gd name="T9" fmla="*/ 94 h 755"/>
                <a:gd name="T10" fmla="*/ 472 w 945"/>
                <a:gd name="T11" fmla="*/ 0 h 755"/>
                <a:gd name="T12" fmla="*/ 0 w 945"/>
                <a:gd name="T13" fmla="*/ 94 h 755"/>
                <a:gd name="T14" fmla="*/ 0 w 945"/>
                <a:gd name="T15" fmla="*/ 94 h 755"/>
                <a:gd name="T16" fmla="*/ 472 w 945"/>
                <a:gd name="T17" fmla="*/ 189 h 755"/>
                <a:gd name="T18" fmla="*/ 945 w 945"/>
                <a:gd name="T19" fmla="*/ 94 h 755"/>
                <a:gd name="T20" fmla="*/ 0 w 945"/>
                <a:gd name="T21" fmla="*/ 141 h 755"/>
                <a:gd name="T22" fmla="*/ 472 w 945"/>
                <a:gd name="T23" fmla="*/ 236 h 755"/>
                <a:gd name="T24" fmla="*/ 945 w 945"/>
                <a:gd name="T25" fmla="*/ 141 h 755"/>
                <a:gd name="T26" fmla="*/ 0 w 945"/>
                <a:gd name="T27" fmla="*/ 189 h 755"/>
                <a:gd name="T28" fmla="*/ 472 w 945"/>
                <a:gd name="T29" fmla="*/ 283 h 755"/>
                <a:gd name="T30" fmla="*/ 945 w 945"/>
                <a:gd name="T31" fmla="*/ 189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5" h="755">
                  <a:moveTo>
                    <a:pt x="0" y="94"/>
                  </a:moveTo>
                  <a:lnTo>
                    <a:pt x="0" y="661"/>
                  </a:lnTo>
                  <a:cubicBezTo>
                    <a:pt x="0" y="713"/>
                    <a:pt x="211" y="755"/>
                    <a:pt x="472" y="755"/>
                  </a:cubicBezTo>
                  <a:cubicBezTo>
                    <a:pt x="733" y="755"/>
                    <a:pt x="945" y="713"/>
                    <a:pt x="945" y="661"/>
                  </a:cubicBezTo>
                  <a:lnTo>
                    <a:pt x="945" y="94"/>
                  </a:lnTo>
                  <a:cubicBezTo>
                    <a:pt x="945" y="42"/>
                    <a:pt x="733" y="0"/>
                    <a:pt x="472" y="0"/>
                  </a:cubicBezTo>
                  <a:cubicBezTo>
                    <a:pt x="211" y="0"/>
                    <a:pt x="0" y="42"/>
                    <a:pt x="0" y="94"/>
                  </a:cubicBezTo>
                  <a:close/>
                  <a:moveTo>
                    <a:pt x="0" y="94"/>
                  </a:moveTo>
                  <a:cubicBezTo>
                    <a:pt x="0" y="146"/>
                    <a:pt x="211" y="189"/>
                    <a:pt x="472" y="189"/>
                  </a:cubicBezTo>
                  <a:cubicBezTo>
                    <a:pt x="733" y="189"/>
                    <a:pt x="945" y="146"/>
                    <a:pt x="945" y="94"/>
                  </a:cubicBezTo>
                  <a:moveTo>
                    <a:pt x="0" y="141"/>
                  </a:moveTo>
                  <a:cubicBezTo>
                    <a:pt x="0" y="193"/>
                    <a:pt x="211" y="236"/>
                    <a:pt x="472" y="236"/>
                  </a:cubicBezTo>
                  <a:cubicBezTo>
                    <a:pt x="733" y="236"/>
                    <a:pt x="945" y="193"/>
                    <a:pt x="945" y="141"/>
                  </a:cubicBezTo>
                  <a:moveTo>
                    <a:pt x="0" y="189"/>
                  </a:moveTo>
                  <a:cubicBezTo>
                    <a:pt x="0" y="241"/>
                    <a:pt x="211" y="283"/>
                    <a:pt x="472" y="283"/>
                  </a:cubicBezTo>
                  <a:cubicBezTo>
                    <a:pt x="733" y="283"/>
                    <a:pt x="945" y="241"/>
                    <a:pt x="945" y="189"/>
                  </a:cubicBezTo>
                </a:path>
              </a:pathLst>
            </a:custGeom>
            <a:solidFill>
              <a:srgbClr val="007C6A"/>
            </a:solidFill>
            <a:ln w="7938" cap="sq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9">
              <a:extLst>
                <a:ext uri="{FF2B5EF4-FFF2-40B4-BE49-F238E27FC236}">
                  <a16:creationId xmlns:a16="http://schemas.microsoft.com/office/drawing/2014/main" id="{CE2C4ACD-9973-430B-9D3B-808B1C88D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3848" y="6102159"/>
              <a:ext cx="304800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Git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60A2661-A555-4B24-B5E2-D2F90AAA2F45}"/>
              </a:ext>
            </a:extLst>
          </p:cNvPr>
          <p:cNvCxnSpPr/>
          <p:nvPr/>
        </p:nvCxnSpPr>
        <p:spPr>
          <a:xfrm flipV="1">
            <a:off x="5664598" y="3064097"/>
            <a:ext cx="1103312" cy="20752"/>
          </a:xfrm>
          <a:prstGeom prst="straightConnector1">
            <a:avLst/>
          </a:prstGeom>
          <a:ln w="57150">
            <a:solidFill>
              <a:srgbClr val="007C6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D3ED0DB-4C95-4333-B9E5-42B54B6DC81A}"/>
              </a:ext>
            </a:extLst>
          </p:cNvPr>
          <p:cNvCxnSpPr/>
          <p:nvPr/>
        </p:nvCxnSpPr>
        <p:spPr>
          <a:xfrm flipV="1">
            <a:off x="4076296" y="3399854"/>
            <a:ext cx="927752" cy="751875"/>
          </a:xfrm>
          <a:prstGeom prst="straightConnector1">
            <a:avLst/>
          </a:prstGeom>
          <a:ln w="57150">
            <a:solidFill>
              <a:srgbClr val="007C6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F6C5B55-B350-41E7-B5E5-47562F642D70}"/>
              </a:ext>
            </a:extLst>
          </p:cNvPr>
          <p:cNvCxnSpPr>
            <a:endCxn id="10" idx="2"/>
          </p:cNvCxnSpPr>
          <p:nvPr/>
        </p:nvCxnSpPr>
        <p:spPr>
          <a:xfrm flipV="1">
            <a:off x="5000277" y="3399854"/>
            <a:ext cx="213557" cy="850662"/>
          </a:xfrm>
          <a:prstGeom prst="straightConnector1">
            <a:avLst/>
          </a:prstGeom>
          <a:ln w="57150">
            <a:solidFill>
              <a:srgbClr val="007C6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91AF716B-7AFC-4CEA-9576-3DCA89F74101}"/>
              </a:ext>
            </a:extLst>
          </p:cNvPr>
          <p:cNvCxnSpPr/>
          <p:nvPr/>
        </p:nvCxnSpPr>
        <p:spPr>
          <a:xfrm flipH="1" flipV="1">
            <a:off x="5489307" y="3421414"/>
            <a:ext cx="493713" cy="936787"/>
          </a:xfrm>
          <a:prstGeom prst="straightConnector1">
            <a:avLst/>
          </a:prstGeom>
          <a:ln w="57150">
            <a:solidFill>
              <a:srgbClr val="007C6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63E6040-899D-4270-831C-1AF17299C099}"/>
              </a:ext>
            </a:extLst>
          </p:cNvPr>
          <p:cNvCxnSpPr>
            <a:endCxn id="31" idx="5"/>
          </p:cNvCxnSpPr>
          <p:nvPr/>
        </p:nvCxnSpPr>
        <p:spPr>
          <a:xfrm>
            <a:off x="7380616" y="3353816"/>
            <a:ext cx="513912" cy="853738"/>
          </a:xfrm>
          <a:prstGeom prst="straightConnector1">
            <a:avLst/>
          </a:prstGeom>
          <a:ln w="57150">
            <a:solidFill>
              <a:srgbClr val="007C6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11D54AC5-EEDC-4342-A7CB-19855EA42F05}"/>
              </a:ext>
            </a:extLst>
          </p:cNvPr>
          <p:cNvGrpSpPr/>
          <p:nvPr/>
        </p:nvGrpSpPr>
        <p:grpSpPr>
          <a:xfrm>
            <a:off x="6080249" y="3321221"/>
            <a:ext cx="571500" cy="457050"/>
            <a:chOff x="4488260" y="4236847"/>
            <a:chExt cx="723900" cy="577850"/>
          </a:xfrm>
          <a:solidFill>
            <a:schemeClr val="accent1">
              <a:lumMod val="75000"/>
            </a:schemeClr>
          </a:solidFill>
        </p:grpSpPr>
        <p:sp>
          <p:nvSpPr>
            <p:cNvPr id="44" name="Freeform 15">
              <a:extLst>
                <a:ext uri="{FF2B5EF4-FFF2-40B4-BE49-F238E27FC236}">
                  <a16:creationId xmlns:a16="http://schemas.microsoft.com/office/drawing/2014/main" id="{60C47B79-CC5C-4F2B-855A-BF0565ABA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8260" y="4236847"/>
              <a:ext cx="723900" cy="577850"/>
            </a:xfrm>
            <a:custGeom>
              <a:avLst/>
              <a:gdLst>
                <a:gd name="T0" fmla="*/ 0 w 1368"/>
                <a:gd name="T1" fmla="*/ 137 h 1094"/>
                <a:gd name="T2" fmla="*/ 0 w 1368"/>
                <a:gd name="T3" fmla="*/ 957 h 1094"/>
                <a:gd name="T4" fmla="*/ 684 w 1368"/>
                <a:gd name="T5" fmla="*/ 1094 h 1094"/>
                <a:gd name="T6" fmla="*/ 1368 w 1368"/>
                <a:gd name="T7" fmla="*/ 957 h 1094"/>
                <a:gd name="T8" fmla="*/ 1368 w 1368"/>
                <a:gd name="T9" fmla="*/ 137 h 1094"/>
                <a:gd name="T10" fmla="*/ 684 w 1368"/>
                <a:gd name="T11" fmla="*/ 0 h 1094"/>
                <a:gd name="T12" fmla="*/ 0 w 1368"/>
                <a:gd name="T13" fmla="*/ 137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8" h="1094">
                  <a:moveTo>
                    <a:pt x="0" y="137"/>
                  </a:moveTo>
                  <a:lnTo>
                    <a:pt x="0" y="957"/>
                  </a:lnTo>
                  <a:cubicBezTo>
                    <a:pt x="0" y="1033"/>
                    <a:pt x="307" y="1094"/>
                    <a:pt x="684" y="1094"/>
                  </a:cubicBezTo>
                  <a:cubicBezTo>
                    <a:pt x="1062" y="1094"/>
                    <a:pt x="1368" y="1033"/>
                    <a:pt x="1368" y="957"/>
                  </a:cubicBezTo>
                  <a:lnTo>
                    <a:pt x="1368" y="137"/>
                  </a:lnTo>
                  <a:cubicBezTo>
                    <a:pt x="1368" y="61"/>
                    <a:pt x="1062" y="0"/>
                    <a:pt x="684" y="0"/>
                  </a:cubicBezTo>
                  <a:cubicBezTo>
                    <a:pt x="307" y="0"/>
                    <a:pt x="0" y="61"/>
                    <a:pt x="0" y="137"/>
                  </a:cubicBezTo>
                  <a:close/>
                </a:path>
              </a:pathLst>
            </a:custGeom>
            <a:grp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6">
              <a:extLst>
                <a:ext uri="{FF2B5EF4-FFF2-40B4-BE49-F238E27FC236}">
                  <a16:creationId xmlns:a16="http://schemas.microsoft.com/office/drawing/2014/main" id="{43960B63-5595-4E92-8864-FFF473612E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8260" y="4236847"/>
              <a:ext cx="723900" cy="577850"/>
            </a:xfrm>
            <a:custGeom>
              <a:avLst/>
              <a:gdLst>
                <a:gd name="T0" fmla="*/ 0 w 1368"/>
                <a:gd name="T1" fmla="*/ 137 h 1094"/>
                <a:gd name="T2" fmla="*/ 0 w 1368"/>
                <a:gd name="T3" fmla="*/ 957 h 1094"/>
                <a:gd name="T4" fmla="*/ 684 w 1368"/>
                <a:gd name="T5" fmla="*/ 1094 h 1094"/>
                <a:gd name="T6" fmla="*/ 1368 w 1368"/>
                <a:gd name="T7" fmla="*/ 957 h 1094"/>
                <a:gd name="T8" fmla="*/ 1368 w 1368"/>
                <a:gd name="T9" fmla="*/ 137 h 1094"/>
                <a:gd name="T10" fmla="*/ 684 w 1368"/>
                <a:gd name="T11" fmla="*/ 0 h 1094"/>
                <a:gd name="T12" fmla="*/ 0 w 1368"/>
                <a:gd name="T13" fmla="*/ 137 h 1094"/>
                <a:gd name="T14" fmla="*/ 0 w 1368"/>
                <a:gd name="T15" fmla="*/ 137 h 1094"/>
                <a:gd name="T16" fmla="*/ 684 w 1368"/>
                <a:gd name="T17" fmla="*/ 273 h 1094"/>
                <a:gd name="T18" fmla="*/ 1368 w 1368"/>
                <a:gd name="T19" fmla="*/ 137 h 1094"/>
                <a:gd name="T20" fmla="*/ 0 w 1368"/>
                <a:gd name="T21" fmla="*/ 205 h 1094"/>
                <a:gd name="T22" fmla="*/ 684 w 1368"/>
                <a:gd name="T23" fmla="*/ 342 h 1094"/>
                <a:gd name="T24" fmla="*/ 1368 w 1368"/>
                <a:gd name="T25" fmla="*/ 205 h 1094"/>
                <a:gd name="T26" fmla="*/ 0 w 1368"/>
                <a:gd name="T27" fmla="*/ 273 h 1094"/>
                <a:gd name="T28" fmla="*/ 684 w 1368"/>
                <a:gd name="T29" fmla="*/ 410 h 1094"/>
                <a:gd name="T30" fmla="*/ 1368 w 1368"/>
                <a:gd name="T31" fmla="*/ 273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8" h="1094">
                  <a:moveTo>
                    <a:pt x="0" y="137"/>
                  </a:moveTo>
                  <a:lnTo>
                    <a:pt x="0" y="957"/>
                  </a:lnTo>
                  <a:cubicBezTo>
                    <a:pt x="0" y="1033"/>
                    <a:pt x="307" y="1094"/>
                    <a:pt x="684" y="1094"/>
                  </a:cubicBezTo>
                  <a:cubicBezTo>
                    <a:pt x="1062" y="1094"/>
                    <a:pt x="1368" y="1033"/>
                    <a:pt x="1368" y="957"/>
                  </a:cubicBezTo>
                  <a:lnTo>
                    <a:pt x="1368" y="137"/>
                  </a:lnTo>
                  <a:cubicBezTo>
                    <a:pt x="1368" y="61"/>
                    <a:pt x="1062" y="0"/>
                    <a:pt x="684" y="0"/>
                  </a:cubicBezTo>
                  <a:cubicBezTo>
                    <a:pt x="307" y="0"/>
                    <a:pt x="0" y="61"/>
                    <a:pt x="0" y="137"/>
                  </a:cubicBezTo>
                  <a:close/>
                  <a:moveTo>
                    <a:pt x="0" y="137"/>
                  </a:moveTo>
                  <a:cubicBezTo>
                    <a:pt x="0" y="212"/>
                    <a:pt x="307" y="273"/>
                    <a:pt x="684" y="273"/>
                  </a:cubicBezTo>
                  <a:cubicBezTo>
                    <a:pt x="1062" y="273"/>
                    <a:pt x="1368" y="212"/>
                    <a:pt x="1368" y="137"/>
                  </a:cubicBezTo>
                  <a:moveTo>
                    <a:pt x="0" y="205"/>
                  </a:moveTo>
                  <a:cubicBezTo>
                    <a:pt x="0" y="280"/>
                    <a:pt x="307" y="342"/>
                    <a:pt x="684" y="342"/>
                  </a:cubicBezTo>
                  <a:cubicBezTo>
                    <a:pt x="1062" y="342"/>
                    <a:pt x="1368" y="280"/>
                    <a:pt x="1368" y="205"/>
                  </a:cubicBezTo>
                  <a:moveTo>
                    <a:pt x="0" y="273"/>
                  </a:moveTo>
                  <a:cubicBezTo>
                    <a:pt x="0" y="349"/>
                    <a:pt x="307" y="410"/>
                    <a:pt x="684" y="410"/>
                  </a:cubicBezTo>
                  <a:cubicBezTo>
                    <a:pt x="1062" y="410"/>
                    <a:pt x="1368" y="349"/>
                    <a:pt x="1368" y="273"/>
                  </a:cubicBezTo>
                </a:path>
              </a:pathLst>
            </a:custGeom>
            <a:grpFill/>
            <a:ln w="7938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0FEA6E8D-0007-4EF7-9A5F-3D37E45ED9C8}"/>
              </a:ext>
            </a:extLst>
          </p:cNvPr>
          <p:cNvGrpSpPr/>
          <p:nvPr/>
        </p:nvGrpSpPr>
        <p:grpSpPr>
          <a:xfrm>
            <a:off x="7656160" y="2814490"/>
            <a:ext cx="571500" cy="457050"/>
            <a:chOff x="4488260" y="4236847"/>
            <a:chExt cx="723900" cy="577850"/>
          </a:xfrm>
          <a:solidFill>
            <a:schemeClr val="accent2">
              <a:lumMod val="75000"/>
            </a:schemeClr>
          </a:solidFill>
        </p:grpSpPr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CD55F62B-45E2-4E3A-8A67-8623CAF4F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8260" y="4236847"/>
              <a:ext cx="723900" cy="577850"/>
            </a:xfrm>
            <a:custGeom>
              <a:avLst/>
              <a:gdLst>
                <a:gd name="T0" fmla="*/ 0 w 1368"/>
                <a:gd name="T1" fmla="*/ 137 h 1094"/>
                <a:gd name="T2" fmla="*/ 0 w 1368"/>
                <a:gd name="T3" fmla="*/ 957 h 1094"/>
                <a:gd name="T4" fmla="*/ 684 w 1368"/>
                <a:gd name="T5" fmla="*/ 1094 h 1094"/>
                <a:gd name="T6" fmla="*/ 1368 w 1368"/>
                <a:gd name="T7" fmla="*/ 957 h 1094"/>
                <a:gd name="T8" fmla="*/ 1368 w 1368"/>
                <a:gd name="T9" fmla="*/ 137 h 1094"/>
                <a:gd name="T10" fmla="*/ 684 w 1368"/>
                <a:gd name="T11" fmla="*/ 0 h 1094"/>
                <a:gd name="T12" fmla="*/ 0 w 1368"/>
                <a:gd name="T13" fmla="*/ 137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8" h="1094">
                  <a:moveTo>
                    <a:pt x="0" y="137"/>
                  </a:moveTo>
                  <a:lnTo>
                    <a:pt x="0" y="957"/>
                  </a:lnTo>
                  <a:cubicBezTo>
                    <a:pt x="0" y="1033"/>
                    <a:pt x="307" y="1094"/>
                    <a:pt x="684" y="1094"/>
                  </a:cubicBezTo>
                  <a:cubicBezTo>
                    <a:pt x="1062" y="1094"/>
                    <a:pt x="1368" y="1033"/>
                    <a:pt x="1368" y="957"/>
                  </a:cubicBezTo>
                  <a:lnTo>
                    <a:pt x="1368" y="137"/>
                  </a:lnTo>
                  <a:cubicBezTo>
                    <a:pt x="1368" y="61"/>
                    <a:pt x="1062" y="0"/>
                    <a:pt x="684" y="0"/>
                  </a:cubicBezTo>
                  <a:cubicBezTo>
                    <a:pt x="307" y="0"/>
                    <a:pt x="0" y="61"/>
                    <a:pt x="0" y="137"/>
                  </a:cubicBezTo>
                  <a:close/>
                </a:path>
              </a:pathLst>
            </a:custGeom>
            <a:grp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B370DC6B-DA99-4D67-B3DF-529814C4EF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8260" y="4236847"/>
              <a:ext cx="723900" cy="577850"/>
            </a:xfrm>
            <a:custGeom>
              <a:avLst/>
              <a:gdLst>
                <a:gd name="T0" fmla="*/ 0 w 1368"/>
                <a:gd name="T1" fmla="*/ 137 h 1094"/>
                <a:gd name="T2" fmla="*/ 0 w 1368"/>
                <a:gd name="T3" fmla="*/ 957 h 1094"/>
                <a:gd name="T4" fmla="*/ 684 w 1368"/>
                <a:gd name="T5" fmla="*/ 1094 h 1094"/>
                <a:gd name="T6" fmla="*/ 1368 w 1368"/>
                <a:gd name="T7" fmla="*/ 957 h 1094"/>
                <a:gd name="T8" fmla="*/ 1368 w 1368"/>
                <a:gd name="T9" fmla="*/ 137 h 1094"/>
                <a:gd name="T10" fmla="*/ 684 w 1368"/>
                <a:gd name="T11" fmla="*/ 0 h 1094"/>
                <a:gd name="T12" fmla="*/ 0 w 1368"/>
                <a:gd name="T13" fmla="*/ 137 h 1094"/>
                <a:gd name="T14" fmla="*/ 0 w 1368"/>
                <a:gd name="T15" fmla="*/ 137 h 1094"/>
                <a:gd name="T16" fmla="*/ 684 w 1368"/>
                <a:gd name="T17" fmla="*/ 273 h 1094"/>
                <a:gd name="T18" fmla="*/ 1368 w 1368"/>
                <a:gd name="T19" fmla="*/ 137 h 1094"/>
                <a:gd name="T20" fmla="*/ 0 w 1368"/>
                <a:gd name="T21" fmla="*/ 205 h 1094"/>
                <a:gd name="T22" fmla="*/ 684 w 1368"/>
                <a:gd name="T23" fmla="*/ 342 h 1094"/>
                <a:gd name="T24" fmla="*/ 1368 w 1368"/>
                <a:gd name="T25" fmla="*/ 205 h 1094"/>
                <a:gd name="T26" fmla="*/ 0 w 1368"/>
                <a:gd name="T27" fmla="*/ 273 h 1094"/>
                <a:gd name="T28" fmla="*/ 684 w 1368"/>
                <a:gd name="T29" fmla="*/ 410 h 1094"/>
                <a:gd name="T30" fmla="*/ 1368 w 1368"/>
                <a:gd name="T31" fmla="*/ 273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8" h="1094">
                  <a:moveTo>
                    <a:pt x="0" y="137"/>
                  </a:moveTo>
                  <a:lnTo>
                    <a:pt x="0" y="957"/>
                  </a:lnTo>
                  <a:cubicBezTo>
                    <a:pt x="0" y="1033"/>
                    <a:pt x="307" y="1094"/>
                    <a:pt x="684" y="1094"/>
                  </a:cubicBezTo>
                  <a:cubicBezTo>
                    <a:pt x="1062" y="1094"/>
                    <a:pt x="1368" y="1033"/>
                    <a:pt x="1368" y="957"/>
                  </a:cubicBezTo>
                  <a:lnTo>
                    <a:pt x="1368" y="137"/>
                  </a:lnTo>
                  <a:cubicBezTo>
                    <a:pt x="1368" y="61"/>
                    <a:pt x="1062" y="0"/>
                    <a:pt x="684" y="0"/>
                  </a:cubicBezTo>
                  <a:cubicBezTo>
                    <a:pt x="307" y="0"/>
                    <a:pt x="0" y="61"/>
                    <a:pt x="0" y="137"/>
                  </a:cubicBezTo>
                  <a:close/>
                  <a:moveTo>
                    <a:pt x="0" y="137"/>
                  </a:moveTo>
                  <a:cubicBezTo>
                    <a:pt x="0" y="212"/>
                    <a:pt x="307" y="273"/>
                    <a:pt x="684" y="273"/>
                  </a:cubicBezTo>
                  <a:cubicBezTo>
                    <a:pt x="1062" y="273"/>
                    <a:pt x="1368" y="212"/>
                    <a:pt x="1368" y="137"/>
                  </a:cubicBezTo>
                  <a:moveTo>
                    <a:pt x="0" y="205"/>
                  </a:moveTo>
                  <a:cubicBezTo>
                    <a:pt x="0" y="280"/>
                    <a:pt x="307" y="342"/>
                    <a:pt x="684" y="342"/>
                  </a:cubicBezTo>
                  <a:cubicBezTo>
                    <a:pt x="1062" y="342"/>
                    <a:pt x="1368" y="280"/>
                    <a:pt x="1368" y="205"/>
                  </a:cubicBezTo>
                  <a:moveTo>
                    <a:pt x="0" y="273"/>
                  </a:moveTo>
                  <a:cubicBezTo>
                    <a:pt x="0" y="349"/>
                    <a:pt x="307" y="410"/>
                    <a:pt x="684" y="410"/>
                  </a:cubicBezTo>
                  <a:cubicBezTo>
                    <a:pt x="1062" y="410"/>
                    <a:pt x="1368" y="349"/>
                    <a:pt x="1368" y="273"/>
                  </a:cubicBezTo>
                </a:path>
              </a:pathLst>
            </a:custGeom>
            <a:grpFill/>
            <a:ln w="7938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9" name="矩形 48">
            <a:extLst>
              <a:ext uri="{FF2B5EF4-FFF2-40B4-BE49-F238E27FC236}">
                <a16:creationId xmlns:a16="http://schemas.microsoft.com/office/drawing/2014/main" id="{0BBDE178-412F-442A-8635-5ECA1BA1F02F}"/>
              </a:ext>
            </a:extLst>
          </p:cNvPr>
          <p:cNvSpPr/>
          <p:nvPr/>
        </p:nvSpPr>
        <p:spPr>
          <a:xfrm>
            <a:off x="2484506" y="-864863"/>
            <a:ext cx="1824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简介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53885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6" y="4980"/>
            <a:ext cx="50234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 err="1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Github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简介与实操</a:t>
            </a:r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—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简介</a:t>
            </a:r>
            <a:r>
              <a:rPr lang="zh-CN" altLang="en-US" sz="2000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alt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文本框 14">
            <a:extLst>
              <a:ext uri="{FF2B5EF4-FFF2-40B4-BE49-F238E27FC236}">
                <a16:creationId xmlns:a16="http://schemas.microsoft.com/office/drawing/2014/main" id="{28F76525-390C-4CAD-BC9C-81D91595CF21}"/>
              </a:ext>
            </a:extLst>
          </p:cNvPr>
          <p:cNvSpPr txBox="1"/>
          <p:nvPr/>
        </p:nvSpPr>
        <p:spPr>
          <a:xfrm>
            <a:off x="642416" y="2530224"/>
            <a:ext cx="7488832" cy="1833819"/>
          </a:xfrm>
          <a:prstGeom prst="rect">
            <a:avLst/>
          </a:prstGeom>
        </p:spPr>
        <p:txBody>
          <a:bodyPr vert="horz" rtlCol="0" anchor="ctr">
            <a:normAutofit fontScale="85000" lnSpcReduction="10000"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 dirty="0">
                <a:sym typeface="Arial" panose="020B0604020202020204" pitchFamily="34" charset="0"/>
              </a:rPr>
              <a:t>注册账号的注意事项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r>
              <a:rPr lang="zh-CN" altLang="en-US" sz="2400" dirty="0">
                <a:solidFill>
                  <a:srgbClr val="007C6A"/>
                </a:solidFill>
              </a:rPr>
              <a:t>不要使用</a:t>
            </a:r>
            <a:r>
              <a:rPr lang="en-US" altLang="zh-CN" sz="2400" dirty="0">
                <a:solidFill>
                  <a:srgbClr val="007C6A"/>
                </a:solidFill>
              </a:rPr>
              <a:t>163</a:t>
            </a:r>
            <a:r>
              <a:rPr lang="zh-CN" altLang="en-US" sz="2400" dirty="0">
                <a:solidFill>
                  <a:srgbClr val="007C6A"/>
                </a:solidFill>
              </a:rPr>
              <a:t>的邮箱，有可能收不到验证邮件。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较长时间不使用有可能被</a:t>
            </a:r>
            <a:r>
              <a:rPr lang="en-US" altLang="zh-CN" sz="2400" dirty="0" err="1">
                <a:solidFill>
                  <a:srgbClr val="007C6A"/>
                </a:solidFill>
              </a:rPr>
              <a:t>Github</a:t>
            </a:r>
            <a:r>
              <a:rPr lang="zh-CN" altLang="en-US" sz="2400" dirty="0">
                <a:solidFill>
                  <a:srgbClr val="007C6A"/>
                </a:solidFill>
              </a:rPr>
              <a:t>冻结账号。请登录其客服页面</a:t>
            </a:r>
            <a:r>
              <a:rPr lang="en-US" altLang="zh-CN" sz="2400" dirty="0">
                <a:solidFill>
                  <a:srgbClr val="007C6A"/>
                </a:solidFill>
                <a:hlinkClick r:id="rId3"/>
              </a:rPr>
              <a:t>https://github.com/contact</a:t>
            </a:r>
            <a:r>
              <a:rPr lang="zh-CN" altLang="en-US" sz="2400" dirty="0">
                <a:solidFill>
                  <a:srgbClr val="007C6A"/>
                </a:solidFill>
              </a:rPr>
              <a:t>，填写账号恢复申请。</a:t>
            </a:r>
            <a:r>
              <a:rPr lang="en-US" altLang="zh-CN" sz="2400" dirty="0">
                <a:solidFill>
                  <a:srgbClr val="007C6A"/>
                </a:solidFill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51" name="文本框 14">
            <a:extLst>
              <a:ext uri="{FF2B5EF4-FFF2-40B4-BE49-F238E27FC236}">
                <a16:creationId xmlns:a16="http://schemas.microsoft.com/office/drawing/2014/main" id="{2C8E9938-4221-43CC-8CA4-347225175F16}"/>
              </a:ext>
            </a:extLst>
          </p:cNvPr>
          <p:cNvSpPr txBox="1"/>
          <p:nvPr/>
        </p:nvSpPr>
        <p:spPr>
          <a:xfrm>
            <a:off x="613024" y="658016"/>
            <a:ext cx="5112568" cy="1221180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sym typeface="Arial" panose="020B0604020202020204" pitchFamily="34" charset="0"/>
              </a:rPr>
              <a:t>网址</a:t>
            </a:r>
            <a:endParaRPr lang="en-US" altLang="zh-CN" b="1" dirty="0">
              <a:sym typeface="Arial" panose="020B0604020202020204" pitchFamily="34" charset="0"/>
            </a:endParaRPr>
          </a:p>
          <a:p>
            <a:pPr lvl="1"/>
            <a:r>
              <a:rPr lang="en-US" altLang="zh-CN" sz="28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https://github.com/</a:t>
            </a:r>
            <a:endParaRPr lang="zh-CN" altLang="en-US" sz="28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0308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6" y="4980"/>
            <a:ext cx="50234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 err="1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Github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简介与实操</a:t>
            </a:r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—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实操</a:t>
            </a:r>
            <a:r>
              <a:rPr lang="zh-CN" altLang="en-US" sz="2000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alt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BE41C6E-0532-451C-80C7-57F3913ABFD9}"/>
              </a:ext>
            </a:extLst>
          </p:cNvPr>
          <p:cNvSpPr/>
          <p:nvPr/>
        </p:nvSpPr>
        <p:spPr>
          <a:xfrm>
            <a:off x="4553607" y="1918454"/>
            <a:ext cx="974395" cy="58477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/>
              <a:t>git clone </a:t>
            </a:r>
          </a:p>
          <a:p>
            <a:r>
              <a:rPr lang="en-US" altLang="zh-CN" sz="1600" dirty="0"/>
              <a:t>&lt;</a:t>
            </a:r>
            <a:r>
              <a:rPr lang="en-US" altLang="zh-CN" sz="1600" dirty="0" err="1"/>
              <a:t>url</a:t>
            </a:r>
            <a:r>
              <a:rPr lang="en-US" altLang="zh-CN" sz="1600" dirty="0"/>
              <a:t>&gt;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369599B-CA13-4833-BBF9-B6F9DF2F2917}"/>
              </a:ext>
            </a:extLst>
          </p:cNvPr>
          <p:cNvSpPr/>
          <p:nvPr/>
        </p:nvSpPr>
        <p:spPr>
          <a:xfrm>
            <a:off x="565921" y="2675870"/>
            <a:ext cx="1776663" cy="830997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600" dirty="0"/>
              <a:t>提交代码</a:t>
            </a:r>
            <a:endParaRPr lang="en-US" altLang="zh-CN" sz="1600" dirty="0"/>
          </a:p>
          <a:p>
            <a:r>
              <a:rPr lang="en-US" altLang="zh-CN" sz="1600" dirty="0"/>
              <a:t>1</a:t>
            </a:r>
            <a:r>
              <a:rPr lang="zh-CN" altLang="en-US" sz="1600" dirty="0"/>
              <a:t>、</a:t>
            </a:r>
            <a:r>
              <a:rPr lang="en-US" altLang="zh-CN" sz="1600" dirty="0"/>
              <a:t>git add xxx</a:t>
            </a:r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</a:t>
            </a:r>
            <a:r>
              <a:rPr lang="en-US" altLang="zh-CN" sz="1600" dirty="0"/>
              <a:t>git commit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827F04C-A26A-43D3-9019-EFD474FB77E9}"/>
              </a:ext>
            </a:extLst>
          </p:cNvPr>
          <p:cNvSpPr/>
          <p:nvPr/>
        </p:nvSpPr>
        <p:spPr>
          <a:xfrm>
            <a:off x="589193" y="1788310"/>
            <a:ext cx="2184150" cy="830997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/>
              <a:t>GitHub</a:t>
            </a:r>
            <a:r>
              <a:rPr lang="zh-CN" altLang="en-US" sz="1600" dirty="0"/>
              <a:t>准备工作：</a:t>
            </a:r>
            <a:endParaRPr lang="en-US" altLang="zh-CN" sz="1600" dirty="0"/>
          </a:p>
          <a:p>
            <a:r>
              <a:rPr lang="en-US" altLang="zh-CN" sz="1600" dirty="0"/>
              <a:t>1</a:t>
            </a:r>
            <a:r>
              <a:rPr lang="zh-CN" altLang="en-US" sz="1600" dirty="0"/>
              <a:t>、注册</a:t>
            </a:r>
            <a:r>
              <a:rPr lang="en-US" altLang="zh-CN" sz="1600" dirty="0"/>
              <a:t>GitHub</a:t>
            </a:r>
            <a:r>
              <a:rPr lang="zh-CN" altLang="en-US" sz="1600" dirty="0"/>
              <a:t>账号</a:t>
            </a:r>
            <a:endParaRPr lang="en-US" altLang="zh-CN" sz="1600" dirty="0"/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、在</a:t>
            </a:r>
            <a:r>
              <a:rPr lang="en-US" altLang="zh-CN" sz="1600" dirty="0"/>
              <a:t>GitHub</a:t>
            </a:r>
            <a:r>
              <a:rPr lang="zh-CN" altLang="en-US" sz="1600" dirty="0"/>
              <a:t>搭建项目</a:t>
            </a:r>
            <a:endParaRPr lang="en-US" altLang="zh-CN" sz="16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3B43CC3-41CC-4A0D-B6D4-C8E496679284}"/>
              </a:ext>
            </a:extLst>
          </p:cNvPr>
          <p:cNvSpPr/>
          <p:nvPr/>
        </p:nvSpPr>
        <p:spPr>
          <a:xfrm>
            <a:off x="582496" y="892576"/>
            <a:ext cx="2910578" cy="861774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600" dirty="0"/>
              <a:t>推送代码到远端</a:t>
            </a:r>
            <a:endParaRPr lang="en-US" altLang="zh-CN" sz="1600" dirty="0"/>
          </a:p>
          <a:p>
            <a:r>
              <a:rPr lang="en-US" altLang="zh-CN" sz="1600" dirty="0"/>
              <a:t>1</a:t>
            </a:r>
            <a:r>
              <a:rPr lang="zh-CN" altLang="en-US" sz="1600" dirty="0"/>
              <a:t>、</a:t>
            </a:r>
            <a:r>
              <a:rPr lang="en-US" altLang="zh-CN" sz="1600" dirty="0"/>
              <a:t>git remote add origin &lt;</a:t>
            </a:r>
            <a:r>
              <a:rPr lang="en-US" altLang="zh-CN" sz="1600" dirty="0" err="1"/>
              <a:t>url</a:t>
            </a:r>
            <a:r>
              <a:rPr lang="en-US" altLang="zh-CN" sz="1600" dirty="0"/>
              <a:t>&gt;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git push origin master</a:t>
            </a:r>
          </a:p>
        </p:txBody>
      </p:sp>
      <p:sp>
        <p:nvSpPr>
          <p:cNvPr id="10" name="右箭头 24">
            <a:extLst>
              <a:ext uri="{FF2B5EF4-FFF2-40B4-BE49-F238E27FC236}">
                <a16:creationId xmlns:a16="http://schemas.microsoft.com/office/drawing/2014/main" id="{9ADCC8DB-453D-4C8A-A905-04FA5CA28942}"/>
              </a:ext>
            </a:extLst>
          </p:cNvPr>
          <p:cNvSpPr/>
          <p:nvPr/>
        </p:nvSpPr>
        <p:spPr>
          <a:xfrm rot="18953535">
            <a:off x="2251941" y="3266227"/>
            <a:ext cx="692983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柱形 10">
            <a:extLst>
              <a:ext uri="{FF2B5EF4-FFF2-40B4-BE49-F238E27FC236}">
                <a16:creationId xmlns:a16="http://schemas.microsoft.com/office/drawing/2014/main" id="{87FF0BF0-FE4B-4EFC-BEEC-67DF5D89359E}"/>
              </a:ext>
            </a:extLst>
          </p:cNvPr>
          <p:cNvSpPr/>
          <p:nvPr/>
        </p:nvSpPr>
        <p:spPr>
          <a:xfrm>
            <a:off x="2716849" y="2469264"/>
            <a:ext cx="850471" cy="6480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</a:t>
            </a:r>
            <a:endParaRPr lang="zh-CN" altLang="en-US" dirty="0"/>
          </a:p>
        </p:txBody>
      </p:sp>
      <p:sp>
        <p:nvSpPr>
          <p:cNvPr id="12" name="云形 11">
            <a:extLst>
              <a:ext uri="{FF2B5EF4-FFF2-40B4-BE49-F238E27FC236}">
                <a16:creationId xmlns:a16="http://schemas.microsoft.com/office/drawing/2014/main" id="{3244DF13-1092-43A5-A070-4EE69E7CE5A1}"/>
              </a:ext>
            </a:extLst>
          </p:cNvPr>
          <p:cNvSpPr/>
          <p:nvPr/>
        </p:nvSpPr>
        <p:spPr>
          <a:xfrm>
            <a:off x="2671979" y="461442"/>
            <a:ext cx="3227610" cy="87320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GitHub</a:t>
            </a:r>
            <a:endParaRPr lang="zh-CN" altLang="en-US" dirty="0"/>
          </a:p>
        </p:txBody>
      </p:sp>
      <p:sp>
        <p:nvSpPr>
          <p:cNvPr id="13" name="圆柱形 12">
            <a:extLst>
              <a:ext uri="{FF2B5EF4-FFF2-40B4-BE49-F238E27FC236}">
                <a16:creationId xmlns:a16="http://schemas.microsoft.com/office/drawing/2014/main" id="{371B2EE5-AEC6-4C74-91F2-770F4C2C5D37}"/>
              </a:ext>
            </a:extLst>
          </p:cNvPr>
          <p:cNvSpPr/>
          <p:nvPr/>
        </p:nvSpPr>
        <p:spPr>
          <a:xfrm>
            <a:off x="5574712" y="2480619"/>
            <a:ext cx="850471" cy="6480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</a:t>
            </a:r>
            <a:endParaRPr lang="zh-CN" altLang="en-US" dirty="0"/>
          </a:p>
        </p:txBody>
      </p:sp>
      <p:sp>
        <p:nvSpPr>
          <p:cNvPr id="14" name="右箭头 28">
            <a:extLst>
              <a:ext uri="{FF2B5EF4-FFF2-40B4-BE49-F238E27FC236}">
                <a16:creationId xmlns:a16="http://schemas.microsoft.com/office/drawing/2014/main" id="{75B23292-8189-42BD-8E48-0BD01DE76A54}"/>
              </a:ext>
            </a:extLst>
          </p:cNvPr>
          <p:cNvSpPr/>
          <p:nvPr/>
        </p:nvSpPr>
        <p:spPr>
          <a:xfrm rot="18294783">
            <a:off x="2692645" y="1673338"/>
            <a:ext cx="125005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29">
            <a:extLst>
              <a:ext uri="{FF2B5EF4-FFF2-40B4-BE49-F238E27FC236}">
                <a16:creationId xmlns:a16="http://schemas.microsoft.com/office/drawing/2014/main" id="{027CB3BC-92DF-492D-A129-BD583B82EF44}"/>
              </a:ext>
            </a:extLst>
          </p:cNvPr>
          <p:cNvSpPr/>
          <p:nvPr/>
        </p:nvSpPr>
        <p:spPr>
          <a:xfrm rot="2833052">
            <a:off x="4962895" y="1734028"/>
            <a:ext cx="125005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30">
            <a:extLst>
              <a:ext uri="{FF2B5EF4-FFF2-40B4-BE49-F238E27FC236}">
                <a16:creationId xmlns:a16="http://schemas.microsoft.com/office/drawing/2014/main" id="{EC696762-1762-4397-A587-FC3D39E73D29}"/>
              </a:ext>
            </a:extLst>
          </p:cNvPr>
          <p:cNvSpPr/>
          <p:nvPr/>
        </p:nvSpPr>
        <p:spPr>
          <a:xfrm rot="3082109">
            <a:off x="6182709" y="3299775"/>
            <a:ext cx="68686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036DAC1-CD23-474F-98DF-3F642AB85797}"/>
              </a:ext>
            </a:extLst>
          </p:cNvPr>
          <p:cNvSpPr/>
          <p:nvPr/>
        </p:nvSpPr>
        <p:spPr>
          <a:xfrm>
            <a:off x="7429018" y="2543916"/>
            <a:ext cx="1589072" cy="58477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/>
              <a:t>1</a:t>
            </a:r>
            <a:r>
              <a:rPr lang="zh-CN" altLang="en-US" sz="1600" dirty="0"/>
              <a:t>、</a:t>
            </a:r>
            <a:r>
              <a:rPr lang="en-US" altLang="zh-CN" sz="1600" dirty="0"/>
              <a:t>git add xxx</a:t>
            </a:r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</a:t>
            </a:r>
            <a:r>
              <a:rPr lang="en-US" altLang="zh-CN" sz="1600" dirty="0"/>
              <a:t>git commit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CB6637F-E3AB-412F-AA93-B8DD576E0AA5}"/>
              </a:ext>
            </a:extLst>
          </p:cNvPr>
          <p:cNvSpPr/>
          <p:nvPr/>
        </p:nvSpPr>
        <p:spPr>
          <a:xfrm>
            <a:off x="216513" y="4558774"/>
            <a:ext cx="33508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	</a:t>
            </a:r>
            <a:r>
              <a:rPr lang="zh-CN" altLang="en-US" sz="1600" dirty="0"/>
              <a:t>岳不群</a:t>
            </a:r>
            <a:endParaRPr lang="en-US" altLang="zh-CN" sz="1600" dirty="0"/>
          </a:p>
          <a:p>
            <a:r>
              <a:rPr lang="en-US" altLang="zh-CN" sz="1600" dirty="0"/>
              <a:t>yuebuqun3333@hainan.net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1BEF171-6F26-48DC-B27D-FAE222740641}"/>
              </a:ext>
            </a:extLst>
          </p:cNvPr>
          <p:cNvSpPr/>
          <p:nvPr/>
        </p:nvSpPr>
        <p:spPr>
          <a:xfrm>
            <a:off x="5913119" y="4478971"/>
            <a:ext cx="345638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sz="1600" dirty="0"/>
              <a:t>令狐冲</a:t>
            </a:r>
            <a:endParaRPr lang="en-US" altLang="zh-CN" sz="1600" dirty="0"/>
          </a:p>
          <a:p>
            <a:r>
              <a:rPr lang="en-US" altLang="zh-CN" sz="1600" dirty="0"/>
              <a:t>linghuchong3333@hainan.net</a:t>
            </a:r>
          </a:p>
        </p:txBody>
      </p:sp>
      <p:sp>
        <p:nvSpPr>
          <p:cNvPr id="20" name="右箭头 36">
            <a:extLst>
              <a:ext uri="{FF2B5EF4-FFF2-40B4-BE49-F238E27FC236}">
                <a16:creationId xmlns:a16="http://schemas.microsoft.com/office/drawing/2014/main" id="{456970C4-8D77-4675-9583-6A7D2820F665}"/>
              </a:ext>
            </a:extLst>
          </p:cNvPr>
          <p:cNvSpPr/>
          <p:nvPr/>
        </p:nvSpPr>
        <p:spPr>
          <a:xfrm rot="13491249">
            <a:off x="6496867" y="3060238"/>
            <a:ext cx="68686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38">
            <a:extLst>
              <a:ext uri="{FF2B5EF4-FFF2-40B4-BE49-F238E27FC236}">
                <a16:creationId xmlns:a16="http://schemas.microsoft.com/office/drawing/2014/main" id="{AEFF42EF-66C6-439A-9376-2292A4D660E0}"/>
              </a:ext>
            </a:extLst>
          </p:cNvPr>
          <p:cNvSpPr/>
          <p:nvPr/>
        </p:nvSpPr>
        <p:spPr>
          <a:xfrm rot="13697088">
            <a:off x="5148063" y="1502068"/>
            <a:ext cx="1307084" cy="320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EDC71CE-65F5-45F2-AACD-FBF370741817}"/>
              </a:ext>
            </a:extLst>
          </p:cNvPr>
          <p:cNvSpPr/>
          <p:nvPr/>
        </p:nvSpPr>
        <p:spPr>
          <a:xfrm>
            <a:off x="6352924" y="1164245"/>
            <a:ext cx="913635" cy="338554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/>
              <a:t>git push </a:t>
            </a:r>
          </a:p>
        </p:txBody>
      </p:sp>
      <p:sp>
        <p:nvSpPr>
          <p:cNvPr id="23" name="右箭头 40">
            <a:extLst>
              <a:ext uri="{FF2B5EF4-FFF2-40B4-BE49-F238E27FC236}">
                <a16:creationId xmlns:a16="http://schemas.microsoft.com/office/drawing/2014/main" id="{546DB8F8-1425-4672-9E8B-54EC15686894}"/>
              </a:ext>
            </a:extLst>
          </p:cNvPr>
          <p:cNvSpPr/>
          <p:nvPr/>
        </p:nvSpPr>
        <p:spPr>
          <a:xfrm rot="7499648">
            <a:off x="3087832" y="1735862"/>
            <a:ext cx="1240685" cy="320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679ADBE-E92A-4014-A311-451002D35ACB}"/>
              </a:ext>
            </a:extLst>
          </p:cNvPr>
          <p:cNvSpPr/>
          <p:nvPr/>
        </p:nvSpPr>
        <p:spPr>
          <a:xfrm>
            <a:off x="3555696" y="1932279"/>
            <a:ext cx="774555" cy="338554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/>
              <a:t>git pull</a:t>
            </a:r>
          </a:p>
        </p:txBody>
      </p:sp>
      <p:sp>
        <p:nvSpPr>
          <p:cNvPr id="25" name="右箭头 42">
            <a:extLst>
              <a:ext uri="{FF2B5EF4-FFF2-40B4-BE49-F238E27FC236}">
                <a16:creationId xmlns:a16="http://schemas.microsoft.com/office/drawing/2014/main" id="{B570AA05-F82B-4D1E-AD65-415DC37E48F9}"/>
              </a:ext>
            </a:extLst>
          </p:cNvPr>
          <p:cNvSpPr/>
          <p:nvPr/>
        </p:nvSpPr>
        <p:spPr>
          <a:xfrm rot="8113353">
            <a:off x="2535035" y="3425770"/>
            <a:ext cx="68686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5C52C2F-04A9-4DEE-B0B1-99CD5B896416}"/>
              </a:ext>
            </a:extLst>
          </p:cNvPr>
          <p:cNvSpPr/>
          <p:nvPr/>
        </p:nvSpPr>
        <p:spPr>
          <a:xfrm>
            <a:off x="3303120" y="3397940"/>
            <a:ext cx="1420438" cy="830997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600" dirty="0"/>
              <a:t>搭建代码库</a:t>
            </a:r>
            <a:endParaRPr lang="en-US" altLang="zh-CN" sz="1600" dirty="0"/>
          </a:p>
          <a:p>
            <a:r>
              <a:rPr lang="en-US" altLang="zh-CN" sz="1600" dirty="0"/>
              <a:t>1</a:t>
            </a:r>
            <a:r>
              <a:rPr lang="zh-CN" altLang="en-US" sz="1600" dirty="0"/>
              <a:t>、</a:t>
            </a:r>
            <a:r>
              <a:rPr lang="en-US" altLang="zh-CN" sz="1600" dirty="0"/>
              <a:t>git </a:t>
            </a:r>
            <a:r>
              <a:rPr lang="en-US" altLang="zh-CN" sz="1600" dirty="0" err="1"/>
              <a:t>init</a:t>
            </a:r>
            <a:endParaRPr lang="en-US" altLang="zh-CN" sz="1600" dirty="0"/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</a:t>
            </a:r>
            <a:r>
              <a:rPr lang="en-US" altLang="zh-CN" sz="1600" dirty="0"/>
              <a:t>git config 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E9177332-C45F-4DC1-B45D-DCA9498AC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654" y="3560652"/>
            <a:ext cx="949588" cy="1033871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E143804E-A204-4871-9B53-1C2D0456F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9939" y="3479795"/>
            <a:ext cx="868916" cy="1056523"/>
          </a:xfrm>
          <a:prstGeom prst="rect">
            <a:avLst/>
          </a:prstGeom>
        </p:spPr>
      </p:pic>
      <p:sp>
        <p:nvSpPr>
          <p:cNvPr id="29" name="圆柱形 28">
            <a:extLst>
              <a:ext uri="{FF2B5EF4-FFF2-40B4-BE49-F238E27FC236}">
                <a16:creationId xmlns:a16="http://schemas.microsoft.com/office/drawing/2014/main" id="{B5149C51-8EDF-4FE7-9BD1-1C5845DF9219}"/>
              </a:ext>
            </a:extLst>
          </p:cNvPr>
          <p:cNvSpPr/>
          <p:nvPr/>
        </p:nvSpPr>
        <p:spPr>
          <a:xfrm>
            <a:off x="3983679" y="822673"/>
            <a:ext cx="654389" cy="4275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720D482-4C5B-40B8-A5F8-922FC42F0FD7}"/>
              </a:ext>
            </a:extLst>
          </p:cNvPr>
          <p:cNvSpPr/>
          <p:nvPr/>
        </p:nvSpPr>
        <p:spPr>
          <a:xfrm>
            <a:off x="3093914" y="614955"/>
            <a:ext cx="12169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GitHub</a:t>
            </a:r>
            <a:r>
              <a:rPr lang="en-US" altLang="zh-CN" dirty="0"/>
              <a:t> 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87D2DE1-5944-4435-941C-76263EC3323A}"/>
              </a:ext>
            </a:extLst>
          </p:cNvPr>
          <p:cNvSpPr/>
          <p:nvPr/>
        </p:nvSpPr>
        <p:spPr>
          <a:xfrm>
            <a:off x="2878624" y="337399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5E97423-78A0-4F2A-B0A6-4C3BD16BC5CF}"/>
              </a:ext>
            </a:extLst>
          </p:cNvPr>
          <p:cNvSpPr/>
          <p:nvPr/>
        </p:nvSpPr>
        <p:spPr>
          <a:xfrm>
            <a:off x="45954" y="2573808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387B860-3CCE-469B-A7FA-261D30F6B2E3}"/>
              </a:ext>
            </a:extLst>
          </p:cNvPr>
          <p:cNvSpPr/>
          <p:nvPr/>
        </p:nvSpPr>
        <p:spPr>
          <a:xfrm>
            <a:off x="-583" y="170161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C35782A-8C94-4225-840E-49F6E247AADD}"/>
              </a:ext>
            </a:extLst>
          </p:cNvPr>
          <p:cNvSpPr/>
          <p:nvPr/>
        </p:nvSpPr>
        <p:spPr>
          <a:xfrm>
            <a:off x="4738" y="832573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DC3A9"/>
                </a:solidFill>
              </a:rPr>
              <a:t>4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DC3A9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33DDA3E-1E11-4605-B09C-F4BB148BDB93}"/>
              </a:ext>
            </a:extLst>
          </p:cNvPr>
          <p:cNvSpPr/>
          <p:nvPr/>
        </p:nvSpPr>
        <p:spPr>
          <a:xfrm>
            <a:off x="4541306" y="115136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952151D-AD86-4656-98DA-DA845C84875B}"/>
              </a:ext>
            </a:extLst>
          </p:cNvPr>
          <p:cNvSpPr/>
          <p:nvPr/>
        </p:nvSpPr>
        <p:spPr>
          <a:xfrm>
            <a:off x="6959284" y="2385310"/>
            <a:ext cx="490707" cy="91978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DC1D0EE-4C65-4D32-A2D3-C62657BEEA48}"/>
              </a:ext>
            </a:extLst>
          </p:cNvPr>
          <p:cNvSpPr/>
          <p:nvPr/>
        </p:nvSpPr>
        <p:spPr>
          <a:xfrm>
            <a:off x="5760056" y="887246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7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751E3A8-FD8D-4627-B56A-3AC9E82B0E77}"/>
              </a:ext>
            </a:extLst>
          </p:cNvPr>
          <p:cNvSpPr/>
          <p:nvPr/>
        </p:nvSpPr>
        <p:spPr>
          <a:xfrm>
            <a:off x="3532592" y="2040876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8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682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9" grpId="0" animBg="1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6" y="4980"/>
            <a:ext cx="50234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 err="1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Github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简介与实操</a:t>
            </a:r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—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实操</a:t>
            </a:r>
            <a:r>
              <a:rPr lang="zh-CN" altLang="en-US" sz="2000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alt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文本框 14">
            <a:extLst>
              <a:ext uri="{FF2B5EF4-FFF2-40B4-BE49-F238E27FC236}">
                <a16:creationId xmlns:a16="http://schemas.microsoft.com/office/drawing/2014/main" id="{2FB01E34-1E97-40A4-89F6-AEBD75545F30}"/>
              </a:ext>
            </a:extLst>
          </p:cNvPr>
          <p:cNvSpPr txBox="1"/>
          <p:nvPr/>
        </p:nvSpPr>
        <p:spPr>
          <a:xfrm>
            <a:off x="341784" y="441723"/>
            <a:ext cx="8460432" cy="2448272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400" b="1" dirty="0">
                <a:sym typeface="Arial" panose="020B0604020202020204" pitchFamily="34" charset="0"/>
              </a:rPr>
              <a:t>增加远程地址</a:t>
            </a:r>
            <a:endParaRPr lang="en-US" altLang="zh-CN" sz="2400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700" b="1" dirty="0">
                <a:solidFill>
                  <a:srgbClr val="007C6A"/>
                </a:solidFill>
              </a:rPr>
              <a:t>git remote add  &lt;</a:t>
            </a:r>
            <a:r>
              <a:rPr lang="zh-CN" altLang="en-US" sz="1700" b="1" dirty="0">
                <a:solidFill>
                  <a:srgbClr val="007C6A"/>
                </a:solidFill>
              </a:rPr>
              <a:t>远端代号</a:t>
            </a:r>
            <a:r>
              <a:rPr lang="en-US" altLang="zh-CN" sz="1700" b="1" dirty="0">
                <a:solidFill>
                  <a:srgbClr val="007C6A"/>
                </a:solidFill>
              </a:rPr>
              <a:t>&gt;   &lt;</a:t>
            </a:r>
            <a:r>
              <a:rPr lang="zh-CN" altLang="en-US" sz="1700" b="1" dirty="0">
                <a:solidFill>
                  <a:srgbClr val="007C6A"/>
                </a:solidFill>
              </a:rPr>
              <a:t>远端地址</a:t>
            </a:r>
            <a:r>
              <a:rPr lang="en-US" altLang="zh-CN" sz="1700" b="1" dirty="0">
                <a:solidFill>
                  <a:srgbClr val="007C6A"/>
                </a:solidFill>
              </a:rPr>
              <a:t>&gt; </a:t>
            </a:r>
            <a:r>
              <a:rPr lang="zh-CN" altLang="en-US" sz="1700" dirty="0">
                <a:solidFill>
                  <a:srgbClr val="007C6A"/>
                </a:solidFill>
              </a:rPr>
              <a:t>。</a:t>
            </a:r>
            <a:endParaRPr lang="en-US" altLang="zh-CN" sz="17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rgbClr val="007C6A"/>
                </a:solidFill>
              </a:rPr>
              <a:t> &lt;</a:t>
            </a:r>
            <a:r>
              <a:rPr lang="zh-CN" altLang="en-US" sz="1700" b="1" dirty="0">
                <a:solidFill>
                  <a:srgbClr val="007C6A"/>
                </a:solidFill>
              </a:rPr>
              <a:t>远端代号</a:t>
            </a:r>
            <a:r>
              <a:rPr lang="en-US" altLang="zh-CN" sz="1700" dirty="0">
                <a:solidFill>
                  <a:srgbClr val="007C6A"/>
                </a:solidFill>
              </a:rPr>
              <a:t>&gt; </a:t>
            </a:r>
            <a:r>
              <a:rPr lang="zh-CN" altLang="en-US" sz="1700" dirty="0">
                <a:solidFill>
                  <a:srgbClr val="007C6A"/>
                </a:solidFill>
              </a:rPr>
              <a:t>是指远程链接的代号，一般直接用</a:t>
            </a:r>
            <a:r>
              <a:rPr lang="en-US" altLang="zh-CN" sz="1700" b="1" dirty="0">
                <a:solidFill>
                  <a:srgbClr val="007C6A"/>
                </a:solidFill>
              </a:rPr>
              <a:t>origin</a:t>
            </a:r>
            <a:r>
              <a:rPr lang="zh-CN" altLang="en-US" sz="1700" dirty="0">
                <a:solidFill>
                  <a:srgbClr val="007C6A"/>
                </a:solidFill>
              </a:rPr>
              <a:t>作代号，也可以自定义。</a:t>
            </a:r>
            <a:endParaRPr lang="en-US" altLang="zh-CN" sz="17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rgbClr val="007C6A"/>
                </a:solidFill>
              </a:rPr>
              <a:t>&lt;</a:t>
            </a:r>
            <a:r>
              <a:rPr lang="zh-CN" altLang="en-US" sz="1700" b="1" dirty="0">
                <a:solidFill>
                  <a:srgbClr val="007C6A"/>
                </a:solidFill>
              </a:rPr>
              <a:t>远端地址</a:t>
            </a:r>
            <a:r>
              <a:rPr lang="en-US" altLang="zh-CN" sz="1700" dirty="0">
                <a:solidFill>
                  <a:srgbClr val="007C6A"/>
                </a:solidFill>
              </a:rPr>
              <a:t>&gt; </a:t>
            </a:r>
            <a:r>
              <a:rPr lang="zh-CN" altLang="en-US" sz="1700" dirty="0">
                <a:solidFill>
                  <a:srgbClr val="007C6A"/>
                </a:solidFill>
              </a:rPr>
              <a:t>默认远程链接的</a:t>
            </a:r>
            <a:r>
              <a:rPr lang="en-US" altLang="zh-CN" sz="1700" dirty="0" err="1">
                <a:solidFill>
                  <a:srgbClr val="007C6A"/>
                </a:solidFill>
              </a:rPr>
              <a:t>url</a:t>
            </a:r>
            <a:endParaRPr lang="en-US" altLang="zh-CN" sz="17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700" dirty="0">
                <a:solidFill>
                  <a:srgbClr val="007C6A"/>
                </a:solidFill>
              </a:rPr>
              <a:t>例： </a:t>
            </a:r>
            <a:r>
              <a:rPr lang="en-US" altLang="zh-CN" sz="1700" b="1" dirty="0">
                <a:solidFill>
                  <a:srgbClr val="007C6A"/>
                </a:solidFill>
              </a:rPr>
              <a:t>git  remote  add  origin  https://github.com/user111/Helloworld.git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40" name="文本框 14">
            <a:extLst>
              <a:ext uri="{FF2B5EF4-FFF2-40B4-BE49-F238E27FC236}">
                <a16:creationId xmlns:a16="http://schemas.microsoft.com/office/drawing/2014/main" id="{512657EB-3E97-42FB-A259-9327BA33B8D4}"/>
              </a:ext>
            </a:extLst>
          </p:cNvPr>
          <p:cNvSpPr txBox="1"/>
          <p:nvPr/>
        </p:nvSpPr>
        <p:spPr>
          <a:xfrm>
            <a:off x="341784" y="2677280"/>
            <a:ext cx="7920880" cy="2664296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400" b="1" dirty="0">
                <a:sym typeface="Arial" panose="020B0604020202020204" pitchFamily="34" charset="0"/>
              </a:rPr>
              <a:t>推送到远程库</a:t>
            </a:r>
            <a:endParaRPr lang="en-US" altLang="zh-CN" sz="2400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rgbClr val="007C6A"/>
                </a:solidFill>
              </a:rPr>
              <a:t>git  push   &lt;</a:t>
            </a:r>
            <a:r>
              <a:rPr lang="zh-CN" altLang="en-US" sz="1600" b="1" dirty="0">
                <a:solidFill>
                  <a:srgbClr val="007C6A"/>
                </a:solidFill>
              </a:rPr>
              <a:t>远端代号</a:t>
            </a:r>
            <a:r>
              <a:rPr lang="en-US" altLang="zh-CN" sz="1600" b="1" dirty="0">
                <a:solidFill>
                  <a:srgbClr val="007C6A"/>
                </a:solidFill>
              </a:rPr>
              <a:t>&gt;    &lt;</a:t>
            </a:r>
            <a:r>
              <a:rPr lang="zh-CN" altLang="en-US" sz="1600" b="1" dirty="0">
                <a:solidFill>
                  <a:srgbClr val="007C6A"/>
                </a:solidFill>
              </a:rPr>
              <a:t>本地分支名称</a:t>
            </a:r>
            <a:r>
              <a:rPr lang="en-US" altLang="zh-CN" sz="1600" b="1" dirty="0">
                <a:solidFill>
                  <a:srgbClr val="007C6A"/>
                </a:solidFill>
              </a:rPr>
              <a:t>&gt;</a:t>
            </a:r>
            <a:r>
              <a:rPr lang="zh-CN" altLang="en-US" sz="1600" dirty="0">
                <a:solidFill>
                  <a:srgbClr val="007C6A"/>
                </a:solidFill>
              </a:rPr>
              <a:t>。</a:t>
            </a:r>
            <a:endParaRPr lang="en-US" altLang="zh-CN" sz="16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rgbClr val="007C6A"/>
                </a:solidFill>
              </a:rPr>
              <a:t> &lt;</a:t>
            </a:r>
            <a:r>
              <a:rPr lang="zh-CN" altLang="en-US" sz="1600" b="1" dirty="0">
                <a:solidFill>
                  <a:srgbClr val="007C6A"/>
                </a:solidFill>
              </a:rPr>
              <a:t>远端代号</a:t>
            </a:r>
            <a:r>
              <a:rPr lang="en-US" altLang="zh-CN" sz="1600" b="1" dirty="0">
                <a:solidFill>
                  <a:srgbClr val="007C6A"/>
                </a:solidFill>
              </a:rPr>
              <a:t>&gt; </a:t>
            </a:r>
            <a:r>
              <a:rPr lang="zh-CN" altLang="en-US" sz="1600" dirty="0">
                <a:solidFill>
                  <a:srgbClr val="007C6A"/>
                </a:solidFill>
              </a:rPr>
              <a:t>是指远程链接的代号。</a:t>
            </a:r>
            <a:endParaRPr lang="en-US" altLang="zh-CN" sz="16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7C6A"/>
                </a:solidFill>
              </a:rPr>
              <a:t> &lt;</a:t>
            </a:r>
            <a:r>
              <a:rPr lang="zh-CN" altLang="en-US" sz="1600" b="1" dirty="0">
                <a:solidFill>
                  <a:srgbClr val="007C6A"/>
                </a:solidFill>
              </a:rPr>
              <a:t>分支名称</a:t>
            </a:r>
            <a:r>
              <a:rPr lang="en-US" altLang="zh-CN" sz="1600" dirty="0">
                <a:solidFill>
                  <a:srgbClr val="007C6A"/>
                </a:solidFill>
              </a:rPr>
              <a:t>&gt;  </a:t>
            </a:r>
            <a:r>
              <a:rPr lang="zh-CN" altLang="en-US" sz="1600" dirty="0">
                <a:solidFill>
                  <a:srgbClr val="007C6A"/>
                </a:solidFill>
              </a:rPr>
              <a:t>是指要提交的分支名字，比如</a:t>
            </a:r>
            <a:r>
              <a:rPr lang="en-US" altLang="zh-CN" sz="1600" dirty="0">
                <a:solidFill>
                  <a:srgbClr val="007C6A"/>
                </a:solidFill>
              </a:rPr>
              <a:t>master</a:t>
            </a:r>
            <a:r>
              <a:rPr lang="zh-CN" altLang="en-US" sz="1600" dirty="0">
                <a:solidFill>
                  <a:srgbClr val="007C6A"/>
                </a:solidFill>
              </a:rPr>
              <a:t>。</a:t>
            </a:r>
            <a:endParaRPr lang="en-US" altLang="zh-CN" sz="16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7C6A"/>
                </a:solidFill>
              </a:rPr>
              <a:t>例</a:t>
            </a:r>
            <a:r>
              <a:rPr lang="zh-CN" altLang="en-US" sz="1600" b="1" dirty="0">
                <a:solidFill>
                  <a:srgbClr val="007C6A"/>
                </a:solidFill>
              </a:rPr>
              <a:t>： </a:t>
            </a:r>
            <a:r>
              <a:rPr lang="en-US" altLang="zh-CN" sz="1600" b="1" dirty="0">
                <a:solidFill>
                  <a:srgbClr val="007C6A"/>
                </a:solidFill>
              </a:rPr>
              <a:t>git  push  origin  master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87134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6" y="4980"/>
            <a:ext cx="50234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 err="1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Github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简介与实操</a:t>
            </a:r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—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实操</a:t>
            </a:r>
            <a:r>
              <a:rPr lang="zh-CN" altLang="en-US" sz="2000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alt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14">
            <a:extLst>
              <a:ext uri="{FF2B5EF4-FFF2-40B4-BE49-F238E27FC236}">
                <a16:creationId xmlns:a16="http://schemas.microsoft.com/office/drawing/2014/main" id="{9F8BCFB8-5DBE-4C05-B1A1-A850D1F10D01}"/>
              </a:ext>
            </a:extLst>
          </p:cNvPr>
          <p:cNvSpPr txBox="1"/>
          <p:nvPr/>
        </p:nvSpPr>
        <p:spPr>
          <a:xfrm>
            <a:off x="368456" y="405090"/>
            <a:ext cx="8068408" cy="3005777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400" b="1" dirty="0">
                <a:sym typeface="Arial" panose="020B0604020202020204" pitchFamily="34" charset="0"/>
              </a:rPr>
              <a:t>从</a:t>
            </a:r>
            <a:r>
              <a:rPr lang="en-US" altLang="zh-CN" sz="2400" b="1" dirty="0">
                <a:sym typeface="Arial" panose="020B0604020202020204" pitchFamily="34" charset="0"/>
              </a:rPr>
              <a:t>GitHub</a:t>
            </a:r>
            <a:r>
              <a:rPr lang="zh-CN" altLang="en-US" sz="2400" b="1" dirty="0">
                <a:sym typeface="Arial" panose="020B0604020202020204" pitchFamily="34" charset="0"/>
              </a:rPr>
              <a:t>上克隆一个项目</a:t>
            </a:r>
            <a:endParaRPr lang="en-US" altLang="zh-CN" sz="2400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rgbClr val="007C6A"/>
                </a:solidFill>
              </a:rPr>
              <a:t>git  clone   &lt;</a:t>
            </a:r>
            <a:r>
              <a:rPr lang="zh-CN" altLang="en-US" sz="1600" b="1" dirty="0">
                <a:solidFill>
                  <a:srgbClr val="007C6A"/>
                </a:solidFill>
              </a:rPr>
              <a:t>远端地址</a:t>
            </a:r>
            <a:r>
              <a:rPr lang="en-US" altLang="zh-CN" sz="1600" b="1" dirty="0">
                <a:solidFill>
                  <a:srgbClr val="007C6A"/>
                </a:solidFill>
              </a:rPr>
              <a:t>&gt;   &lt;</a:t>
            </a:r>
            <a:r>
              <a:rPr lang="zh-CN" altLang="en-US" sz="1600" b="1" dirty="0">
                <a:solidFill>
                  <a:srgbClr val="007C6A"/>
                </a:solidFill>
              </a:rPr>
              <a:t>新项目目录名</a:t>
            </a:r>
            <a:r>
              <a:rPr lang="en-US" altLang="zh-CN" sz="1600" b="1" dirty="0">
                <a:solidFill>
                  <a:srgbClr val="007C6A"/>
                </a:solidFill>
              </a:rPr>
              <a:t>&gt;</a:t>
            </a:r>
            <a:r>
              <a:rPr lang="zh-CN" altLang="en-US" sz="1600" dirty="0">
                <a:solidFill>
                  <a:srgbClr val="007C6A"/>
                </a:solidFill>
              </a:rPr>
              <a:t>。</a:t>
            </a:r>
            <a:endParaRPr lang="en-US" altLang="zh-CN" sz="16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7C6A"/>
                </a:solidFill>
              </a:rPr>
              <a:t> &lt;</a:t>
            </a:r>
            <a:r>
              <a:rPr lang="zh-CN" altLang="en-US" sz="1600" b="1" dirty="0">
                <a:solidFill>
                  <a:srgbClr val="007C6A"/>
                </a:solidFill>
              </a:rPr>
              <a:t>远端地址</a:t>
            </a:r>
            <a:r>
              <a:rPr lang="en-US" altLang="zh-CN" sz="1600" dirty="0">
                <a:solidFill>
                  <a:srgbClr val="007C6A"/>
                </a:solidFill>
              </a:rPr>
              <a:t>&gt; </a:t>
            </a:r>
            <a:r>
              <a:rPr lang="zh-CN" altLang="en-US" sz="1600" dirty="0">
                <a:solidFill>
                  <a:srgbClr val="007C6A"/>
                </a:solidFill>
              </a:rPr>
              <a:t>是指远程链接的地址。</a:t>
            </a:r>
            <a:endParaRPr lang="en-US" altLang="zh-CN" sz="16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7C6A"/>
                </a:solidFill>
              </a:rPr>
              <a:t>&lt;</a:t>
            </a:r>
            <a:r>
              <a:rPr lang="zh-CN" altLang="en-US" sz="1600" b="1" dirty="0">
                <a:solidFill>
                  <a:srgbClr val="007C6A"/>
                </a:solidFill>
              </a:rPr>
              <a:t>项目目录名</a:t>
            </a:r>
            <a:r>
              <a:rPr lang="en-US" altLang="zh-CN" sz="1600" dirty="0">
                <a:solidFill>
                  <a:srgbClr val="007C6A"/>
                </a:solidFill>
              </a:rPr>
              <a:t>&gt;  </a:t>
            </a:r>
            <a:r>
              <a:rPr lang="zh-CN" altLang="en-US" sz="1600" dirty="0">
                <a:solidFill>
                  <a:srgbClr val="007C6A"/>
                </a:solidFill>
              </a:rPr>
              <a:t>是指为克隆的项目在本地新建的目录名称，可以不填，默认是</a:t>
            </a:r>
            <a:r>
              <a:rPr lang="en-US" altLang="zh-CN" sz="1600" dirty="0">
                <a:solidFill>
                  <a:srgbClr val="007C6A"/>
                </a:solidFill>
              </a:rPr>
              <a:t>GitHub</a:t>
            </a:r>
            <a:r>
              <a:rPr lang="zh-CN" altLang="en-US" sz="1600" dirty="0">
                <a:solidFill>
                  <a:srgbClr val="007C6A"/>
                </a:solidFill>
              </a:rPr>
              <a:t>的项目名。</a:t>
            </a:r>
            <a:endParaRPr lang="en-US" altLang="zh-CN" sz="16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7C6A"/>
                </a:solidFill>
              </a:rPr>
              <a:t>命令执行完后，会自动为这个远端地址建一个名为</a:t>
            </a:r>
            <a:r>
              <a:rPr lang="en-US" altLang="zh-CN" sz="1600" b="1" dirty="0">
                <a:solidFill>
                  <a:srgbClr val="007C6A"/>
                </a:solidFill>
              </a:rPr>
              <a:t>origin</a:t>
            </a:r>
            <a:r>
              <a:rPr lang="zh-CN" altLang="en-US" sz="1600" dirty="0">
                <a:solidFill>
                  <a:srgbClr val="007C6A"/>
                </a:solidFill>
              </a:rPr>
              <a:t>的代号。</a:t>
            </a:r>
            <a:endParaRPr lang="en-US" altLang="zh-CN" sz="16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7C6A"/>
                </a:solidFill>
              </a:rPr>
              <a:t>例 </a:t>
            </a:r>
            <a:r>
              <a:rPr lang="en-US" altLang="zh-CN" sz="1600" b="1" dirty="0">
                <a:solidFill>
                  <a:srgbClr val="007C6A"/>
                </a:solidFill>
              </a:rPr>
              <a:t>git  clone  https://github.com/user111/Helloworld.git   </a:t>
            </a:r>
            <a:r>
              <a:rPr lang="en-US" altLang="zh-CN" sz="1600" b="1" dirty="0" err="1">
                <a:solidFill>
                  <a:srgbClr val="007C6A"/>
                </a:solidFill>
              </a:rPr>
              <a:t>hello_world</a:t>
            </a:r>
            <a:endParaRPr lang="en-US" altLang="zh-CN" sz="1600" dirty="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7" name="文本框 14">
            <a:extLst>
              <a:ext uri="{FF2B5EF4-FFF2-40B4-BE49-F238E27FC236}">
                <a16:creationId xmlns:a16="http://schemas.microsoft.com/office/drawing/2014/main" id="{17F31A7A-E48B-486A-AD68-F1D9B7EC731A}"/>
              </a:ext>
            </a:extLst>
          </p:cNvPr>
          <p:cNvSpPr txBox="1"/>
          <p:nvPr/>
        </p:nvSpPr>
        <p:spPr>
          <a:xfrm>
            <a:off x="368456" y="2909029"/>
            <a:ext cx="7920880" cy="273630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400" b="1" dirty="0">
                <a:sym typeface="Arial" panose="020B0604020202020204" pitchFamily="34" charset="0"/>
              </a:rPr>
              <a:t>从</a:t>
            </a:r>
            <a:r>
              <a:rPr lang="en-US" altLang="zh-CN" sz="2400" b="1" dirty="0">
                <a:sym typeface="Arial" panose="020B0604020202020204" pitchFamily="34" charset="0"/>
              </a:rPr>
              <a:t>GitHub</a:t>
            </a:r>
            <a:r>
              <a:rPr lang="zh-CN" altLang="en-US" sz="2400" b="1" dirty="0">
                <a:sym typeface="Arial" panose="020B0604020202020204" pitchFamily="34" charset="0"/>
              </a:rPr>
              <a:t>更新项目</a:t>
            </a:r>
            <a:endParaRPr lang="en-US" altLang="zh-CN" sz="2400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rgbClr val="007C6A"/>
                </a:solidFill>
              </a:rPr>
              <a:t>git  pull   &lt;</a:t>
            </a:r>
            <a:r>
              <a:rPr lang="zh-CN" altLang="en-US" sz="1600" b="1" dirty="0">
                <a:solidFill>
                  <a:srgbClr val="007C6A"/>
                </a:solidFill>
              </a:rPr>
              <a:t>远端代号</a:t>
            </a:r>
            <a:r>
              <a:rPr lang="en-US" altLang="zh-CN" sz="1600" b="1" dirty="0">
                <a:solidFill>
                  <a:srgbClr val="007C6A"/>
                </a:solidFill>
              </a:rPr>
              <a:t>&gt;   &lt;</a:t>
            </a:r>
            <a:r>
              <a:rPr lang="zh-CN" altLang="en-US" sz="1600" b="1" dirty="0">
                <a:solidFill>
                  <a:srgbClr val="007C6A"/>
                </a:solidFill>
              </a:rPr>
              <a:t>远端分支名</a:t>
            </a:r>
            <a:r>
              <a:rPr lang="en-US" altLang="zh-CN" sz="1600" b="1" dirty="0">
                <a:solidFill>
                  <a:srgbClr val="007C6A"/>
                </a:solidFill>
              </a:rPr>
              <a:t>&gt;</a:t>
            </a:r>
            <a:r>
              <a:rPr lang="zh-CN" altLang="en-US" sz="1600" dirty="0">
                <a:solidFill>
                  <a:srgbClr val="007C6A"/>
                </a:solidFill>
              </a:rPr>
              <a:t>。</a:t>
            </a:r>
            <a:endParaRPr lang="en-US" altLang="zh-CN" sz="16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7C6A"/>
                </a:solidFill>
              </a:rPr>
              <a:t> &lt;</a:t>
            </a:r>
            <a:r>
              <a:rPr lang="zh-CN" altLang="en-US" sz="1600" b="1" dirty="0">
                <a:solidFill>
                  <a:srgbClr val="007C6A"/>
                </a:solidFill>
              </a:rPr>
              <a:t>远端代号</a:t>
            </a:r>
            <a:r>
              <a:rPr lang="en-US" altLang="zh-CN" sz="1600" dirty="0">
                <a:solidFill>
                  <a:srgbClr val="007C6A"/>
                </a:solidFill>
              </a:rPr>
              <a:t>&gt; </a:t>
            </a:r>
            <a:r>
              <a:rPr lang="zh-CN" altLang="en-US" sz="1600" dirty="0">
                <a:solidFill>
                  <a:srgbClr val="007C6A"/>
                </a:solidFill>
              </a:rPr>
              <a:t>是指远程链接的代号。</a:t>
            </a:r>
            <a:endParaRPr lang="en-US" altLang="zh-CN" sz="16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rgbClr val="007C6A"/>
                </a:solidFill>
              </a:rPr>
              <a:t>&lt;</a:t>
            </a:r>
            <a:r>
              <a:rPr lang="zh-CN" altLang="en-US" sz="1600" b="1" dirty="0">
                <a:solidFill>
                  <a:srgbClr val="007C6A"/>
                </a:solidFill>
              </a:rPr>
              <a:t>远端分支名</a:t>
            </a:r>
            <a:r>
              <a:rPr lang="en-US" altLang="zh-CN" sz="1600" b="1" dirty="0">
                <a:solidFill>
                  <a:srgbClr val="007C6A"/>
                </a:solidFill>
              </a:rPr>
              <a:t>&gt;</a:t>
            </a:r>
            <a:r>
              <a:rPr lang="zh-CN" altLang="en-US" sz="1600" dirty="0">
                <a:solidFill>
                  <a:srgbClr val="007C6A"/>
                </a:solidFill>
              </a:rPr>
              <a:t>是指远端的分支名称，如</a:t>
            </a:r>
            <a:r>
              <a:rPr lang="en-US" altLang="zh-CN" sz="1600" dirty="0">
                <a:solidFill>
                  <a:srgbClr val="007C6A"/>
                </a:solidFill>
              </a:rPr>
              <a:t>master</a:t>
            </a:r>
            <a:r>
              <a:rPr lang="zh-CN" altLang="en-US" sz="1600" dirty="0">
                <a:solidFill>
                  <a:srgbClr val="007C6A"/>
                </a:solidFill>
              </a:rPr>
              <a:t>。</a:t>
            </a:r>
            <a:r>
              <a:rPr lang="en-US" altLang="zh-CN" sz="1600" dirty="0">
                <a:solidFill>
                  <a:srgbClr val="007C6A"/>
                </a:solidFill>
              </a:rPr>
              <a:t> 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7C6A"/>
                </a:solidFill>
              </a:rPr>
              <a:t>例</a:t>
            </a:r>
            <a:r>
              <a:rPr lang="zh-CN" altLang="en-US" sz="1600" b="1" dirty="0">
                <a:solidFill>
                  <a:srgbClr val="007C6A"/>
                </a:solidFill>
              </a:rPr>
              <a:t> </a:t>
            </a:r>
            <a:r>
              <a:rPr lang="en-US" altLang="zh-CN" sz="1600" b="1" dirty="0">
                <a:solidFill>
                  <a:srgbClr val="007C6A"/>
                </a:solidFill>
              </a:rPr>
              <a:t>git pull origin  master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25085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6" y="4980"/>
            <a:ext cx="50234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 err="1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Github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简介与实操</a:t>
            </a:r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—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实操</a:t>
            </a:r>
            <a:r>
              <a:rPr lang="zh-CN" altLang="en-US" sz="2000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alt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本框 14">
            <a:extLst>
              <a:ext uri="{FF2B5EF4-FFF2-40B4-BE49-F238E27FC236}">
                <a16:creationId xmlns:a16="http://schemas.microsoft.com/office/drawing/2014/main" id="{DADDDE87-96D9-4A52-AE4B-AAFC25FC3C17}"/>
              </a:ext>
            </a:extLst>
          </p:cNvPr>
          <p:cNvSpPr txBox="1"/>
          <p:nvPr/>
        </p:nvSpPr>
        <p:spPr>
          <a:xfrm>
            <a:off x="275408" y="63501"/>
            <a:ext cx="8783248" cy="273630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400" b="1" dirty="0">
                <a:sym typeface="Arial" panose="020B0604020202020204" pitchFamily="34" charset="0"/>
              </a:rPr>
              <a:t>以上对项目的操作方式，必须是项目的创建者或者合作伙伴。</a:t>
            </a:r>
            <a:endParaRPr lang="en-US" altLang="zh-CN" sz="2400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7C6A"/>
                </a:solidFill>
              </a:rPr>
              <a:t>合作伙伴添加方式如下图</a:t>
            </a:r>
            <a:r>
              <a:rPr lang="en-US" altLang="zh-CN" sz="1600" dirty="0">
                <a:solidFill>
                  <a:srgbClr val="007C6A"/>
                </a:solidFill>
              </a:rPr>
              <a:t>: </a:t>
            </a:r>
            <a:r>
              <a:rPr lang="zh-CN" altLang="en-US" sz="1600" dirty="0">
                <a:solidFill>
                  <a:srgbClr val="007C6A"/>
                </a:solidFill>
              </a:rPr>
              <a:t>在项目中点击</a:t>
            </a:r>
            <a:r>
              <a:rPr lang="en-US" altLang="zh-CN" sz="1600" dirty="0">
                <a:solidFill>
                  <a:srgbClr val="007C6A"/>
                </a:solidFill>
              </a:rPr>
              <a:t>settings</a:t>
            </a:r>
            <a:r>
              <a:rPr lang="zh-CN" altLang="en-US" sz="1600" dirty="0">
                <a:solidFill>
                  <a:srgbClr val="007C6A"/>
                </a:solidFill>
              </a:rPr>
              <a:t>页签，然后点击</a:t>
            </a:r>
            <a:r>
              <a:rPr lang="en-US" altLang="zh-CN" sz="1600" dirty="0">
                <a:solidFill>
                  <a:srgbClr val="007C6A"/>
                </a:solidFill>
              </a:rPr>
              <a:t>Collaborators,</a:t>
            </a:r>
            <a:r>
              <a:rPr lang="zh-CN" altLang="en-US" sz="1600" dirty="0">
                <a:solidFill>
                  <a:srgbClr val="007C6A"/>
                </a:solidFill>
              </a:rPr>
              <a:t>然后在文本框中搜索合作伙伴的邮箱或者账号。点击添加。</a:t>
            </a:r>
            <a:endParaRPr lang="en-US" altLang="zh-CN" sz="16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7C6A"/>
                </a:solidFill>
              </a:rPr>
              <a:t>添加后</a:t>
            </a:r>
            <a:r>
              <a:rPr lang="en-US" altLang="zh-CN" sz="1600" dirty="0">
                <a:solidFill>
                  <a:srgbClr val="007C6A"/>
                </a:solidFill>
              </a:rPr>
              <a:t>GitHub</a:t>
            </a:r>
            <a:r>
              <a:rPr lang="zh-CN" altLang="en-US" sz="1600" dirty="0">
                <a:solidFill>
                  <a:srgbClr val="007C6A"/>
                </a:solidFill>
              </a:rPr>
              <a:t>会给合作伙伴对应的邮箱发一封，邀请邮件</a:t>
            </a:r>
            <a:r>
              <a:rPr lang="zh-CN" altLang="en-US" sz="1700" dirty="0">
                <a:solidFill>
                  <a:srgbClr val="007C6A"/>
                </a:solidFill>
              </a:rPr>
              <a:t>。</a:t>
            </a:r>
            <a:endParaRPr lang="en-US" altLang="zh-CN" sz="1700" dirty="0">
              <a:solidFill>
                <a:srgbClr val="007C6A"/>
              </a:solidFill>
            </a:endParaRPr>
          </a:p>
          <a:p>
            <a:pPr lvl="1">
              <a:lnSpc>
                <a:spcPct val="130000"/>
              </a:lnSpc>
            </a:pPr>
            <a:r>
              <a:rPr lang="en-US" altLang="zh-CN" sz="2000" b="1" dirty="0">
                <a:solidFill>
                  <a:srgbClr val="007C6A"/>
                </a:solidFill>
              </a:rPr>
              <a:t> </a:t>
            </a:r>
            <a:endParaRPr lang="en-US" altLang="zh-CN" sz="2400" b="1" dirty="0">
              <a:solidFill>
                <a:srgbClr val="007C6A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547748D-2FB4-413C-B9ED-047CCE1E3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08" y="1946441"/>
            <a:ext cx="8258992" cy="31335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665806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51FAEF65-7E94-44AA-954A-854A24A28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827" y="2267844"/>
            <a:ext cx="3923809" cy="170476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89686" y="4980"/>
            <a:ext cx="50234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 err="1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Github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简介与实操</a:t>
            </a:r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—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实操</a:t>
            </a:r>
            <a:r>
              <a:rPr lang="zh-CN" altLang="en-US" sz="2000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alt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文本框 14">
            <a:extLst>
              <a:ext uri="{FF2B5EF4-FFF2-40B4-BE49-F238E27FC236}">
                <a16:creationId xmlns:a16="http://schemas.microsoft.com/office/drawing/2014/main" id="{9CAFDC08-6DC4-4405-A275-0552725091BC}"/>
              </a:ext>
            </a:extLst>
          </p:cNvPr>
          <p:cNvSpPr txBox="1"/>
          <p:nvPr/>
        </p:nvSpPr>
        <p:spPr>
          <a:xfrm>
            <a:off x="346220" y="1011651"/>
            <a:ext cx="8337799" cy="1008112"/>
          </a:xfrm>
          <a:prstGeom prst="rect">
            <a:avLst/>
          </a:prstGeom>
        </p:spPr>
        <p:txBody>
          <a:bodyPr vert="horz" rtlCol="0" anchor="ctr">
            <a:no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7C6A"/>
                </a:solidFill>
              </a:rPr>
              <a:t>合作伙伴会收到邀请邮件。点击</a:t>
            </a:r>
            <a:r>
              <a:rPr lang="en-US" altLang="zh-CN" sz="1600" b="1" dirty="0">
                <a:solidFill>
                  <a:srgbClr val="007C6A"/>
                </a:solidFill>
              </a:rPr>
              <a:t>View invitation </a:t>
            </a:r>
            <a:r>
              <a:rPr lang="zh-CN" altLang="en-US" sz="1600" b="1" dirty="0">
                <a:solidFill>
                  <a:srgbClr val="007C6A"/>
                </a:solidFill>
              </a:rPr>
              <a:t>按钮后会跳转至</a:t>
            </a:r>
            <a:r>
              <a:rPr lang="en-US" altLang="zh-CN" sz="1600" b="1" dirty="0">
                <a:solidFill>
                  <a:srgbClr val="007C6A"/>
                </a:solidFill>
              </a:rPr>
              <a:t>GitHub</a:t>
            </a:r>
            <a:r>
              <a:rPr lang="zh-CN" altLang="en-US" sz="1600" b="1" dirty="0">
                <a:solidFill>
                  <a:srgbClr val="007C6A"/>
                </a:solidFill>
              </a:rPr>
              <a:t>页面，让合作伙伴选择，是否接受邀请。</a:t>
            </a:r>
            <a:endParaRPr lang="en-US" altLang="zh-CN" sz="1600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7C6A"/>
                </a:solidFill>
              </a:rPr>
              <a:t>点击接受后，则合伙伙伴正式加入项目，获得直接提交代码的权限。</a:t>
            </a:r>
            <a:r>
              <a:rPr lang="en-US" altLang="zh-CN" sz="1600" b="1" dirty="0">
                <a:solidFill>
                  <a:srgbClr val="007C6A"/>
                </a:solidFill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15" name="右箭头 5">
            <a:extLst>
              <a:ext uri="{FF2B5EF4-FFF2-40B4-BE49-F238E27FC236}">
                <a16:creationId xmlns:a16="http://schemas.microsoft.com/office/drawing/2014/main" id="{C7BD01F3-637D-4611-B529-73898C28D611}"/>
              </a:ext>
            </a:extLst>
          </p:cNvPr>
          <p:cNvSpPr/>
          <p:nvPr/>
        </p:nvSpPr>
        <p:spPr>
          <a:xfrm>
            <a:off x="4206241" y="3298653"/>
            <a:ext cx="115212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3119C3E-9462-48DE-AB25-4D6F0F38288C}"/>
              </a:ext>
            </a:extLst>
          </p:cNvPr>
          <p:cNvSpPr/>
          <p:nvPr/>
        </p:nvSpPr>
        <p:spPr>
          <a:xfrm>
            <a:off x="539552" y="428313"/>
            <a:ext cx="3570208" cy="455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C6A"/>
                </a:solidFill>
                <a:sym typeface="Arial" panose="020B0604020202020204" pitchFamily="34" charset="0"/>
              </a:rPr>
              <a:t>邀请你的同事成为合作伙伴</a:t>
            </a:r>
            <a:endParaRPr lang="en-US" altLang="zh-CN" sz="2000" b="1" dirty="0">
              <a:solidFill>
                <a:srgbClr val="007C6A"/>
              </a:solidFill>
              <a:sym typeface="Arial" panose="020B0604020202020204" pitchFamily="34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2FD9CBE5-FB30-43B3-95E4-4035CC56B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365" y="2273923"/>
            <a:ext cx="4064876" cy="204946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6003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Git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简介及安装</a:t>
            </a:r>
          </a:p>
          <a:p>
            <a:pPr algn="ctr"/>
            <a:r>
              <a:rPr lang="zh-CN" altLang="en-US" sz="2000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alt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文本框 19">
            <a:extLst>
              <a:ext uri="{FF2B5EF4-FFF2-40B4-BE49-F238E27FC236}">
                <a16:creationId xmlns:a16="http://schemas.microsoft.com/office/drawing/2014/main" id="{6C5D5B35-1075-4052-AA08-7AD0818655DC}"/>
              </a:ext>
            </a:extLst>
          </p:cNvPr>
          <p:cNvSpPr txBox="1"/>
          <p:nvPr/>
        </p:nvSpPr>
        <p:spPr>
          <a:xfrm>
            <a:off x="962167" y="3156676"/>
            <a:ext cx="2621091" cy="654268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r>
              <a:rPr lang="en-US" altLang="zh-CN" sz="20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Linus Torvalds</a:t>
            </a:r>
          </a:p>
          <a:p>
            <a:r>
              <a:rPr lang="zh-CN" altLang="en-US" sz="20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林纳斯</a:t>
            </a:r>
            <a:r>
              <a:rPr lang="en-US" altLang="zh-CN" sz="20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0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托瓦兹</a:t>
            </a:r>
            <a:r>
              <a:rPr lang="en-US" altLang="zh-CN" sz="2000" dirty="0"/>
              <a:t> </a:t>
            </a:r>
            <a:endParaRPr lang="en-US" altLang="zh-CN" sz="2000" b="1" dirty="0">
              <a:solidFill>
                <a:srgbClr val="0D6E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824A4D3E-8D5F-4F4F-9C1D-65F107A8D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87" y="1490047"/>
            <a:ext cx="2657391" cy="1482161"/>
          </a:xfrm>
          <a:prstGeom prst="rect">
            <a:avLst/>
          </a:prstGeom>
        </p:spPr>
      </p:pic>
      <p:sp>
        <p:nvSpPr>
          <p:cNvPr id="39" name="椭圆 38">
            <a:extLst>
              <a:ext uri="{FF2B5EF4-FFF2-40B4-BE49-F238E27FC236}">
                <a16:creationId xmlns:a16="http://schemas.microsoft.com/office/drawing/2014/main" id="{D76A43E6-0A2E-4AAA-9C05-57A5CC895FC3}"/>
              </a:ext>
            </a:extLst>
          </p:cNvPr>
          <p:cNvSpPr/>
          <p:nvPr/>
        </p:nvSpPr>
        <p:spPr>
          <a:xfrm>
            <a:off x="4979426" y="1471887"/>
            <a:ext cx="1656184" cy="1079238"/>
          </a:xfrm>
          <a:prstGeom prst="ellipse">
            <a:avLst/>
          </a:prstGeom>
          <a:solidFill>
            <a:srgbClr val="92D050"/>
          </a:solidFill>
          <a:ln>
            <a:solidFill>
              <a:srgbClr val="007C6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Linux</a:t>
            </a:r>
            <a:endParaRPr lang="zh-CN" altLang="en-US" sz="2400" b="1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9E3958CE-CC1A-49D6-8CE6-AC870BDE5D6D}"/>
              </a:ext>
            </a:extLst>
          </p:cNvPr>
          <p:cNvSpPr/>
          <p:nvPr/>
        </p:nvSpPr>
        <p:spPr>
          <a:xfrm>
            <a:off x="7067658" y="2235656"/>
            <a:ext cx="2076342" cy="99407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/>
              <a:t>BitKeeper</a:t>
            </a:r>
            <a:endParaRPr lang="zh-CN" altLang="en-US" sz="2000" b="1" dirty="0"/>
          </a:p>
        </p:txBody>
      </p:sp>
      <p:sp>
        <p:nvSpPr>
          <p:cNvPr id="41" name="下箭头 5">
            <a:extLst>
              <a:ext uri="{FF2B5EF4-FFF2-40B4-BE49-F238E27FC236}">
                <a16:creationId xmlns:a16="http://schemas.microsoft.com/office/drawing/2014/main" id="{739EC852-F80C-4123-BCE7-05D71716827D}"/>
              </a:ext>
            </a:extLst>
          </p:cNvPr>
          <p:cNvSpPr/>
          <p:nvPr/>
        </p:nvSpPr>
        <p:spPr>
          <a:xfrm rot="7470883">
            <a:off x="6877630" y="1789145"/>
            <a:ext cx="380055" cy="599106"/>
          </a:xfrm>
          <a:prstGeom prst="down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E4571625-A0D1-472A-A0C6-12833A798327}"/>
              </a:ext>
            </a:extLst>
          </p:cNvPr>
          <p:cNvSpPr/>
          <p:nvPr/>
        </p:nvSpPr>
        <p:spPr>
          <a:xfrm>
            <a:off x="4206912" y="3448156"/>
            <a:ext cx="1535520" cy="1079238"/>
          </a:xfrm>
          <a:prstGeom prst="ellipse">
            <a:avLst/>
          </a:prstGeom>
          <a:solidFill>
            <a:srgbClr val="92D050"/>
          </a:solidFill>
          <a:ln>
            <a:solidFill>
              <a:srgbClr val="007C6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Git</a:t>
            </a:r>
            <a:endParaRPr lang="zh-CN" altLang="en-US" sz="2400" b="1" dirty="0"/>
          </a:p>
        </p:txBody>
      </p:sp>
      <p:sp>
        <p:nvSpPr>
          <p:cNvPr id="43" name="下箭头 12">
            <a:extLst>
              <a:ext uri="{FF2B5EF4-FFF2-40B4-BE49-F238E27FC236}">
                <a16:creationId xmlns:a16="http://schemas.microsoft.com/office/drawing/2014/main" id="{B04AB1FA-2336-439A-8DE4-A2E6A5C1E471}"/>
              </a:ext>
            </a:extLst>
          </p:cNvPr>
          <p:cNvSpPr/>
          <p:nvPr/>
        </p:nvSpPr>
        <p:spPr>
          <a:xfrm rot="11860945">
            <a:off x="5007498" y="2628081"/>
            <a:ext cx="374441" cy="688252"/>
          </a:xfrm>
          <a:prstGeom prst="down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下箭头 13">
            <a:extLst>
              <a:ext uri="{FF2B5EF4-FFF2-40B4-BE49-F238E27FC236}">
                <a16:creationId xmlns:a16="http://schemas.microsoft.com/office/drawing/2014/main" id="{C6487C72-59A3-4953-A16E-C0536A438FB3}"/>
              </a:ext>
            </a:extLst>
          </p:cNvPr>
          <p:cNvSpPr/>
          <p:nvPr/>
        </p:nvSpPr>
        <p:spPr>
          <a:xfrm rot="15017031">
            <a:off x="3930209" y="1611218"/>
            <a:ext cx="380057" cy="1382408"/>
          </a:xfrm>
          <a:prstGeom prst="down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下箭头 14">
            <a:extLst>
              <a:ext uri="{FF2B5EF4-FFF2-40B4-BE49-F238E27FC236}">
                <a16:creationId xmlns:a16="http://schemas.microsoft.com/office/drawing/2014/main" id="{2ADCDCE7-DDC3-4B5A-BCDB-686C6C05A281}"/>
              </a:ext>
            </a:extLst>
          </p:cNvPr>
          <p:cNvSpPr/>
          <p:nvPr/>
        </p:nvSpPr>
        <p:spPr>
          <a:xfrm rot="18135733">
            <a:off x="3636240" y="2847365"/>
            <a:ext cx="380055" cy="1049558"/>
          </a:xfrm>
          <a:prstGeom prst="down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标注 6">
            <a:extLst>
              <a:ext uri="{FF2B5EF4-FFF2-40B4-BE49-F238E27FC236}">
                <a16:creationId xmlns:a16="http://schemas.microsoft.com/office/drawing/2014/main" id="{4086AAB5-02E6-4235-96C4-F2B38643519F}"/>
              </a:ext>
            </a:extLst>
          </p:cNvPr>
          <p:cNvSpPr/>
          <p:nvPr/>
        </p:nvSpPr>
        <p:spPr>
          <a:xfrm>
            <a:off x="6957930" y="3810944"/>
            <a:ext cx="1872208" cy="1098802"/>
          </a:xfrm>
          <a:prstGeom prst="wedgeRectCallout">
            <a:avLst>
              <a:gd name="adj1" fmla="val -32756"/>
              <a:gd name="adj2" fmla="val -1139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免费用可以，</a:t>
            </a:r>
            <a:endParaRPr lang="en-US" altLang="zh-CN" dirty="0"/>
          </a:p>
          <a:p>
            <a:pPr algn="ctr"/>
            <a:r>
              <a:rPr lang="zh-CN" altLang="en-US" dirty="0"/>
              <a:t>但是别破解</a:t>
            </a:r>
          </a:p>
        </p:txBody>
      </p:sp>
      <p:sp>
        <p:nvSpPr>
          <p:cNvPr id="47" name="文本框 19">
            <a:extLst>
              <a:ext uri="{FF2B5EF4-FFF2-40B4-BE49-F238E27FC236}">
                <a16:creationId xmlns:a16="http://schemas.microsoft.com/office/drawing/2014/main" id="{EF83A52D-96F0-407A-8CE7-B67B5168AD92}"/>
              </a:ext>
            </a:extLst>
          </p:cNvPr>
          <p:cNvSpPr txBox="1"/>
          <p:nvPr/>
        </p:nvSpPr>
        <p:spPr>
          <a:xfrm>
            <a:off x="274969" y="478065"/>
            <a:ext cx="8869031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是目前世界上最先进的</a:t>
            </a:r>
            <a:r>
              <a:rPr lang="zh-CN" altLang="en-US" sz="2800" b="1" dirty="0">
                <a:solidFill>
                  <a:srgbClr val="FB9C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分布式版本控制系统</a:t>
            </a:r>
            <a:r>
              <a:rPr lang="zh-CN" altLang="en-US" sz="28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b="1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641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6" y="4980"/>
            <a:ext cx="50234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 err="1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Github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简介与实操</a:t>
            </a:r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—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实操</a:t>
            </a:r>
            <a:r>
              <a:rPr lang="zh-CN" altLang="en-US" sz="2000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alt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云形 7">
            <a:extLst>
              <a:ext uri="{FF2B5EF4-FFF2-40B4-BE49-F238E27FC236}">
                <a16:creationId xmlns:a16="http://schemas.microsoft.com/office/drawing/2014/main" id="{C3AE4261-34D4-47DF-A4D2-62DBC1017F61}"/>
              </a:ext>
            </a:extLst>
          </p:cNvPr>
          <p:cNvSpPr/>
          <p:nvPr/>
        </p:nvSpPr>
        <p:spPr>
          <a:xfrm>
            <a:off x="2600751" y="1658286"/>
            <a:ext cx="3312368" cy="2529046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右箭头 2">
            <a:extLst>
              <a:ext uri="{FF2B5EF4-FFF2-40B4-BE49-F238E27FC236}">
                <a16:creationId xmlns:a16="http://schemas.microsoft.com/office/drawing/2014/main" id="{AE9345EF-8020-4A1C-8ED9-6ECB97744FC4}"/>
              </a:ext>
            </a:extLst>
          </p:cNvPr>
          <p:cNvSpPr/>
          <p:nvPr/>
        </p:nvSpPr>
        <p:spPr>
          <a:xfrm rot="16200000">
            <a:off x="6095813" y="3956088"/>
            <a:ext cx="992270" cy="370534"/>
          </a:xfrm>
          <a:prstGeom prst="rightArrow">
            <a:avLst/>
          </a:prstGeom>
          <a:solidFill>
            <a:srgbClr val="007C6A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4">
            <a:extLst>
              <a:ext uri="{FF2B5EF4-FFF2-40B4-BE49-F238E27FC236}">
                <a16:creationId xmlns:a16="http://schemas.microsoft.com/office/drawing/2014/main" id="{477030D3-D23F-490D-8210-58FC89364580}"/>
              </a:ext>
            </a:extLst>
          </p:cNvPr>
          <p:cNvSpPr/>
          <p:nvPr/>
        </p:nvSpPr>
        <p:spPr>
          <a:xfrm rot="16200000">
            <a:off x="3756753" y="3102111"/>
            <a:ext cx="878455" cy="459896"/>
          </a:xfrm>
          <a:prstGeom prst="rightArrow">
            <a:avLst/>
          </a:prstGeom>
          <a:solidFill>
            <a:srgbClr val="007C6A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5">
            <a:extLst>
              <a:ext uri="{FF2B5EF4-FFF2-40B4-BE49-F238E27FC236}">
                <a16:creationId xmlns:a16="http://schemas.microsoft.com/office/drawing/2014/main" id="{1C6C4E99-2E0A-4A42-BCFE-E2D121F50781}"/>
              </a:ext>
            </a:extLst>
          </p:cNvPr>
          <p:cNvSpPr/>
          <p:nvPr/>
        </p:nvSpPr>
        <p:spPr>
          <a:xfrm rot="16200000">
            <a:off x="6035776" y="2903781"/>
            <a:ext cx="1122838" cy="360040"/>
          </a:xfrm>
          <a:prstGeom prst="rightArrow">
            <a:avLst/>
          </a:prstGeom>
          <a:solidFill>
            <a:srgbClr val="92D050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乘号 11">
            <a:extLst>
              <a:ext uri="{FF2B5EF4-FFF2-40B4-BE49-F238E27FC236}">
                <a16:creationId xmlns:a16="http://schemas.microsoft.com/office/drawing/2014/main" id="{F98DB17A-2580-473F-8CC3-34AFD372A48D}"/>
              </a:ext>
            </a:extLst>
          </p:cNvPr>
          <p:cNvSpPr/>
          <p:nvPr/>
        </p:nvSpPr>
        <p:spPr>
          <a:xfrm>
            <a:off x="6241775" y="2892832"/>
            <a:ext cx="689850" cy="622907"/>
          </a:xfrm>
          <a:prstGeom prst="mathMultiply">
            <a:avLst>
              <a:gd name="adj1" fmla="val 20336"/>
            </a:avLst>
          </a:prstGeom>
          <a:solidFill>
            <a:srgbClr val="FA9D27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0">
            <a:extLst>
              <a:ext uri="{FF2B5EF4-FFF2-40B4-BE49-F238E27FC236}">
                <a16:creationId xmlns:a16="http://schemas.microsoft.com/office/drawing/2014/main" id="{3BBDB826-D9CB-4A59-B32F-E51C2CA235B4}"/>
              </a:ext>
            </a:extLst>
          </p:cNvPr>
          <p:cNvSpPr/>
          <p:nvPr/>
        </p:nvSpPr>
        <p:spPr>
          <a:xfrm rot="16200000">
            <a:off x="1234755" y="4078956"/>
            <a:ext cx="906814" cy="459896"/>
          </a:xfrm>
          <a:prstGeom prst="rightArrow">
            <a:avLst/>
          </a:prstGeom>
          <a:solidFill>
            <a:srgbClr val="007C6A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1">
            <a:extLst>
              <a:ext uri="{FF2B5EF4-FFF2-40B4-BE49-F238E27FC236}">
                <a16:creationId xmlns:a16="http://schemas.microsoft.com/office/drawing/2014/main" id="{2FC80FD5-385F-4FA8-B437-74982D303585}"/>
              </a:ext>
            </a:extLst>
          </p:cNvPr>
          <p:cNvSpPr/>
          <p:nvPr/>
        </p:nvSpPr>
        <p:spPr>
          <a:xfrm rot="16200000">
            <a:off x="1234755" y="3172142"/>
            <a:ext cx="906814" cy="459896"/>
          </a:xfrm>
          <a:prstGeom prst="rightArrow">
            <a:avLst/>
          </a:prstGeom>
          <a:solidFill>
            <a:srgbClr val="00B0F0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0955717-8D82-4A48-972C-3FAF4ACEBEB6}"/>
              </a:ext>
            </a:extLst>
          </p:cNvPr>
          <p:cNvSpPr/>
          <p:nvPr/>
        </p:nvSpPr>
        <p:spPr>
          <a:xfrm>
            <a:off x="1786760" y="4204388"/>
            <a:ext cx="836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master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C06EB57-EAAA-48F2-94B6-9025A3122306}"/>
              </a:ext>
            </a:extLst>
          </p:cNvPr>
          <p:cNvSpPr/>
          <p:nvPr/>
        </p:nvSpPr>
        <p:spPr>
          <a:xfrm>
            <a:off x="4254294" y="3277774"/>
            <a:ext cx="836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master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9C2F7CE-F7AD-4949-99CB-62D37736491D}"/>
              </a:ext>
            </a:extLst>
          </p:cNvPr>
          <p:cNvSpPr/>
          <p:nvPr/>
        </p:nvSpPr>
        <p:spPr>
          <a:xfrm>
            <a:off x="6693747" y="4019722"/>
            <a:ext cx="836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master</a:t>
            </a:r>
            <a:endParaRPr lang="zh-CN" altLang="en-US" dirty="0"/>
          </a:p>
        </p:txBody>
      </p:sp>
      <p:cxnSp>
        <p:nvCxnSpPr>
          <p:cNvPr id="23" name="肘形连接符 16">
            <a:extLst>
              <a:ext uri="{FF2B5EF4-FFF2-40B4-BE49-F238E27FC236}">
                <a16:creationId xmlns:a16="http://schemas.microsoft.com/office/drawing/2014/main" id="{95E5801B-941B-4021-8282-09D04BD3A8FF}"/>
              </a:ext>
            </a:extLst>
          </p:cNvPr>
          <p:cNvCxnSpPr/>
          <p:nvPr/>
        </p:nvCxnSpPr>
        <p:spPr>
          <a:xfrm flipV="1">
            <a:off x="1918110" y="2666398"/>
            <a:ext cx="2047921" cy="849341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右箭头 19">
            <a:extLst>
              <a:ext uri="{FF2B5EF4-FFF2-40B4-BE49-F238E27FC236}">
                <a16:creationId xmlns:a16="http://schemas.microsoft.com/office/drawing/2014/main" id="{0AC5E734-975D-41A0-A6CB-4A9D06391550}"/>
              </a:ext>
            </a:extLst>
          </p:cNvPr>
          <p:cNvSpPr/>
          <p:nvPr/>
        </p:nvSpPr>
        <p:spPr>
          <a:xfrm rot="16200000">
            <a:off x="3742573" y="2209476"/>
            <a:ext cx="906814" cy="459896"/>
          </a:xfrm>
          <a:prstGeom prst="rightArrow">
            <a:avLst/>
          </a:prstGeom>
          <a:solidFill>
            <a:srgbClr val="00B0F0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肘形连接符 20">
            <a:extLst>
              <a:ext uri="{FF2B5EF4-FFF2-40B4-BE49-F238E27FC236}">
                <a16:creationId xmlns:a16="http://schemas.microsoft.com/office/drawing/2014/main" id="{13C0B77B-FC6F-4EC6-B16E-63D2C81C9EA6}"/>
              </a:ext>
            </a:extLst>
          </p:cNvPr>
          <p:cNvCxnSpPr/>
          <p:nvPr/>
        </p:nvCxnSpPr>
        <p:spPr>
          <a:xfrm>
            <a:off x="4348412" y="2598130"/>
            <a:ext cx="2068763" cy="309258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21A1A736-08EE-4F09-9709-299390CB27BB}"/>
              </a:ext>
            </a:extLst>
          </p:cNvPr>
          <p:cNvSpPr/>
          <p:nvPr/>
        </p:nvSpPr>
        <p:spPr>
          <a:xfrm>
            <a:off x="1993256" y="3458847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push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3B9ABEC-D9D2-4946-BA80-A28C0A5D51CD}"/>
              </a:ext>
            </a:extLst>
          </p:cNvPr>
          <p:cNvSpPr/>
          <p:nvPr/>
        </p:nvSpPr>
        <p:spPr>
          <a:xfrm>
            <a:off x="4849564" y="2261708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pull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F003563-C7C2-4EA7-9CFD-C74526FB9320}"/>
              </a:ext>
            </a:extLst>
          </p:cNvPr>
          <p:cNvSpPr/>
          <p:nvPr/>
        </p:nvSpPr>
        <p:spPr>
          <a:xfrm>
            <a:off x="1368344" y="4769188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成员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D8E4E98-B7F9-4C2C-B75E-B1A097DF03F4}"/>
              </a:ext>
            </a:extLst>
          </p:cNvPr>
          <p:cNvSpPr/>
          <p:nvPr/>
        </p:nvSpPr>
        <p:spPr>
          <a:xfrm>
            <a:off x="6251204" y="4708371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成员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F5D79F5-F240-4F10-8E29-0E4451E32F15}"/>
              </a:ext>
            </a:extLst>
          </p:cNvPr>
          <p:cNvSpPr/>
          <p:nvPr/>
        </p:nvSpPr>
        <p:spPr>
          <a:xfrm>
            <a:off x="4534484" y="1884571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GitHub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D0DC8E9-57DE-4BDD-BAD1-6DFE78F7EBAC}"/>
              </a:ext>
            </a:extLst>
          </p:cNvPr>
          <p:cNvSpPr/>
          <p:nvPr/>
        </p:nvSpPr>
        <p:spPr>
          <a:xfrm>
            <a:off x="6888009" y="2823241"/>
            <a:ext cx="12234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C000"/>
                </a:solidFill>
              </a:rPr>
              <a:t>Conflict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!</a:t>
            </a:r>
            <a:endParaRPr lang="zh-CN" alt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A63E938-66BD-4572-AE65-6F278F9120D2}"/>
              </a:ext>
            </a:extLst>
          </p:cNvPr>
          <p:cNvSpPr/>
          <p:nvPr/>
        </p:nvSpPr>
        <p:spPr>
          <a:xfrm>
            <a:off x="7941545" y="2100869"/>
            <a:ext cx="18473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CN" altLang="en-US" sz="2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cxnSp>
        <p:nvCxnSpPr>
          <p:cNvPr id="33" name="肘形连接符 27">
            <a:extLst>
              <a:ext uri="{FF2B5EF4-FFF2-40B4-BE49-F238E27FC236}">
                <a16:creationId xmlns:a16="http://schemas.microsoft.com/office/drawing/2014/main" id="{0E2F7DAF-3361-4264-89C7-8CCE2C330581}"/>
              </a:ext>
            </a:extLst>
          </p:cNvPr>
          <p:cNvCxnSpPr/>
          <p:nvPr/>
        </p:nvCxnSpPr>
        <p:spPr>
          <a:xfrm rot="10800000">
            <a:off x="4344803" y="2760521"/>
            <a:ext cx="2120723" cy="755221"/>
          </a:xfrm>
          <a:prstGeom prst="bentConnector3">
            <a:avLst>
              <a:gd name="adj1" fmla="val 61538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BBD92E5D-D0C2-48FA-932B-772A0561BF9B}"/>
              </a:ext>
            </a:extLst>
          </p:cNvPr>
          <p:cNvSpPr/>
          <p:nvPr/>
        </p:nvSpPr>
        <p:spPr>
          <a:xfrm>
            <a:off x="5648098" y="3486165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push</a:t>
            </a:r>
            <a:endParaRPr lang="zh-CN" altLang="en-US" dirty="0"/>
          </a:p>
        </p:txBody>
      </p:sp>
      <p:sp>
        <p:nvSpPr>
          <p:cNvPr id="35" name="乘号 34">
            <a:extLst>
              <a:ext uri="{FF2B5EF4-FFF2-40B4-BE49-F238E27FC236}">
                <a16:creationId xmlns:a16="http://schemas.microsoft.com/office/drawing/2014/main" id="{D18C07C2-2D86-481E-99C0-B39AF474F8F7}"/>
              </a:ext>
            </a:extLst>
          </p:cNvPr>
          <p:cNvSpPr/>
          <p:nvPr/>
        </p:nvSpPr>
        <p:spPr>
          <a:xfrm>
            <a:off x="5175726" y="3348161"/>
            <a:ext cx="555513" cy="395267"/>
          </a:xfrm>
          <a:prstGeom prst="mathMultiply">
            <a:avLst>
              <a:gd name="adj1" fmla="val 20336"/>
            </a:avLst>
          </a:prstGeom>
          <a:solidFill>
            <a:srgbClr val="FDA007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CC339C2-C2C1-4DE7-A766-E5688F9C7F42}"/>
              </a:ext>
            </a:extLst>
          </p:cNvPr>
          <p:cNvSpPr/>
          <p:nvPr/>
        </p:nvSpPr>
        <p:spPr>
          <a:xfrm>
            <a:off x="6991790" y="1354074"/>
            <a:ext cx="1710123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rgbClr val="007C6A"/>
                </a:solidFill>
              </a:rPr>
              <a:t>解决冲突</a:t>
            </a:r>
            <a:endParaRPr lang="en-US" altLang="zh-CN" b="1">
              <a:solidFill>
                <a:srgbClr val="007C6A"/>
              </a:solidFill>
            </a:endParaRPr>
          </a:p>
          <a:p>
            <a:r>
              <a:rPr lang="zh-CN" altLang="en-US" b="1">
                <a:solidFill>
                  <a:srgbClr val="007C6A"/>
                </a:solidFill>
              </a:rPr>
              <a:t>三板斧：</a:t>
            </a:r>
            <a:endParaRPr lang="en-US" altLang="zh-CN" b="1">
              <a:solidFill>
                <a:srgbClr val="007C6A"/>
              </a:solidFill>
            </a:endParaRPr>
          </a:p>
          <a:p>
            <a:r>
              <a:rPr lang="en-US" altLang="zh-CN" b="1">
                <a:solidFill>
                  <a:srgbClr val="007C6A"/>
                </a:solidFill>
              </a:rPr>
              <a:t>1</a:t>
            </a:r>
            <a:r>
              <a:rPr lang="zh-CN" altLang="en-US" b="1">
                <a:solidFill>
                  <a:srgbClr val="007C6A"/>
                </a:solidFill>
              </a:rPr>
              <a:t>、修改合并</a:t>
            </a:r>
            <a:endParaRPr lang="en-US" altLang="zh-CN" b="1">
              <a:solidFill>
                <a:srgbClr val="007C6A"/>
              </a:solidFill>
            </a:endParaRPr>
          </a:p>
          <a:p>
            <a:r>
              <a:rPr lang="en-US" altLang="zh-CN" b="1">
                <a:solidFill>
                  <a:srgbClr val="007C6A"/>
                </a:solidFill>
              </a:rPr>
              <a:t>2</a:t>
            </a:r>
            <a:r>
              <a:rPr lang="zh-CN" altLang="en-US" b="1">
                <a:solidFill>
                  <a:srgbClr val="007C6A"/>
                </a:solidFill>
              </a:rPr>
              <a:t>、</a:t>
            </a:r>
            <a:r>
              <a:rPr lang="en-US" altLang="zh-CN" b="1">
                <a:solidFill>
                  <a:srgbClr val="007C6A"/>
                </a:solidFill>
              </a:rPr>
              <a:t>git add </a:t>
            </a:r>
          </a:p>
          <a:p>
            <a:r>
              <a:rPr lang="en-US" altLang="zh-CN" b="1">
                <a:solidFill>
                  <a:srgbClr val="007C6A"/>
                </a:solidFill>
              </a:rPr>
              <a:t>3</a:t>
            </a:r>
            <a:r>
              <a:rPr lang="zh-CN" altLang="en-US" b="1">
                <a:solidFill>
                  <a:srgbClr val="007C6A"/>
                </a:solidFill>
              </a:rPr>
              <a:t>、</a:t>
            </a:r>
            <a:r>
              <a:rPr lang="en-US" altLang="zh-CN" b="1">
                <a:solidFill>
                  <a:srgbClr val="007C6A"/>
                </a:solidFill>
              </a:rPr>
              <a:t>git commit</a:t>
            </a:r>
          </a:p>
        </p:txBody>
      </p:sp>
      <p:sp>
        <p:nvSpPr>
          <p:cNvPr id="61" name="文本框 14">
            <a:extLst>
              <a:ext uri="{FF2B5EF4-FFF2-40B4-BE49-F238E27FC236}">
                <a16:creationId xmlns:a16="http://schemas.microsoft.com/office/drawing/2014/main" id="{2CE56DE6-B985-4BEE-8DFA-D18C0E007EB9}"/>
              </a:ext>
            </a:extLst>
          </p:cNvPr>
          <p:cNvSpPr txBox="1"/>
          <p:nvPr/>
        </p:nvSpPr>
        <p:spPr>
          <a:xfrm>
            <a:off x="403582" y="-68241"/>
            <a:ext cx="6483361" cy="276895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400" b="1" dirty="0">
                <a:sym typeface="Arial" panose="020B0604020202020204" pitchFamily="34" charset="0"/>
              </a:rPr>
              <a:t>协作冲突</a:t>
            </a:r>
            <a:endParaRPr lang="en-US" altLang="zh-CN" sz="2400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7C6A"/>
                </a:solidFill>
              </a:rPr>
              <a:t>在上传或同步代码时，由于你和他人都改了同一文件的同一位置的代码，版本管理软件无法判断究竟以谁为准，就会报告冲突</a:t>
            </a:r>
            <a:r>
              <a:rPr lang="en-US" altLang="zh-CN" sz="1600" b="1" dirty="0">
                <a:solidFill>
                  <a:srgbClr val="007C6A"/>
                </a:solidFill>
              </a:rPr>
              <a:t>,</a:t>
            </a:r>
            <a:r>
              <a:rPr lang="zh-CN" altLang="en-US" sz="1600" b="1" dirty="0">
                <a:solidFill>
                  <a:srgbClr val="007C6A"/>
                </a:solidFill>
              </a:rPr>
              <a:t>需要程序员手工解决。</a:t>
            </a:r>
            <a:endParaRPr lang="en-US" altLang="zh-CN" sz="1600" dirty="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502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9" grpId="0" animBg="1"/>
      <p:bldP spid="24" grpId="0" animBg="1"/>
      <p:bldP spid="26" grpId="0"/>
      <p:bldP spid="27" grpId="0"/>
      <p:bldP spid="31" grpId="0"/>
      <p:bldP spid="34" grpId="0"/>
      <p:bldP spid="35" grpId="0" animBg="1"/>
      <p:bldP spid="3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6" y="4980"/>
            <a:ext cx="50234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 err="1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Github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简介与实操</a:t>
            </a:r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—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实操</a:t>
            </a:r>
            <a:r>
              <a:rPr lang="zh-CN" altLang="en-US" sz="2000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alt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圆柱形 36">
            <a:extLst>
              <a:ext uri="{FF2B5EF4-FFF2-40B4-BE49-F238E27FC236}">
                <a16:creationId xmlns:a16="http://schemas.microsoft.com/office/drawing/2014/main" id="{9DDA8ECA-B0C7-4A2A-8FB4-ABD70DEB9082}"/>
              </a:ext>
            </a:extLst>
          </p:cNvPr>
          <p:cNvSpPr/>
          <p:nvPr/>
        </p:nvSpPr>
        <p:spPr>
          <a:xfrm>
            <a:off x="1611575" y="2556664"/>
            <a:ext cx="711649" cy="58874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</a:t>
            </a:r>
            <a:endParaRPr lang="zh-CN" altLang="en-US" dirty="0"/>
          </a:p>
        </p:txBody>
      </p:sp>
      <p:sp>
        <p:nvSpPr>
          <p:cNvPr id="38" name="圆柱形 37">
            <a:extLst>
              <a:ext uri="{FF2B5EF4-FFF2-40B4-BE49-F238E27FC236}">
                <a16:creationId xmlns:a16="http://schemas.microsoft.com/office/drawing/2014/main" id="{83D2F675-920C-48D9-97A8-9199B9D4A609}"/>
              </a:ext>
            </a:extLst>
          </p:cNvPr>
          <p:cNvSpPr/>
          <p:nvPr/>
        </p:nvSpPr>
        <p:spPr>
          <a:xfrm>
            <a:off x="4003924" y="2461173"/>
            <a:ext cx="711649" cy="58874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EBCCD17-6BE4-487E-B385-CE5875BC8527}"/>
              </a:ext>
            </a:extLst>
          </p:cNvPr>
          <p:cNvSpPr/>
          <p:nvPr/>
        </p:nvSpPr>
        <p:spPr>
          <a:xfrm>
            <a:off x="0" y="4534892"/>
            <a:ext cx="314997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sz="1600" dirty="0"/>
              <a:t>岳不群</a:t>
            </a:r>
            <a:r>
              <a:rPr lang="en-US" altLang="zh-CN" sz="1600" dirty="0"/>
              <a:t>yuebuqun3333@hainan.net</a:t>
            </a: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4C5E539E-BB0F-4F83-88C0-F4AB44700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38" y="3607901"/>
            <a:ext cx="904139" cy="984388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4C32F410-45D9-4685-B2ED-E8929591B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0063" y="3436852"/>
            <a:ext cx="833228" cy="1013129"/>
          </a:xfrm>
          <a:prstGeom prst="rect">
            <a:avLst/>
          </a:prstGeom>
        </p:spPr>
      </p:pic>
      <p:sp>
        <p:nvSpPr>
          <p:cNvPr id="42" name="左右箭头 23">
            <a:extLst>
              <a:ext uri="{FF2B5EF4-FFF2-40B4-BE49-F238E27FC236}">
                <a16:creationId xmlns:a16="http://schemas.microsoft.com/office/drawing/2014/main" id="{02108A3F-C051-4723-A547-DDF66454FD0A}"/>
              </a:ext>
            </a:extLst>
          </p:cNvPr>
          <p:cNvSpPr/>
          <p:nvPr/>
        </p:nvSpPr>
        <p:spPr>
          <a:xfrm rot="7743948">
            <a:off x="2088602" y="1985271"/>
            <a:ext cx="1085748" cy="30936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左右箭头 24">
            <a:extLst>
              <a:ext uri="{FF2B5EF4-FFF2-40B4-BE49-F238E27FC236}">
                <a16:creationId xmlns:a16="http://schemas.microsoft.com/office/drawing/2014/main" id="{32147ADD-3FA2-4CB9-9670-98052FF9C0DF}"/>
              </a:ext>
            </a:extLst>
          </p:cNvPr>
          <p:cNvSpPr/>
          <p:nvPr/>
        </p:nvSpPr>
        <p:spPr>
          <a:xfrm rot="2493230" flipV="1">
            <a:off x="4224782" y="3142510"/>
            <a:ext cx="771408" cy="29861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左右箭头 25">
            <a:extLst>
              <a:ext uri="{FF2B5EF4-FFF2-40B4-BE49-F238E27FC236}">
                <a16:creationId xmlns:a16="http://schemas.microsoft.com/office/drawing/2014/main" id="{BAE73660-9C46-48A4-9F7C-277A14C1C59B}"/>
              </a:ext>
            </a:extLst>
          </p:cNvPr>
          <p:cNvSpPr/>
          <p:nvPr/>
        </p:nvSpPr>
        <p:spPr>
          <a:xfrm rot="7668110" flipV="1">
            <a:off x="1323441" y="3280366"/>
            <a:ext cx="734259" cy="32466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云形 44">
            <a:extLst>
              <a:ext uri="{FF2B5EF4-FFF2-40B4-BE49-F238E27FC236}">
                <a16:creationId xmlns:a16="http://schemas.microsoft.com/office/drawing/2014/main" id="{13E306E8-04DA-401C-B3FF-45CDA4525FD0}"/>
              </a:ext>
            </a:extLst>
          </p:cNvPr>
          <p:cNvSpPr/>
          <p:nvPr/>
        </p:nvSpPr>
        <p:spPr>
          <a:xfrm>
            <a:off x="1903830" y="444901"/>
            <a:ext cx="5332466" cy="1386901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GitHub</a:t>
            </a:r>
            <a:endParaRPr lang="zh-CN" altLang="en-US" dirty="0"/>
          </a:p>
        </p:txBody>
      </p:sp>
      <p:sp>
        <p:nvSpPr>
          <p:cNvPr id="46" name="圆柱形 45">
            <a:extLst>
              <a:ext uri="{FF2B5EF4-FFF2-40B4-BE49-F238E27FC236}">
                <a16:creationId xmlns:a16="http://schemas.microsoft.com/office/drawing/2014/main" id="{9488179E-38BB-42E0-9E5A-8C3E2D9B4B7D}"/>
              </a:ext>
            </a:extLst>
          </p:cNvPr>
          <p:cNvSpPr/>
          <p:nvPr/>
        </p:nvSpPr>
        <p:spPr>
          <a:xfrm>
            <a:off x="2943278" y="1132226"/>
            <a:ext cx="654389" cy="4275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D9F3D1F-D3F3-4DA4-B428-83083B9B3978}"/>
              </a:ext>
            </a:extLst>
          </p:cNvPr>
          <p:cNvSpPr/>
          <p:nvPr/>
        </p:nvSpPr>
        <p:spPr>
          <a:xfrm>
            <a:off x="2138883" y="907716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GitHub</a:t>
            </a:r>
            <a:endParaRPr lang="zh-CN" altLang="en-US" dirty="0"/>
          </a:p>
        </p:txBody>
      </p:sp>
      <p:sp>
        <p:nvSpPr>
          <p:cNvPr id="48" name="圆柱形 47">
            <a:extLst>
              <a:ext uri="{FF2B5EF4-FFF2-40B4-BE49-F238E27FC236}">
                <a16:creationId xmlns:a16="http://schemas.microsoft.com/office/drawing/2014/main" id="{545E8139-93B6-452B-8989-88E4D0BA8F47}"/>
              </a:ext>
            </a:extLst>
          </p:cNvPr>
          <p:cNvSpPr/>
          <p:nvPr/>
        </p:nvSpPr>
        <p:spPr>
          <a:xfrm>
            <a:off x="5232444" y="773009"/>
            <a:ext cx="654389" cy="427585"/>
          </a:xfrm>
          <a:prstGeom prst="can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9" name="右箭头 31">
            <a:extLst>
              <a:ext uri="{FF2B5EF4-FFF2-40B4-BE49-F238E27FC236}">
                <a16:creationId xmlns:a16="http://schemas.microsoft.com/office/drawing/2014/main" id="{F7AD1502-658D-4CBB-BBDD-C4638B75C849}"/>
              </a:ext>
            </a:extLst>
          </p:cNvPr>
          <p:cNvSpPr/>
          <p:nvPr/>
        </p:nvSpPr>
        <p:spPr>
          <a:xfrm rot="20920706">
            <a:off x="3655809" y="948974"/>
            <a:ext cx="1370014" cy="173696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95F8589-3042-4F6C-A989-FDDF63307EA3}"/>
              </a:ext>
            </a:extLst>
          </p:cNvPr>
          <p:cNvSpPr/>
          <p:nvPr/>
        </p:nvSpPr>
        <p:spPr>
          <a:xfrm>
            <a:off x="3951984" y="617470"/>
            <a:ext cx="593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Fork</a:t>
            </a:r>
            <a:endParaRPr lang="zh-CN" altLang="en-US" dirty="0"/>
          </a:p>
        </p:txBody>
      </p:sp>
      <p:sp>
        <p:nvSpPr>
          <p:cNvPr id="51" name="右箭头 33">
            <a:extLst>
              <a:ext uri="{FF2B5EF4-FFF2-40B4-BE49-F238E27FC236}">
                <a16:creationId xmlns:a16="http://schemas.microsoft.com/office/drawing/2014/main" id="{89CBDC60-B11E-4F4E-B2A0-81B2B773370B}"/>
              </a:ext>
            </a:extLst>
          </p:cNvPr>
          <p:cNvSpPr/>
          <p:nvPr/>
        </p:nvSpPr>
        <p:spPr>
          <a:xfrm rot="10056204">
            <a:off x="3743602" y="1205564"/>
            <a:ext cx="1370014" cy="173696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E95F3AC-7C20-4FA4-8ABC-4C7529BDAD04}"/>
              </a:ext>
            </a:extLst>
          </p:cNvPr>
          <p:cNvSpPr/>
          <p:nvPr/>
        </p:nvSpPr>
        <p:spPr>
          <a:xfrm>
            <a:off x="3894085" y="1294956"/>
            <a:ext cx="1302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pull request</a:t>
            </a:r>
            <a:endParaRPr lang="zh-CN" altLang="en-US" dirty="0"/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4045D421-4AD0-47FA-AC4D-CFFA1B48BE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9392" y="2918930"/>
            <a:ext cx="889968" cy="1037648"/>
          </a:xfrm>
          <a:prstGeom prst="rect">
            <a:avLst/>
          </a:prstGeom>
        </p:spPr>
      </p:pic>
      <p:sp>
        <p:nvSpPr>
          <p:cNvPr id="54" name="右箭头 37">
            <a:extLst>
              <a:ext uri="{FF2B5EF4-FFF2-40B4-BE49-F238E27FC236}">
                <a16:creationId xmlns:a16="http://schemas.microsoft.com/office/drawing/2014/main" id="{5513AD25-2145-4225-B6F9-0C93592BB931}"/>
              </a:ext>
            </a:extLst>
          </p:cNvPr>
          <p:cNvSpPr/>
          <p:nvPr/>
        </p:nvSpPr>
        <p:spPr>
          <a:xfrm rot="13587810">
            <a:off x="5404216" y="1819608"/>
            <a:ext cx="1537495" cy="242817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圆柱形 54">
            <a:extLst>
              <a:ext uri="{FF2B5EF4-FFF2-40B4-BE49-F238E27FC236}">
                <a16:creationId xmlns:a16="http://schemas.microsoft.com/office/drawing/2014/main" id="{55EF4E75-F256-4865-B794-32D19D7A45BA}"/>
              </a:ext>
            </a:extLst>
          </p:cNvPr>
          <p:cNvSpPr/>
          <p:nvPr/>
        </p:nvSpPr>
        <p:spPr>
          <a:xfrm>
            <a:off x="6845331" y="2372514"/>
            <a:ext cx="677538" cy="546416"/>
          </a:xfrm>
          <a:prstGeom prst="can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git</a:t>
            </a:r>
            <a:endParaRPr lang="en-US" altLang="zh-CN" dirty="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183C2077-6830-4888-B3C8-BFB9E977B66B}"/>
              </a:ext>
            </a:extLst>
          </p:cNvPr>
          <p:cNvCxnSpPr>
            <a:cxnSpLocks/>
            <a:stCxn id="40" idx="3"/>
            <a:endCxn id="52" idx="0"/>
          </p:cNvCxnSpPr>
          <p:nvPr/>
        </p:nvCxnSpPr>
        <p:spPr>
          <a:xfrm flipV="1">
            <a:off x="1466277" y="1294956"/>
            <a:ext cx="3079205" cy="2805139"/>
          </a:xfrm>
          <a:prstGeom prst="straightConnector1">
            <a:avLst/>
          </a:prstGeom>
          <a:ln w="57150">
            <a:solidFill>
              <a:srgbClr val="FB9C25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左右箭头 22">
            <a:extLst>
              <a:ext uri="{FF2B5EF4-FFF2-40B4-BE49-F238E27FC236}">
                <a16:creationId xmlns:a16="http://schemas.microsoft.com/office/drawing/2014/main" id="{CB92AB09-E51A-4460-8398-1F49DC74F56D}"/>
              </a:ext>
            </a:extLst>
          </p:cNvPr>
          <p:cNvSpPr/>
          <p:nvPr/>
        </p:nvSpPr>
        <p:spPr>
          <a:xfrm rot="2899821">
            <a:off x="3277994" y="1909914"/>
            <a:ext cx="977391" cy="30940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FA7378EA-E984-4695-BCD3-D8A5D636D661}"/>
              </a:ext>
            </a:extLst>
          </p:cNvPr>
          <p:cNvSpPr/>
          <p:nvPr/>
        </p:nvSpPr>
        <p:spPr>
          <a:xfrm>
            <a:off x="3518591" y="4434112"/>
            <a:ext cx="314997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sz="1600" dirty="0"/>
              <a:t>令狐冲</a:t>
            </a:r>
            <a:endParaRPr lang="en-US" altLang="zh-CN" sz="1600" dirty="0"/>
          </a:p>
          <a:p>
            <a:r>
              <a:rPr lang="en-US" altLang="zh-CN" sz="1600" dirty="0"/>
              <a:t>linghuchong3333@hainan.net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2B4B74B-6612-4517-BA57-F6D54E69AB8C}"/>
              </a:ext>
            </a:extLst>
          </p:cNvPr>
          <p:cNvSpPr/>
          <p:nvPr/>
        </p:nvSpPr>
        <p:spPr>
          <a:xfrm>
            <a:off x="5994024" y="3943265"/>
            <a:ext cx="314997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sz="1600" dirty="0"/>
              <a:t>东方不败</a:t>
            </a:r>
            <a:endParaRPr lang="en-US" altLang="zh-CN" sz="1600" dirty="0"/>
          </a:p>
          <a:p>
            <a:r>
              <a:rPr lang="en-US" altLang="zh-CN" sz="1600" dirty="0"/>
              <a:t>dongfangbb3333@hainan.net</a:t>
            </a:r>
          </a:p>
        </p:txBody>
      </p:sp>
      <p:sp>
        <p:nvSpPr>
          <p:cNvPr id="60" name="右箭头 39">
            <a:extLst>
              <a:ext uri="{FF2B5EF4-FFF2-40B4-BE49-F238E27FC236}">
                <a16:creationId xmlns:a16="http://schemas.microsoft.com/office/drawing/2014/main" id="{D6C49458-4DBC-406C-BB22-4E1C3B044FBC}"/>
              </a:ext>
            </a:extLst>
          </p:cNvPr>
          <p:cNvSpPr/>
          <p:nvPr/>
        </p:nvSpPr>
        <p:spPr>
          <a:xfrm rot="2647943">
            <a:off x="5706754" y="1701259"/>
            <a:ext cx="1537495" cy="242817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177AF2B-24EE-4B0B-A430-6102852FBB6B}"/>
              </a:ext>
            </a:extLst>
          </p:cNvPr>
          <p:cNvSpPr/>
          <p:nvPr/>
        </p:nvSpPr>
        <p:spPr>
          <a:xfrm>
            <a:off x="6530164" y="1524657"/>
            <a:ext cx="694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clone</a:t>
            </a:r>
            <a:endParaRPr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D36D54E5-D5B7-46AB-A340-EC8DFA535A00}"/>
              </a:ext>
            </a:extLst>
          </p:cNvPr>
          <p:cNvSpPr/>
          <p:nvPr/>
        </p:nvSpPr>
        <p:spPr>
          <a:xfrm>
            <a:off x="5450670" y="1832034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push</a:t>
            </a:r>
            <a:endParaRPr lang="zh-CN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FECDFB65-3183-4544-9927-3934E0617636}"/>
              </a:ext>
            </a:extLst>
          </p:cNvPr>
          <p:cNvSpPr/>
          <p:nvPr/>
        </p:nvSpPr>
        <p:spPr>
          <a:xfrm>
            <a:off x="2437742" y="3816107"/>
            <a:ext cx="1886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在</a:t>
            </a:r>
            <a:r>
              <a:rPr lang="en-US" altLang="zh-CN" dirty="0" err="1"/>
              <a:t>Github</a:t>
            </a:r>
            <a:r>
              <a:rPr lang="zh-CN" altLang="en-US" dirty="0"/>
              <a:t>上</a:t>
            </a:r>
            <a:r>
              <a:rPr lang="en-US" altLang="zh-CN" dirty="0"/>
              <a:t>merge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995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/>
      <p:bldP spid="51" grpId="0" animBg="1"/>
      <p:bldP spid="52" grpId="0"/>
      <p:bldP spid="54" grpId="0" animBg="1"/>
      <p:bldP spid="55" grpId="0" animBg="1"/>
      <p:bldP spid="59" grpId="0"/>
      <p:bldP spid="60" grpId="0" animBg="1"/>
      <p:bldP spid="62" grpId="0"/>
      <p:bldP spid="63" grpId="0"/>
      <p:bldP spid="6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6" y="4980"/>
            <a:ext cx="50234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 err="1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Github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简介与实操</a:t>
            </a:r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—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实操</a:t>
            </a:r>
            <a:r>
              <a:rPr lang="zh-CN" altLang="en-US" sz="2000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alt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文本框 14">
            <a:extLst>
              <a:ext uri="{FF2B5EF4-FFF2-40B4-BE49-F238E27FC236}">
                <a16:creationId xmlns:a16="http://schemas.microsoft.com/office/drawing/2014/main" id="{D777BA60-ED5B-4590-93FB-6FDAD6319B0F}"/>
              </a:ext>
            </a:extLst>
          </p:cNvPr>
          <p:cNvSpPr txBox="1"/>
          <p:nvPr/>
        </p:nvSpPr>
        <p:spPr>
          <a:xfrm>
            <a:off x="721288" y="512856"/>
            <a:ext cx="7920880" cy="116640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 b="1" dirty="0">
                <a:sym typeface="Arial" panose="020B0604020202020204" pitchFamily="34" charset="0"/>
              </a:rPr>
              <a:t>番外篇</a:t>
            </a:r>
            <a:r>
              <a:rPr lang="en-US" altLang="zh-CN" b="1" dirty="0">
                <a:sym typeface="Arial" panose="020B0604020202020204" pitchFamily="34" charset="0"/>
              </a:rPr>
              <a:t>:</a:t>
            </a:r>
            <a:r>
              <a:rPr lang="zh-CN" altLang="en-US" b="1" dirty="0">
                <a:sym typeface="Arial" panose="020B0604020202020204" pitchFamily="34" charset="0"/>
              </a:rPr>
              <a:t>每次输密码很烦篇</a:t>
            </a:r>
            <a:endParaRPr lang="en-US" altLang="zh-CN" b="1" dirty="0">
              <a:solidFill>
                <a:srgbClr val="007C6A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92036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6" y="4980"/>
            <a:ext cx="50234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 err="1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Github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简介与实操</a:t>
            </a:r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—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实操</a:t>
            </a:r>
            <a:r>
              <a:rPr lang="zh-CN" altLang="en-US" sz="2000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alt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14">
            <a:extLst>
              <a:ext uri="{FF2B5EF4-FFF2-40B4-BE49-F238E27FC236}">
                <a16:creationId xmlns:a16="http://schemas.microsoft.com/office/drawing/2014/main" id="{706F3C4D-8DEC-46E0-8A11-763FDC53E777}"/>
              </a:ext>
            </a:extLst>
          </p:cNvPr>
          <p:cNvSpPr txBox="1"/>
          <p:nvPr/>
        </p:nvSpPr>
        <p:spPr>
          <a:xfrm>
            <a:off x="85582" y="831470"/>
            <a:ext cx="8972836" cy="1101007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16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ssh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模式比</a:t>
            </a: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https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模式的一个重要好处就是，每次</a:t>
            </a: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push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pull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fetch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等操作时，不用重复填写遍用户名密码</a:t>
            </a:r>
            <a:r>
              <a:rPr lang="zh-CN" altLang="en-US" sz="1600" dirty="0">
                <a:solidFill>
                  <a:srgbClr val="007C6A"/>
                </a:solidFill>
              </a:rPr>
              <a:t>。</a:t>
            </a:r>
            <a:endParaRPr lang="en-US" altLang="zh-CN" sz="16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</a:t>
            </a:r>
            <a:r>
              <a:rPr lang="zh-CN" altLang="en-US" sz="16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前提是你必须是这个项目的拥有者或者合作者，且配好了</a:t>
            </a:r>
            <a:r>
              <a:rPr lang="en-US" altLang="zh-CN" sz="1600" b="1" dirty="0" err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ssh</a:t>
            </a:r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key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n-US" altLang="zh-CN" sz="1600" dirty="0">
              <a:solidFill>
                <a:srgbClr val="007C6A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43480B5-E57E-4CB7-BEB3-3C0E33B2F6AB}"/>
              </a:ext>
            </a:extLst>
          </p:cNvPr>
          <p:cNvSpPr/>
          <p:nvPr/>
        </p:nvSpPr>
        <p:spPr>
          <a:xfrm>
            <a:off x="85582" y="2571750"/>
            <a:ext cx="81074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rgbClr val="007C6A"/>
                </a:solidFill>
              </a:rPr>
              <a:t>步骤</a:t>
            </a:r>
            <a:r>
              <a:rPr lang="en-US" altLang="zh-CN" sz="1600" b="1" dirty="0">
                <a:solidFill>
                  <a:srgbClr val="007C6A"/>
                </a:solidFill>
              </a:rPr>
              <a:t>1</a:t>
            </a:r>
            <a:r>
              <a:rPr lang="zh-CN" altLang="en-US" sz="1600" b="1" dirty="0">
                <a:solidFill>
                  <a:srgbClr val="007C6A"/>
                </a:solidFill>
              </a:rPr>
              <a:t>：检查你的电脑上是否已经生成了</a:t>
            </a:r>
            <a:r>
              <a:rPr lang="en-US" altLang="zh-CN" sz="1600" b="1" dirty="0">
                <a:solidFill>
                  <a:srgbClr val="007C6A"/>
                </a:solidFill>
              </a:rPr>
              <a:t>SSH Key </a:t>
            </a:r>
            <a:r>
              <a:rPr lang="zh-CN" altLang="en-US" sz="1600" b="1" dirty="0">
                <a:solidFill>
                  <a:srgbClr val="007C6A"/>
                </a:solidFill>
              </a:rPr>
              <a:t>在</a:t>
            </a:r>
            <a:r>
              <a:rPr lang="en-US" altLang="zh-CN" sz="1600" b="1" dirty="0">
                <a:solidFill>
                  <a:srgbClr val="007C6A"/>
                </a:solidFill>
              </a:rPr>
              <a:t>git bash</a:t>
            </a:r>
            <a:r>
              <a:rPr lang="zh-CN" altLang="en-US" sz="1600" b="1" dirty="0">
                <a:solidFill>
                  <a:srgbClr val="007C6A"/>
                </a:solidFill>
              </a:rPr>
              <a:t>下执行如下命令</a:t>
            </a:r>
          </a:p>
        </p:txBody>
      </p:sp>
      <p:sp>
        <p:nvSpPr>
          <p:cNvPr id="7" name="文本框 14">
            <a:extLst>
              <a:ext uri="{FF2B5EF4-FFF2-40B4-BE49-F238E27FC236}">
                <a16:creationId xmlns:a16="http://schemas.microsoft.com/office/drawing/2014/main" id="{F8A46178-D2A2-4C82-914B-5B897B24F537}"/>
              </a:ext>
            </a:extLst>
          </p:cNvPr>
          <p:cNvSpPr txBox="1"/>
          <p:nvPr/>
        </p:nvSpPr>
        <p:spPr>
          <a:xfrm>
            <a:off x="449968" y="248268"/>
            <a:ext cx="7920880" cy="116640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 sz="2400" b="1" dirty="0">
                <a:sym typeface="Arial" panose="020B0604020202020204" pitchFamily="34" charset="0"/>
              </a:rPr>
              <a:t>两种模式：</a:t>
            </a:r>
            <a:r>
              <a:rPr lang="en-US" altLang="zh-CN" sz="2400" b="1" dirty="0">
                <a:sym typeface="Arial" panose="020B0604020202020204" pitchFamily="34" charset="0"/>
              </a:rPr>
              <a:t>https VS </a:t>
            </a:r>
            <a:r>
              <a:rPr lang="en-US" altLang="zh-CN" sz="2400" b="1" dirty="0" err="1">
                <a:sym typeface="Arial" panose="020B0604020202020204" pitchFamily="34" charset="0"/>
              </a:rPr>
              <a:t>ssh</a:t>
            </a:r>
            <a:r>
              <a:rPr lang="en-US" altLang="zh-CN" sz="2400" b="1" dirty="0">
                <a:sym typeface="Arial" panose="020B0604020202020204" pitchFamily="34" charset="0"/>
              </a:rPr>
              <a:t> 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D7DD93D-876C-4EFF-BF3A-8F4DA2D80B99}"/>
              </a:ext>
            </a:extLst>
          </p:cNvPr>
          <p:cNvSpPr/>
          <p:nvPr/>
        </p:nvSpPr>
        <p:spPr>
          <a:xfrm>
            <a:off x="847904" y="4500214"/>
            <a:ext cx="33201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007C6A"/>
                </a:solidFill>
              </a:rPr>
              <a:t>如果已经有这个文件包 删除就行了</a:t>
            </a:r>
          </a:p>
        </p:txBody>
      </p:sp>
      <p:sp>
        <p:nvSpPr>
          <p:cNvPr id="9" name="文本框 14">
            <a:extLst>
              <a:ext uri="{FF2B5EF4-FFF2-40B4-BE49-F238E27FC236}">
                <a16:creationId xmlns:a16="http://schemas.microsoft.com/office/drawing/2014/main" id="{9749AD60-E184-4D7D-A6A7-72809388F151}"/>
              </a:ext>
            </a:extLst>
          </p:cNvPr>
          <p:cNvSpPr txBox="1"/>
          <p:nvPr/>
        </p:nvSpPr>
        <p:spPr>
          <a:xfrm>
            <a:off x="0" y="1657508"/>
            <a:ext cx="7920880" cy="116640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 lvl="1"/>
            <a:r>
              <a:rPr lang="zh-CN" altLang="en-US" sz="2400" b="1" dirty="0">
                <a:solidFill>
                  <a:srgbClr val="007C6A"/>
                </a:solidFill>
              </a:rPr>
              <a:t>如何配置</a:t>
            </a:r>
            <a:r>
              <a:rPr lang="en-US" altLang="zh-CN" sz="2400" b="1" dirty="0">
                <a:solidFill>
                  <a:srgbClr val="007C6A"/>
                </a:solidFill>
              </a:rPr>
              <a:t>SSH key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B70BA77-91F9-49F7-A416-2AD2CBA6C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86" y="3075002"/>
            <a:ext cx="4739533" cy="12605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473308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6" y="4980"/>
            <a:ext cx="50234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 err="1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Github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简介与实操</a:t>
            </a:r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—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实操</a:t>
            </a:r>
            <a:r>
              <a:rPr lang="zh-CN" altLang="en-US" sz="2000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alt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文本框 14">
            <a:extLst>
              <a:ext uri="{FF2B5EF4-FFF2-40B4-BE49-F238E27FC236}">
                <a16:creationId xmlns:a16="http://schemas.microsoft.com/office/drawing/2014/main" id="{534A5E09-1699-49E4-B257-1F7DFFEF278A}"/>
              </a:ext>
            </a:extLst>
          </p:cNvPr>
          <p:cNvSpPr txBox="1"/>
          <p:nvPr/>
        </p:nvSpPr>
        <p:spPr>
          <a:xfrm>
            <a:off x="368864" y="405090"/>
            <a:ext cx="8119253" cy="646331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rgbClr val="007C6A"/>
                </a:solidFill>
                <a:sym typeface="Arial" panose="020B0604020202020204" pitchFamily="34" charset="0"/>
              </a:rPr>
              <a:t>步骤</a:t>
            </a:r>
            <a:r>
              <a:rPr lang="en-US" altLang="zh-CN" sz="1600" b="1" dirty="0">
                <a:solidFill>
                  <a:srgbClr val="007C6A"/>
                </a:solidFill>
                <a:sym typeface="Arial" panose="020B0604020202020204" pitchFamily="34" charset="0"/>
              </a:rPr>
              <a:t>2</a:t>
            </a:r>
            <a:r>
              <a:rPr lang="zh-CN" altLang="en-US" sz="1600" b="1" dirty="0">
                <a:solidFill>
                  <a:srgbClr val="007C6A"/>
                </a:solidFill>
                <a:sym typeface="Arial" panose="020B0604020202020204" pitchFamily="34" charset="0"/>
              </a:rPr>
              <a:t>：创建</a:t>
            </a:r>
            <a:r>
              <a:rPr lang="en-US" altLang="zh-CN" sz="1600" b="1" dirty="0">
                <a:solidFill>
                  <a:srgbClr val="007C6A"/>
                </a:solidFill>
                <a:sym typeface="Arial" panose="020B0604020202020204" pitchFamily="34" charset="0"/>
              </a:rPr>
              <a:t>SSH Key</a:t>
            </a:r>
            <a:r>
              <a:rPr lang="zh-CN" altLang="en-US" sz="1600" b="1" dirty="0">
                <a:solidFill>
                  <a:srgbClr val="007C6A"/>
                </a:solidFill>
                <a:sym typeface="Arial" panose="020B0604020202020204" pitchFamily="34" charset="0"/>
              </a:rPr>
              <a:t>： </a:t>
            </a:r>
            <a:r>
              <a:rPr lang="de-DE" altLang="zh-CN" sz="1600" b="1" dirty="0">
                <a:solidFill>
                  <a:srgbClr val="007C6A"/>
                </a:solidFill>
                <a:sym typeface="Arial" panose="020B0604020202020204" pitchFamily="34" charset="0"/>
              </a:rPr>
              <a:t>ssh-keygen -t rsa -C   </a:t>
            </a:r>
            <a:r>
              <a:rPr lang="en-US" altLang="zh-CN" sz="1600" b="1" dirty="0">
                <a:solidFill>
                  <a:srgbClr val="FF0000"/>
                </a:solidFill>
                <a:sym typeface="Arial" panose="020B0604020202020204" pitchFamily="34" charset="0"/>
              </a:rPr>
              <a:t>XXXXXX</a:t>
            </a:r>
            <a:r>
              <a:rPr lang="de-DE" altLang="zh-CN" sz="1600" b="1" dirty="0">
                <a:solidFill>
                  <a:srgbClr val="FF0000"/>
                </a:solidFill>
                <a:sym typeface="Arial" panose="020B0604020202020204" pitchFamily="34" charset="0"/>
              </a:rPr>
              <a:t>@hainan.net</a:t>
            </a:r>
          </a:p>
          <a:p>
            <a:r>
              <a:rPr lang="zh-CN" altLang="en-US" sz="1600" b="1" dirty="0">
                <a:solidFill>
                  <a:srgbClr val="007C6A"/>
                </a:solidFill>
                <a:sym typeface="Arial" panose="020B0604020202020204" pitchFamily="34" charset="0"/>
              </a:rPr>
              <a:t>成功的话会在</a:t>
            </a:r>
            <a:r>
              <a:rPr lang="en-US" altLang="zh-CN" sz="1600" b="1" dirty="0">
                <a:solidFill>
                  <a:srgbClr val="007C6A"/>
                </a:solidFill>
                <a:sym typeface="Arial" panose="020B0604020202020204" pitchFamily="34" charset="0"/>
              </a:rPr>
              <a:t>~/</a:t>
            </a:r>
            <a:r>
              <a:rPr lang="zh-CN" altLang="en-US" sz="1600" b="1" dirty="0">
                <a:solidFill>
                  <a:srgbClr val="007C6A"/>
                </a:solidFill>
                <a:sym typeface="Arial" panose="020B0604020202020204" pitchFamily="34" charset="0"/>
              </a:rPr>
              <a:t>下生成</a:t>
            </a:r>
            <a:r>
              <a:rPr lang="en-US" altLang="zh-CN" sz="1600" b="1" dirty="0">
                <a:solidFill>
                  <a:srgbClr val="007C6A"/>
                </a:solidFill>
                <a:sym typeface="Arial" panose="020B0604020202020204" pitchFamily="34" charset="0"/>
              </a:rPr>
              <a:t>.</a:t>
            </a:r>
            <a:r>
              <a:rPr lang="en-US" altLang="zh-CN" sz="1600" b="1" dirty="0" err="1">
                <a:solidFill>
                  <a:srgbClr val="007C6A"/>
                </a:solidFill>
                <a:sym typeface="Arial" panose="020B0604020202020204" pitchFamily="34" charset="0"/>
              </a:rPr>
              <a:t>ssh</a:t>
            </a:r>
            <a:r>
              <a:rPr lang="zh-CN" altLang="en-US" sz="1600" b="1" dirty="0">
                <a:solidFill>
                  <a:srgbClr val="007C6A"/>
                </a:solidFill>
                <a:sym typeface="Arial" panose="020B0604020202020204" pitchFamily="34" charset="0"/>
              </a:rPr>
              <a:t>文件夹，进去，打开</a:t>
            </a:r>
            <a:r>
              <a:rPr lang="en-US" altLang="zh-CN" sz="1600" b="1" dirty="0">
                <a:solidFill>
                  <a:srgbClr val="007C6A"/>
                </a:solidFill>
                <a:sym typeface="Arial" panose="020B0604020202020204" pitchFamily="34" charset="0"/>
              </a:rPr>
              <a:t>id_rsa.pub</a:t>
            </a:r>
            <a:r>
              <a:rPr lang="zh-CN" altLang="en-US" sz="1600" b="1" dirty="0">
                <a:solidFill>
                  <a:srgbClr val="007C6A"/>
                </a:solidFill>
                <a:sym typeface="Arial" panose="020B0604020202020204" pitchFamily="34" charset="0"/>
              </a:rPr>
              <a:t>，复制里</a:t>
            </a:r>
            <a:r>
              <a:rPr lang="zh-CN" altLang="en-US" sz="2000" b="1" dirty="0">
                <a:solidFill>
                  <a:srgbClr val="007C6A"/>
                </a:solidFill>
                <a:sym typeface="Arial" panose="020B0604020202020204" pitchFamily="34" charset="0"/>
              </a:rPr>
              <a:t>面的</a:t>
            </a:r>
            <a:r>
              <a:rPr lang="en-US" altLang="zh-CN" sz="2000" b="1" dirty="0">
                <a:solidFill>
                  <a:srgbClr val="007C6A"/>
                </a:solidFill>
                <a:sym typeface="Arial" panose="020B0604020202020204" pitchFamily="34" charset="0"/>
              </a:rPr>
              <a:t>key</a:t>
            </a:r>
            <a:r>
              <a:rPr lang="zh-CN" altLang="en-US" sz="2000" b="1" dirty="0">
                <a:solidFill>
                  <a:srgbClr val="007C6A"/>
                </a:solidFill>
              </a:rPr>
              <a:t>。</a:t>
            </a:r>
            <a:endParaRPr lang="zh-CN" altLang="en-US" sz="2000" b="1" dirty="0">
              <a:solidFill>
                <a:srgbClr val="007C6A"/>
              </a:solidFill>
              <a:sym typeface="Arial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6C93D2C-A950-472B-A2BD-91A34BB0A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84" y="1051421"/>
            <a:ext cx="6446464" cy="387018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040989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6" y="4980"/>
            <a:ext cx="50234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 err="1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Github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简介与实操</a:t>
            </a:r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—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实操</a:t>
            </a:r>
            <a:r>
              <a:rPr lang="zh-CN" altLang="en-US" sz="2000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alt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E3F10EC-CA28-4101-B4B1-D575FC9184DE}"/>
              </a:ext>
            </a:extLst>
          </p:cNvPr>
          <p:cNvSpPr/>
          <p:nvPr/>
        </p:nvSpPr>
        <p:spPr>
          <a:xfrm>
            <a:off x="501832" y="453040"/>
            <a:ext cx="81369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rgbClr val="007C6A"/>
                </a:solidFill>
                <a:sym typeface="Arial" panose="020B0604020202020204" pitchFamily="34" charset="0"/>
              </a:rPr>
              <a:t>步骤</a:t>
            </a:r>
            <a:r>
              <a:rPr lang="en-US" altLang="zh-CN" sz="1600" b="1" dirty="0">
                <a:solidFill>
                  <a:srgbClr val="007C6A"/>
                </a:solidFill>
                <a:sym typeface="Arial" panose="020B0604020202020204" pitchFamily="34" charset="0"/>
              </a:rPr>
              <a:t>3</a:t>
            </a:r>
            <a:r>
              <a:rPr lang="zh-CN" altLang="en-US" sz="1600" b="1" dirty="0">
                <a:solidFill>
                  <a:srgbClr val="007C6A"/>
                </a:solidFill>
                <a:sym typeface="Arial" panose="020B0604020202020204" pitchFamily="34" charset="0"/>
              </a:rPr>
              <a:t>：进入</a:t>
            </a:r>
            <a:r>
              <a:rPr lang="en-US" altLang="zh-CN" sz="1600" b="1" dirty="0">
                <a:solidFill>
                  <a:srgbClr val="007C6A"/>
                </a:solidFill>
                <a:sym typeface="Arial" panose="020B0604020202020204" pitchFamily="34" charset="0"/>
              </a:rPr>
              <a:t>.</a:t>
            </a:r>
            <a:r>
              <a:rPr lang="en-US" altLang="zh-CN" sz="1600" b="1" dirty="0" err="1">
                <a:solidFill>
                  <a:srgbClr val="007C6A"/>
                </a:solidFill>
                <a:sym typeface="Arial" panose="020B0604020202020204" pitchFamily="34" charset="0"/>
              </a:rPr>
              <a:t>ssh</a:t>
            </a:r>
            <a:r>
              <a:rPr lang="zh-CN" altLang="en-US" sz="1600" b="1" dirty="0">
                <a:solidFill>
                  <a:srgbClr val="007C6A"/>
                </a:solidFill>
                <a:sym typeface="Arial" panose="020B0604020202020204" pitchFamily="34" charset="0"/>
              </a:rPr>
              <a:t>文件包，打印</a:t>
            </a:r>
            <a:r>
              <a:rPr lang="en-US" altLang="zh-CN" sz="1600" b="1" dirty="0">
                <a:solidFill>
                  <a:srgbClr val="007C6A"/>
                </a:solidFill>
                <a:sym typeface="Arial" panose="020B0604020202020204" pitchFamily="34" charset="0"/>
              </a:rPr>
              <a:t>id_rsa.pub</a:t>
            </a:r>
            <a:r>
              <a:rPr lang="zh-CN" altLang="en-US" sz="1600" b="1" dirty="0">
                <a:solidFill>
                  <a:srgbClr val="007C6A"/>
                </a:solidFill>
                <a:sym typeface="Arial" panose="020B0604020202020204" pitchFamily="34" charset="0"/>
              </a:rPr>
              <a:t>的内容，复制全部内容</a:t>
            </a:r>
            <a:endParaRPr lang="de-DE" altLang="zh-CN" sz="1600" b="1" dirty="0">
              <a:solidFill>
                <a:srgbClr val="007C6A"/>
              </a:solidFill>
              <a:sym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F147302-48CE-4E4E-8F95-266DD1EB3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33" y="908328"/>
            <a:ext cx="8257646" cy="374441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636638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6" y="4980"/>
            <a:ext cx="50234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 err="1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Github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简介与实操</a:t>
            </a:r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—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实操</a:t>
            </a:r>
            <a:r>
              <a:rPr lang="zh-CN" altLang="en-US" sz="2000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alt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本框 14">
            <a:extLst>
              <a:ext uri="{FF2B5EF4-FFF2-40B4-BE49-F238E27FC236}">
                <a16:creationId xmlns:a16="http://schemas.microsoft.com/office/drawing/2014/main" id="{879E5BBE-60DA-4735-BBDB-DF580FFC9285}"/>
              </a:ext>
            </a:extLst>
          </p:cNvPr>
          <p:cNvSpPr txBox="1"/>
          <p:nvPr/>
        </p:nvSpPr>
        <p:spPr>
          <a:xfrm>
            <a:off x="490784" y="514000"/>
            <a:ext cx="4239712" cy="338554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zh-CN" altLang="en-US" sz="1600" b="1" dirty="0">
                <a:solidFill>
                  <a:srgbClr val="007C6A"/>
                </a:solidFill>
                <a:sym typeface="Arial" panose="020B0604020202020204" pitchFamily="34" charset="0"/>
              </a:rPr>
              <a:t>步骤</a:t>
            </a:r>
            <a:r>
              <a:rPr lang="en-US" altLang="zh-CN" sz="1600" b="1" dirty="0">
                <a:solidFill>
                  <a:srgbClr val="007C6A"/>
                </a:solidFill>
                <a:sym typeface="Arial" panose="020B0604020202020204" pitchFamily="34" charset="0"/>
              </a:rPr>
              <a:t>4</a:t>
            </a: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登录</a:t>
            </a:r>
            <a:r>
              <a:rPr lang="en-US" altLang="zh-CN" sz="16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后，右上角点击</a:t>
            </a: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setting</a:t>
            </a:r>
            <a:endParaRPr lang="zh-CN" altLang="en-US" sz="16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14">
            <a:extLst>
              <a:ext uri="{FF2B5EF4-FFF2-40B4-BE49-F238E27FC236}">
                <a16:creationId xmlns:a16="http://schemas.microsoft.com/office/drawing/2014/main" id="{9DE0C925-F5EA-4BCC-B14E-8BD94FADD75F}"/>
              </a:ext>
            </a:extLst>
          </p:cNvPr>
          <p:cNvSpPr txBox="1"/>
          <p:nvPr/>
        </p:nvSpPr>
        <p:spPr>
          <a:xfrm>
            <a:off x="490784" y="2279362"/>
            <a:ext cx="5328592" cy="584775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zh-CN" altLang="en-US" sz="1600" b="1" dirty="0">
                <a:solidFill>
                  <a:srgbClr val="007C6A"/>
                </a:solidFill>
                <a:sym typeface="Arial" panose="020B0604020202020204" pitchFamily="34" charset="0"/>
              </a:rPr>
              <a:t>步骤</a:t>
            </a:r>
            <a:r>
              <a:rPr lang="en-US" altLang="zh-CN" sz="1600" b="1" dirty="0">
                <a:solidFill>
                  <a:srgbClr val="007C6A"/>
                </a:solidFill>
                <a:sym typeface="Arial" panose="020B0604020202020204" pitchFamily="34" charset="0"/>
              </a:rPr>
              <a:t>5</a:t>
            </a: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在左侧菜单中选择</a:t>
            </a: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SSH and GPG keys,</a:t>
            </a:r>
          </a:p>
          <a:p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在右边点击</a:t>
            </a: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New SSH key</a:t>
            </a:r>
            <a:endParaRPr lang="zh-CN" altLang="en-US" sz="16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95D22AF-40FF-4F3B-BF18-7CB617843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521" y="516950"/>
            <a:ext cx="1910352" cy="243271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50FE7BF-261C-4818-A644-89666D95A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880" y="2864137"/>
            <a:ext cx="8306239" cy="211019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777854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6" y="4980"/>
            <a:ext cx="50234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 err="1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Github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简介与实操</a:t>
            </a:r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—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实操</a:t>
            </a:r>
            <a:r>
              <a:rPr lang="zh-CN" altLang="en-US" sz="2000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alt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14">
            <a:extLst>
              <a:ext uri="{FF2B5EF4-FFF2-40B4-BE49-F238E27FC236}">
                <a16:creationId xmlns:a16="http://schemas.microsoft.com/office/drawing/2014/main" id="{9411012C-8C36-4745-882E-AB5D6CBE1F1E}"/>
              </a:ext>
            </a:extLst>
          </p:cNvPr>
          <p:cNvSpPr txBox="1"/>
          <p:nvPr/>
        </p:nvSpPr>
        <p:spPr>
          <a:xfrm>
            <a:off x="395536" y="465232"/>
            <a:ext cx="6696744" cy="584775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zh-CN" altLang="en-US" sz="1600" b="1" dirty="0">
                <a:solidFill>
                  <a:srgbClr val="007C6A"/>
                </a:solidFill>
                <a:sym typeface="Arial" panose="020B0604020202020204" pitchFamily="34" charset="0"/>
              </a:rPr>
              <a:t>步骤</a:t>
            </a:r>
            <a:r>
              <a:rPr lang="en-US" altLang="zh-CN" sz="1600" b="1" dirty="0">
                <a:solidFill>
                  <a:srgbClr val="007C6A"/>
                </a:solidFill>
                <a:sym typeface="Arial" panose="020B0604020202020204" pitchFamily="34" charset="0"/>
              </a:rPr>
              <a:t>6 :</a:t>
            </a: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Title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随便写，</a:t>
            </a: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Key 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把之前</a:t>
            </a: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id_rsa.pub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的内容复制进去，点击</a:t>
            </a: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Add SSH key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，设置</a:t>
            </a:r>
            <a:r>
              <a:rPr lang="en-US" altLang="zh-CN" sz="16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ssh</a:t>
            </a: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key 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完成。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28B33DF-6577-4EFF-8949-5B9AC1DD8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6" y="1050007"/>
            <a:ext cx="6696744" cy="39049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739170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6" y="4980"/>
            <a:ext cx="50234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 err="1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Github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简介与实操</a:t>
            </a:r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—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实操</a:t>
            </a:r>
            <a:r>
              <a:rPr lang="zh-CN" altLang="en-US" sz="2000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alt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14">
            <a:extLst>
              <a:ext uri="{FF2B5EF4-FFF2-40B4-BE49-F238E27FC236}">
                <a16:creationId xmlns:a16="http://schemas.microsoft.com/office/drawing/2014/main" id="{C499021C-2DFE-46CC-8E3A-4E87BB64E4EA}"/>
              </a:ext>
            </a:extLst>
          </p:cNvPr>
          <p:cNvSpPr txBox="1"/>
          <p:nvPr/>
        </p:nvSpPr>
        <p:spPr>
          <a:xfrm>
            <a:off x="467544" y="430944"/>
            <a:ext cx="3165672" cy="338554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测试连通性：要改用</a:t>
            </a:r>
            <a:r>
              <a:rPr lang="en-US" altLang="zh-CN" sz="16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ssh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连接</a:t>
            </a:r>
          </a:p>
        </p:txBody>
      </p:sp>
      <p:sp>
        <p:nvSpPr>
          <p:cNvPr id="8" name="右箭头 5">
            <a:extLst>
              <a:ext uri="{FF2B5EF4-FFF2-40B4-BE49-F238E27FC236}">
                <a16:creationId xmlns:a16="http://schemas.microsoft.com/office/drawing/2014/main" id="{1C200D51-DDE4-408F-8ED0-ED9D6A36D8C6}"/>
              </a:ext>
            </a:extLst>
          </p:cNvPr>
          <p:cNvSpPr/>
          <p:nvPr/>
        </p:nvSpPr>
        <p:spPr>
          <a:xfrm>
            <a:off x="4283968" y="1346687"/>
            <a:ext cx="669994" cy="6408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4">
            <a:extLst>
              <a:ext uri="{FF2B5EF4-FFF2-40B4-BE49-F238E27FC236}">
                <a16:creationId xmlns:a16="http://schemas.microsoft.com/office/drawing/2014/main" id="{EC24051D-1D64-4CE9-BCDD-3B359D9BDE39}"/>
              </a:ext>
            </a:extLst>
          </p:cNvPr>
          <p:cNvSpPr txBox="1"/>
          <p:nvPr/>
        </p:nvSpPr>
        <p:spPr>
          <a:xfrm>
            <a:off x="395536" y="2848138"/>
            <a:ext cx="4669990" cy="40011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要建立新的远程代号</a:t>
            </a:r>
          </a:p>
        </p:txBody>
      </p:sp>
      <p:sp>
        <p:nvSpPr>
          <p:cNvPr id="10" name="文本框 14">
            <a:extLst>
              <a:ext uri="{FF2B5EF4-FFF2-40B4-BE49-F238E27FC236}">
                <a16:creationId xmlns:a16="http://schemas.microsoft.com/office/drawing/2014/main" id="{B4CF82F1-4275-46BB-AFE5-F60D2A86EB76}"/>
              </a:ext>
            </a:extLst>
          </p:cNvPr>
          <p:cNvSpPr txBox="1"/>
          <p:nvPr/>
        </p:nvSpPr>
        <p:spPr>
          <a:xfrm>
            <a:off x="395536" y="3302399"/>
            <a:ext cx="8248814" cy="338554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 remote add  </a:t>
            </a:r>
            <a:r>
              <a:rPr lang="en-US" altLang="zh-CN" sz="1600" b="1" dirty="0" err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originssh</a:t>
            </a: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git@github.com:yuebuqun3333/</a:t>
            </a:r>
            <a:r>
              <a:rPr lang="en-US" altLang="zh-CN" sz="16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jianfa.git</a:t>
            </a:r>
            <a:endParaRPr lang="zh-CN" altLang="en-US" sz="16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14">
            <a:extLst>
              <a:ext uri="{FF2B5EF4-FFF2-40B4-BE49-F238E27FC236}">
                <a16:creationId xmlns:a16="http://schemas.microsoft.com/office/drawing/2014/main" id="{B67E0E10-FECB-4EC8-8863-04E25656F8AE}"/>
              </a:ext>
            </a:extLst>
          </p:cNvPr>
          <p:cNvSpPr txBox="1"/>
          <p:nvPr/>
        </p:nvSpPr>
        <p:spPr>
          <a:xfrm>
            <a:off x="395536" y="4035894"/>
            <a:ext cx="8248814" cy="338554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zh-CN" sz="16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push </a:t>
            </a:r>
            <a:r>
              <a:rPr lang="en-US" altLang="zh-CN" sz="1600" b="1" dirty="0" err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originssh</a:t>
            </a: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master</a:t>
            </a:r>
            <a:endParaRPr lang="zh-CN" altLang="en-US" sz="16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4">
            <a:extLst>
              <a:ext uri="{FF2B5EF4-FFF2-40B4-BE49-F238E27FC236}">
                <a16:creationId xmlns:a16="http://schemas.microsoft.com/office/drawing/2014/main" id="{B9E4C7D5-A54E-4B55-B620-572C2E9613F9}"/>
              </a:ext>
            </a:extLst>
          </p:cNvPr>
          <p:cNvSpPr txBox="1"/>
          <p:nvPr/>
        </p:nvSpPr>
        <p:spPr>
          <a:xfrm>
            <a:off x="395536" y="3706676"/>
            <a:ext cx="8422094" cy="338554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以后再提交代码的时候就不用输入密码了（第一次使用会要求输入个 </a:t>
            </a: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yes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</a:t>
            </a:r>
          </a:p>
        </p:txBody>
      </p:sp>
      <p:sp>
        <p:nvSpPr>
          <p:cNvPr id="14" name="右箭头 10">
            <a:extLst>
              <a:ext uri="{FF2B5EF4-FFF2-40B4-BE49-F238E27FC236}">
                <a16:creationId xmlns:a16="http://schemas.microsoft.com/office/drawing/2014/main" id="{E855F1C0-59B1-40CA-8BC3-798E9E00B15D}"/>
              </a:ext>
            </a:extLst>
          </p:cNvPr>
          <p:cNvSpPr/>
          <p:nvPr/>
        </p:nvSpPr>
        <p:spPr>
          <a:xfrm rot="5400000">
            <a:off x="6069583" y="2543262"/>
            <a:ext cx="669994" cy="6408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69538A8-61B4-45AD-A38D-E6FEC6D64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28" y="724328"/>
            <a:ext cx="4114286" cy="212381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F05A1CD-F06C-4C1A-BD2F-A71D6A68EA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7792" y="830089"/>
            <a:ext cx="3714286" cy="16285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345663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37260" y="429260"/>
            <a:ext cx="140208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目录</a:t>
            </a:r>
          </a:p>
        </p:txBody>
      </p:sp>
      <p:sp>
        <p:nvSpPr>
          <p:cNvPr id="6" name="矩形 5"/>
          <p:cNvSpPr/>
          <p:nvPr/>
        </p:nvSpPr>
        <p:spPr>
          <a:xfrm>
            <a:off x="3085211" y="1118616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085211" y="1730375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085211" y="2379980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085211" y="3025394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对角圆角矩形 10"/>
          <p:cNvSpPr/>
          <p:nvPr/>
        </p:nvSpPr>
        <p:spPr>
          <a:xfrm>
            <a:off x="3941826" y="1145286"/>
            <a:ext cx="3909822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对角圆角矩形 12"/>
          <p:cNvSpPr/>
          <p:nvPr/>
        </p:nvSpPr>
        <p:spPr>
          <a:xfrm>
            <a:off x="3941826" y="1797050"/>
            <a:ext cx="3909822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Git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实战操练</a:t>
            </a:r>
            <a:endParaRPr lang="zh-CN" altLang="en-US" sz="2400" dirty="0"/>
          </a:p>
        </p:txBody>
      </p:sp>
      <p:sp>
        <p:nvSpPr>
          <p:cNvPr id="14" name="对角圆角矩形 13"/>
          <p:cNvSpPr/>
          <p:nvPr/>
        </p:nvSpPr>
        <p:spPr>
          <a:xfrm>
            <a:off x="3941826" y="2446655"/>
            <a:ext cx="3909822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Github</a:t>
            </a:r>
            <a:r>
              <a:rPr lang="zh-CN" altLang="en-US" sz="2400" dirty="0"/>
              <a:t>简介与实操</a:t>
            </a:r>
          </a:p>
        </p:txBody>
      </p:sp>
      <p:sp>
        <p:nvSpPr>
          <p:cNvPr id="15" name="对角圆角矩形 14"/>
          <p:cNvSpPr/>
          <p:nvPr/>
        </p:nvSpPr>
        <p:spPr>
          <a:xfrm>
            <a:off x="3941826" y="3067939"/>
            <a:ext cx="3909821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Egit</a:t>
            </a:r>
            <a:r>
              <a:rPr lang="zh-CN" altLang="en-US" sz="2400" dirty="0"/>
              <a:t>操作</a:t>
            </a:r>
          </a:p>
        </p:txBody>
      </p:sp>
      <p:sp>
        <p:nvSpPr>
          <p:cNvPr id="16" name="矩形 15"/>
          <p:cNvSpPr/>
          <p:nvPr/>
        </p:nvSpPr>
        <p:spPr>
          <a:xfrm>
            <a:off x="3120454" y="1043559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7" name="矩形 16"/>
          <p:cNvSpPr/>
          <p:nvPr/>
        </p:nvSpPr>
        <p:spPr>
          <a:xfrm>
            <a:off x="3133471" y="1638935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8" name="矩形 17"/>
          <p:cNvSpPr/>
          <p:nvPr/>
        </p:nvSpPr>
        <p:spPr>
          <a:xfrm>
            <a:off x="3056636" y="2311400"/>
            <a:ext cx="59880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9" name="矩形 18"/>
          <p:cNvSpPr/>
          <p:nvPr/>
        </p:nvSpPr>
        <p:spPr>
          <a:xfrm>
            <a:off x="3123629" y="2952369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4000" b="1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0" name="矩形 19"/>
          <p:cNvSpPr/>
          <p:nvPr/>
        </p:nvSpPr>
        <p:spPr>
          <a:xfrm>
            <a:off x="4772151" y="1153223"/>
            <a:ext cx="2249170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zh-CN" altLang="en-US" sz="2400" dirty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简介及安装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379E222-A67E-4D95-8218-271B83AB2EE8}"/>
              </a:ext>
            </a:extLst>
          </p:cNvPr>
          <p:cNvSpPr/>
          <p:nvPr/>
        </p:nvSpPr>
        <p:spPr>
          <a:xfrm>
            <a:off x="3091307" y="3636264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对角圆角矩形 10">
            <a:extLst>
              <a:ext uri="{FF2B5EF4-FFF2-40B4-BE49-F238E27FC236}">
                <a16:creationId xmlns:a16="http://schemas.microsoft.com/office/drawing/2014/main" id="{90D61BAE-2231-479A-AB12-F4A6545FAE59}"/>
              </a:ext>
            </a:extLst>
          </p:cNvPr>
          <p:cNvSpPr/>
          <p:nvPr/>
        </p:nvSpPr>
        <p:spPr>
          <a:xfrm>
            <a:off x="3947922" y="3662934"/>
            <a:ext cx="3903725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C918E8-82E5-454A-84B6-08A7DA7A034B}"/>
              </a:ext>
            </a:extLst>
          </p:cNvPr>
          <p:cNvSpPr/>
          <p:nvPr/>
        </p:nvSpPr>
        <p:spPr>
          <a:xfrm>
            <a:off x="4772151" y="3677538"/>
            <a:ext cx="2249170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zh-CN" altLang="en-US" sz="2400" dirty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工作流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5CF3268-0979-4D91-8A1E-E6431BDD50F4}"/>
              </a:ext>
            </a:extLst>
          </p:cNvPr>
          <p:cNvSpPr/>
          <p:nvPr/>
        </p:nvSpPr>
        <p:spPr>
          <a:xfrm>
            <a:off x="3130042" y="3547364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F6CCF42-889B-42D9-BBDE-5557AF538ADB}"/>
              </a:ext>
            </a:extLst>
          </p:cNvPr>
          <p:cNvSpPr/>
          <p:nvPr/>
        </p:nvSpPr>
        <p:spPr>
          <a:xfrm>
            <a:off x="3941826" y="3080892"/>
            <a:ext cx="3909821" cy="47498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5389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Git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简介及安装</a:t>
            </a:r>
          </a:p>
          <a:p>
            <a:pPr algn="ctr"/>
            <a:r>
              <a:rPr lang="zh-CN" altLang="en-US" sz="2000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alt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六边形 13">
            <a:extLst>
              <a:ext uri="{FF2B5EF4-FFF2-40B4-BE49-F238E27FC236}">
                <a16:creationId xmlns:a16="http://schemas.microsoft.com/office/drawing/2014/main" id="{55699CDA-5BE9-4826-AE0B-234FD07E83A4}"/>
              </a:ext>
            </a:extLst>
          </p:cNvPr>
          <p:cNvSpPr/>
          <p:nvPr/>
        </p:nvSpPr>
        <p:spPr>
          <a:xfrm>
            <a:off x="2964520" y="1241836"/>
            <a:ext cx="1296144" cy="11521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代码</a:t>
            </a:r>
            <a:endParaRPr lang="en-US" altLang="zh-CN" sz="2000" b="1" dirty="0"/>
          </a:p>
          <a:p>
            <a:pPr algn="ctr"/>
            <a:r>
              <a:rPr lang="zh-CN" altLang="en-US" sz="2000" b="1" dirty="0"/>
              <a:t>备份</a:t>
            </a:r>
          </a:p>
        </p:txBody>
      </p:sp>
      <p:sp>
        <p:nvSpPr>
          <p:cNvPr id="15" name="六边形 14">
            <a:extLst>
              <a:ext uri="{FF2B5EF4-FFF2-40B4-BE49-F238E27FC236}">
                <a16:creationId xmlns:a16="http://schemas.microsoft.com/office/drawing/2014/main" id="{3ADD736E-1D2A-4F56-8491-6FE933060303}"/>
              </a:ext>
            </a:extLst>
          </p:cNvPr>
          <p:cNvSpPr/>
          <p:nvPr/>
        </p:nvSpPr>
        <p:spPr>
          <a:xfrm>
            <a:off x="2964520" y="2409590"/>
            <a:ext cx="1296144" cy="11521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协同开发</a:t>
            </a:r>
          </a:p>
        </p:txBody>
      </p:sp>
      <p:sp>
        <p:nvSpPr>
          <p:cNvPr id="16" name="六边形 15">
            <a:extLst>
              <a:ext uri="{FF2B5EF4-FFF2-40B4-BE49-F238E27FC236}">
                <a16:creationId xmlns:a16="http://schemas.microsoft.com/office/drawing/2014/main" id="{9A6E2620-C790-433D-89C7-55B4713F8C46}"/>
              </a:ext>
            </a:extLst>
          </p:cNvPr>
          <p:cNvSpPr/>
          <p:nvPr/>
        </p:nvSpPr>
        <p:spPr>
          <a:xfrm>
            <a:off x="1956408" y="1831480"/>
            <a:ext cx="1296144" cy="11521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冲突解决</a:t>
            </a:r>
          </a:p>
        </p:txBody>
      </p:sp>
      <p:sp>
        <p:nvSpPr>
          <p:cNvPr id="17" name="六边形 16">
            <a:extLst>
              <a:ext uri="{FF2B5EF4-FFF2-40B4-BE49-F238E27FC236}">
                <a16:creationId xmlns:a16="http://schemas.microsoft.com/office/drawing/2014/main" id="{2F0422D2-F750-47CB-AA73-92AB8C643611}"/>
              </a:ext>
            </a:extLst>
          </p:cNvPr>
          <p:cNvSpPr/>
          <p:nvPr/>
        </p:nvSpPr>
        <p:spPr>
          <a:xfrm>
            <a:off x="3972632" y="2967983"/>
            <a:ext cx="1296144" cy="11521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版本记录</a:t>
            </a:r>
          </a:p>
        </p:txBody>
      </p:sp>
      <p:sp>
        <p:nvSpPr>
          <p:cNvPr id="18" name="六边形 17">
            <a:extLst>
              <a:ext uri="{FF2B5EF4-FFF2-40B4-BE49-F238E27FC236}">
                <a16:creationId xmlns:a16="http://schemas.microsoft.com/office/drawing/2014/main" id="{38F1396D-48BF-4D99-97BC-EBD056E23107}"/>
              </a:ext>
            </a:extLst>
          </p:cNvPr>
          <p:cNvSpPr/>
          <p:nvPr/>
        </p:nvSpPr>
        <p:spPr>
          <a:xfrm>
            <a:off x="4980744" y="2407544"/>
            <a:ext cx="1296144" cy="11521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分支管理</a:t>
            </a:r>
          </a:p>
        </p:txBody>
      </p:sp>
      <p:sp>
        <p:nvSpPr>
          <p:cNvPr id="19" name="六边形 18">
            <a:extLst>
              <a:ext uri="{FF2B5EF4-FFF2-40B4-BE49-F238E27FC236}">
                <a16:creationId xmlns:a16="http://schemas.microsoft.com/office/drawing/2014/main" id="{C4D1FAD2-B2F2-4013-87A2-9356F4C45785}"/>
              </a:ext>
            </a:extLst>
          </p:cNvPr>
          <p:cNvSpPr/>
          <p:nvPr/>
        </p:nvSpPr>
        <p:spPr>
          <a:xfrm>
            <a:off x="1956408" y="3001279"/>
            <a:ext cx="1296144" cy="11521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权限管理</a:t>
            </a:r>
          </a:p>
        </p:txBody>
      </p:sp>
      <p:sp>
        <p:nvSpPr>
          <p:cNvPr id="20" name="六边形 19">
            <a:extLst>
              <a:ext uri="{FF2B5EF4-FFF2-40B4-BE49-F238E27FC236}">
                <a16:creationId xmlns:a16="http://schemas.microsoft.com/office/drawing/2014/main" id="{AC04B8C2-8739-4CE7-AB56-E110EF791C8E}"/>
              </a:ext>
            </a:extLst>
          </p:cNvPr>
          <p:cNvSpPr/>
          <p:nvPr/>
        </p:nvSpPr>
        <p:spPr>
          <a:xfrm>
            <a:off x="4980744" y="3559672"/>
            <a:ext cx="1296144" cy="11521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代码审查</a:t>
            </a:r>
          </a:p>
        </p:txBody>
      </p:sp>
      <p:sp>
        <p:nvSpPr>
          <p:cNvPr id="21" name="六边形 20">
            <a:extLst>
              <a:ext uri="{FF2B5EF4-FFF2-40B4-BE49-F238E27FC236}">
                <a16:creationId xmlns:a16="http://schemas.microsoft.com/office/drawing/2014/main" id="{E5C1BAD4-FE60-4A7B-8FF4-5333DA563188}"/>
              </a:ext>
            </a:extLst>
          </p:cNvPr>
          <p:cNvSpPr/>
          <p:nvPr/>
        </p:nvSpPr>
        <p:spPr>
          <a:xfrm>
            <a:off x="3972632" y="1831480"/>
            <a:ext cx="1296144" cy="11521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历史追查</a:t>
            </a:r>
          </a:p>
        </p:txBody>
      </p:sp>
      <p:sp>
        <p:nvSpPr>
          <p:cNvPr id="22" name="六边形 21">
            <a:extLst>
              <a:ext uri="{FF2B5EF4-FFF2-40B4-BE49-F238E27FC236}">
                <a16:creationId xmlns:a16="http://schemas.microsoft.com/office/drawing/2014/main" id="{2A1655AE-5365-44F4-9D8B-6105F5A6944F}"/>
              </a:ext>
            </a:extLst>
          </p:cNvPr>
          <p:cNvSpPr/>
          <p:nvPr/>
        </p:nvSpPr>
        <p:spPr>
          <a:xfrm>
            <a:off x="3972632" y="671539"/>
            <a:ext cx="1296144" cy="11521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版本还原</a:t>
            </a:r>
          </a:p>
        </p:txBody>
      </p:sp>
      <p:sp>
        <p:nvSpPr>
          <p:cNvPr id="23" name="文本框 19">
            <a:extLst>
              <a:ext uri="{FF2B5EF4-FFF2-40B4-BE49-F238E27FC236}">
                <a16:creationId xmlns:a16="http://schemas.microsoft.com/office/drawing/2014/main" id="{CB76F8CF-0807-41ED-93A5-F72045EDB14C}"/>
              </a:ext>
            </a:extLst>
          </p:cNvPr>
          <p:cNvSpPr txBox="1"/>
          <p:nvPr/>
        </p:nvSpPr>
        <p:spPr>
          <a:xfrm>
            <a:off x="0" y="412193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版本管理系统</a:t>
            </a:r>
            <a:r>
              <a:rPr lang="zh-CN" altLang="en-US" sz="28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能干什么</a:t>
            </a:r>
            <a:endParaRPr lang="en-US" altLang="zh-CN" sz="2800" b="1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918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6" y="4980"/>
            <a:ext cx="50234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 err="1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Egit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操作</a:t>
            </a:r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—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安装</a:t>
            </a:r>
            <a:endParaRPr lang="zh-CN" alt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0FC7F9CE-C83C-4238-9FE1-0207A515643B}"/>
              </a:ext>
            </a:extLst>
          </p:cNvPr>
          <p:cNvSpPr txBox="1"/>
          <p:nvPr/>
        </p:nvSpPr>
        <p:spPr>
          <a:xfrm>
            <a:off x="445448" y="405090"/>
            <a:ext cx="8568952" cy="787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现在的</a:t>
            </a: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Eclipse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下载后一般都提供</a:t>
            </a: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插件了</a:t>
            </a:r>
            <a:r>
              <a:rPr lang="zh-CN" altLang="en-US" sz="16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n-US" altLang="zh-CN" sz="16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</a:t>
            </a: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Eclipse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</a:t>
            </a: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Help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中，点击</a:t>
            </a: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About Eclipse,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查看是否有该插件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B5AF16C-19ED-4513-8D78-70B1C13D2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86" y="1192165"/>
            <a:ext cx="6282258" cy="37487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195810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6" y="4980"/>
            <a:ext cx="50234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 err="1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Egit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操作</a:t>
            </a:r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—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安装</a:t>
            </a:r>
            <a:endParaRPr lang="zh-CN" alt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09285AA3-468A-4CB5-B61A-62CB50272051}"/>
              </a:ext>
            </a:extLst>
          </p:cNvPr>
          <p:cNvSpPr txBox="1"/>
          <p:nvPr/>
        </p:nvSpPr>
        <p:spPr>
          <a:xfrm>
            <a:off x="323527" y="405090"/>
            <a:ext cx="8820472" cy="1248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如果没有，菜单栏</a:t>
            </a: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Help -&gt; Install New Software...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，在</a:t>
            </a: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Work with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中输入</a:t>
            </a: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http://download.eclipse.org/egit/updates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，勾选</a:t>
            </a: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Eclipse Git Team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Provider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和</a:t>
            </a:r>
            <a:r>
              <a:rPr lang="en-US" altLang="zh-CN" sz="16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JGit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</a:t>
            </a: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Next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，进入安装，重启</a:t>
            </a: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Eclipse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，安装完成。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AA61DAA-7D07-43A9-9714-0DAAA9B0C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7" y="1653830"/>
            <a:ext cx="7972425" cy="32099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497485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6" y="4980"/>
            <a:ext cx="50234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 err="1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Egit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操作</a:t>
            </a:r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—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配置</a:t>
            </a:r>
            <a:endParaRPr lang="zh-CN" alt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B0E36338-1ED6-4A59-9B6C-DEC2393B3AF9}"/>
              </a:ext>
            </a:extLst>
          </p:cNvPr>
          <p:cNvSpPr txBox="1"/>
          <p:nvPr/>
        </p:nvSpPr>
        <p:spPr>
          <a:xfrm>
            <a:off x="323528" y="343289"/>
            <a:ext cx="8964488" cy="417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配置用户名、</a:t>
            </a: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email</a:t>
            </a:r>
            <a:endParaRPr lang="zh-CN" altLang="en-US" sz="16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15E16ACA-9383-42B6-814B-07370A1B8FAE}"/>
              </a:ext>
            </a:extLst>
          </p:cNvPr>
          <p:cNvSpPr txBox="1"/>
          <p:nvPr/>
        </p:nvSpPr>
        <p:spPr>
          <a:xfrm>
            <a:off x="323528" y="683330"/>
            <a:ext cx="5906584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Windows--&gt;Preferences--&gt;Team--&gt;Git--&gt;Configuration</a:t>
            </a:r>
            <a:endParaRPr lang="zh-CN" altLang="en-US" sz="16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002FF53-03D2-41D2-B794-9BA36BA60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099341"/>
            <a:ext cx="7137976" cy="3703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663916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6" y="4980"/>
            <a:ext cx="50234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 err="1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Egit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操作</a:t>
            </a:r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—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配置</a:t>
            </a:r>
            <a:endParaRPr lang="zh-CN" alt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288914A3-9C2D-4CAF-9BC9-942A8A4F1EE9}"/>
              </a:ext>
            </a:extLst>
          </p:cNvPr>
          <p:cNvSpPr txBox="1"/>
          <p:nvPr/>
        </p:nvSpPr>
        <p:spPr>
          <a:xfrm>
            <a:off x="289240" y="405090"/>
            <a:ext cx="8964488" cy="417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检查</a:t>
            </a: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SSH key</a:t>
            </a:r>
            <a:endParaRPr lang="zh-CN" altLang="en-US" sz="16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7D87A08-5297-4424-B989-66C953F4C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2800" y="805200"/>
            <a:ext cx="6858704" cy="422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238963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6" y="4980"/>
            <a:ext cx="50234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 err="1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Egit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操作</a:t>
            </a:r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—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操作</a:t>
            </a:r>
            <a:endParaRPr lang="zh-CN" alt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7ADDBC22-30AE-48BA-8BDE-AC56E04053B0}"/>
              </a:ext>
            </a:extLst>
          </p:cNvPr>
          <p:cNvSpPr txBox="1"/>
          <p:nvPr/>
        </p:nvSpPr>
        <p:spPr>
          <a:xfrm>
            <a:off x="350200" y="405090"/>
            <a:ext cx="6940616" cy="417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新建一个</a:t>
            </a: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web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项目，此时它只是一个普通的</a:t>
            </a:r>
            <a:r>
              <a:rPr lang="en-US" altLang="zh-CN" sz="16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javaWeb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项目，未纳入</a:t>
            </a: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管理</a:t>
            </a: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ECB78718-CA72-4DF3-A1E7-BC27692F53E6}"/>
              </a:ext>
            </a:extLst>
          </p:cNvPr>
          <p:cNvSpPr txBox="1"/>
          <p:nvPr/>
        </p:nvSpPr>
        <p:spPr>
          <a:xfrm>
            <a:off x="350200" y="1032962"/>
            <a:ext cx="3600400" cy="1524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变为</a:t>
            </a: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管理的项目</a:t>
            </a:r>
            <a:endParaRPr lang="en-US" altLang="zh-CN" sz="16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AutoNum type="arabicPlain"/>
            </a:pP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选中工程鼠标右键</a:t>
            </a:r>
            <a:endParaRPr lang="en-US" altLang="zh-CN" sz="16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AutoNum type="arabicPlain"/>
            </a:pP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Team</a:t>
            </a:r>
          </a:p>
          <a:p>
            <a:pPr marL="457200" indent="-457200">
              <a:lnSpc>
                <a:spcPct val="150000"/>
              </a:lnSpc>
              <a:buAutoNum type="arabicPlain"/>
            </a:pP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Share Project……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69190ED-E39C-48BC-81BF-064587537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752" y="1032962"/>
            <a:ext cx="3429000" cy="33147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004254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6" y="4980"/>
            <a:ext cx="50234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 err="1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Egit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操作</a:t>
            </a:r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—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操作</a:t>
            </a:r>
            <a:endParaRPr lang="zh-CN" alt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64BFDD6D-C0C2-400D-BC7B-7A26D4F4D401}"/>
              </a:ext>
            </a:extLst>
          </p:cNvPr>
          <p:cNvSpPr txBox="1"/>
          <p:nvPr/>
        </p:nvSpPr>
        <p:spPr>
          <a:xfrm>
            <a:off x="374584" y="405090"/>
            <a:ext cx="8964488" cy="787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勾选上方</a:t>
            </a: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Use or create repository ....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勾中项目，再点击下方</a:t>
            </a: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create Repository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，再点击</a:t>
            </a: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Finish</a:t>
            </a:r>
            <a:endParaRPr lang="zh-CN" altLang="en-US" sz="16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698422B-12F2-4A00-95D7-6330C6C5E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088" y="1301186"/>
            <a:ext cx="6796781" cy="301520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139728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6" y="4980"/>
            <a:ext cx="50234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 err="1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Egit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操作</a:t>
            </a:r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—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操作</a:t>
            </a:r>
            <a:endParaRPr lang="zh-CN" alt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AD93F9DA-1368-468B-AF0A-B96457214401}"/>
              </a:ext>
            </a:extLst>
          </p:cNvPr>
          <p:cNvSpPr txBox="1"/>
          <p:nvPr/>
        </p:nvSpPr>
        <p:spPr>
          <a:xfrm>
            <a:off x="179512" y="405090"/>
            <a:ext cx="8964488" cy="787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初始化完成后，项目后缀会显示</a:t>
            </a: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NO-HEAD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，表示版本库已建立，但是还没有任何提交文件，因此没有主干分支。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3212FC2-1A02-43D5-8F1B-BDB6875F2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44" y="1192165"/>
            <a:ext cx="4600375" cy="31683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40019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6" y="4980"/>
            <a:ext cx="50234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 err="1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Egit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操作</a:t>
            </a:r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—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操作</a:t>
            </a:r>
            <a:endParaRPr lang="zh-CN" alt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D6521B87-69FB-42C5-9E23-8567BD0D0D70}"/>
              </a:ext>
            </a:extLst>
          </p:cNvPr>
          <p:cNvSpPr txBox="1"/>
          <p:nvPr/>
        </p:nvSpPr>
        <p:spPr>
          <a:xfrm>
            <a:off x="179512" y="372272"/>
            <a:ext cx="8964488" cy="1330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</a:t>
            </a:r>
            <a:r>
              <a:rPr lang="zh-CN" altLang="en-US" sz="16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在项目上右键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Team&gt;&gt;commit,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出现如下对话框，将左上列出的文件列表，拖入至左下方，实现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 add 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功能。右边填写提交备注，则可点击右下角的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Commit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按钮。完成一次本地库的提交，可以看到左边的项目名称后缀多了个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master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2F565B7-5AB9-4C6E-A4EC-E3CE9FE06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88" y="1686918"/>
            <a:ext cx="5472608" cy="318037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117E426-EFB9-4A78-B356-1FC9BFE073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3986" y="2112264"/>
            <a:ext cx="2988332" cy="8627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653841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6" y="4980"/>
            <a:ext cx="50234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 err="1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Egit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操作</a:t>
            </a:r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—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操作</a:t>
            </a:r>
            <a:endParaRPr lang="zh-CN" alt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AA315F6C-8FE3-4E26-B4BA-5FF2B6060F02}"/>
              </a:ext>
            </a:extLst>
          </p:cNvPr>
          <p:cNvSpPr txBox="1"/>
          <p:nvPr/>
        </p:nvSpPr>
        <p:spPr>
          <a:xfrm>
            <a:off x="179512" y="372272"/>
            <a:ext cx="8964488" cy="417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新建文件、</a:t>
            </a: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Add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Commit……</a:t>
            </a:r>
            <a:endParaRPr lang="zh-CN" altLang="en-US" sz="16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E9916124-F7E6-4127-AE81-BECFB2979195}"/>
              </a:ext>
            </a:extLst>
          </p:cNvPr>
          <p:cNvSpPr txBox="1"/>
          <p:nvPr/>
        </p:nvSpPr>
        <p:spPr>
          <a:xfrm>
            <a:off x="305272" y="920153"/>
            <a:ext cx="4032448" cy="1156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、新建一个文件，可以看到图标依然是问号，处于</a:t>
            </a: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untracked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状态，即</a:t>
            </a: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没有对此文件进行监控</a:t>
            </a:r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02120A17-D89D-4D96-AF50-28E54BAEC4DE}"/>
              </a:ext>
            </a:extLst>
          </p:cNvPr>
          <p:cNvSpPr txBox="1"/>
          <p:nvPr/>
        </p:nvSpPr>
        <p:spPr>
          <a:xfrm>
            <a:off x="305272" y="2325058"/>
            <a:ext cx="8712968" cy="1156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 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、通过</a:t>
            </a: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Team -&gt; Add to index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可以将文件加入</a:t>
            </a: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索引，进行版本监控</a:t>
            </a: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;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可以看到图标显示也有了变化（</a:t>
            </a: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EGIT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中只要</a:t>
            </a: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Commit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就可以默认将</a:t>
            </a: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untracked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的文件添加到索引再提交更新，不需要分开操作）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F4BC0DC2-7E0E-40DE-9190-08C3DB8D8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981008"/>
            <a:ext cx="3417051" cy="92906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40E44E5-7ABD-47A8-B020-BD1DB11A5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663" y="3380341"/>
            <a:ext cx="3791733" cy="156430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55417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6" y="4980"/>
            <a:ext cx="50234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 err="1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Egit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操作</a:t>
            </a:r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—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操作</a:t>
            </a:r>
            <a:endParaRPr lang="zh-CN" alt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1D9197F2-E892-4E62-B7B1-99CD2F8EE543}"/>
              </a:ext>
            </a:extLst>
          </p:cNvPr>
          <p:cNvSpPr txBox="1"/>
          <p:nvPr/>
        </p:nvSpPr>
        <p:spPr>
          <a:xfrm>
            <a:off x="554137" y="447622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 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commit…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提交到本地库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C9AC59-4794-44A5-B6DD-30B881531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37" y="815800"/>
            <a:ext cx="5023433" cy="292187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D6EF945-F024-45F4-93CB-095827076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5285" y="3500310"/>
            <a:ext cx="3435562" cy="1296144"/>
          </a:xfrm>
          <a:prstGeom prst="rect">
            <a:avLst/>
          </a:prstGeom>
        </p:spPr>
      </p:pic>
      <p:sp>
        <p:nvSpPr>
          <p:cNvPr id="21" name="TextBox 11">
            <a:extLst>
              <a:ext uri="{FF2B5EF4-FFF2-40B4-BE49-F238E27FC236}">
                <a16:creationId xmlns:a16="http://schemas.microsoft.com/office/drawing/2014/main" id="{7C53FD71-FC7E-4074-AE11-57054F96B993}"/>
              </a:ext>
            </a:extLst>
          </p:cNvPr>
          <p:cNvSpPr txBox="1"/>
          <p:nvPr/>
        </p:nvSpPr>
        <p:spPr>
          <a:xfrm>
            <a:off x="502127" y="4322957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 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commit…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提交完成后，图标发生变化。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4308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6" y="4980"/>
            <a:ext cx="453342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Git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简介及安装</a:t>
            </a:r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—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集中管理型版本控制</a:t>
            </a:r>
          </a:p>
          <a:p>
            <a:pPr algn="ctr"/>
            <a:r>
              <a:rPr lang="zh-CN" altLang="en-US" sz="2000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alt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DA60286-59EC-4C62-9678-13DF55B6B7DB}"/>
              </a:ext>
            </a:extLst>
          </p:cNvPr>
          <p:cNvGrpSpPr/>
          <p:nvPr/>
        </p:nvGrpSpPr>
        <p:grpSpPr>
          <a:xfrm>
            <a:off x="1187624" y="533808"/>
            <a:ext cx="6451698" cy="1642099"/>
            <a:chOff x="1299578" y="1891193"/>
            <a:chExt cx="6451698" cy="1642099"/>
          </a:xfrm>
        </p:grpSpPr>
        <p:sp>
          <p:nvSpPr>
            <p:cNvPr id="24" name="流程图: 磁盘 23">
              <a:extLst>
                <a:ext uri="{FF2B5EF4-FFF2-40B4-BE49-F238E27FC236}">
                  <a16:creationId xmlns:a16="http://schemas.microsoft.com/office/drawing/2014/main" id="{3C284D06-96A7-4D90-9C99-35DA81FCD2B1}"/>
                </a:ext>
              </a:extLst>
            </p:cNvPr>
            <p:cNvSpPr/>
            <p:nvPr/>
          </p:nvSpPr>
          <p:spPr>
            <a:xfrm>
              <a:off x="3779912" y="2348880"/>
              <a:ext cx="1428177" cy="85092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Subversion</a:t>
              </a:r>
              <a:endParaRPr lang="zh-CN" altLang="en-US" dirty="0"/>
            </a:p>
          </p:txBody>
        </p:sp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30101E5C-C2A4-4385-B2F5-1D03E8575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30090" y="2220737"/>
              <a:ext cx="576064" cy="1248139"/>
            </a:xfrm>
            <a:prstGeom prst="rect">
              <a:avLst/>
            </a:prstGeom>
          </p:spPr>
        </p:pic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466A0BE9-EE7B-47C4-88C7-F02A1A00400E}"/>
                </a:ext>
              </a:extLst>
            </p:cNvPr>
            <p:cNvCxnSpPr/>
            <p:nvPr/>
          </p:nvCxnSpPr>
          <p:spPr>
            <a:xfrm flipV="1">
              <a:off x="2190145" y="2702370"/>
              <a:ext cx="1440160" cy="1158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2A6CEFC5-A4F7-4028-9E78-2813DEDDF6D7}"/>
                </a:ext>
              </a:extLst>
            </p:cNvPr>
            <p:cNvCxnSpPr/>
            <p:nvPr/>
          </p:nvCxnSpPr>
          <p:spPr>
            <a:xfrm flipH="1">
              <a:off x="2100562" y="2938466"/>
              <a:ext cx="1529743" cy="1250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E6D2DAC5-CBDD-4AC6-BADF-3541B23ED8A9}"/>
                </a:ext>
              </a:extLst>
            </p:cNvPr>
            <p:cNvCxnSpPr/>
            <p:nvPr/>
          </p:nvCxnSpPr>
          <p:spPr>
            <a:xfrm flipV="1">
              <a:off x="5297673" y="2673127"/>
              <a:ext cx="1440160" cy="1158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CFDB6098-7820-4D96-8BBA-B687414719EF}"/>
                </a:ext>
              </a:extLst>
            </p:cNvPr>
            <p:cNvCxnSpPr/>
            <p:nvPr/>
          </p:nvCxnSpPr>
          <p:spPr>
            <a:xfrm flipH="1">
              <a:off x="5208090" y="2909223"/>
              <a:ext cx="1529743" cy="1250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1F39C5A9-AC88-4DB9-827B-1254C7144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21824" y="2285153"/>
              <a:ext cx="576064" cy="1248139"/>
            </a:xfrm>
            <a:prstGeom prst="rect">
              <a:avLst/>
            </a:prstGeom>
          </p:spPr>
        </p:pic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7CDEB137-86EA-4D20-86F9-27A4DE061A2A}"/>
                </a:ext>
              </a:extLst>
            </p:cNvPr>
            <p:cNvSpPr txBox="1"/>
            <p:nvPr/>
          </p:nvSpPr>
          <p:spPr>
            <a:xfrm>
              <a:off x="2318817" y="2252291"/>
              <a:ext cx="11769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2">
                      <a:lumMod val="75000"/>
                    </a:schemeClr>
                  </a:solidFill>
                </a:rPr>
                <a:t>commit</a:t>
              </a:r>
              <a:endParaRPr lang="zh-CN" altLang="en-US" sz="2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51E2B9B-A63F-492E-8D76-CAB4DFE9FCD5}"/>
                </a:ext>
              </a:extLst>
            </p:cNvPr>
            <p:cNvSpPr txBox="1"/>
            <p:nvPr/>
          </p:nvSpPr>
          <p:spPr>
            <a:xfrm>
              <a:off x="5384498" y="2816690"/>
              <a:ext cx="11769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2">
                      <a:lumMod val="75000"/>
                    </a:schemeClr>
                  </a:solidFill>
                </a:rPr>
                <a:t>commit</a:t>
              </a:r>
              <a:endParaRPr lang="zh-CN" altLang="en-US" sz="2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F816593-68BC-427E-9332-BF2075629CCD}"/>
                </a:ext>
              </a:extLst>
            </p:cNvPr>
            <p:cNvSpPr txBox="1"/>
            <p:nvPr/>
          </p:nvSpPr>
          <p:spPr>
            <a:xfrm>
              <a:off x="2318816" y="2874999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2">
                      <a:lumMod val="75000"/>
                    </a:schemeClr>
                  </a:solidFill>
                </a:rPr>
                <a:t>checkout</a:t>
              </a:r>
              <a:endParaRPr lang="zh-CN" altLang="en-US" sz="2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6D0C33FB-F84C-477C-B021-0222660A87EF}"/>
                </a:ext>
              </a:extLst>
            </p:cNvPr>
            <p:cNvSpPr txBox="1"/>
            <p:nvPr/>
          </p:nvSpPr>
          <p:spPr>
            <a:xfrm>
              <a:off x="5243315" y="2248395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2">
                      <a:lumMod val="75000"/>
                    </a:schemeClr>
                  </a:solidFill>
                </a:rPr>
                <a:t>checkout</a:t>
              </a:r>
              <a:endParaRPr lang="zh-CN" altLang="en-US" sz="2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12CC9727-7AD7-4E6A-91FB-6052C16DA4B9}"/>
                </a:ext>
              </a:extLst>
            </p:cNvPr>
            <p:cNvSpPr txBox="1"/>
            <p:nvPr/>
          </p:nvSpPr>
          <p:spPr>
            <a:xfrm>
              <a:off x="6625647" y="1978409"/>
              <a:ext cx="11256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tx2">
                      <a:lumMod val="75000"/>
                    </a:schemeClr>
                  </a:solidFill>
                </a:rPr>
                <a:t>开发者</a:t>
              </a:r>
              <a:r>
                <a:rPr lang="en-US" altLang="zh-CN" sz="2000" dirty="0">
                  <a:solidFill>
                    <a:schemeClr val="tx2">
                      <a:lumMod val="75000"/>
                    </a:schemeClr>
                  </a:solidFill>
                </a:rPr>
                <a:t>B</a:t>
              </a:r>
              <a:endParaRPr lang="zh-CN" altLang="en-US" sz="20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DC575FEC-9F19-42A7-AB13-DD28482C03EE}"/>
                </a:ext>
              </a:extLst>
            </p:cNvPr>
            <p:cNvSpPr txBox="1"/>
            <p:nvPr/>
          </p:nvSpPr>
          <p:spPr>
            <a:xfrm>
              <a:off x="1299578" y="1891193"/>
              <a:ext cx="11256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tx2">
                      <a:lumMod val="75000"/>
                    </a:schemeClr>
                  </a:solidFill>
                </a:rPr>
                <a:t>开发者</a:t>
              </a:r>
              <a:r>
                <a:rPr lang="en-US" altLang="zh-CN" sz="2000" dirty="0">
                  <a:solidFill>
                    <a:schemeClr val="tx2">
                      <a:lumMod val="75000"/>
                    </a:schemeClr>
                  </a:solidFill>
                </a:rPr>
                <a:t>A</a:t>
              </a:r>
              <a:endParaRPr lang="zh-CN" altLang="en-US" sz="20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2522606E-4254-4F03-B377-26A5A4B5535A}"/>
              </a:ext>
            </a:extLst>
          </p:cNvPr>
          <p:cNvSpPr/>
          <p:nvPr/>
        </p:nvSpPr>
        <p:spPr>
          <a:xfrm>
            <a:off x="1223497" y="2173471"/>
            <a:ext cx="69465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7C6A"/>
                </a:solidFill>
              </a:rPr>
              <a:t>经典的集中管理型（</a:t>
            </a:r>
            <a:r>
              <a:rPr lang="en-US" altLang="zh-CN" sz="2400" dirty="0">
                <a:solidFill>
                  <a:srgbClr val="007C6A"/>
                </a:solidFill>
              </a:rPr>
              <a:t>CVS</a:t>
            </a:r>
            <a:r>
              <a:rPr lang="zh-CN" altLang="en-US" sz="2400" dirty="0">
                <a:solidFill>
                  <a:srgbClr val="007C6A"/>
                </a:solidFill>
              </a:rPr>
              <a:t>、</a:t>
            </a:r>
            <a:r>
              <a:rPr lang="en-US" altLang="zh-CN" sz="2400" dirty="0">
                <a:solidFill>
                  <a:srgbClr val="007C6A"/>
                </a:solidFill>
              </a:rPr>
              <a:t>VSS</a:t>
            </a:r>
            <a:r>
              <a:rPr lang="zh-CN" altLang="en-US" sz="2400" dirty="0">
                <a:solidFill>
                  <a:srgbClr val="007C6A"/>
                </a:solidFill>
              </a:rPr>
              <a:t>、</a:t>
            </a:r>
            <a:r>
              <a:rPr lang="en-US" altLang="zh-CN" sz="2400" dirty="0">
                <a:solidFill>
                  <a:srgbClr val="007C6A"/>
                </a:solidFill>
              </a:rPr>
              <a:t>SVN</a:t>
            </a:r>
            <a:r>
              <a:rPr lang="zh-CN" altLang="en-US" sz="2400" dirty="0">
                <a:solidFill>
                  <a:srgbClr val="007C6A"/>
                </a:solidFill>
              </a:rPr>
              <a:t>）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773CCB4-6EF5-4A5A-AD95-4C79C1C73358}"/>
              </a:ext>
            </a:extLst>
          </p:cNvPr>
          <p:cNvSpPr txBox="1"/>
          <p:nvPr/>
        </p:nvSpPr>
        <p:spPr>
          <a:xfrm>
            <a:off x="1223497" y="3160523"/>
            <a:ext cx="7347479" cy="1577597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	</a:t>
            </a: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实现了大部分开发中对版本管理的需求</a:t>
            </a:r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结构简单，上手容易。</a:t>
            </a:r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93344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6" y="4980"/>
            <a:ext cx="50234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 err="1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Egit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操作</a:t>
            </a:r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—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操作</a:t>
            </a:r>
            <a:endParaRPr lang="zh-CN" alt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14">
            <a:extLst>
              <a:ext uri="{FF2B5EF4-FFF2-40B4-BE49-F238E27FC236}">
                <a16:creationId xmlns:a16="http://schemas.microsoft.com/office/drawing/2014/main" id="{2E41FD4F-4A66-4F8A-AFBC-92A2ADB6F7DB}"/>
              </a:ext>
            </a:extLst>
          </p:cNvPr>
          <p:cNvSpPr txBox="1"/>
          <p:nvPr/>
        </p:nvSpPr>
        <p:spPr>
          <a:xfrm>
            <a:off x="683568" y="572280"/>
            <a:ext cx="5680826" cy="646331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用与远程库的操作交互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270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6" y="4980"/>
            <a:ext cx="50234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 err="1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Egit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操作</a:t>
            </a:r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—</a:t>
            </a:r>
            <a:r>
              <a:rPr lang="en-US" altLang="zh-CN" sz="2000" dirty="0" err="1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Github</a:t>
            </a:r>
            <a:endParaRPr lang="zh-CN" alt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E122EF87-7265-40EC-A11B-FE8E4077C191}"/>
              </a:ext>
            </a:extLst>
          </p:cNvPr>
          <p:cNvSpPr txBox="1"/>
          <p:nvPr/>
        </p:nvSpPr>
        <p:spPr>
          <a:xfrm>
            <a:off x="301432" y="405090"/>
            <a:ext cx="8964488" cy="417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6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上新建一个同名的空仓库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5F103EE-C854-4C96-98BE-E95F7022D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96" y="1099968"/>
            <a:ext cx="7143750" cy="22764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057220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6" y="4980"/>
            <a:ext cx="50234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 err="1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Egit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操作</a:t>
            </a:r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—</a:t>
            </a:r>
            <a:r>
              <a:rPr lang="en-US" altLang="zh-CN" sz="2000" dirty="0" err="1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Github</a:t>
            </a:r>
            <a:endParaRPr lang="zh-CN" alt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2" descr="http://dl.iteye.com/upload/attachment/0078/1282/f5389b68-9b47-396c-9e9f-782356943ddb.jpg">
            <a:extLst>
              <a:ext uri="{FF2B5EF4-FFF2-40B4-BE49-F238E27FC236}">
                <a16:creationId xmlns:a16="http://schemas.microsoft.com/office/drawing/2014/main" id="{58E1EC72-737C-4F8F-925E-0C6A9C41A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8144" y="822833"/>
            <a:ext cx="7236656" cy="4001448"/>
          </a:xfrm>
          <a:prstGeom prst="rect">
            <a:avLst/>
          </a:prstGeom>
          <a:noFill/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60E6B370-0623-4646-9ECF-0C9F746DD6A2}"/>
              </a:ext>
            </a:extLst>
          </p:cNvPr>
          <p:cNvSpPr txBox="1"/>
          <p:nvPr/>
        </p:nvSpPr>
        <p:spPr>
          <a:xfrm>
            <a:off x="411160" y="405090"/>
            <a:ext cx="8964488" cy="417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本地可以</a:t>
            </a: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Push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到</a:t>
            </a: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Remote</a:t>
            </a:r>
            <a:endParaRPr lang="zh-CN" altLang="en-US" sz="16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37411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6" y="4980"/>
            <a:ext cx="50234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 err="1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Egit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操作</a:t>
            </a:r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—</a:t>
            </a:r>
            <a:r>
              <a:rPr lang="en-US" altLang="zh-CN" sz="2000" dirty="0" err="1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Github</a:t>
            </a:r>
            <a:endParaRPr lang="zh-CN" alt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4FCCBB8C-64FF-4D11-9810-91DD3A4A163D}"/>
              </a:ext>
            </a:extLst>
          </p:cNvPr>
          <p:cNvSpPr txBox="1"/>
          <p:nvPr/>
        </p:nvSpPr>
        <p:spPr>
          <a:xfrm>
            <a:off x="179512" y="405090"/>
            <a:ext cx="8964488" cy="417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填写</a:t>
            </a: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push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信息，将远程仓库的地址复制到</a:t>
            </a: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URI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中，然后在下方填写</a:t>
            </a:r>
            <a:r>
              <a:rPr lang="en-US" altLang="zh-CN" sz="16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的用户名密码。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C8F9BA8-CE61-4CE1-B962-7F302DFB8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22" y="822833"/>
            <a:ext cx="5620842" cy="40844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331402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6" y="4980"/>
            <a:ext cx="50234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 err="1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Egit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操作</a:t>
            </a:r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—</a:t>
            </a:r>
            <a:r>
              <a:rPr lang="en-US" altLang="zh-CN" sz="2000" dirty="0" err="1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Github</a:t>
            </a:r>
            <a:endParaRPr lang="zh-CN" alt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DB222287-89C7-4476-BD0D-AF345DC6613B}"/>
              </a:ext>
            </a:extLst>
          </p:cNvPr>
          <p:cNvSpPr txBox="1"/>
          <p:nvPr/>
        </p:nvSpPr>
        <p:spPr>
          <a:xfrm>
            <a:off x="179512" y="408848"/>
            <a:ext cx="8964488" cy="417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指定</a:t>
            </a: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push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的本地分支和远程分支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3289827-32AD-49C7-A0F1-EB3A9AEDE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46" y="826591"/>
            <a:ext cx="5669610" cy="40510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931818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6" y="4980"/>
            <a:ext cx="50234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 err="1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Egit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操作</a:t>
            </a:r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—</a:t>
            </a:r>
            <a:r>
              <a:rPr lang="en-US" altLang="zh-CN" sz="2000" dirty="0" err="1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Github</a:t>
            </a:r>
            <a:endParaRPr lang="zh-CN" alt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00C52AE2-1827-4157-8F13-7E83E0EB8C46}"/>
              </a:ext>
            </a:extLst>
          </p:cNvPr>
          <p:cNvSpPr txBox="1"/>
          <p:nvPr/>
        </p:nvSpPr>
        <p:spPr>
          <a:xfrm>
            <a:off x="289240" y="457616"/>
            <a:ext cx="8964488" cy="417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6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Eclispe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最后一步点击</a:t>
            </a: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Finish 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即可。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52B3953-01A0-45AB-A012-3A6C21F6A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40" y="3012380"/>
            <a:ext cx="7704857" cy="202715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E6E3F85-5CB4-4ED7-855B-8086C459C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19" y="925373"/>
            <a:ext cx="6391275" cy="1619250"/>
          </a:xfrm>
          <a:prstGeom prst="rect">
            <a:avLst/>
          </a:prstGeom>
        </p:spPr>
      </p:pic>
      <p:sp>
        <p:nvSpPr>
          <p:cNvPr id="11" name="TextBox 8">
            <a:extLst>
              <a:ext uri="{FF2B5EF4-FFF2-40B4-BE49-F238E27FC236}">
                <a16:creationId xmlns:a16="http://schemas.microsoft.com/office/drawing/2014/main" id="{D7522236-4128-4AE3-899D-BE8FDB59D68D}"/>
              </a:ext>
            </a:extLst>
          </p:cNvPr>
          <p:cNvSpPr txBox="1"/>
          <p:nvPr/>
        </p:nvSpPr>
        <p:spPr>
          <a:xfrm>
            <a:off x="289240" y="2594637"/>
            <a:ext cx="7957812" cy="417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6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Eclipse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上传成功后，可以去</a:t>
            </a: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上查看上传的代码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25488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6" y="4980"/>
            <a:ext cx="50234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 err="1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Egit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操作</a:t>
            </a:r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—</a:t>
            </a:r>
            <a:r>
              <a:rPr lang="en-US" altLang="zh-CN" sz="2000" dirty="0" err="1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Github</a:t>
            </a:r>
            <a:endParaRPr lang="zh-CN" alt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12622B91-C773-4E56-A751-D29F8CDBC5A0}"/>
              </a:ext>
            </a:extLst>
          </p:cNvPr>
          <p:cNvSpPr txBox="1"/>
          <p:nvPr/>
        </p:nvSpPr>
        <p:spPr>
          <a:xfrm>
            <a:off x="467544" y="405090"/>
            <a:ext cx="8964488" cy="417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7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16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服务器上面更新了，</a:t>
            </a: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pull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到本地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7BDB269-F7AF-4451-9162-86AF481FF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" y="805200"/>
            <a:ext cx="7915275" cy="40481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069258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6" y="4980"/>
            <a:ext cx="50234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 err="1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Egit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操作</a:t>
            </a:r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—</a:t>
            </a:r>
            <a:r>
              <a:rPr lang="en-US" altLang="zh-CN" sz="2000" dirty="0" err="1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Github</a:t>
            </a:r>
            <a:endParaRPr lang="zh-CN" alt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721AB30B-CC74-445E-9EB3-EC2586EA7BE2}"/>
              </a:ext>
            </a:extLst>
          </p:cNvPr>
          <p:cNvSpPr txBox="1"/>
          <p:nvPr/>
        </p:nvSpPr>
        <p:spPr>
          <a:xfrm>
            <a:off x="533080" y="405090"/>
            <a:ext cx="8964488" cy="417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、同</a:t>
            </a: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push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类似，这里要填写远程仓库地址，和登录用户名密码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9AC2974-B3E0-477A-9F0C-2E0625249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805200"/>
            <a:ext cx="4653487" cy="40472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1628376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6" y="4980"/>
            <a:ext cx="50234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 err="1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Egit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操作</a:t>
            </a:r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—</a:t>
            </a:r>
            <a:r>
              <a:rPr lang="en-US" altLang="zh-CN" sz="2000" dirty="0" err="1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Github</a:t>
            </a:r>
            <a:endParaRPr lang="zh-CN" alt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B3A6080-7034-476F-ACD3-2081D5753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5" y="2425446"/>
            <a:ext cx="4401642" cy="2528603"/>
          </a:xfrm>
          <a:prstGeom prst="rect">
            <a:avLst/>
          </a:prstGeom>
        </p:spPr>
      </p:pic>
      <p:sp>
        <p:nvSpPr>
          <p:cNvPr id="9" name="TextBox 1">
            <a:extLst>
              <a:ext uri="{FF2B5EF4-FFF2-40B4-BE49-F238E27FC236}">
                <a16:creationId xmlns:a16="http://schemas.microsoft.com/office/drawing/2014/main" id="{71C8EA4E-C85E-4DE4-8D51-74CCB8A73725}"/>
              </a:ext>
            </a:extLst>
          </p:cNvPr>
          <p:cNvSpPr txBox="1"/>
          <p:nvPr/>
        </p:nvSpPr>
        <p:spPr>
          <a:xfrm>
            <a:off x="395536" y="448856"/>
            <a:ext cx="8496944" cy="1895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这里如果</a:t>
            </a: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Remote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的下拉列表里没带过来，请在</a:t>
            </a: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New Remote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里再填一遍。</a:t>
            </a:r>
            <a:endParaRPr lang="en-US" altLang="zh-CN" sz="16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单选项选择</a:t>
            </a: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Merge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模式</a:t>
            </a:r>
            <a:endParaRPr lang="en-US" altLang="zh-CN" sz="16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下方勾选</a:t>
            </a:r>
            <a:r>
              <a:rPr lang="en-US" altLang="zh-CN" sz="16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Configue</a:t>
            </a: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6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upsteam</a:t>
            </a: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for push and pull 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后，以后可以不同每次</a:t>
            </a: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pull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push 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都这么配置了，以后以此次的配置为默认值。</a:t>
            </a:r>
            <a:endParaRPr lang="en-US" altLang="zh-CN" sz="16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</a:t>
            </a: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Finish</a:t>
            </a:r>
            <a:endParaRPr lang="zh-CN" altLang="en-US" sz="16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786976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6" y="4980"/>
            <a:ext cx="50234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 err="1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Egit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操作</a:t>
            </a:r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—</a:t>
            </a:r>
            <a:r>
              <a:rPr lang="en-US" altLang="zh-CN" sz="2000" dirty="0" err="1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Github</a:t>
            </a:r>
            <a:endParaRPr lang="zh-CN" alt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5CE7ADC-A4E1-461E-84F1-E2378AB41DBC}"/>
              </a:ext>
            </a:extLst>
          </p:cNvPr>
          <p:cNvSpPr txBox="1"/>
          <p:nvPr/>
        </p:nvSpPr>
        <p:spPr>
          <a:xfrm>
            <a:off x="423352" y="405090"/>
            <a:ext cx="8964488" cy="417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更新完成后会弹出提示，然后去查看一下代码。</a:t>
            </a:r>
            <a:endParaRPr lang="en-US" altLang="zh-CN" sz="16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9D55740-FE67-49C8-A88A-DC54A922E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86" y="822833"/>
            <a:ext cx="5466254" cy="417646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35257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6" y="4980"/>
            <a:ext cx="4657673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Git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简介及安装</a:t>
            </a:r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—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集中管理型版本控制</a:t>
            </a:r>
          </a:p>
          <a:p>
            <a:pPr algn="ctr"/>
            <a:r>
              <a:rPr lang="zh-CN" altLang="en-US" sz="2000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alt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9A1D21B-FA87-4202-B537-591499B42799}"/>
              </a:ext>
            </a:extLst>
          </p:cNvPr>
          <p:cNvSpPr txBox="1"/>
          <p:nvPr/>
        </p:nvSpPr>
        <p:spPr>
          <a:xfrm>
            <a:off x="428913" y="482033"/>
            <a:ext cx="834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7C6A"/>
                </a:solidFill>
              </a:rPr>
              <a:t>1</a:t>
            </a:r>
            <a:r>
              <a:rPr lang="zh-CN" altLang="en-US" sz="2400" dirty="0">
                <a:solidFill>
                  <a:srgbClr val="007C6A"/>
                </a:solidFill>
              </a:rPr>
              <a:t>、版本管理的服务器一旦崩溃，硬盘损坏，代码如何恢复？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F00E12E-3E03-455D-A923-5D299A5F9235}"/>
              </a:ext>
            </a:extLst>
          </p:cNvPr>
          <p:cNvSpPr txBox="1"/>
          <p:nvPr/>
        </p:nvSpPr>
        <p:spPr>
          <a:xfrm>
            <a:off x="424976" y="1184205"/>
            <a:ext cx="814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rgbClr val="007C6A"/>
                </a:solidFill>
              </a:defRPr>
            </a:lvl1pPr>
          </a:lstStyle>
          <a:p>
            <a:r>
              <a:rPr lang="en-US" altLang="zh-CN" dirty="0"/>
              <a:t>2</a:t>
            </a:r>
            <a:r>
              <a:rPr lang="zh-CN" altLang="en-US" dirty="0"/>
              <a:t>、程序员上传到服务器的代码要求是完整版本，但是程序员开发过程中想做小版本的管理，以便追溯查询，怎么破？</a:t>
            </a:r>
            <a:endParaRPr lang="en-US" altLang="zh-CN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86F40D2-5839-418C-AE79-7BE9E4374669}"/>
              </a:ext>
            </a:extLst>
          </p:cNvPr>
          <p:cNvSpPr txBox="1"/>
          <p:nvPr/>
        </p:nvSpPr>
        <p:spPr>
          <a:xfrm>
            <a:off x="424976" y="2334612"/>
            <a:ext cx="81354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rgbClr val="007C6A"/>
                </a:solidFill>
              </a:defRPr>
            </a:lvl1pPr>
          </a:lstStyle>
          <a:p>
            <a:r>
              <a:rPr lang="en-US" altLang="zh-CN" dirty="0"/>
              <a:t>3</a:t>
            </a:r>
            <a:r>
              <a:rPr lang="zh-CN" altLang="en-US" dirty="0"/>
              <a:t>、系统正在上线运行，时不时还要修改</a:t>
            </a:r>
            <a:r>
              <a:rPr lang="en-US" altLang="zh-CN" dirty="0"/>
              <a:t>bug</a:t>
            </a:r>
            <a:r>
              <a:rPr lang="zh-CN" altLang="en-US" dirty="0"/>
              <a:t>，要增加好几个功能要几个月，如何管理几个版本？</a:t>
            </a:r>
            <a:endParaRPr lang="en-US" altLang="zh-CN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5853D2A-AB6A-4796-B29A-4DAC1597232A}"/>
              </a:ext>
            </a:extLst>
          </p:cNvPr>
          <p:cNvSpPr txBox="1"/>
          <p:nvPr/>
        </p:nvSpPr>
        <p:spPr>
          <a:xfrm>
            <a:off x="424976" y="3497630"/>
            <a:ext cx="8650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rgbClr val="007C6A"/>
                </a:solidFill>
              </a:defRPr>
            </a:lvl1pPr>
          </a:lstStyle>
          <a:p>
            <a:r>
              <a:rPr lang="en-US" altLang="zh-CN" dirty="0"/>
              <a:t>4</a:t>
            </a:r>
            <a:r>
              <a:rPr lang="zh-CN" altLang="en-US" dirty="0"/>
              <a:t>、如何管理一个分布在世界各地、互不相识的大型开发团队？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704998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6" y="4980"/>
            <a:ext cx="50234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 err="1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Egit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操作</a:t>
            </a:r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—</a:t>
            </a:r>
            <a:r>
              <a:rPr lang="en-US" altLang="zh-CN" sz="2000" dirty="0" err="1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Github</a:t>
            </a:r>
            <a:endParaRPr lang="zh-CN" alt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D9587DB1-F1C0-49DC-9E70-9EDF40F93024}"/>
              </a:ext>
            </a:extLst>
          </p:cNvPr>
          <p:cNvSpPr txBox="1"/>
          <p:nvPr/>
        </p:nvSpPr>
        <p:spPr>
          <a:xfrm>
            <a:off x="391072" y="461367"/>
            <a:ext cx="7776864" cy="417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学会运用比较工具</a:t>
            </a:r>
            <a:endParaRPr lang="en-US" altLang="zh-CN" sz="16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8694A45-0853-47AF-8C9A-F8D7E5666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72" y="1286280"/>
            <a:ext cx="7772400" cy="29813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3496994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6" y="4980"/>
            <a:ext cx="50234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 err="1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Egit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操作</a:t>
            </a:r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—</a:t>
            </a:r>
            <a:r>
              <a:rPr lang="en-US" altLang="zh-CN" sz="2000" dirty="0" err="1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Github</a:t>
            </a:r>
            <a:endParaRPr lang="zh-CN" alt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6E5F3ED-FE62-4CAF-ADE8-7CCE9D257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024" y="504825"/>
            <a:ext cx="5086350" cy="46386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509417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6" y="4980"/>
            <a:ext cx="50234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 err="1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Egit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操作</a:t>
            </a:r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—</a:t>
            </a:r>
            <a:r>
              <a:rPr lang="en-US" altLang="zh-CN" sz="2000" dirty="0" err="1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Github</a:t>
            </a:r>
            <a:endParaRPr lang="zh-CN" alt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622E39-10D7-4883-B6B2-C88790007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04" y="1197178"/>
            <a:ext cx="6963532" cy="2880320"/>
          </a:xfrm>
          <a:prstGeom prst="rect">
            <a:avLst/>
          </a:prstGeom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E9202580-8193-4958-9E7D-B2FAAC715180}"/>
              </a:ext>
            </a:extLst>
          </p:cNvPr>
          <p:cNvSpPr txBox="1"/>
          <p:nvPr/>
        </p:nvSpPr>
        <p:spPr>
          <a:xfrm>
            <a:off x="374438" y="405090"/>
            <a:ext cx="7776864" cy="417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将服务器代码同步到本地</a:t>
            </a:r>
            <a:endParaRPr lang="en-US" altLang="zh-CN" sz="16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327921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6" y="4980"/>
            <a:ext cx="50234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 err="1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Egit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操作</a:t>
            </a:r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—</a:t>
            </a:r>
            <a:r>
              <a:rPr lang="en-US" altLang="zh-CN" sz="2000" dirty="0" err="1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Github</a:t>
            </a:r>
            <a:endParaRPr lang="zh-CN" alt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4BB63507-85E9-4857-B21D-35C0A741C37B}"/>
              </a:ext>
            </a:extLst>
          </p:cNvPr>
          <p:cNvSpPr txBox="1"/>
          <p:nvPr/>
        </p:nvSpPr>
        <p:spPr>
          <a:xfrm>
            <a:off x="392815" y="405090"/>
            <a:ext cx="7776864" cy="417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解决冲突</a:t>
            </a:r>
            <a:endParaRPr lang="en-US" altLang="zh-CN" sz="16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5EA8767A-7AC6-4463-8081-C8D1B3876966}"/>
              </a:ext>
            </a:extLst>
          </p:cNvPr>
          <p:cNvSpPr txBox="1"/>
          <p:nvPr/>
        </p:nvSpPr>
        <p:spPr>
          <a:xfrm>
            <a:off x="655465" y="915762"/>
            <a:ext cx="3816424" cy="1525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先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pull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下来以后，会发生冲突报错，其实并没有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pull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成功，因为你的修改并没有提交成为本地版本，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无法进行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merge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n-US" altLang="zh-CN" sz="16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190F6CF-3D86-4DCD-AB2A-15AA53B32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035" y="613961"/>
            <a:ext cx="3619500" cy="2066925"/>
          </a:xfrm>
          <a:prstGeom prst="rect">
            <a:avLst/>
          </a:prstGeom>
        </p:spPr>
      </p:pic>
      <p:sp>
        <p:nvSpPr>
          <p:cNvPr id="10" name="TextBox 1">
            <a:extLst>
              <a:ext uri="{FF2B5EF4-FFF2-40B4-BE49-F238E27FC236}">
                <a16:creationId xmlns:a16="http://schemas.microsoft.com/office/drawing/2014/main" id="{BB4EAAAA-F6DB-4E97-B0C1-5A156FC4E1C3}"/>
              </a:ext>
            </a:extLst>
          </p:cNvPr>
          <p:cNvSpPr txBox="1"/>
          <p:nvPr/>
        </p:nvSpPr>
        <p:spPr>
          <a:xfrm>
            <a:off x="620563" y="2799418"/>
            <a:ext cx="8496944" cy="1525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所以解决冲突之前先要把你自己的程序提交到版本库</a:t>
            </a:r>
            <a:endParaRPr lang="en-US" altLang="zh-CN" sz="16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add </a:t>
            </a:r>
            <a:r>
              <a:rPr lang="en-US" altLang="zh-CN" sz="1600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index</a:t>
            </a:r>
            <a:r>
              <a:rPr lang="en-US" altLang="zh-CN" sz="1600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pitchFamily="2" charset="2"/>
              </a:rPr>
              <a:t>commit</a:t>
            </a:r>
            <a:endParaRPr lang="en-US" altLang="zh-CN" sz="16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完成提交后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再次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pull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会自动帮你合并版本，如果是同一文件同一位置的代码，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会让你手工合并。</a:t>
            </a:r>
            <a:endParaRPr lang="en-US" altLang="zh-CN" sz="16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96596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6" y="4980"/>
            <a:ext cx="50234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 err="1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Egit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操作</a:t>
            </a:r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—</a:t>
            </a:r>
            <a:r>
              <a:rPr lang="en-US" altLang="zh-CN" sz="2000" dirty="0" err="1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Github</a:t>
            </a:r>
            <a:endParaRPr lang="zh-CN" alt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72681FE8-A26B-45BD-9B56-107D7D2941F4}"/>
              </a:ext>
            </a:extLst>
          </p:cNvPr>
          <p:cNvSpPr txBox="1"/>
          <p:nvPr/>
        </p:nvSpPr>
        <p:spPr>
          <a:xfrm>
            <a:off x="374326" y="4404732"/>
            <a:ext cx="7776864" cy="417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合并完成后，再</a:t>
            </a: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Push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，则成功完成提交。</a:t>
            </a:r>
            <a:endParaRPr lang="en-US" altLang="zh-CN" sz="16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363766E-80BE-43E7-BF28-E35AD7DFF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788621"/>
            <a:ext cx="4133850" cy="1076325"/>
          </a:xfrm>
          <a:prstGeom prst="rect">
            <a:avLst/>
          </a:prstGeom>
        </p:spPr>
      </p:pic>
      <p:sp>
        <p:nvSpPr>
          <p:cNvPr id="12" name="TextBox 1">
            <a:extLst>
              <a:ext uri="{FF2B5EF4-FFF2-40B4-BE49-F238E27FC236}">
                <a16:creationId xmlns:a16="http://schemas.microsoft.com/office/drawing/2014/main" id="{80C5468A-DA2E-42B1-A287-3DADE1E18C2D}"/>
              </a:ext>
            </a:extLst>
          </p:cNvPr>
          <p:cNvSpPr txBox="1"/>
          <p:nvPr/>
        </p:nvSpPr>
        <p:spPr>
          <a:xfrm>
            <a:off x="374326" y="827081"/>
            <a:ext cx="3816424" cy="868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右侧就是合并时同一处代码发生了冲突，需要手工合并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n-US" altLang="zh-CN" sz="20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5EEE893-CB2F-4311-9EEB-DBB4B06E5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1857" y="2280121"/>
            <a:ext cx="4954945" cy="451820"/>
          </a:xfrm>
          <a:prstGeom prst="rect">
            <a:avLst/>
          </a:prstGeom>
        </p:spPr>
      </p:pic>
      <p:sp>
        <p:nvSpPr>
          <p:cNvPr id="14" name="TextBox 1">
            <a:extLst>
              <a:ext uri="{FF2B5EF4-FFF2-40B4-BE49-F238E27FC236}">
                <a16:creationId xmlns:a16="http://schemas.microsoft.com/office/drawing/2014/main" id="{968DB4B6-E8D8-4624-BE81-52C9FCA88D8B}"/>
              </a:ext>
            </a:extLst>
          </p:cNvPr>
          <p:cNvSpPr txBox="1"/>
          <p:nvPr/>
        </p:nvSpPr>
        <p:spPr>
          <a:xfrm>
            <a:off x="404780" y="1861938"/>
            <a:ext cx="3816424" cy="417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项目会出现右侧的状态</a:t>
            </a:r>
            <a:endParaRPr lang="en-US" altLang="zh-CN" sz="16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1D95C2BB-3783-4B3C-908D-BB42DCAB28B5}"/>
              </a:ext>
            </a:extLst>
          </p:cNvPr>
          <p:cNvSpPr txBox="1"/>
          <p:nvPr/>
        </p:nvSpPr>
        <p:spPr>
          <a:xfrm>
            <a:off x="412244" y="2480788"/>
            <a:ext cx="7344816" cy="1895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那么三步：</a:t>
            </a:r>
            <a:endParaRPr lang="en-US" altLang="zh-CN" sz="16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、编辑代码 </a:t>
            </a:r>
            <a:endParaRPr lang="en-US" altLang="zh-CN" sz="16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add index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commit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合并完成后，项目状态会如右侧图示。</a:t>
            </a:r>
            <a:endParaRPr lang="en-US" altLang="zh-CN" sz="16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B7D95D6-76DB-4104-9F80-CD0FF021AD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5525" y="3178557"/>
            <a:ext cx="4594907" cy="589535"/>
          </a:xfrm>
          <a:prstGeom prst="rect">
            <a:avLst/>
          </a:prstGeom>
        </p:spPr>
      </p:pic>
      <p:sp>
        <p:nvSpPr>
          <p:cNvPr id="17" name="TextBox 1">
            <a:extLst>
              <a:ext uri="{FF2B5EF4-FFF2-40B4-BE49-F238E27FC236}">
                <a16:creationId xmlns:a16="http://schemas.microsoft.com/office/drawing/2014/main" id="{FA49D5DB-ED27-4AD8-9CEF-21CF9761BB99}"/>
              </a:ext>
            </a:extLst>
          </p:cNvPr>
          <p:cNvSpPr txBox="1"/>
          <p:nvPr/>
        </p:nvSpPr>
        <p:spPr>
          <a:xfrm>
            <a:off x="332772" y="374980"/>
            <a:ext cx="7776864" cy="417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手工合并</a:t>
            </a:r>
            <a:endParaRPr lang="en-US" altLang="zh-CN" sz="16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1700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6" y="4980"/>
            <a:ext cx="50234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 err="1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Egit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操作</a:t>
            </a:r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—</a:t>
            </a:r>
            <a:r>
              <a:rPr lang="en-US" altLang="zh-CN" sz="2000" dirty="0" err="1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Github</a:t>
            </a:r>
            <a:endParaRPr lang="zh-CN" alt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E44991F-2548-4FBD-94D2-3C8DE0E3EB2C}"/>
              </a:ext>
            </a:extLst>
          </p:cNvPr>
          <p:cNvSpPr/>
          <p:nvPr/>
        </p:nvSpPr>
        <p:spPr>
          <a:xfrm>
            <a:off x="889686" y="2155380"/>
            <a:ext cx="712879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7C6A"/>
                </a:solidFill>
              </a:rPr>
              <a:t>[branch "master"]</a:t>
            </a:r>
          </a:p>
          <a:p>
            <a:r>
              <a:rPr lang="zh-CN" altLang="en-US" sz="1600" dirty="0">
                <a:solidFill>
                  <a:srgbClr val="007C6A"/>
                </a:solidFill>
              </a:rPr>
              <a:t>    remote = origin</a:t>
            </a:r>
          </a:p>
          <a:p>
            <a:r>
              <a:rPr lang="zh-CN" altLang="en-US" sz="1600" dirty="0">
                <a:solidFill>
                  <a:srgbClr val="007C6A"/>
                </a:solidFill>
              </a:rPr>
              <a:t>    merge = refs/heads/master</a:t>
            </a:r>
          </a:p>
          <a:p>
            <a:endParaRPr lang="zh-CN" altLang="en-US" sz="1600" dirty="0">
              <a:solidFill>
                <a:srgbClr val="007C6A"/>
              </a:solidFill>
            </a:endParaRPr>
          </a:p>
          <a:p>
            <a:r>
              <a:rPr lang="zh-CN" altLang="en-US" sz="1600" dirty="0">
                <a:solidFill>
                  <a:srgbClr val="007C6A"/>
                </a:solidFill>
              </a:rPr>
              <a:t>[remote "origin"]</a:t>
            </a:r>
          </a:p>
          <a:p>
            <a:r>
              <a:rPr lang="zh-CN" altLang="en-US" sz="1600" dirty="0">
                <a:solidFill>
                  <a:srgbClr val="007C6A"/>
                </a:solidFill>
              </a:rPr>
              <a:t>    url = https://xxxxxxxx/xxxxx.git</a:t>
            </a:r>
          </a:p>
          <a:p>
            <a:r>
              <a:rPr lang="zh-CN" altLang="en-US" sz="1600" dirty="0">
                <a:solidFill>
                  <a:srgbClr val="007C6A"/>
                </a:solidFill>
              </a:rPr>
              <a:t>    fetch = +refs/heads/*:refs/remotes/origin/*</a:t>
            </a:r>
          </a:p>
          <a:p>
            <a:r>
              <a:rPr lang="zh-CN" altLang="en-US" sz="1600" dirty="0">
                <a:solidFill>
                  <a:srgbClr val="007C6A"/>
                </a:solidFill>
              </a:rPr>
              <a:t>    push = refs/heads/master:refs/heads/master</a:t>
            </a: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AFD0F9E2-B7E1-4369-9C7A-F48E5AFD9C09}"/>
              </a:ext>
            </a:extLst>
          </p:cNvPr>
          <p:cNvSpPr txBox="1"/>
          <p:nvPr/>
        </p:nvSpPr>
        <p:spPr>
          <a:xfrm>
            <a:off x="306670" y="424227"/>
            <a:ext cx="7776864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关于老版本EGit没有[Pull...] 只有[Pull]的解决方案</a:t>
            </a:r>
            <a:endParaRPr lang="en-US" altLang="zh-CN" b="1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5800A84F-C9F0-46F8-A3A1-7F8A6903324A}"/>
              </a:ext>
            </a:extLst>
          </p:cNvPr>
          <p:cNvSpPr txBox="1"/>
          <p:nvPr/>
        </p:nvSpPr>
        <p:spPr>
          <a:xfrm>
            <a:off x="964555" y="1125496"/>
            <a:ext cx="7776864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windows--&gt;Preference--&gt;Repository Settings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中选择自己的仓库点击</a:t>
            </a: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OPEN,</a:t>
            </a:r>
            <a:r>
              <a:rPr lang="zh-CN" altLang="en-US" sz="16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添加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如下配置：</a:t>
            </a:r>
            <a:endParaRPr lang="en-US" altLang="zh-CN" sz="1600" b="1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65949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37260" y="429260"/>
            <a:ext cx="140208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目录</a:t>
            </a:r>
          </a:p>
        </p:txBody>
      </p:sp>
      <p:sp>
        <p:nvSpPr>
          <p:cNvPr id="6" name="矩形 5"/>
          <p:cNvSpPr/>
          <p:nvPr/>
        </p:nvSpPr>
        <p:spPr>
          <a:xfrm>
            <a:off x="3085211" y="1118616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085211" y="1730375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085211" y="2379980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085211" y="3025394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对角圆角矩形 10"/>
          <p:cNvSpPr/>
          <p:nvPr/>
        </p:nvSpPr>
        <p:spPr>
          <a:xfrm>
            <a:off x="3941826" y="1145286"/>
            <a:ext cx="3909822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对角圆角矩形 12"/>
          <p:cNvSpPr/>
          <p:nvPr/>
        </p:nvSpPr>
        <p:spPr>
          <a:xfrm>
            <a:off x="3941826" y="1797050"/>
            <a:ext cx="3909822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Git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实战操练</a:t>
            </a:r>
            <a:endParaRPr lang="zh-CN" altLang="en-US" sz="2400" dirty="0"/>
          </a:p>
        </p:txBody>
      </p:sp>
      <p:sp>
        <p:nvSpPr>
          <p:cNvPr id="14" name="对角圆角矩形 13"/>
          <p:cNvSpPr/>
          <p:nvPr/>
        </p:nvSpPr>
        <p:spPr>
          <a:xfrm>
            <a:off x="3941826" y="2446655"/>
            <a:ext cx="3909822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Github</a:t>
            </a:r>
            <a:r>
              <a:rPr lang="zh-CN" altLang="en-US" sz="2400" dirty="0"/>
              <a:t>简介与实操</a:t>
            </a:r>
          </a:p>
        </p:txBody>
      </p:sp>
      <p:sp>
        <p:nvSpPr>
          <p:cNvPr id="15" name="对角圆角矩形 14"/>
          <p:cNvSpPr/>
          <p:nvPr/>
        </p:nvSpPr>
        <p:spPr>
          <a:xfrm>
            <a:off x="3941826" y="3067939"/>
            <a:ext cx="3909821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Egit</a:t>
            </a:r>
            <a:r>
              <a:rPr lang="zh-CN" altLang="en-US" sz="2400" dirty="0"/>
              <a:t>操作</a:t>
            </a:r>
          </a:p>
        </p:txBody>
      </p:sp>
      <p:sp>
        <p:nvSpPr>
          <p:cNvPr id="16" name="矩形 15"/>
          <p:cNvSpPr/>
          <p:nvPr/>
        </p:nvSpPr>
        <p:spPr>
          <a:xfrm>
            <a:off x="3120454" y="1043559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7" name="矩形 16"/>
          <p:cNvSpPr/>
          <p:nvPr/>
        </p:nvSpPr>
        <p:spPr>
          <a:xfrm>
            <a:off x="3133471" y="1638935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8" name="矩形 17"/>
          <p:cNvSpPr/>
          <p:nvPr/>
        </p:nvSpPr>
        <p:spPr>
          <a:xfrm>
            <a:off x="3056636" y="2311400"/>
            <a:ext cx="59880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9" name="矩形 18"/>
          <p:cNvSpPr/>
          <p:nvPr/>
        </p:nvSpPr>
        <p:spPr>
          <a:xfrm>
            <a:off x="3123629" y="2952369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4000" b="1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0" name="矩形 19"/>
          <p:cNvSpPr/>
          <p:nvPr/>
        </p:nvSpPr>
        <p:spPr>
          <a:xfrm>
            <a:off x="4772151" y="1153223"/>
            <a:ext cx="2249170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zh-CN" altLang="en-US" sz="2400" dirty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简介及安装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379E222-A67E-4D95-8218-271B83AB2EE8}"/>
              </a:ext>
            </a:extLst>
          </p:cNvPr>
          <p:cNvSpPr/>
          <p:nvPr/>
        </p:nvSpPr>
        <p:spPr>
          <a:xfrm>
            <a:off x="3091307" y="3636264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对角圆角矩形 10">
            <a:extLst>
              <a:ext uri="{FF2B5EF4-FFF2-40B4-BE49-F238E27FC236}">
                <a16:creationId xmlns:a16="http://schemas.microsoft.com/office/drawing/2014/main" id="{90D61BAE-2231-479A-AB12-F4A6545FAE59}"/>
              </a:ext>
            </a:extLst>
          </p:cNvPr>
          <p:cNvSpPr/>
          <p:nvPr/>
        </p:nvSpPr>
        <p:spPr>
          <a:xfrm>
            <a:off x="3947922" y="3662934"/>
            <a:ext cx="3903725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C918E8-82E5-454A-84B6-08A7DA7A034B}"/>
              </a:ext>
            </a:extLst>
          </p:cNvPr>
          <p:cNvSpPr/>
          <p:nvPr/>
        </p:nvSpPr>
        <p:spPr>
          <a:xfrm>
            <a:off x="4772151" y="3677538"/>
            <a:ext cx="2249170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zh-CN" altLang="en-US" sz="2400" dirty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工作流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5CF3268-0979-4D91-8A1E-E6431BDD50F4}"/>
              </a:ext>
            </a:extLst>
          </p:cNvPr>
          <p:cNvSpPr/>
          <p:nvPr/>
        </p:nvSpPr>
        <p:spPr>
          <a:xfrm>
            <a:off x="3130042" y="3547364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0B87D3A-D325-4ADB-B9EB-BA74877775A4}"/>
              </a:ext>
            </a:extLst>
          </p:cNvPr>
          <p:cNvSpPr/>
          <p:nvPr/>
        </p:nvSpPr>
        <p:spPr>
          <a:xfrm>
            <a:off x="3941825" y="3667253"/>
            <a:ext cx="3909822" cy="474980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544366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6" y="4980"/>
            <a:ext cx="50234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Git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工作流</a:t>
            </a:r>
            <a:endParaRPr lang="zh-CN" alt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B94D4C6C-0A80-4432-8114-48967B670403}"/>
              </a:ext>
            </a:extLst>
          </p:cNvPr>
          <p:cNvSpPr txBox="1"/>
          <p:nvPr/>
        </p:nvSpPr>
        <p:spPr>
          <a:xfrm>
            <a:off x="467544" y="405090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简单来说就是，一个项目的成员们在工作中统一使用</a:t>
            </a:r>
            <a:r>
              <a:rPr lang="en-US" altLang="zh-CN" sz="24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的工作方式。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745AAB2-8FA9-4649-B2FF-0E1BF07B1A59}"/>
              </a:ext>
            </a:extLst>
          </p:cNvPr>
          <p:cNvSpPr/>
          <p:nvPr/>
        </p:nvSpPr>
        <p:spPr>
          <a:xfrm>
            <a:off x="611560" y="2997378"/>
            <a:ext cx="23775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集中式工作流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F31630A-A22B-4290-8241-4E05EA6EA05C}"/>
              </a:ext>
            </a:extLst>
          </p:cNvPr>
          <p:cNvSpPr/>
          <p:nvPr/>
        </p:nvSpPr>
        <p:spPr>
          <a:xfrm>
            <a:off x="611560" y="3643709"/>
            <a:ext cx="25795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GitFlow</a:t>
            </a: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091392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6" y="4980"/>
            <a:ext cx="50234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Git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工作流</a:t>
            </a:r>
            <a:endParaRPr lang="zh-CN" alt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579AF67-1863-4B65-874F-1BE2EEC5CEF4}"/>
              </a:ext>
            </a:extLst>
          </p:cNvPr>
          <p:cNvSpPr/>
          <p:nvPr/>
        </p:nvSpPr>
        <p:spPr>
          <a:xfrm>
            <a:off x="467544" y="259112"/>
            <a:ext cx="23775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集中式工作流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ECEE231F-D7F0-4573-9513-C169670D64F4}"/>
              </a:ext>
            </a:extLst>
          </p:cNvPr>
          <p:cNvSpPr txBox="1"/>
          <p:nvPr/>
        </p:nvSpPr>
        <p:spPr>
          <a:xfrm>
            <a:off x="56977" y="775246"/>
            <a:ext cx="8275264" cy="1237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像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SVN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一样，集中式工作流以中央仓库作为项目所有修改的单点实体。所有修改都提交到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Master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这个分支上。</a:t>
            </a:r>
            <a:endParaRPr lang="en-US" altLang="zh-CN" sz="16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这种方式与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SVN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的主要区别就是开发人员有本地库。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很多特性并没有用到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en-US" altLang="zh-CN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D1A8B62-7A37-47A6-A188-4AC9F8EF3AB0}"/>
              </a:ext>
            </a:extLst>
          </p:cNvPr>
          <p:cNvGrpSpPr/>
          <p:nvPr/>
        </p:nvGrpSpPr>
        <p:grpSpPr>
          <a:xfrm>
            <a:off x="1022241" y="1981298"/>
            <a:ext cx="7099517" cy="2903090"/>
            <a:chOff x="1566627" y="2924944"/>
            <a:chExt cx="7099517" cy="2903090"/>
          </a:xfrm>
        </p:grpSpPr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A734FB58-FB8D-4AC6-9A98-4143E76BF4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66627" y="4918397"/>
              <a:ext cx="411163" cy="858837"/>
            </a:xfrm>
            <a:custGeom>
              <a:avLst/>
              <a:gdLst>
                <a:gd name="T0" fmla="*/ 630 w 780"/>
                <a:gd name="T1" fmla="*/ 493 h 1626"/>
                <a:gd name="T2" fmla="*/ 149 w 780"/>
                <a:gd name="T3" fmla="*/ 493 h 1626"/>
                <a:gd name="T4" fmla="*/ 58 w 780"/>
                <a:gd name="T5" fmla="*/ 523 h 1626"/>
                <a:gd name="T6" fmla="*/ 15 w 780"/>
                <a:gd name="T7" fmla="*/ 574 h 1626"/>
                <a:gd name="T8" fmla="*/ 0 w 780"/>
                <a:gd name="T9" fmla="*/ 639 h 1626"/>
                <a:gd name="T10" fmla="*/ 0 w 780"/>
                <a:gd name="T11" fmla="*/ 1196 h 1626"/>
                <a:gd name="T12" fmla="*/ 131 w 780"/>
                <a:gd name="T13" fmla="*/ 1196 h 1626"/>
                <a:gd name="T14" fmla="*/ 131 w 780"/>
                <a:gd name="T15" fmla="*/ 1626 h 1626"/>
                <a:gd name="T16" fmla="*/ 643 w 780"/>
                <a:gd name="T17" fmla="*/ 1626 h 1626"/>
                <a:gd name="T18" fmla="*/ 643 w 780"/>
                <a:gd name="T19" fmla="*/ 1196 h 1626"/>
                <a:gd name="T20" fmla="*/ 780 w 780"/>
                <a:gd name="T21" fmla="*/ 1196 h 1626"/>
                <a:gd name="T22" fmla="*/ 780 w 780"/>
                <a:gd name="T23" fmla="*/ 639 h 1626"/>
                <a:gd name="T24" fmla="*/ 748 w 780"/>
                <a:gd name="T25" fmla="*/ 549 h 1626"/>
                <a:gd name="T26" fmla="*/ 697 w 780"/>
                <a:gd name="T27" fmla="*/ 508 h 1626"/>
                <a:gd name="T28" fmla="*/ 630 w 780"/>
                <a:gd name="T29" fmla="*/ 493 h 1626"/>
                <a:gd name="T30" fmla="*/ 614 w 780"/>
                <a:gd name="T31" fmla="*/ 217 h 1626"/>
                <a:gd name="T32" fmla="*/ 390 w 780"/>
                <a:gd name="T33" fmla="*/ 0 h 1626"/>
                <a:gd name="T34" fmla="*/ 165 w 780"/>
                <a:gd name="T35" fmla="*/ 217 h 1626"/>
                <a:gd name="T36" fmla="*/ 390 w 780"/>
                <a:gd name="T37" fmla="*/ 434 h 1626"/>
                <a:gd name="T38" fmla="*/ 614 w 780"/>
                <a:gd name="T39" fmla="*/ 217 h 1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80" h="1626">
                  <a:moveTo>
                    <a:pt x="630" y="493"/>
                  </a:moveTo>
                  <a:lnTo>
                    <a:pt x="149" y="493"/>
                  </a:lnTo>
                  <a:cubicBezTo>
                    <a:pt x="115" y="493"/>
                    <a:pt x="83" y="504"/>
                    <a:pt x="58" y="523"/>
                  </a:cubicBezTo>
                  <a:cubicBezTo>
                    <a:pt x="40" y="537"/>
                    <a:pt x="25" y="554"/>
                    <a:pt x="15" y="574"/>
                  </a:cubicBezTo>
                  <a:cubicBezTo>
                    <a:pt x="5" y="593"/>
                    <a:pt x="0" y="616"/>
                    <a:pt x="0" y="639"/>
                  </a:cubicBezTo>
                  <a:lnTo>
                    <a:pt x="0" y="1196"/>
                  </a:lnTo>
                  <a:lnTo>
                    <a:pt x="131" y="1196"/>
                  </a:lnTo>
                  <a:lnTo>
                    <a:pt x="131" y="1626"/>
                  </a:lnTo>
                  <a:lnTo>
                    <a:pt x="643" y="1626"/>
                  </a:lnTo>
                  <a:lnTo>
                    <a:pt x="643" y="1196"/>
                  </a:lnTo>
                  <a:lnTo>
                    <a:pt x="780" y="1196"/>
                  </a:lnTo>
                  <a:lnTo>
                    <a:pt x="780" y="639"/>
                  </a:lnTo>
                  <a:cubicBezTo>
                    <a:pt x="780" y="605"/>
                    <a:pt x="768" y="574"/>
                    <a:pt x="748" y="549"/>
                  </a:cubicBezTo>
                  <a:cubicBezTo>
                    <a:pt x="734" y="532"/>
                    <a:pt x="717" y="518"/>
                    <a:pt x="697" y="508"/>
                  </a:cubicBezTo>
                  <a:cubicBezTo>
                    <a:pt x="676" y="498"/>
                    <a:pt x="654" y="493"/>
                    <a:pt x="630" y="493"/>
                  </a:cubicBezTo>
                  <a:close/>
                  <a:moveTo>
                    <a:pt x="614" y="217"/>
                  </a:moveTo>
                  <a:cubicBezTo>
                    <a:pt x="614" y="97"/>
                    <a:pt x="513" y="0"/>
                    <a:pt x="390" y="0"/>
                  </a:cubicBezTo>
                  <a:cubicBezTo>
                    <a:pt x="266" y="0"/>
                    <a:pt x="165" y="97"/>
                    <a:pt x="165" y="217"/>
                  </a:cubicBezTo>
                  <a:cubicBezTo>
                    <a:pt x="165" y="337"/>
                    <a:pt x="266" y="434"/>
                    <a:pt x="390" y="434"/>
                  </a:cubicBezTo>
                  <a:cubicBezTo>
                    <a:pt x="513" y="434"/>
                    <a:pt x="614" y="337"/>
                    <a:pt x="614" y="217"/>
                  </a:cubicBezTo>
                  <a:close/>
                </a:path>
              </a:pathLst>
            </a:custGeom>
            <a:solidFill>
              <a:srgbClr val="007C6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9D937E27-887D-4FC1-8464-9197A5149B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76723" y="4918397"/>
              <a:ext cx="438150" cy="909637"/>
            </a:xfrm>
            <a:custGeom>
              <a:avLst/>
              <a:gdLst>
                <a:gd name="T0" fmla="*/ 669 w 828"/>
                <a:gd name="T1" fmla="*/ 522 h 1724"/>
                <a:gd name="T2" fmla="*/ 159 w 828"/>
                <a:gd name="T3" fmla="*/ 522 h 1724"/>
                <a:gd name="T4" fmla="*/ 62 w 828"/>
                <a:gd name="T5" fmla="*/ 554 h 1724"/>
                <a:gd name="T6" fmla="*/ 17 w 828"/>
                <a:gd name="T7" fmla="*/ 608 h 1724"/>
                <a:gd name="T8" fmla="*/ 0 w 828"/>
                <a:gd name="T9" fmla="*/ 677 h 1724"/>
                <a:gd name="T10" fmla="*/ 0 w 828"/>
                <a:gd name="T11" fmla="*/ 1268 h 1724"/>
                <a:gd name="T12" fmla="*/ 140 w 828"/>
                <a:gd name="T13" fmla="*/ 1268 h 1724"/>
                <a:gd name="T14" fmla="*/ 140 w 828"/>
                <a:gd name="T15" fmla="*/ 1724 h 1724"/>
                <a:gd name="T16" fmla="*/ 683 w 828"/>
                <a:gd name="T17" fmla="*/ 1724 h 1724"/>
                <a:gd name="T18" fmla="*/ 683 w 828"/>
                <a:gd name="T19" fmla="*/ 1268 h 1724"/>
                <a:gd name="T20" fmla="*/ 828 w 828"/>
                <a:gd name="T21" fmla="*/ 1268 h 1724"/>
                <a:gd name="T22" fmla="*/ 828 w 828"/>
                <a:gd name="T23" fmla="*/ 677 h 1724"/>
                <a:gd name="T24" fmla="*/ 794 w 828"/>
                <a:gd name="T25" fmla="*/ 582 h 1724"/>
                <a:gd name="T26" fmla="*/ 740 w 828"/>
                <a:gd name="T27" fmla="*/ 538 h 1724"/>
                <a:gd name="T28" fmla="*/ 669 w 828"/>
                <a:gd name="T29" fmla="*/ 522 h 1724"/>
                <a:gd name="T30" fmla="*/ 652 w 828"/>
                <a:gd name="T31" fmla="*/ 230 h 1724"/>
                <a:gd name="T32" fmla="*/ 414 w 828"/>
                <a:gd name="T33" fmla="*/ 0 h 1724"/>
                <a:gd name="T34" fmla="*/ 176 w 828"/>
                <a:gd name="T35" fmla="*/ 230 h 1724"/>
                <a:gd name="T36" fmla="*/ 414 w 828"/>
                <a:gd name="T37" fmla="*/ 460 h 1724"/>
                <a:gd name="T38" fmla="*/ 652 w 828"/>
                <a:gd name="T39" fmla="*/ 230 h 1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28" h="1724">
                  <a:moveTo>
                    <a:pt x="669" y="522"/>
                  </a:moveTo>
                  <a:lnTo>
                    <a:pt x="159" y="522"/>
                  </a:lnTo>
                  <a:cubicBezTo>
                    <a:pt x="123" y="522"/>
                    <a:pt x="89" y="534"/>
                    <a:pt x="62" y="554"/>
                  </a:cubicBezTo>
                  <a:cubicBezTo>
                    <a:pt x="43" y="569"/>
                    <a:pt x="28" y="587"/>
                    <a:pt x="17" y="608"/>
                  </a:cubicBezTo>
                  <a:cubicBezTo>
                    <a:pt x="6" y="629"/>
                    <a:pt x="0" y="652"/>
                    <a:pt x="0" y="677"/>
                  </a:cubicBezTo>
                  <a:lnTo>
                    <a:pt x="0" y="1268"/>
                  </a:lnTo>
                  <a:lnTo>
                    <a:pt x="140" y="1268"/>
                  </a:lnTo>
                  <a:lnTo>
                    <a:pt x="140" y="1724"/>
                  </a:lnTo>
                  <a:lnTo>
                    <a:pt x="683" y="1724"/>
                  </a:lnTo>
                  <a:lnTo>
                    <a:pt x="683" y="1268"/>
                  </a:lnTo>
                  <a:lnTo>
                    <a:pt x="828" y="1268"/>
                  </a:lnTo>
                  <a:lnTo>
                    <a:pt x="828" y="677"/>
                  </a:lnTo>
                  <a:cubicBezTo>
                    <a:pt x="828" y="641"/>
                    <a:pt x="815" y="608"/>
                    <a:pt x="794" y="582"/>
                  </a:cubicBezTo>
                  <a:cubicBezTo>
                    <a:pt x="780" y="564"/>
                    <a:pt x="761" y="549"/>
                    <a:pt x="740" y="538"/>
                  </a:cubicBezTo>
                  <a:cubicBezTo>
                    <a:pt x="718" y="528"/>
                    <a:pt x="694" y="522"/>
                    <a:pt x="669" y="522"/>
                  </a:cubicBezTo>
                  <a:close/>
                  <a:moveTo>
                    <a:pt x="652" y="230"/>
                  </a:moveTo>
                  <a:cubicBezTo>
                    <a:pt x="652" y="103"/>
                    <a:pt x="546" y="0"/>
                    <a:pt x="414" y="0"/>
                  </a:cubicBezTo>
                  <a:cubicBezTo>
                    <a:pt x="283" y="0"/>
                    <a:pt x="176" y="103"/>
                    <a:pt x="176" y="230"/>
                  </a:cubicBezTo>
                  <a:cubicBezTo>
                    <a:pt x="176" y="357"/>
                    <a:pt x="283" y="460"/>
                    <a:pt x="414" y="460"/>
                  </a:cubicBezTo>
                  <a:cubicBezTo>
                    <a:pt x="546" y="460"/>
                    <a:pt x="652" y="357"/>
                    <a:pt x="652" y="230"/>
                  </a:cubicBezTo>
                  <a:close/>
                </a:path>
              </a:pathLst>
            </a:custGeom>
            <a:solidFill>
              <a:srgbClr val="007C6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6F226FE5-4E9E-4C55-A794-408B40894F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75186" y="4918397"/>
              <a:ext cx="438150" cy="909637"/>
            </a:xfrm>
            <a:custGeom>
              <a:avLst/>
              <a:gdLst>
                <a:gd name="T0" fmla="*/ 669 w 828"/>
                <a:gd name="T1" fmla="*/ 522 h 1724"/>
                <a:gd name="T2" fmla="*/ 159 w 828"/>
                <a:gd name="T3" fmla="*/ 522 h 1724"/>
                <a:gd name="T4" fmla="*/ 62 w 828"/>
                <a:gd name="T5" fmla="*/ 554 h 1724"/>
                <a:gd name="T6" fmla="*/ 17 w 828"/>
                <a:gd name="T7" fmla="*/ 608 h 1724"/>
                <a:gd name="T8" fmla="*/ 0 w 828"/>
                <a:gd name="T9" fmla="*/ 677 h 1724"/>
                <a:gd name="T10" fmla="*/ 0 w 828"/>
                <a:gd name="T11" fmla="*/ 1268 h 1724"/>
                <a:gd name="T12" fmla="*/ 140 w 828"/>
                <a:gd name="T13" fmla="*/ 1268 h 1724"/>
                <a:gd name="T14" fmla="*/ 140 w 828"/>
                <a:gd name="T15" fmla="*/ 1724 h 1724"/>
                <a:gd name="T16" fmla="*/ 683 w 828"/>
                <a:gd name="T17" fmla="*/ 1724 h 1724"/>
                <a:gd name="T18" fmla="*/ 683 w 828"/>
                <a:gd name="T19" fmla="*/ 1268 h 1724"/>
                <a:gd name="T20" fmla="*/ 828 w 828"/>
                <a:gd name="T21" fmla="*/ 1268 h 1724"/>
                <a:gd name="T22" fmla="*/ 828 w 828"/>
                <a:gd name="T23" fmla="*/ 677 h 1724"/>
                <a:gd name="T24" fmla="*/ 794 w 828"/>
                <a:gd name="T25" fmla="*/ 582 h 1724"/>
                <a:gd name="T26" fmla="*/ 740 w 828"/>
                <a:gd name="T27" fmla="*/ 538 h 1724"/>
                <a:gd name="T28" fmla="*/ 669 w 828"/>
                <a:gd name="T29" fmla="*/ 522 h 1724"/>
                <a:gd name="T30" fmla="*/ 652 w 828"/>
                <a:gd name="T31" fmla="*/ 230 h 1724"/>
                <a:gd name="T32" fmla="*/ 414 w 828"/>
                <a:gd name="T33" fmla="*/ 0 h 1724"/>
                <a:gd name="T34" fmla="*/ 176 w 828"/>
                <a:gd name="T35" fmla="*/ 230 h 1724"/>
                <a:gd name="T36" fmla="*/ 414 w 828"/>
                <a:gd name="T37" fmla="*/ 460 h 1724"/>
                <a:gd name="T38" fmla="*/ 652 w 828"/>
                <a:gd name="T39" fmla="*/ 230 h 1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28" h="1724">
                  <a:moveTo>
                    <a:pt x="669" y="522"/>
                  </a:moveTo>
                  <a:lnTo>
                    <a:pt x="159" y="522"/>
                  </a:lnTo>
                  <a:cubicBezTo>
                    <a:pt x="123" y="522"/>
                    <a:pt x="89" y="534"/>
                    <a:pt x="62" y="554"/>
                  </a:cubicBezTo>
                  <a:cubicBezTo>
                    <a:pt x="43" y="569"/>
                    <a:pt x="28" y="587"/>
                    <a:pt x="17" y="608"/>
                  </a:cubicBezTo>
                  <a:cubicBezTo>
                    <a:pt x="6" y="629"/>
                    <a:pt x="0" y="652"/>
                    <a:pt x="0" y="677"/>
                  </a:cubicBezTo>
                  <a:lnTo>
                    <a:pt x="0" y="1268"/>
                  </a:lnTo>
                  <a:lnTo>
                    <a:pt x="140" y="1268"/>
                  </a:lnTo>
                  <a:lnTo>
                    <a:pt x="140" y="1724"/>
                  </a:lnTo>
                  <a:lnTo>
                    <a:pt x="683" y="1724"/>
                  </a:lnTo>
                  <a:lnTo>
                    <a:pt x="683" y="1268"/>
                  </a:lnTo>
                  <a:lnTo>
                    <a:pt x="828" y="1268"/>
                  </a:lnTo>
                  <a:lnTo>
                    <a:pt x="828" y="677"/>
                  </a:lnTo>
                  <a:cubicBezTo>
                    <a:pt x="828" y="641"/>
                    <a:pt x="815" y="608"/>
                    <a:pt x="794" y="582"/>
                  </a:cubicBezTo>
                  <a:cubicBezTo>
                    <a:pt x="780" y="564"/>
                    <a:pt x="761" y="549"/>
                    <a:pt x="740" y="538"/>
                  </a:cubicBezTo>
                  <a:cubicBezTo>
                    <a:pt x="718" y="528"/>
                    <a:pt x="694" y="522"/>
                    <a:pt x="669" y="522"/>
                  </a:cubicBezTo>
                  <a:close/>
                  <a:moveTo>
                    <a:pt x="652" y="230"/>
                  </a:moveTo>
                  <a:cubicBezTo>
                    <a:pt x="652" y="103"/>
                    <a:pt x="546" y="0"/>
                    <a:pt x="414" y="0"/>
                  </a:cubicBezTo>
                  <a:cubicBezTo>
                    <a:pt x="283" y="0"/>
                    <a:pt x="176" y="103"/>
                    <a:pt x="176" y="230"/>
                  </a:cubicBezTo>
                  <a:cubicBezTo>
                    <a:pt x="176" y="357"/>
                    <a:pt x="283" y="460"/>
                    <a:pt x="414" y="460"/>
                  </a:cubicBezTo>
                  <a:cubicBezTo>
                    <a:pt x="546" y="460"/>
                    <a:pt x="652" y="357"/>
                    <a:pt x="652" y="230"/>
                  </a:cubicBezTo>
                  <a:close/>
                </a:path>
              </a:pathLst>
            </a:custGeom>
            <a:solidFill>
              <a:srgbClr val="007C6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云形 14">
              <a:extLst>
                <a:ext uri="{FF2B5EF4-FFF2-40B4-BE49-F238E27FC236}">
                  <a16:creationId xmlns:a16="http://schemas.microsoft.com/office/drawing/2014/main" id="{216D1798-1DE0-4D8C-92F7-46C0B772202A}"/>
                </a:ext>
              </a:extLst>
            </p:cNvPr>
            <p:cNvSpPr/>
            <p:nvPr/>
          </p:nvSpPr>
          <p:spPr>
            <a:xfrm>
              <a:off x="2771800" y="2924944"/>
              <a:ext cx="3672408" cy="1512168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上箭头 8">
              <a:extLst>
                <a:ext uri="{FF2B5EF4-FFF2-40B4-BE49-F238E27FC236}">
                  <a16:creationId xmlns:a16="http://schemas.microsoft.com/office/drawing/2014/main" id="{FB7E5FA4-2C9F-43D6-A3DD-451AC2178FEE}"/>
                </a:ext>
              </a:extLst>
            </p:cNvPr>
            <p:cNvSpPr/>
            <p:nvPr/>
          </p:nvSpPr>
          <p:spPr>
            <a:xfrm>
              <a:off x="2123728" y="4653136"/>
              <a:ext cx="432048" cy="72008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上箭头 9">
              <a:extLst>
                <a:ext uri="{FF2B5EF4-FFF2-40B4-BE49-F238E27FC236}">
                  <a16:creationId xmlns:a16="http://schemas.microsoft.com/office/drawing/2014/main" id="{D59C91C1-2F27-4291-85DF-55C48DAB864E}"/>
                </a:ext>
              </a:extLst>
            </p:cNvPr>
            <p:cNvSpPr/>
            <p:nvPr/>
          </p:nvSpPr>
          <p:spPr>
            <a:xfrm>
              <a:off x="4817131" y="4747914"/>
              <a:ext cx="432048" cy="72008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上箭头 10">
              <a:extLst>
                <a:ext uri="{FF2B5EF4-FFF2-40B4-BE49-F238E27FC236}">
                  <a16:creationId xmlns:a16="http://schemas.microsoft.com/office/drawing/2014/main" id="{87C3D068-786C-4D9C-8C43-83FF9EEBA164}"/>
                </a:ext>
              </a:extLst>
            </p:cNvPr>
            <p:cNvSpPr/>
            <p:nvPr/>
          </p:nvSpPr>
          <p:spPr>
            <a:xfrm>
              <a:off x="7408276" y="4747914"/>
              <a:ext cx="432048" cy="72008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上箭头 11">
              <a:extLst>
                <a:ext uri="{FF2B5EF4-FFF2-40B4-BE49-F238E27FC236}">
                  <a16:creationId xmlns:a16="http://schemas.microsoft.com/office/drawing/2014/main" id="{5F4BCCA8-F19F-43FF-B7A6-8E02F25C164C}"/>
                </a:ext>
              </a:extLst>
            </p:cNvPr>
            <p:cNvSpPr/>
            <p:nvPr/>
          </p:nvSpPr>
          <p:spPr>
            <a:xfrm>
              <a:off x="3743908" y="3303332"/>
              <a:ext cx="432048" cy="72008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455B0D4-17F0-4FA2-BEC0-074520A40764}"/>
                </a:ext>
              </a:extLst>
            </p:cNvPr>
            <p:cNvSpPr txBox="1"/>
            <p:nvPr/>
          </p:nvSpPr>
          <p:spPr>
            <a:xfrm>
              <a:off x="4084377" y="3478706"/>
              <a:ext cx="1465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origin/master</a:t>
              </a:r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A24791B-BA22-41C7-98A2-1DD36CF65D9E}"/>
                </a:ext>
              </a:extLst>
            </p:cNvPr>
            <p:cNvSpPr txBox="1"/>
            <p:nvPr/>
          </p:nvSpPr>
          <p:spPr>
            <a:xfrm>
              <a:off x="2402378" y="4918397"/>
              <a:ext cx="889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 master</a:t>
              </a:r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514266A-C3B5-4234-8C78-2783E9819F77}"/>
                </a:ext>
              </a:extLst>
            </p:cNvPr>
            <p:cNvSpPr txBox="1"/>
            <p:nvPr/>
          </p:nvSpPr>
          <p:spPr>
            <a:xfrm>
              <a:off x="5172451" y="4955532"/>
              <a:ext cx="889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 master</a:t>
              </a:r>
              <a:endParaRPr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2F6AAE1-512A-4250-9066-FE1D4E55A9E2}"/>
                </a:ext>
              </a:extLst>
            </p:cNvPr>
            <p:cNvSpPr txBox="1"/>
            <p:nvPr/>
          </p:nvSpPr>
          <p:spPr>
            <a:xfrm>
              <a:off x="7776413" y="5003883"/>
              <a:ext cx="889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 master</a:t>
              </a:r>
              <a:endParaRPr lang="zh-CN" altLang="en-US" dirty="0"/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B145B3E5-98B0-4982-A23A-2FBC78DAEA54}"/>
                </a:ext>
              </a:extLst>
            </p:cNvPr>
            <p:cNvCxnSpPr/>
            <p:nvPr/>
          </p:nvCxnSpPr>
          <p:spPr>
            <a:xfrm flipH="1">
              <a:off x="2699792" y="3681028"/>
              <a:ext cx="1044116" cy="1066886"/>
            </a:xfrm>
            <a:prstGeom prst="straightConnector1">
              <a:avLst/>
            </a:prstGeom>
            <a:ln w="38100">
              <a:solidFill>
                <a:schemeClr val="accent5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489B5B44-BBC2-4B9F-BA2C-77935E6CE525}"/>
                </a:ext>
              </a:extLst>
            </p:cNvPr>
            <p:cNvCxnSpPr/>
            <p:nvPr/>
          </p:nvCxnSpPr>
          <p:spPr>
            <a:xfrm>
              <a:off x="4175956" y="4072799"/>
              <a:ext cx="756084" cy="629574"/>
            </a:xfrm>
            <a:prstGeom prst="straightConnector1">
              <a:avLst/>
            </a:prstGeom>
            <a:ln w="38100">
              <a:solidFill>
                <a:schemeClr val="accent5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CC8847C7-D9F0-4FFA-AAEA-E750523A4F28}"/>
                </a:ext>
              </a:extLst>
            </p:cNvPr>
            <p:cNvCxnSpPr/>
            <p:nvPr/>
          </p:nvCxnSpPr>
          <p:spPr>
            <a:xfrm>
              <a:off x="4175956" y="3860706"/>
              <a:ext cx="3240360" cy="887208"/>
            </a:xfrm>
            <a:prstGeom prst="straightConnector1">
              <a:avLst/>
            </a:prstGeom>
            <a:ln w="38100">
              <a:solidFill>
                <a:schemeClr val="accent5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70C6EC3-B982-4263-AABA-3BAB27BBC1D3}"/>
                </a:ext>
              </a:extLst>
            </p:cNvPr>
            <p:cNvSpPr txBox="1"/>
            <p:nvPr/>
          </p:nvSpPr>
          <p:spPr>
            <a:xfrm>
              <a:off x="2055598" y="4094956"/>
              <a:ext cx="1079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pull/push</a:t>
              </a:r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4867A5EE-8542-41A1-8FA4-1131C4009747}"/>
                </a:ext>
              </a:extLst>
            </p:cNvPr>
            <p:cNvSpPr txBox="1"/>
            <p:nvPr/>
          </p:nvSpPr>
          <p:spPr>
            <a:xfrm>
              <a:off x="3710315" y="4355297"/>
              <a:ext cx="1079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pull/push</a:t>
              </a:r>
              <a:endParaRPr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48A8712-AA9B-48B4-9A29-A5F6F6AFD07D}"/>
                </a:ext>
              </a:extLst>
            </p:cNvPr>
            <p:cNvSpPr txBox="1"/>
            <p:nvPr/>
          </p:nvSpPr>
          <p:spPr>
            <a:xfrm>
              <a:off x="6303995" y="4094956"/>
              <a:ext cx="1079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pull/push</a:t>
              </a:r>
              <a:endParaRPr lang="zh-CN" alt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3043895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6" y="4980"/>
            <a:ext cx="50234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Git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工作流</a:t>
            </a:r>
            <a:endParaRPr lang="zh-CN" alt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02B47C9-EA3D-4089-B296-8823C715F738}"/>
              </a:ext>
            </a:extLst>
          </p:cNvPr>
          <p:cNvSpPr/>
          <p:nvPr/>
        </p:nvSpPr>
        <p:spPr>
          <a:xfrm>
            <a:off x="467544" y="454184"/>
            <a:ext cx="25795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GitFlow</a:t>
            </a: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TextBox 1">
            <a:extLst>
              <a:ext uri="{FF2B5EF4-FFF2-40B4-BE49-F238E27FC236}">
                <a16:creationId xmlns:a16="http://schemas.microsoft.com/office/drawing/2014/main" id="{2562B96C-591C-4A17-8797-D8DAEED9AAB9}"/>
              </a:ext>
            </a:extLst>
          </p:cNvPr>
          <p:cNvSpPr txBox="1"/>
          <p:nvPr/>
        </p:nvSpPr>
        <p:spPr>
          <a:xfrm>
            <a:off x="294568" y="966403"/>
            <a:ext cx="7776864" cy="787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rgbClr val="007C6A"/>
                </a:solidFill>
              </a:rPr>
              <a:t>Gitflow</a:t>
            </a:r>
            <a:r>
              <a:rPr lang="zh-CN" altLang="en-US" sz="1600" dirty="0">
                <a:solidFill>
                  <a:srgbClr val="007C6A"/>
                </a:solidFill>
              </a:rPr>
              <a:t>工作流通过为功能开发、发布准备和维护</a:t>
            </a:r>
            <a:r>
              <a:rPr lang="zh-CN" altLang="en-US" sz="1600" dirty="0">
                <a:solidFill>
                  <a:srgbClr val="FF0000"/>
                </a:solidFill>
              </a:rPr>
              <a:t>设立了</a:t>
            </a:r>
            <a:r>
              <a:rPr lang="zh-CN" altLang="en-US" sz="1600" b="1" dirty="0">
                <a:solidFill>
                  <a:srgbClr val="FF0000"/>
                </a:solidFill>
              </a:rPr>
              <a:t>独立的分支</a:t>
            </a:r>
            <a:r>
              <a:rPr lang="zh-CN" altLang="en-US" sz="1600" dirty="0">
                <a:solidFill>
                  <a:srgbClr val="007C6A"/>
                </a:solidFill>
              </a:rPr>
              <a:t>，让发布迭代过程更流畅。严格的分支模型也为大型项目提供了一些非常必要的结构</a:t>
            </a:r>
            <a:r>
              <a:rPr lang="zh-CN" altLang="en-US" sz="1600" dirty="0"/>
              <a:t>。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980EFFC4-3B8C-409D-83C9-5D4D0E725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37" y="2112264"/>
            <a:ext cx="8755326" cy="21602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29697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Git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简介及安装</a:t>
            </a:r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—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分布式</a:t>
            </a:r>
            <a:r>
              <a:rPr lang="zh-CN" altLang="en-US" sz="2000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alt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E44583AF-F59D-4BA3-A360-DDBD470304CA}"/>
              </a:ext>
            </a:extLst>
          </p:cNvPr>
          <p:cNvSpPr>
            <a:spLocks/>
          </p:cNvSpPr>
          <p:nvPr/>
        </p:nvSpPr>
        <p:spPr bwMode="auto">
          <a:xfrm>
            <a:off x="2333585" y="441091"/>
            <a:ext cx="4725583" cy="1304196"/>
          </a:xfrm>
          <a:custGeom>
            <a:avLst/>
            <a:gdLst>
              <a:gd name="T0" fmla="*/ 234 w 9135"/>
              <a:gd name="T1" fmla="*/ 2001 h 3965"/>
              <a:gd name="T2" fmla="*/ 108 w 9135"/>
              <a:gd name="T3" fmla="*/ 1672 h 3965"/>
              <a:gd name="T4" fmla="*/ 362 w 9135"/>
              <a:gd name="T5" fmla="*/ 1560 h 3965"/>
              <a:gd name="T6" fmla="*/ 532 w 9135"/>
              <a:gd name="T7" fmla="*/ 1112 h 3965"/>
              <a:gd name="T8" fmla="*/ 846 w 9135"/>
              <a:gd name="T9" fmla="*/ 1066 h 3965"/>
              <a:gd name="T10" fmla="*/ 1279 w 9135"/>
              <a:gd name="T11" fmla="*/ 614 h 3965"/>
              <a:gd name="T12" fmla="*/ 1675 w 9135"/>
              <a:gd name="T13" fmla="*/ 643 h 3965"/>
              <a:gd name="T14" fmla="*/ 1880 w 9135"/>
              <a:gd name="T15" fmla="*/ 306 h 3965"/>
              <a:gd name="T16" fmla="*/ 2397 w 9135"/>
              <a:gd name="T17" fmla="*/ 423 h 3965"/>
              <a:gd name="T18" fmla="*/ 2887 w 9135"/>
              <a:gd name="T19" fmla="*/ 179 h 3965"/>
              <a:gd name="T20" fmla="*/ 3170 w 9135"/>
              <a:gd name="T21" fmla="*/ 277 h 3965"/>
              <a:gd name="T22" fmla="*/ 4377 w 9135"/>
              <a:gd name="T23" fmla="*/ 185 h 3965"/>
              <a:gd name="T24" fmla="*/ 4689 w 9135"/>
              <a:gd name="T25" fmla="*/ 61 h 3965"/>
              <a:gd name="T26" fmla="*/ 4884 w 9135"/>
              <a:gd name="T27" fmla="*/ 190 h 3965"/>
              <a:gd name="T28" fmla="*/ 5175 w 9135"/>
              <a:gd name="T29" fmla="*/ 58 h 3965"/>
              <a:gd name="T30" fmla="*/ 5422 w 9135"/>
              <a:gd name="T31" fmla="*/ 183 h 3965"/>
              <a:gd name="T32" fmla="*/ 5791 w 9135"/>
              <a:gd name="T33" fmla="*/ 188 h 3965"/>
              <a:gd name="T34" fmla="*/ 5886 w 9135"/>
              <a:gd name="T35" fmla="*/ 277 h 3965"/>
              <a:gd name="T36" fmla="*/ 6504 w 9135"/>
              <a:gd name="T37" fmla="*/ 193 h 3965"/>
              <a:gd name="T38" fmla="*/ 6828 w 9135"/>
              <a:gd name="T39" fmla="*/ 424 h 3965"/>
              <a:gd name="T40" fmla="*/ 7194 w 9135"/>
              <a:gd name="T41" fmla="*/ 389 h 3965"/>
              <a:gd name="T42" fmla="*/ 7164 w 9135"/>
              <a:gd name="T43" fmla="*/ 566 h 3965"/>
              <a:gd name="T44" fmla="*/ 7867 w 9135"/>
              <a:gd name="T45" fmla="*/ 597 h 3965"/>
              <a:gd name="T46" fmla="*/ 7963 w 9135"/>
              <a:gd name="T47" fmla="*/ 911 h 3965"/>
              <a:gd name="T48" fmla="*/ 8285 w 9135"/>
              <a:gd name="T49" fmla="*/ 1206 h 3965"/>
              <a:gd name="T50" fmla="*/ 8946 w 9135"/>
              <a:gd name="T51" fmla="*/ 1511 h 3965"/>
              <a:gd name="T52" fmla="*/ 8762 w 9135"/>
              <a:gd name="T53" fmla="*/ 1698 h 3965"/>
              <a:gd name="T54" fmla="*/ 8974 w 9135"/>
              <a:gd name="T55" fmla="*/ 1925 h 3965"/>
              <a:gd name="T56" fmla="*/ 8822 w 9135"/>
              <a:gd name="T57" fmla="*/ 2001 h 3965"/>
              <a:gd name="T58" fmla="*/ 9090 w 9135"/>
              <a:gd name="T59" fmla="*/ 2067 h 3965"/>
              <a:gd name="T60" fmla="*/ 8986 w 9135"/>
              <a:gd name="T61" fmla="*/ 2239 h 3965"/>
              <a:gd name="T62" fmla="*/ 8788 w 9135"/>
              <a:gd name="T63" fmla="*/ 2227 h 3965"/>
              <a:gd name="T64" fmla="*/ 8750 w 9135"/>
              <a:gd name="T65" fmla="*/ 2621 h 3965"/>
              <a:gd name="T66" fmla="*/ 8502 w 9135"/>
              <a:gd name="T67" fmla="*/ 2690 h 3965"/>
              <a:gd name="T68" fmla="*/ 8679 w 9135"/>
              <a:gd name="T69" fmla="*/ 2874 h 3965"/>
              <a:gd name="T70" fmla="*/ 8311 w 9135"/>
              <a:gd name="T71" fmla="*/ 2967 h 3965"/>
              <a:gd name="T72" fmla="*/ 8210 w 9135"/>
              <a:gd name="T73" fmla="*/ 2936 h 3965"/>
              <a:gd name="T74" fmla="*/ 7777 w 9135"/>
              <a:gd name="T75" fmla="*/ 3388 h 3965"/>
              <a:gd name="T76" fmla="*/ 7380 w 9135"/>
              <a:gd name="T77" fmla="*/ 3360 h 3965"/>
              <a:gd name="T78" fmla="*/ 7122 w 9135"/>
              <a:gd name="T79" fmla="*/ 3612 h 3965"/>
              <a:gd name="T80" fmla="*/ 6658 w 9135"/>
              <a:gd name="T81" fmla="*/ 3580 h 3965"/>
              <a:gd name="T82" fmla="*/ 6368 w 9135"/>
              <a:gd name="T83" fmla="*/ 3851 h 3965"/>
              <a:gd name="T84" fmla="*/ 5959 w 9135"/>
              <a:gd name="T85" fmla="*/ 3705 h 3965"/>
              <a:gd name="T86" fmla="*/ 5699 w 9135"/>
              <a:gd name="T87" fmla="*/ 3928 h 3965"/>
              <a:gd name="T88" fmla="*/ 5234 w 9135"/>
              <a:gd name="T89" fmla="*/ 3794 h 3965"/>
              <a:gd name="T90" fmla="*/ 4843 w 9135"/>
              <a:gd name="T91" fmla="*/ 3932 h 3965"/>
              <a:gd name="T92" fmla="*/ 4528 w 9135"/>
              <a:gd name="T93" fmla="*/ 3819 h 3965"/>
              <a:gd name="T94" fmla="*/ 3926 w 9135"/>
              <a:gd name="T95" fmla="*/ 3923 h 3965"/>
              <a:gd name="T96" fmla="*/ 3652 w 9135"/>
              <a:gd name="T97" fmla="*/ 3781 h 3965"/>
              <a:gd name="T98" fmla="*/ 3071 w 9135"/>
              <a:gd name="T99" fmla="*/ 3766 h 3965"/>
              <a:gd name="T100" fmla="*/ 2918 w 9135"/>
              <a:gd name="T101" fmla="*/ 3592 h 3965"/>
              <a:gd name="T102" fmla="*/ 2531 w 9135"/>
              <a:gd name="T103" fmla="*/ 3686 h 3965"/>
              <a:gd name="T104" fmla="*/ 2200 w 9135"/>
              <a:gd name="T105" fmla="*/ 3519 h 3965"/>
              <a:gd name="T106" fmla="*/ 2271 w 9135"/>
              <a:gd name="T107" fmla="*/ 3454 h 3965"/>
              <a:gd name="T108" fmla="*/ 1695 w 9135"/>
              <a:gd name="T109" fmla="*/ 3329 h 3965"/>
              <a:gd name="T110" fmla="*/ 1665 w 9135"/>
              <a:gd name="T111" fmla="*/ 3137 h 3965"/>
              <a:gd name="T112" fmla="*/ 950 w 9135"/>
              <a:gd name="T113" fmla="*/ 3137 h 3965"/>
              <a:gd name="T114" fmla="*/ 554 w 9135"/>
              <a:gd name="T115" fmla="*/ 2690 h 3965"/>
              <a:gd name="T116" fmla="*/ 53 w 9135"/>
              <a:gd name="T117" fmla="*/ 2510 h 3965"/>
              <a:gd name="T118" fmla="*/ 182 w 9135"/>
              <a:gd name="T119" fmla="*/ 2242 h 3965"/>
              <a:gd name="T120" fmla="*/ 225 w 9135"/>
              <a:gd name="T121" fmla="*/ 2004 h 3965"/>
              <a:gd name="T122" fmla="*/ 234 w 9135"/>
              <a:gd name="T123" fmla="*/ 2001 h 3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9135" h="3965">
                <a:moveTo>
                  <a:pt x="234" y="2001"/>
                </a:moveTo>
                <a:cubicBezTo>
                  <a:pt x="57" y="1932"/>
                  <a:pt x="0" y="1785"/>
                  <a:pt x="108" y="1672"/>
                </a:cubicBezTo>
                <a:cubicBezTo>
                  <a:pt x="164" y="1613"/>
                  <a:pt x="256" y="1573"/>
                  <a:pt x="362" y="1560"/>
                </a:cubicBezTo>
                <a:cubicBezTo>
                  <a:pt x="215" y="1407"/>
                  <a:pt x="291" y="1206"/>
                  <a:pt x="532" y="1112"/>
                </a:cubicBezTo>
                <a:cubicBezTo>
                  <a:pt x="626" y="1076"/>
                  <a:pt x="736" y="1059"/>
                  <a:pt x="846" y="1066"/>
                </a:cubicBezTo>
                <a:cubicBezTo>
                  <a:pt x="770" y="865"/>
                  <a:pt x="964" y="663"/>
                  <a:pt x="1279" y="614"/>
                </a:cubicBezTo>
                <a:cubicBezTo>
                  <a:pt x="1412" y="594"/>
                  <a:pt x="1552" y="604"/>
                  <a:pt x="1675" y="643"/>
                </a:cubicBezTo>
                <a:cubicBezTo>
                  <a:pt x="1586" y="514"/>
                  <a:pt x="1678" y="363"/>
                  <a:pt x="1880" y="306"/>
                </a:cubicBezTo>
                <a:cubicBezTo>
                  <a:pt x="2074" y="251"/>
                  <a:pt x="2301" y="303"/>
                  <a:pt x="2397" y="423"/>
                </a:cubicBezTo>
                <a:cubicBezTo>
                  <a:pt x="2427" y="269"/>
                  <a:pt x="2646" y="160"/>
                  <a:pt x="2887" y="179"/>
                </a:cubicBezTo>
                <a:cubicBezTo>
                  <a:pt x="2998" y="188"/>
                  <a:pt x="3098" y="223"/>
                  <a:pt x="3170" y="277"/>
                </a:cubicBezTo>
                <a:cubicBezTo>
                  <a:pt x="3466" y="41"/>
                  <a:pt x="4003" y="0"/>
                  <a:pt x="4377" y="185"/>
                </a:cubicBezTo>
                <a:cubicBezTo>
                  <a:pt x="4410" y="95"/>
                  <a:pt x="4549" y="40"/>
                  <a:pt x="4689" y="61"/>
                </a:cubicBezTo>
                <a:cubicBezTo>
                  <a:pt x="4788" y="75"/>
                  <a:pt x="4864" y="126"/>
                  <a:pt x="4884" y="190"/>
                </a:cubicBezTo>
                <a:cubicBezTo>
                  <a:pt x="4892" y="102"/>
                  <a:pt x="5022" y="43"/>
                  <a:pt x="5175" y="58"/>
                </a:cubicBezTo>
                <a:cubicBezTo>
                  <a:pt x="5288" y="69"/>
                  <a:pt x="5386" y="119"/>
                  <a:pt x="5422" y="183"/>
                </a:cubicBezTo>
                <a:cubicBezTo>
                  <a:pt x="5514" y="140"/>
                  <a:pt x="5679" y="142"/>
                  <a:pt x="5791" y="188"/>
                </a:cubicBezTo>
                <a:cubicBezTo>
                  <a:pt x="5850" y="211"/>
                  <a:pt x="5884" y="244"/>
                  <a:pt x="5886" y="277"/>
                </a:cubicBezTo>
                <a:cubicBezTo>
                  <a:pt x="5974" y="174"/>
                  <a:pt x="6251" y="136"/>
                  <a:pt x="6504" y="193"/>
                </a:cubicBezTo>
                <a:cubicBezTo>
                  <a:pt x="6707" y="238"/>
                  <a:pt x="6838" y="332"/>
                  <a:pt x="6828" y="424"/>
                </a:cubicBezTo>
                <a:cubicBezTo>
                  <a:pt x="6952" y="356"/>
                  <a:pt x="7116" y="341"/>
                  <a:pt x="7194" y="389"/>
                </a:cubicBezTo>
                <a:cubicBezTo>
                  <a:pt x="7259" y="429"/>
                  <a:pt x="7246" y="502"/>
                  <a:pt x="7164" y="566"/>
                </a:cubicBezTo>
                <a:cubicBezTo>
                  <a:pt x="7371" y="451"/>
                  <a:pt x="7686" y="464"/>
                  <a:pt x="7867" y="597"/>
                </a:cubicBezTo>
                <a:cubicBezTo>
                  <a:pt x="7985" y="683"/>
                  <a:pt x="8022" y="803"/>
                  <a:pt x="7963" y="911"/>
                </a:cubicBezTo>
                <a:cubicBezTo>
                  <a:pt x="8213" y="971"/>
                  <a:pt x="8350" y="1097"/>
                  <a:pt x="8285" y="1206"/>
                </a:cubicBezTo>
                <a:cubicBezTo>
                  <a:pt x="8673" y="1210"/>
                  <a:pt x="8969" y="1346"/>
                  <a:pt x="8946" y="1511"/>
                </a:cubicBezTo>
                <a:cubicBezTo>
                  <a:pt x="8936" y="1580"/>
                  <a:pt x="8871" y="1646"/>
                  <a:pt x="8762" y="1698"/>
                </a:cubicBezTo>
                <a:cubicBezTo>
                  <a:pt x="8968" y="1736"/>
                  <a:pt x="9063" y="1838"/>
                  <a:pt x="8974" y="1925"/>
                </a:cubicBezTo>
                <a:cubicBezTo>
                  <a:pt x="8942" y="1956"/>
                  <a:pt x="8889" y="1983"/>
                  <a:pt x="8822" y="2001"/>
                </a:cubicBezTo>
                <a:cubicBezTo>
                  <a:pt x="8924" y="1972"/>
                  <a:pt x="9044" y="2002"/>
                  <a:pt x="9090" y="2067"/>
                </a:cubicBezTo>
                <a:cubicBezTo>
                  <a:pt x="9135" y="2133"/>
                  <a:pt x="9089" y="2210"/>
                  <a:pt x="8986" y="2239"/>
                </a:cubicBezTo>
                <a:cubicBezTo>
                  <a:pt x="8922" y="2257"/>
                  <a:pt x="8847" y="2252"/>
                  <a:pt x="8788" y="2227"/>
                </a:cubicBezTo>
                <a:cubicBezTo>
                  <a:pt x="8948" y="2342"/>
                  <a:pt x="8931" y="2519"/>
                  <a:pt x="8750" y="2621"/>
                </a:cubicBezTo>
                <a:cubicBezTo>
                  <a:pt x="8681" y="2660"/>
                  <a:pt x="8594" y="2684"/>
                  <a:pt x="8502" y="2690"/>
                </a:cubicBezTo>
                <a:cubicBezTo>
                  <a:pt x="8652" y="2715"/>
                  <a:pt x="8731" y="2798"/>
                  <a:pt x="8679" y="2874"/>
                </a:cubicBezTo>
                <a:cubicBezTo>
                  <a:pt x="8626" y="2951"/>
                  <a:pt x="8461" y="2992"/>
                  <a:pt x="8311" y="2967"/>
                </a:cubicBezTo>
                <a:cubicBezTo>
                  <a:pt x="8273" y="2960"/>
                  <a:pt x="8239" y="2950"/>
                  <a:pt x="8210" y="2936"/>
                </a:cubicBezTo>
                <a:cubicBezTo>
                  <a:pt x="8286" y="3137"/>
                  <a:pt x="8092" y="3340"/>
                  <a:pt x="7777" y="3388"/>
                </a:cubicBezTo>
                <a:cubicBezTo>
                  <a:pt x="7644" y="3408"/>
                  <a:pt x="7503" y="3399"/>
                  <a:pt x="7380" y="3360"/>
                </a:cubicBezTo>
                <a:cubicBezTo>
                  <a:pt x="7473" y="3460"/>
                  <a:pt x="7358" y="3572"/>
                  <a:pt x="7122" y="3612"/>
                </a:cubicBezTo>
                <a:cubicBezTo>
                  <a:pt x="6965" y="3638"/>
                  <a:pt x="6787" y="3626"/>
                  <a:pt x="6658" y="3580"/>
                </a:cubicBezTo>
                <a:cubicBezTo>
                  <a:pt x="6696" y="3706"/>
                  <a:pt x="6566" y="3828"/>
                  <a:pt x="6368" y="3851"/>
                </a:cubicBezTo>
                <a:cubicBezTo>
                  <a:pt x="6194" y="3872"/>
                  <a:pt x="6022" y="3811"/>
                  <a:pt x="5959" y="3705"/>
                </a:cubicBezTo>
                <a:cubicBezTo>
                  <a:pt x="6017" y="3806"/>
                  <a:pt x="5900" y="3905"/>
                  <a:pt x="5699" y="3928"/>
                </a:cubicBezTo>
                <a:cubicBezTo>
                  <a:pt x="5503" y="3950"/>
                  <a:pt x="5297" y="3891"/>
                  <a:pt x="5234" y="3794"/>
                </a:cubicBezTo>
                <a:cubicBezTo>
                  <a:pt x="5216" y="3878"/>
                  <a:pt x="5041" y="3940"/>
                  <a:pt x="4843" y="3932"/>
                </a:cubicBezTo>
                <a:cubicBezTo>
                  <a:pt x="4692" y="3926"/>
                  <a:pt x="4566" y="3881"/>
                  <a:pt x="4528" y="3819"/>
                </a:cubicBezTo>
                <a:cubicBezTo>
                  <a:pt x="4430" y="3918"/>
                  <a:pt x="4160" y="3965"/>
                  <a:pt x="3926" y="3923"/>
                </a:cubicBezTo>
                <a:cubicBezTo>
                  <a:pt x="3784" y="3898"/>
                  <a:pt x="3681" y="3845"/>
                  <a:pt x="3652" y="3781"/>
                </a:cubicBezTo>
                <a:cubicBezTo>
                  <a:pt x="3510" y="3848"/>
                  <a:pt x="3250" y="3841"/>
                  <a:pt x="3071" y="3766"/>
                </a:cubicBezTo>
                <a:cubicBezTo>
                  <a:pt x="2958" y="3719"/>
                  <a:pt x="2900" y="3653"/>
                  <a:pt x="2918" y="3592"/>
                </a:cubicBezTo>
                <a:cubicBezTo>
                  <a:pt x="2902" y="3664"/>
                  <a:pt x="2730" y="3707"/>
                  <a:pt x="2531" y="3686"/>
                </a:cubicBezTo>
                <a:cubicBezTo>
                  <a:pt x="2333" y="3666"/>
                  <a:pt x="2185" y="3591"/>
                  <a:pt x="2200" y="3519"/>
                </a:cubicBezTo>
                <a:cubicBezTo>
                  <a:pt x="2205" y="3494"/>
                  <a:pt x="2230" y="3471"/>
                  <a:pt x="2271" y="3454"/>
                </a:cubicBezTo>
                <a:cubicBezTo>
                  <a:pt x="2058" y="3521"/>
                  <a:pt x="1800" y="3465"/>
                  <a:pt x="1695" y="3329"/>
                </a:cubicBezTo>
                <a:cubicBezTo>
                  <a:pt x="1649" y="3269"/>
                  <a:pt x="1639" y="3201"/>
                  <a:pt x="1665" y="3137"/>
                </a:cubicBezTo>
                <a:cubicBezTo>
                  <a:pt x="1454" y="3241"/>
                  <a:pt x="1160" y="3241"/>
                  <a:pt x="950" y="3137"/>
                </a:cubicBezTo>
                <a:cubicBezTo>
                  <a:pt x="638" y="3023"/>
                  <a:pt x="484" y="2850"/>
                  <a:pt x="554" y="2690"/>
                </a:cubicBezTo>
                <a:cubicBezTo>
                  <a:pt x="338" y="2728"/>
                  <a:pt x="113" y="2648"/>
                  <a:pt x="53" y="2510"/>
                </a:cubicBezTo>
                <a:cubicBezTo>
                  <a:pt x="9" y="2412"/>
                  <a:pt x="60" y="2307"/>
                  <a:pt x="182" y="2242"/>
                </a:cubicBezTo>
                <a:cubicBezTo>
                  <a:pt x="40" y="2160"/>
                  <a:pt x="59" y="2053"/>
                  <a:pt x="225" y="2004"/>
                </a:cubicBezTo>
                <a:cubicBezTo>
                  <a:pt x="228" y="2003"/>
                  <a:pt x="231" y="2002"/>
                  <a:pt x="234" y="2001"/>
                </a:cubicBezTo>
              </a:path>
            </a:pathLst>
          </a:custGeom>
          <a:solidFill>
            <a:srgbClr val="FE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6499D7E2-99D9-4D1F-A60A-61581D857FB6}"/>
              </a:ext>
            </a:extLst>
          </p:cNvPr>
          <p:cNvSpPr>
            <a:spLocks/>
          </p:cNvSpPr>
          <p:nvPr/>
        </p:nvSpPr>
        <p:spPr bwMode="auto">
          <a:xfrm>
            <a:off x="2333585" y="441090"/>
            <a:ext cx="4725583" cy="1282053"/>
          </a:xfrm>
          <a:custGeom>
            <a:avLst/>
            <a:gdLst>
              <a:gd name="T0" fmla="*/ 78 w 3040"/>
              <a:gd name="T1" fmla="*/ 666 h 1320"/>
              <a:gd name="T2" fmla="*/ 36 w 3040"/>
              <a:gd name="T3" fmla="*/ 556 h 1320"/>
              <a:gd name="T4" fmla="*/ 121 w 3040"/>
              <a:gd name="T5" fmla="*/ 519 h 1320"/>
              <a:gd name="T6" fmla="*/ 177 w 3040"/>
              <a:gd name="T7" fmla="*/ 370 h 1320"/>
              <a:gd name="T8" fmla="*/ 282 w 3040"/>
              <a:gd name="T9" fmla="*/ 355 h 1320"/>
              <a:gd name="T10" fmla="*/ 426 w 3040"/>
              <a:gd name="T11" fmla="*/ 204 h 1320"/>
              <a:gd name="T12" fmla="*/ 558 w 3040"/>
              <a:gd name="T13" fmla="*/ 214 h 1320"/>
              <a:gd name="T14" fmla="*/ 626 w 3040"/>
              <a:gd name="T15" fmla="*/ 102 h 1320"/>
              <a:gd name="T16" fmla="*/ 798 w 3040"/>
              <a:gd name="T17" fmla="*/ 141 h 1320"/>
              <a:gd name="T18" fmla="*/ 961 w 3040"/>
              <a:gd name="T19" fmla="*/ 59 h 1320"/>
              <a:gd name="T20" fmla="*/ 1055 w 3040"/>
              <a:gd name="T21" fmla="*/ 92 h 1320"/>
              <a:gd name="T22" fmla="*/ 1457 w 3040"/>
              <a:gd name="T23" fmla="*/ 61 h 1320"/>
              <a:gd name="T24" fmla="*/ 1561 w 3040"/>
              <a:gd name="T25" fmla="*/ 20 h 1320"/>
              <a:gd name="T26" fmla="*/ 1626 w 3040"/>
              <a:gd name="T27" fmla="*/ 63 h 1320"/>
              <a:gd name="T28" fmla="*/ 1723 w 3040"/>
              <a:gd name="T29" fmla="*/ 19 h 1320"/>
              <a:gd name="T30" fmla="*/ 1805 w 3040"/>
              <a:gd name="T31" fmla="*/ 61 h 1320"/>
              <a:gd name="T32" fmla="*/ 1928 w 3040"/>
              <a:gd name="T33" fmla="*/ 62 h 1320"/>
              <a:gd name="T34" fmla="*/ 1959 w 3040"/>
              <a:gd name="T35" fmla="*/ 92 h 1320"/>
              <a:gd name="T36" fmla="*/ 2165 w 3040"/>
              <a:gd name="T37" fmla="*/ 64 h 1320"/>
              <a:gd name="T38" fmla="*/ 2273 w 3040"/>
              <a:gd name="T39" fmla="*/ 141 h 1320"/>
              <a:gd name="T40" fmla="*/ 2394 w 3040"/>
              <a:gd name="T41" fmla="*/ 129 h 1320"/>
              <a:gd name="T42" fmla="*/ 2384 w 3040"/>
              <a:gd name="T43" fmla="*/ 188 h 1320"/>
              <a:gd name="T44" fmla="*/ 2618 w 3040"/>
              <a:gd name="T45" fmla="*/ 198 h 1320"/>
              <a:gd name="T46" fmla="*/ 2650 w 3040"/>
              <a:gd name="T47" fmla="*/ 303 h 1320"/>
              <a:gd name="T48" fmla="*/ 2758 w 3040"/>
              <a:gd name="T49" fmla="*/ 401 h 1320"/>
              <a:gd name="T50" fmla="*/ 2977 w 3040"/>
              <a:gd name="T51" fmla="*/ 503 h 1320"/>
              <a:gd name="T52" fmla="*/ 2916 w 3040"/>
              <a:gd name="T53" fmla="*/ 565 h 1320"/>
              <a:gd name="T54" fmla="*/ 2987 w 3040"/>
              <a:gd name="T55" fmla="*/ 641 h 1320"/>
              <a:gd name="T56" fmla="*/ 2936 w 3040"/>
              <a:gd name="T57" fmla="*/ 666 h 1320"/>
              <a:gd name="T58" fmla="*/ 3025 w 3040"/>
              <a:gd name="T59" fmla="*/ 688 h 1320"/>
              <a:gd name="T60" fmla="*/ 2991 w 3040"/>
              <a:gd name="T61" fmla="*/ 745 h 1320"/>
              <a:gd name="T62" fmla="*/ 2925 w 3040"/>
              <a:gd name="T63" fmla="*/ 741 h 1320"/>
              <a:gd name="T64" fmla="*/ 2912 w 3040"/>
              <a:gd name="T65" fmla="*/ 872 h 1320"/>
              <a:gd name="T66" fmla="*/ 2830 w 3040"/>
              <a:gd name="T67" fmla="*/ 895 h 1320"/>
              <a:gd name="T68" fmla="*/ 2889 w 3040"/>
              <a:gd name="T69" fmla="*/ 956 h 1320"/>
              <a:gd name="T70" fmla="*/ 2766 w 3040"/>
              <a:gd name="T71" fmla="*/ 987 h 1320"/>
              <a:gd name="T72" fmla="*/ 2733 w 3040"/>
              <a:gd name="T73" fmla="*/ 977 h 1320"/>
              <a:gd name="T74" fmla="*/ 2588 w 3040"/>
              <a:gd name="T75" fmla="*/ 1128 h 1320"/>
              <a:gd name="T76" fmla="*/ 2456 w 3040"/>
              <a:gd name="T77" fmla="*/ 1118 h 1320"/>
              <a:gd name="T78" fmla="*/ 2370 w 3040"/>
              <a:gd name="T79" fmla="*/ 1202 h 1320"/>
              <a:gd name="T80" fmla="*/ 2216 w 3040"/>
              <a:gd name="T81" fmla="*/ 1191 h 1320"/>
              <a:gd name="T82" fmla="*/ 2120 w 3040"/>
              <a:gd name="T83" fmla="*/ 1282 h 1320"/>
              <a:gd name="T84" fmla="*/ 1983 w 3040"/>
              <a:gd name="T85" fmla="*/ 1233 h 1320"/>
              <a:gd name="T86" fmla="*/ 1897 w 3040"/>
              <a:gd name="T87" fmla="*/ 1307 h 1320"/>
              <a:gd name="T88" fmla="*/ 1742 w 3040"/>
              <a:gd name="T89" fmla="*/ 1263 h 1320"/>
              <a:gd name="T90" fmla="*/ 1612 w 3040"/>
              <a:gd name="T91" fmla="*/ 1309 h 1320"/>
              <a:gd name="T92" fmla="*/ 1507 w 3040"/>
              <a:gd name="T93" fmla="*/ 1271 h 1320"/>
              <a:gd name="T94" fmla="*/ 1307 w 3040"/>
              <a:gd name="T95" fmla="*/ 1306 h 1320"/>
              <a:gd name="T96" fmla="*/ 1216 w 3040"/>
              <a:gd name="T97" fmla="*/ 1258 h 1320"/>
              <a:gd name="T98" fmla="*/ 1022 w 3040"/>
              <a:gd name="T99" fmla="*/ 1253 h 1320"/>
              <a:gd name="T100" fmla="*/ 971 w 3040"/>
              <a:gd name="T101" fmla="*/ 1195 h 1320"/>
              <a:gd name="T102" fmla="*/ 843 w 3040"/>
              <a:gd name="T103" fmla="*/ 1227 h 1320"/>
              <a:gd name="T104" fmla="*/ 733 w 3040"/>
              <a:gd name="T105" fmla="*/ 1171 h 1320"/>
              <a:gd name="T106" fmla="*/ 756 w 3040"/>
              <a:gd name="T107" fmla="*/ 1150 h 1320"/>
              <a:gd name="T108" fmla="*/ 565 w 3040"/>
              <a:gd name="T109" fmla="*/ 1108 h 1320"/>
              <a:gd name="T110" fmla="*/ 555 w 3040"/>
              <a:gd name="T111" fmla="*/ 1044 h 1320"/>
              <a:gd name="T112" fmla="*/ 317 w 3040"/>
              <a:gd name="T113" fmla="*/ 1044 h 1320"/>
              <a:gd name="T114" fmla="*/ 185 w 3040"/>
              <a:gd name="T115" fmla="*/ 895 h 1320"/>
              <a:gd name="T116" fmla="*/ 18 w 3040"/>
              <a:gd name="T117" fmla="*/ 835 h 1320"/>
              <a:gd name="T118" fmla="*/ 61 w 3040"/>
              <a:gd name="T119" fmla="*/ 746 h 1320"/>
              <a:gd name="T120" fmla="*/ 75 w 3040"/>
              <a:gd name="T121" fmla="*/ 667 h 1320"/>
              <a:gd name="T122" fmla="*/ 78 w 3040"/>
              <a:gd name="T123" fmla="*/ 666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040" h="1320">
                <a:moveTo>
                  <a:pt x="78" y="666"/>
                </a:moveTo>
                <a:cubicBezTo>
                  <a:pt x="19" y="643"/>
                  <a:pt x="0" y="594"/>
                  <a:pt x="36" y="556"/>
                </a:cubicBezTo>
                <a:cubicBezTo>
                  <a:pt x="55" y="537"/>
                  <a:pt x="86" y="523"/>
                  <a:pt x="121" y="519"/>
                </a:cubicBezTo>
                <a:cubicBezTo>
                  <a:pt x="72" y="468"/>
                  <a:pt x="97" y="401"/>
                  <a:pt x="177" y="370"/>
                </a:cubicBezTo>
                <a:cubicBezTo>
                  <a:pt x="209" y="358"/>
                  <a:pt x="245" y="352"/>
                  <a:pt x="282" y="355"/>
                </a:cubicBezTo>
                <a:cubicBezTo>
                  <a:pt x="257" y="288"/>
                  <a:pt x="321" y="220"/>
                  <a:pt x="426" y="204"/>
                </a:cubicBezTo>
                <a:cubicBezTo>
                  <a:pt x="470" y="197"/>
                  <a:pt x="517" y="201"/>
                  <a:pt x="558" y="214"/>
                </a:cubicBezTo>
                <a:cubicBezTo>
                  <a:pt x="528" y="171"/>
                  <a:pt x="559" y="121"/>
                  <a:pt x="626" y="102"/>
                </a:cubicBezTo>
                <a:cubicBezTo>
                  <a:pt x="691" y="83"/>
                  <a:pt x="766" y="101"/>
                  <a:pt x="798" y="141"/>
                </a:cubicBezTo>
                <a:cubicBezTo>
                  <a:pt x="808" y="89"/>
                  <a:pt x="881" y="53"/>
                  <a:pt x="961" y="59"/>
                </a:cubicBezTo>
                <a:cubicBezTo>
                  <a:pt x="998" y="62"/>
                  <a:pt x="1031" y="74"/>
                  <a:pt x="1055" y="92"/>
                </a:cubicBezTo>
                <a:cubicBezTo>
                  <a:pt x="1154" y="13"/>
                  <a:pt x="1333" y="0"/>
                  <a:pt x="1457" y="61"/>
                </a:cubicBezTo>
                <a:cubicBezTo>
                  <a:pt x="1468" y="31"/>
                  <a:pt x="1514" y="13"/>
                  <a:pt x="1561" y="20"/>
                </a:cubicBezTo>
                <a:cubicBezTo>
                  <a:pt x="1594" y="25"/>
                  <a:pt x="1619" y="42"/>
                  <a:pt x="1626" y="63"/>
                </a:cubicBezTo>
                <a:cubicBezTo>
                  <a:pt x="1628" y="34"/>
                  <a:pt x="1672" y="14"/>
                  <a:pt x="1723" y="19"/>
                </a:cubicBezTo>
                <a:cubicBezTo>
                  <a:pt x="1760" y="23"/>
                  <a:pt x="1793" y="39"/>
                  <a:pt x="1805" y="61"/>
                </a:cubicBezTo>
                <a:cubicBezTo>
                  <a:pt x="1835" y="46"/>
                  <a:pt x="1890" y="47"/>
                  <a:pt x="1928" y="62"/>
                </a:cubicBezTo>
                <a:cubicBezTo>
                  <a:pt x="1947" y="70"/>
                  <a:pt x="1959" y="81"/>
                  <a:pt x="1959" y="92"/>
                </a:cubicBezTo>
                <a:cubicBezTo>
                  <a:pt x="1988" y="58"/>
                  <a:pt x="2081" y="45"/>
                  <a:pt x="2165" y="64"/>
                </a:cubicBezTo>
                <a:cubicBezTo>
                  <a:pt x="2232" y="79"/>
                  <a:pt x="2276" y="110"/>
                  <a:pt x="2273" y="141"/>
                </a:cubicBezTo>
                <a:cubicBezTo>
                  <a:pt x="2314" y="118"/>
                  <a:pt x="2368" y="113"/>
                  <a:pt x="2394" y="129"/>
                </a:cubicBezTo>
                <a:cubicBezTo>
                  <a:pt x="2416" y="142"/>
                  <a:pt x="2412" y="167"/>
                  <a:pt x="2384" y="188"/>
                </a:cubicBezTo>
                <a:cubicBezTo>
                  <a:pt x="2453" y="150"/>
                  <a:pt x="2558" y="154"/>
                  <a:pt x="2618" y="198"/>
                </a:cubicBezTo>
                <a:cubicBezTo>
                  <a:pt x="2658" y="227"/>
                  <a:pt x="2670" y="267"/>
                  <a:pt x="2650" y="303"/>
                </a:cubicBezTo>
                <a:cubicBezTo>
                  <a:pt x="2734" y="323"/>
                  <a:pt x="2779" y="365"/>
                  <a:pt x="2758" y="401"/>
                </a:cubicBezTo>
                <a:cubicBezTo>
                  <a:pt x="2887" y="402"/>
                  <a:pt x="2985" y="448"/>
                  <a:pt x="2977" y="503"/>
                </a:cubicBezTo>
                <a:cubicBezTo>
                  <a:pt x="2974" y="526"/>
                  <a:pt x="2953" y="548"/>
                  <a:pt x="2916" y="565"/>
                </a:cubicBezTo>
                <a:cubicBezTo>
                  <a:pt x="2985" y="578"/>
                  <a:pt x="3016" y="612"/>
                  <a:pt x="2987" y="641"/>
                </a:cubicBezTo>
                <a:cubicBezTo>
                  <a:pt x="2976" y="651"/>
                  <a:pt x="2958" y="660"/>
                  <a:pt x="2936" y="666"/>
                </a:cubicBezTo>
                <a:cubicBezTo>
                  <a:pt x="2970" y="656"/>
                  <a:pt x="3010" y="666"/>
                  <a:pt x="3025" y="688"/>
                </a:cubicBezTo>
                <a:cubicBezTo>
                  <a:pt x="3040" y="710"/>
                  <a:pt x="3025" y="735"/>
                  <a:pt x="2991" y="745"/>
                </a:cubicBezTo>
                <a:cubicBezTo>
                  <a:pt x="2969" y="751"/>
                  <a:pt x="2945" y="749"/>
                  <a:pt x="2925" y="741"/>
                </a:cubicBezTo>
                <a:cubicBezTo>
                  <a:pt x="2978" y="779"/>
                  <a:pt x="2972" y="838"/>
                  <a:pt x="2912" y="872"/>
                </a:cubicBezTo>
                <a:cubicBezTo>
                  <a:pt x="2889" y="885"/>
                  <a:pt x="2860" y="893"/>
                  <a:pt x="2830" y="895"/>
                </a:cubicBezTo>
                <a:cubicBezTo>
                  <a:pt x="2880" y="904"/>
                  <a:pt x="2906" y="931"/>
                  <a:pt x="2889" y="956"/>
                </a:cubicBezTo>
                <a:cubicBezTo>
                  <a:pt x="2871" y="982"/>
                  <a:pt x="2816" y="996"/>
                  <a:pt x="2766" y="987"/>
                </a:cubicBezTo>
                <a:cubicBezTo>
                  <a:pt x="2754" y="985"/>
                  <a:pt x="2742" y="982"/>
                  <a:pt x="2733" y="977"/>
                </a:cubicBezTo>
                <a:cubicBezTo>
                  <a:pt x="2758" y="1044"/>
                  <a:pt x="2693" y="1112"/>
                  <a:pt x="2588" y="1128"/>
                </a:cubicBezTo>
                <a:cubicBezTo>
                  <a:pt x="2544" y="1134"/>
                  <a:pt x="2497" y="1131"/>
                  <a:pt x="2456" y="1118"/>
                </a:cubicBezTo>
                <a:cubicBezTo>
                  <a:pt x="2487" y="1152"/>
                  <a:pt x="2449" y="1189"/>
                  <a:pt x="2370" y="1202"/>
                </a:cubicBezTo>
                <a:cubicBezTo>
                  <a:pt x="2318" y="1211"/>
                  <a:pt x="2259" y="1207"/>
                  <a:pt x="2216" y="1191"/>
                </a:cubicBezTo>
                <a:cubicBezTo>
                  <a:pt x="2229" y="1233"/>
                  <a:pt x="2185" y="1274"/>
                  <a:pt x="2120" y="1282"/>
                </a:cubicBezTo>
                <a:cubicBezTo>
                  <a:pt x="2062" y="1289"/>
                  <a:pt x="2004" y="1268"/>
                  <a:pt x="1983" y="1233"/>
                </a:cubicBezTo>
                <a:cubicBezTo>
                  <a:pt x="2003" y="1267"/>
                  <a:pt x="1964" y="1300"/>
                  <a:pt x="1897" y="1307"/>
                </a:cubicBezTo>
                <a:cubicBezTo>
                  <a:pt x="1832" y="1315"/>
                  <a:pt x="1763" y="1295"/>
                  <a:pt x="1742" y="1263"/>
                </a:cubicBezTo>
                <a:cubicBezTo>
                  <a:pt x="1736" y="1291"/>
                  <a:pt x="1678" y="1311"/>
                  <a:pt x="1612" y="1309"/>
                </a:cubicBezTo>
                <a:cubicBezTo>
                  <a:pt x="1562" y="1307"/>
                  <a:pt x="1520" y="1292"/>
                  <a:pt x="1507" y="1271"/>
                </a:cubicBezTo>
                <a:cubicBezTo>
                  <a:pt x="1475" y="1304"/>
                  <a:pt x="1385" y="1320"/>
                  <a:pt x="1307" y="1306"/>
                </a:cubicBezTo>
                <a:cubicBezTo>
                  <a:pt x="1260" y="1297"/>
                  <a:pt x="1225" y="1280"/>
                  <a:pt x="1216" y="1258"/>
                </a:cubicBezTo>
                <a:cubicBezTo>
                  <a:pt x="1169" y="1281"/>
                  <a:pt x="1082" y="1278"/>
                  <a:pt x="1022" y="1253"/>
                </a:cubicBezTo>
                <a:cubicBezTo>
                  <a:pt x="985" y="1238"/>
                  <a:pt x="966" y="1216"/>
                  <a:pt x="971" y="1195"/>
                </a:cubicBezTo>
                <a:cubicBezTo>
                  <a:pt x="966" y="1219"/>
                  <a:pt x="909" y="1234"/>
                  <a:pt x="843" y="1227"/>
                </a:cubicBezTo>
                <a:cubicBezTo>
                  <a:pt x="777" y="1220"/>
                  <a:pt x="728" y="1195"/>
                  <a:pt x="733" y="1171"/>
                </a:cubicBezTo>
                <a:cubicBezTo>
                  <a:pt x="734" y="1163"/>
                  <a:pt x="743" y="1155"/>
                  <a:pt x="756" y="1150"/>
                </a:cubicBezTo>
                <a:cubicBezTo>
                  <a:pt x="685" y="1172"/>
                  <a:pt x="599" y="1153"/>
                  <a:pt x="565" y="1108"/>
                </a:cubicBezTo>
                <a:cubicBezTo>
                  <a:pt x="549" y="1088"/>
                  <a:pt x="546" y="1065"/>
                  <a:pt x="555" y="1044"/>
                </a:cubicBezTo>
                <a:cubicBezTo>
                  <a:pt x="484" y="1079"/>
                  <a:pt x="386" y="1079"/>
                  <a:pt x="317" y="1044"/>
                </a:cubicBezTo>
                <a:cubicBezTo>
                  <a:pt x="213" y="1006"/>
                  <a:pt x="162" y="948"/>
                  <a:pt x="185" y="895"/>
                </a:cubicBezTo>
                <a:cubicBezTo>
                  <a:pt x="113" y="908"/>
                  <a:pt x="38" y="881"/>
                  <a:pt x="18" y="835"/>
                </a:cubicBezTo>
                <a:cubicBezTo>
                  <a:pt x="3" y="803"/>
                  <a:pt x="20" y="768"/>
                  <a:pt x="61" y="746"/>
                </a:cubicBezTo>
                <a:cubicBezTo>
                  <a:pt x="14" y="719"/>
                  <a:pt x="20" y="683"/>
                  <a:pt x="75" y="667"/>
                </a:cubicBezTo>
                <a:cubicBezTo>
                  <a:pt x="76" y="666"/>
                  <a:pt x="77" y="666"/>
                  <a:pt x="78" y="666"/>
                </a:cubicBezTo>
              </a:path>
            </a:pathLst>
          </a:custGeom>
          <a:noFill/>
          <a:ln w="14288" cap="flat">
            <a:solidFill>
              <a:srgbClr val="4A80B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3FC93BB4-1E65-445A-A5CD-3B5F1951862A}"/>
              </a:ext>
            </a:extLst>
          </p:cNvPr>
          <p:cNvSpPr>
            <a:spLocks noEditPoints="1"/>
          </p:cNvSpPr>
          <p:nvPr/>
        </p:nvSpPr>
        <p:spPr bwMode="auto">
          <a:xfrm>
            <a:off x="1143470" y="2940710"/>
            <a:ext cx="418908" cy="875015"/>
          </a:xfrm>
          <a:custGeom>
            <a:avLst/>
            <a:gdLst>
              <a:gd name="T0" fmla="*/ 630 w 780"/>
              <a:gd name="T1" fmla="*/ 493 h 1626"/>
              <a:gd name="T2" fmla="*/ 149 w 780"/>
              <a:gd name="T3" fmla="*/ 493 h 1626"/>
              <a:gd name="T4" fmla="*/ 58 w 780"/>
              <a:gd name="T5" fmla="*/ 523 h 1626"/>
              <a:gd name="T6" fmla="*/ 15 w 780"/>
              <a:gd name="T7" fmla="*/ 574 h 1626"/>
              <a:gd name="T8" fmla="*/ 0 w 780"/>
              <a:gd name="T9" fmla="*/ 639 h 1626"/>
              <a:gd name="T10" fmla="*/ 0 w 780"/>
              <a:gd name="T11" fmla="*/ 1196 h 1626"/>
              <a:gd name="T12" fmla="*/ 131 w 780"/>
              <a:gd name="T13" fmla="*/ 1196 h 1626"/>
              <a:gd name="T14" fmla="*/ 131 w 780"/>
              <a:gd name="T15" fmla="*/ 1626 h 1626"/>
              <a:gd name="T16" fmla="*/ 643 w 780"/>
              <a:gd name="T17" fmla="*/ 1626 h 1626"/>
              <a:gd name="T18" fmla="*/ 643 w 780"/>
              <a:gd name="T19" fmla="*/ 1196 h 1626"/>
              <a:gd name="T20" fmla="*/ 780 w 780"/>
              <a:gd name="T21" fmla="*/ 1196 h 1626"/>
              <a:gd name="T22" fmla="*/ 780 w 780"/>
              <a:gd name="T23" fmla="*/ 639 h 1626"/>
              <a:gd name="T24" fmla="*/ 748 w 780"/>
              <a:gd name="T25" fmla="*/ 549 h 1626"/>
              <a:gd name="T26" fmla="*/ 697 w 780"/>
              <a:gd name="T27" fmla="*/ 508 h 1626"/>
              <a:gd name="T28" fmla="*/ 630 w 780"/>
              <a:gd name="T29" fmla="*/ 493 h 1626"/>
              <a:gd name="T30" fmla="*/ 614 w 780"/>
              <a:gd name="T31" fmla="*/ 217 h 1626"/>
              <a:gd name="T32" fmla="*/ 390 w 780"/>
              <a:gd name="T33" fmla="*/ 0 h 1626"/>
              <a:gd name="T34" fmla="*/ 165 w 780"/>
              <a:gd name="T35" fmla="*/ 217 h 1626"/>
              <a:gd name="T36" fmla="*/ 390 w 780"/>
              <a:gd name="T37" fmla="*/ 434 h 1626"/>
              <a:gd name="T38" fmla="*/ 614 w 780"/>
              <a:gd name="T39" fmla="*/ 217 h 1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80" h="1626">
                <a:moveTo>
                  <a:pt x="630" y="493"/>
                </a:moveTo>
                <a:lnTo>
                  <a:pt x="149" y="493"/>
                </a:lnTo>
                <a:cubicBezTo>
                  <a:pt x="115" y="493"/>
                  <a:pt x="83" y="504"/>
                  <a:pt x="58" y="523"/>
                </a:cubicBezTo>
                <a:cubicBezTo>
                  <a:pt x="40" y="537"/>
                  <a:pt x="25" y="554"/>
                  <a:pt x="15" y="574"/>
                </a:cubicBezTo>
                <a:cubicBezTo>
                  <a:pt x="5" y="593"/>
                  <a:pt x="0" y="616"/>
                  <a:pt x="0" y="639"/>
                </a:cubicBezTo>
                <a:lnTo>
                  <a:pt x="0" y="1196"/>
                </a:lnTo>
                <a:lnTo>
                  <a:pt x="131" y="1196"/>
                </a:lnTo>
                <a:lnTo>
                  <a:pt x="131" y="1626"/>
                </a:lnTo>
                <a:lnTo>
                  <a:pt x="643" y="1626"/>
                </a:lnTo>
                <a:lnTo>
                  <a:pt x="643" y="1196"/>
                </a:lnTo>
                <a:lnTo>
                  <a:pt x="780" y="1196"/>
                </a:lnTo>
                <a:lnTo>
                  <a:pt x="780" y="639"/>
                </a:lnTo>
                <a:cubicBezTo>
                  <a:pt x="780" y="605"/>
                  <a:pt x="768" y="574"/>
                  <a:pt x="748" y="549"/>
                </a:cubicBezTo>
                <a:cubicBezTo>
                  <a:pt x="734" y="532"/>
                  <a:pt x="717" y="518"/>
                  <a:pt x="697" y="508"/>
                </a:cubicBezTo>
                <a:cubicBezTo>
                  <a:pt x="676" y="498"/>
                  <a:pt x="654" y="493"/>
                  <a:pt x="630" y="493"/>
                </a:cubicBezTo>
                <a:close/>
                <a:moveTo>
                  <a:pt x="614" y="217"/>
                </a:moveTo>
                <a:cubicBezTo>
                  <a:pt x="614" y="97"/>
                  <a:pt x="513" y="0"/>
                  <a:pt x="390" y="0"/>
                </a:cubicBezTo>
                <a:cubicBezTo>
                  <a:pt x="266" y="0"/>
                  <a:pt x="165" y="97"/>
                  <a:pt x="165" y="217"/>
                </a:cubicBezTo>
                <a:cubicBezTo>
                  <a:pt x="165" y="337"/>
                  <a:pt x="266" y="434"/>
                  <a:pt x="390" y="434"/>
                </a:cubicBezTo>
                <a:cubicBezTo>
                  <a:pt x="513" y="434"/>
                  <a:pt x="614" y="337"/>
                  <a:pt x="614" y="217"/>
                </a:cubicBezTo>
                <a:close/>
              </a:path>
            </a:pathLst>
          </a:custGeom>
          <a:solidFill>
            <a:srgbClr val="007C6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D69F23AB-B8B4-4D7F-812F-645CE3AD07B2}"/>
              </a:ext>
            </a:extLst>
          </p:cNvPr>
          <p:cNvSpPr>
            <a:spLocks noEditPoints="1"/>
          </p:cNvSpPr>
          <p:nvPr/>
        </p:nvSpPr>
        <p:spPr bwMode="auto">
          <a:xfrm>
            <a:off x="1143470" y="2940710"/>
            <a:ext cx="418908" cy="875015"/>
          </a:xfrm>
          <a:custGeom>
            <a:avLst/>
            <a:gdLst>
              <a:gd name="T0" fmla="*/ 630 w 780"/>
              <a:gd name="T1" fmla="*/ 493 h 1626"/>
              <a:gd name="T2" fmla="*/ 149 w 780"/>
              <a:gd name="T3" fmla="*/ 493 h 1626"/>
              <a:gd name="T4" fmla="*/ 58 w 780"/>
              <a:gd name="T5" fmla="*/ 523 h 1626"/>
              <a:gd name="T6" fmla="*/ 15 w 780"/>
              <a:gd name="T7" fmla="*/ 574 h 1626"/>
              <a:gd name="T8" fmla="*/ 0 w 780"/>
              <a:gd name="T9" fmla="*/ 639 h 1626"/>
              <a:gd name="T10" fmla="*/ 0 w 780"/>
              <a:gd name="T11" fmla="*/ 1196 h 1626"/>
              <a:gd name="T12" fmla="*/ 131 w 780"/>
              <a:gd name="T13" fmla="*/ 1196 h 1626"/>
              <a:gd name="T14" fmla="*/ 131 w 780"/>
              <a:gd name="T15" fmla="*/ 1626 h 1626"/>
              <a:gd name="T16" fmla="*/ 643 w 780"/>
              <a:gd name="T17" fmla="*/ 1626 h 1626"/>
              <a:gd name="T18" fmla="*/ 643 w 780"/>
              <a:gd name="T19" fmla="*/ 1196 h 1626"/>
              <a:gd name="T20" fmla="*/ 780 w 780"/>
              <a:gd name="T21" fmla="*/ 1196 h 1626"/>
              <a:gd name="T22" fmla="*/ 780 w 780"/>
              <a:gd name="T23" fmla="*/ 639 h 1626"/>
              <a:gd name="T24" fmla="*/ 748 w 780"/>
              <a:gd name="T25" fmla="*/ 549 h 1626"/>
              <a:gd name="T26" fmla="*/ 697 w 780"/>
              <a:gd name="T27" fmla="*/ 508 h 1626"/>
              <a:gd name="T28" fmla="*/ 630 w 780"/>
              <a:gd name="T29" fmla="*/ 493 h 1626"/>
              <a:gd name="T30" fmla="*/ 390 w 780"/>
              <a:gd name="T31" fmla="*/ 1626 h 1626"/>
              <a:gd name="T32" fmla="*/ 390 w 780"/>
              <a:gd name="T33" fmla="*/ 1282 h 1626"/>
              <a:gd name="T34" fmla="*/ 131 w 780"/>
              <a:gd name="T35" fmla="*/ 1196 h 1626"/>
              <a:gd name="T36" fmla="*/ 131 w 780"/>
              <a:gd name="T37" fmla="*/ 899 h 1626"/>
              <a:gd name="T38" fmla="*/ 643 w 780"/>
              <a:gd name="T39" fmla="*/ 1196 h 1626"/>
              <a:gd name="T40" fmla="*/ 643 w 780"/>
              <a:gd name="T41" fmla="*/ 899 h 1626"/>
              <a:gd name="T42" fmla="*/ 614 w 780"/>
              <a:gd name="T43" fmla="*/ 217 h 1626"/>
              <a:gd name="T44" fmla="*/ 390 w 780"/>
              <a:gd name="T45" fmla="*/ 0 h 1626"/>
              <a:gd name="T46" fmla="*/ 165 w 780"/>
              <a:gd name="T47" fmla="*/ 217 h 1626"/>
              <a:gd name="T48" fmla="*/ 390 w 780"/>
              <a:gd name="T49" fmla="*/ 434 h 1626"/>
              <a:gd name="T50" fmla="*/ 614 w 780"/>
              <a:gd name="T51" fmla="*/ 217 h 1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80" h="1626">
                <a:moveTo>
                  <a:pt x="630" y="493"/>
                </a:moveTo>
                <a:lnTo>
                  <a:pt x="149" y="493"/>
                </a:lnTo>
                <a:cubicBezTo>
                  <a:pt x="115" y="493"/>
                  <a:pt x="83" y="504"/>
                  <a:pt x="58" y="523"/>
                </a:cubicBezTo>
                <a:cubicBezTo>
                  <a:pt x="40" y="537"/>
                  <a:pt x="25" y="554"/>
                  <a:pt x="15" y="574"/>
                </a:cubicBezTo>
                <a:cubicBezTo>
                  <a:pt x="5" y="593"/>
                  <a:pt x="0" y="616"/>
                  <a:pt x="0" y="639"/>
                </a:cubicBezTo>
                <a:lnTo>
                  <a:pt x="0" y="1196"/>
                </a:lnTo>
                <a:lnTo>
                  <a:pt x="131" y="1196"/>
                </a:lnTo>
                <a:lnTo>
                  <a:pt x="131" y="1626"/>
                </a:lnTo>
                <a:lnTo>
                  <a:pt x="643" y="1626"/>
                </a:lnTo>
                <a:lnTo>
                  <a:pt x="643" y="1196"/>
                </a:lnTo>
                <a:lnTo>
                  <a:pt x="780" y="1196"/>
                </a:lnTo>
                <a:lnTo>
                  <a:pt x="780" y="639"/>
                </a:lnTo>
                <a:cubicBezTo>
                  <a:pt x="780" y="605"/>
                  <a:pt x="768" y="574"/>
                  <a:pt x="748" y="549"/>
                </a:cubicBezTo>
                <a:cubicBezTo>
                  <a:pt x="734" y="532"/>
                  <a:pt x="717" y="518"/>
                  <a:pt x="697" y="508"/>
                </a:cubicBezTo>
                <a:cubicBezTo>
                  <a:pt x="676" y="498"/>
                  <a:pt x="654" y="493"/>
                  <a:pt x="630" y="493"/>
                </a:cubicBezTo>
                <a:close/>
                <a:moveTo>
                  <a:pt x="390" y="1626"/>
                </a:moveTo>
                <a:lnTo>
                  <a:pt x="390" y="1282"/>
                </a:lnTo>
                <a:moveTo>
                  <a:pt x="131" y="1196"/>
                </a:moveTo>
                <a:lnTo>
                  <a:pt x="131" y="899"/>
                </a:lnTo>
                <a:moveTo>
                  <a:pt x="643" y="1196"/>
                </a:moveTo>
                <a:lnTo>
                  <a:pt x="643" y="899"/>
                </a:lnTo>
                <a:moveTo>
                  <a:pt x="614" y="217"/>
                </a:moveTo>
                <a:cubicBezTo>
                  <a:pt x="614" y="97"/>
                  <a:pt x="513" y="0"/>
                  <a:pt x="390" y="0"/>
                </a:cubicBezTo>
                <a:cubicBezTo>
                  <a:pt x="266" y="0"/>
                  <a:pt x="165" y="97"/>
                  <a:pt x="165" y="217"/>
                </a:cubicBezTo>
                <a:cubicBezTo>
                  <a:pt x="165" y="337"/>
                  <a:pt x="266" y="434"/>
                  <a:pt x="390" y="434"/>
                </a:cubicBezTo>
                <a:cubicBezTo>
                  <a:pt x="513" y="434"/>
                  <a:pt x="614" y="337"/>
                  <a:pt x="614" y="217"/>
                </a:cubicBezTo>
                <a:close/>
              </a:path>
            </a:pathLst>
          </a:custGeom>
          <a:noFill/>
          <a:ln w="7938" cap="sq">
            <a:solidFill>
              <a:srgbClr val="C8C8C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E9404829-E990-4774-A89C-E8E0A1F876CD}"/>
              </a:ext>
            </a:extLst>
          </p:cNvPr>
          <p:cNvSpPr>
            <a:spLocks noEditPoints="1"/>
          </p:cNvSpPr>
          <p:nvPr/>
        </p:nvSpPr>
        <p:spPr bwMode="auto">
          <a:xfrm>
            <a:off x="5383893" y="3078800"/>
            <a:ext cx="446403" cy="926772"/>
          </a:xfrm>
          <a:custGeom>
            <a:avLst/>
            <a:gdLst>
              <a:gd name="T0" fmla="*/ 669 w 828"/>
              <a:gd name="T1" fmla="*/ 522 h 1724"/>
              <a:gd name="T2" fmla="*/ 159 w 828"/>
              <a:gd name="T3" fmla="*/ 522 h 1724"/>
              <a:gd name="T4" fmla="*/ 62 w 828"/>
              <a:gd name="T5" fmla="*/ 554 h 1724"/>
              <a:gd name="T6" fmla="*/ 17 w 828"/>
              <a:gd name="T7" fmla="*/ 608 h 1724"/>
              <a:gd name="T8" fmla="*/ 0 w 828"/>
              <a:gd name="T9" fmla="*/ 677 h 1724"/>
              <a:gd name="T10" fmla="*/ 0 w 828"/>
              <a:gd name="T11" fmla="*/ 1268 h 1724"/>
              <a:gd name="T12" fmla="*/ 140 w 828"/>
              <a:gd name="T13" fmla="*/ 1268 h 1724"/>
              <a:gd name="T14" fmla="*/ 140 w 828"/>
              <a:gd name="T15" fmla="*/ 1724 h 1724"/>
              <a:gd name="T16" fmla="*/ 683 w 828"/>
              <a:gd name="T17" fmla="*/ 1724 h 1724"/>
              <a:gd name="T18" fmla="*/ 683 w 828"/>
              <a:gd name="T19" fmla="*/ 1268 h 1724"/>
              <a:gd name="T20" fmla="*/ 828 w 828"/>
              <a:gd name="T21" fmla="*/ 1268 h 1724"/>
              <a:gd name="T22" fmla="*/ 828 w 828"/>
              <a:gd name="T23" fmla="*/ 677 h 1724"/>
              <a:gd name="T24" fmla="*/ 794 w 828"/>
              <a:gd name="T25" fmla="*/ 582 h 1724"/>
              <a:gd name="T26" fmla="*/ 740 w 828"/>
              <a:gd name="T27" fmla="*/ 538 h 1724"/>
              <a:gd name="T28" fmla="*/ 669 w 828"/>
              <a:gd name="T29" fmla="*/ 522 h 1724"/>
              <a:gd name="T30" fmla="*/ 652 w 828"/>
              <a:gd name="T31" fmla="*/ 230 h 1724"/>
              <a:gd name="T32" fmla="*/ 414 w 828"/>
              <a:gd name="T33" fmla="*/ 0 h 1724"/>
              <a:gd name="T34" fmla="*/ 176 w 828"/>
              <a:gd name="T35" fmla="*/ 230 h 1724"/>
              <a:gd name="T36" fmla="*/ 414 w 828"/>
              <a:gd name="T37" fmla="*/ 460 h 1724"/>
              <a:gd name="T38" fmla="*/ 652 w 828"/>
              <a:gd name="T39" fmla="*/ 230 h 1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28" h="1724">
                <a:moveTo>
                  <a:pt x="669" y="522"/>
                </a:moveTo>
                <a:lnTo>
                  <a:pt x="159" y="522"/>
                </a:lnTo>
                <a:cubicBezTo>
                  <a:pt x="123" y="522"/>
                  <a:pt x="89" y="534"/>
                  <a:pt x="62" y="554"/>
                </a:cubicBezTo>
                <a:cubicBezTo>
                  <a:pt x="43" y="569"/>
                  <a:pt x="28" y="587"/>
                  <a:pt x="17" y="608"/>
                </a:cubicBezTo>
                <a:cubicBezTo>
                  <a:pt x="6" y="629"/>
                  <a:pt x="0" y="652"/>
                  <a:pt x="0" y="677"/>
                </a:cubicBezTo>
                <a:lnTo>
                  <a:pt x="0" y="1268"/>
                </a:lnTo>
                <a:lnTo>
                  <a:pt x="140" y="1268"/>
                </a:lnTo>
                <a:lnTo>
                  <a:pt x="140" y="1724"/>
                </a:lnTo>
                <a:lnTo>
                  <a:pt x="683" y="1724"/>
                </a:lnTo>
                <a:lnTo>
                  <a:pt x="683" y="1268"/>
                </a:lnTo>
                <a:lnTo>
                  <a:pt x="828" y="1268"/>
                </a:lnTo>
                <a:lnTo>
                  <a:pt x="828" y="677"/>
                </a:lnTo>
                <a:cubicBezTo>
                  <a:pt x="828" y="641"/>
                  <a:pt x="815" y="608"/>
                  <a:pt x="794" y="582"/>
                </a:cubicBezTo>
                <a:cubicBezTo>
                  <a:pt x="780" y="564"/>
                  <a:pt x="761" y="549"/>
                  <a:pt x="740" y="538"/>
                </a:cubicBezTo>
                <a:cubicBezTo>
                  <a:pt x="718" y="528"/>
                  <a:pt x="694" y="522"/>
                  <a:pt x="669" y="522"/>
                </a:cubicBezTo>
                <a:close/>
                <a:moveTo>
                  <a:pt x="652" y="230"/>
                </a:moveTo>
                <a:cubicBezTo>
                  <a:pt x="652" y="103"/>
                  <a:pt x="546" y="0"/>
                  <a:pt x="414" y="0"/>
                </a:cubicBezTo>
                <a:cubicBezTo>
                  <a:pt x="283" y="0"/>
                  <a:pt x="176" y="103"/>
                  <a:pt x="176" y="230"/>
                </a:cubicBezTo>
                <a:cubicBezTo>
                  <a:pt x="176" y="357"/>
                  <a:pt x="283" y="460"/>
                  <a:pt x="414" y="460"/>
                </a:cubicBezTo>
                <a:cubicBezTo>
                  <a:pt x="546" y="460"/>
                  <a:pt x="652" y="357"/>
                  <a:pt x="652" y="230"/>
                </a:cubicBezTo>
                <a:close/>
              </a:path>
            </a:pathLst>
          </a:custGeom>
          <a:solidFill>
            <a:srgbClr val="007C6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CF2305CA-939D-49C2-8E9C-FF3691B189B0}"/>
              </a:ext>
            </a:extLst>
          </p:cNvPr>
          <p:cNvSpPr>
            <a:spLocks noEditPoints="1"/>
          </p:cNvSpPr>
          <p:nvPr/>
        </p:nvSpPr>
        <p:spPr bwMode="auto">
          <a:xfrm>
            <a:off x="5383893" y="3078800"/>
            <a:ext cx="446403" cy="926772"/>
          </a:xfrm>
          <a:custGeom>
            <a:avLst/>
            <a:gdLst>
              <a:gd name="T0" fmla="*/ 669 w 828"/>
              <a:gd name="T1" fmla="*/ 522 h 1724"/>
              <a:gd name="T2" fmla="*/ 159 w 828"/>
              <a:gd name="T3" fmla="*/ 522 h 1724"/>
              <a:gd name="T4" fmla="*/ 62 w 828"/>
              <a:gd name="T5" fmla="*/ 554 h 1724"/>
              <a:gd name="T6" fmla="*/ 17 w 828"/>
              <a:gd name="T7" fmla="*/ 608 h 1724"/>
              <a:gd name="T8" fmla="*/ 0 w 828"/>
              <a:gd name="T9" fmla="*/ 677 h 1724"/>
              <a:gd name="T10" fmla="*/ 0 w 828"/>
              <a:gd name="T11" fmla="*/ 1268 h 1724"/>
              <a:gd name="T12" fmla="*/ 140 w 828"/>
              <a:gd name="T13" fmla="*/ 1268 h 1724"/>
              <a:gd name="T14" fmla="*/ 140 w 828"/>
              <a:gd name="T15" fmla="*/ 1724 h 1724"/>
              <a:gd name="T16" fmla="*/ 683 w 828"/>
              <a:gd name="T17" fmla="*/ 1724 h 1724"/>
              <a:gd name="T18" fmla="*/ 683 w 828"/>
              <a:gd name="T19" fmla="*/ 1268 h 1724"/>
              <a:gd name="T20" fmla="*/ 828 w 828"/>
              <a:gd name="T21" fmla="*/ 1268 h 1724"/>
              <a:gd name="T22" fmla="*/ 828 w 828"/>
              <a:gd name="T23" fmla="*/ 677 h 1724"/>
              <a:gd name="T24" fmla="*/ 794 w 828"/>
              <a:gd name="T25" fmla="*/ 582 h 1724"/>
              <a:gd name="T26" fmla="*/ 740 w 828"/>
              <a:gd name="T27" fmla="*/ 538 h 1724"/>
              <a:gd name="T28" fmla="*/ 669 w 828"/>
              <a:gd name="T29" fmla="*/ 522 h 1724"/>
              <a:gd name="T30" fmla="*/ 414 w 828"/>
              <a:gd name="T31" fmla="*/ 1724 h 1724"/>
              <a:gd name="T32" fmla="*/ 414 w 828"/>
              <a:gd name="T33" fmla="*/ 1359 h 1724"/>
              <a:gd name="T34" fmla="*/ 140 w 828"/>
              <a:gd name="T35" fmla="*/ 1268 h 1724"/>
              <a:gd name="T36" fmla="*/ 140 w 828"/>
              <a:gd name="T37" fmla="*/ 953 h 1724"/>
              <a:gd name="T38" fmla="*/ 683 w 828"/>
              <a:gd name="T39" fmla="*/ 1268 h 1724"/>
              <a:gd name="T40" fmla="*/ 683 w 828"/>
              <a:gd name="T41" fmla="*/ 953 h 1724"/>
              <a:gd name="T42" fmla="*/ 652 w 828"/>
              <a:gd name="T43" fmla="*/ 230 h 1724"/>
              <a:gd name="T44" fmla="*/ 414 w 828"/>
              <a:gd name="T45" fmla="*/ 0 h 1724"/>
              <a:gd name="T46" fmla="*/ 176 w 828"/>
              <a:gd name="T47" fmla="*/ 230 h 1724"/>
              <a:gd name="T48" fmla="*/ 414 w 828"/>
              <a:gd name="T49" fmla="*/ 460 h 1724"/>
              <a:gd name="T50" fmla="*/ 652 w 828"/>
              <a:gd name="T51" fmla="*/ 230 h 1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28" h="1724">
                <a:moveTo>
                  <a:pt x="669" y="522"/>
                </a:moveTo>
                <a:lnTo>
                  <a:pt x="159" y="522"/>
                </a:lnTo>
                <a:cubicBezTo>
                  <a:pt x="123" y="522"/>
                  <a:pt x="89" y="534"/>
                  <a:pt x="62" y="554"/>
                </a:cubicBezTo>
                <a:cubicBezTo>
                  <a:pt x="43" y="569"/>
                  <a:pt x="28" y="587"/>
                  <a:pt x="17" y="608"/>
                </a:cubicBezTo>
                <a:cubicBezTo>
                  <a:pt x="6" y="629"/>
                  <a:pt x="0" y="652"/>
                  <a:pt x="0" y="677"/>
                </a:cubicBezTo>
                <a:lnTo>
                  <a:pt x="0" y="1268"/>
                </a:lnTo>
                <a:lnTo>
                  <a:pt x="140" y="1268"/>
                </a:lnTo>
                <a:lnTo>
                  <a:pt x="140" y="1724"/>
                </a:lnTo>
                <a:lnTo>
                  <a:pt x="683" y="1724"/>
                </a:lnTo>
                <a:lnTo>
                  <a:pt x="683" y="1268"/>
                </a:lnTo>
                <a:lnTo>
                  <a:pt x="828" y="1268"/>
                </a:lnTo>
                <a:lnTo>
                  <a:pt x="828" y="677"/>
                </a:lnTo>
                <a:cubicBezTo>
                  <a:pt x="828" y="641"/>
                  <a:pt x="815" y="608"/>
                  <a:pt x="794" y="582"/>
                </a:cubicBezTo>
                <a:cubicBezTo>
                  <a:pt x="780" y="564"/>
                  <a:pt x="761" y="549"/>
                  <a:pt x="740" y="538"/>
                </a:cubicBezTo>
                <a:cubicBezTo>
                  <a:pt x="718" y="528"/>
                  <a:pt x="694" y="522"/>
                  <a:pt x="669" y="522"/>
                </a:cubicBezTo>
                <a:close/>
                <a:moveTo>
                  <a:pt x="414" y="1724"/>
                </a:moveTo>
                <a:lnTo>
                  <a:pt x="414" y="1359"/>
                </a:lnTo>
                <a:moveTo>
                  <a:pt x="140" y="1268"/>
                </a:moveTo>
                <a:lnTo>
                  <a:pt x="140" y="953"/>
                </a:lnTo>
                <a:moveTo>
                  <a:pt x="683" y="1268"/>
                </a:moveTo>
                <a:lnTo>
                  <a:pt x="683" y="953"/>
                </a:lnTo>
                <a:moveTo>
                  <a:pt x="652" y="230"/>
                </a:moveTo>
                <a:cubicBezTo>
                  <a:pt x="652" y="103"/>
                  <a:pt x="546" y="0"/>
                  <a:pt x="414" y="0"/>
                </a:cubicBezTo>
                <a:cubicBezTo>
                  <a:pt x="283" y="0"/>
                  <a:pt x="176" y="103"/>
                  <a:pt x="176" y="230"/>
                </a:cubicBezTo>
                <a:cubicBezTo>
                  <a:pt x="176" y="357"/>
                  <a:pt x="283" y="460"/>
                  <a:pt x="414" y="460"/>
                </a:cubicBezTo>
                <a:cubicBezTo>
                  <a:pt x="546" y="460"/>
                  <a:pt x="652" y="357"/>
                  <a:pt x="652" y="230"/>
                </a:cubicBezTo>
                <a:close/>
              </a:path>
            </a:pathLst>
          </a:custGeom>
          <a:noFill/>
          <a:ln w="7938" cap="sq">
            <a:solidFill>
              <a:srgbClr val="C8C8C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Rectangle 31">
            <a:extLst>
              <a:ext uri="{FF2B5EF4-FFF2-40B4-BE49-F238E27FC236}">
                <a16:creationId xmlns:a16="http://schemas.microsoft.com/office/drawing/2014/main" id="{60704D4B-F2D8-4D1C-A1FE-33388C34E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2217" y="1971871"/>
            <a:ext cx="470665" cy="281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Arial" panose="020B0604020202020204" pitchFamily="34" charset="0"/>
              </a:rPr>
              <a:t>下载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32">
            <a:extLst>
              <a:ext uri="{FF2B5EF4-FFF2-40B4-BE49-F238E27FC236}">
                <a16:creationId xmlns:a16="http://schemas.microsoft.com/office/drawing/2014/main" id="{6B50EBEB-564B-4F5B-8185-22C012A3A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1663" y="2173678"/>
            <a:ext cx="470665" cy="281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Arial" panose="020B0604020202020204" pitchFamily="34" charset="0"/>
              </a:rPr>
              <a:t>上传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5">
            <a:extLst>
              <a:ext uri="{FF2B5EF4-FFF2-40B4-BE49-F238E27FC236}">
                <a16:creationId xmlns:a16="http://schemas.microsoft.com/office/drawing/2014/main" id="{DB67D38A-17E2-4A8A-9E45-7DE953CBE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3466" y="769822"/>
            <a:ext cx="470665" cy="281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Arial" panose="020B0604020202020204" pitchFamily="34" charset="0"/>
              </a:rPr>
              <a:t>复制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37">
            <a:extLst>
              <a:ext uri="{FF2B5EF4-FFF2-40B4-BE49-F238E27FC236}">
                <a16:creationId xmlns:a16="http://schemas.microsoft.com/office/drawing/2014/main" id="{4EC6D701-85E2-497A-AA6A-BEB776993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920" y="3849691"/>
            <a:ext cx="823259" cy="32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开发者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</a:endParaRPr>
          </a:p>
        </p:txBody>
      </p:sp>
      <p:sp>
        <p:nvSpPr>
          <p:cNvPr id="17" name="Rectangle 38">
            <a:extLst>
              <a:ext uri="{FF2B5EF4-FFF2-40B4-BE49-F238E27FC236}">
                <a16:creationId xmlns:a16="http://schemas.microsoft.com/office/drawing/2014/main" id="{A2A4A9B2-51C0-4FBB-B413-4CC3BF55B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413" y="3823813"/>
            <a:ext cx="158506" cy="32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Calibri" panose="020F0502020204030204" pitchFamily="34" charset="0"/>
              </a:rPr>
              <a:t>A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</a:endParaRPr>
          </a:p>
        </p:txBody>
      </p:sp>
      <p:sp>
        <p:nvSpPr>
          <p:cNvPr id="18" name="Rectangle 39">
            <a:extLst>
              <a:ext uri="{FF2B5EF4-FFF2-40B4-BE49-F238E27FC236}">
                <a16:creationId xmlns:a16="http://schemas.microsoft.com/office/drawing/2014/main" id="{1B268AE8-D534-48AC-A7C9-F7E6324B1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9213" y="4034685"/>
            <a:ext cx="823259" cy="32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开发者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</a:endParaRPr>
          </a:p>
        </p:txBody>
      </p:sp>
      <p:sp>
        <p:nvSpPr>
          <p:cNvPr id="23" name="Rectangle 40">
            <a:extLst>
              <a:ext uri="{FF2B5EF4-FFF2-40B4-BE49-F238E27FC236}">
                <a16:creationId xmlns:a16="http://schemas.microsoft.com/office/drawing/2014/main" id="{090AFC7A-4C99-4FE0-8DF3-E25DEDABF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5707" y="4008807"/>
            <a:ext cx="148801" cy="32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Calibri" panose="020F0502020204030204" pitchFamily="34" charset="0"/>
              </a:rPr>
              <a:t>B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</a:endParaRPr>
          </a:p>
        </p:txBody>
      </p:sp>
      <p:sp>
        <p:nvSpPr>
          <p:cNvPr id="24" name="Rectangle 47">
            <a:extLst>
              <a:ext uri="{FF2B5EF4-FFF2-40B4-BE49-F238E27FC236}">
                <a16:creationId xmlns:a16="http://schemas.microsoft.com/office/drawing/2014/main" id="{C9BA2143-1CAC-4EAF-BE49-6C1AAB9EE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105" y="427074"/>
            <a:ext cx="112409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700" b="1" i="0" u="none" strike="noStrike" cap="none" normalizeH="0" baseline="0" dirty="0">
                <a:ln>
                  <a:noFill/>
                </a:ln>
                <a:solidFill>
                  <a:srgbClr val="1E4E79"/>
                </a:solidFill>
                <a:effectLst/>
                <a:latin typeface="Calibri" panose="020F0502020204030204" pitchFamily="34" charset="0"/>
              </a:rPr>
              <a:t>GitHub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49">
            <a:extLst>
              <a:ext uri="{FF2B5EF4-FFF2-40B4-BE49-F238E27FC236}">
                <a16:creationId xmlns:a16="http://schemas.microsoft.com/office/drawing/2014/main" id="{93877494-A3F8-405C-8881-9ED1E7279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4583" y="2996312"/>
            <a:ext cx="310542" cy="274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Git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31">
            <a:extLst>
              <a:ext uri="{FF2B5EF4-FFF2-40B4-BE49-F238E27FC236}">
                <a16:creationId xmlns:a16="http://schemas.microsoft.com/office/drawing/2014/main" id="{05EA321F-2832-424A-8905-BD7AFCDC4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0298" y="2262037"/>
            <a:ext cx="461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Arial" panose="020B0604020202020204" pitchFamily="34" charset="0"/>
              </a:rPr>
              <a:t>下载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32">
            <a:extLst>
              <a:ext uri="{FF2B5EF4-FFF2-40B4-BE49-F238E27FC236}">
                <a16:creationId xmlns:a16="http://schemas.microsoft.com/office/drawing/2014/main" id="{C21ABDEE-98E4-4A3E-8D44-5DD7DC3FA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1477" y="2227362"/>
            <a:ext cx="461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Arial" panose="020B0604020202020204" pitchFamily="34" charset="0"/>
              </a:rPr>
              <a:t>上传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Freeform 11">
            <a:extLst>
              <a:ext uri="{FF2B5EF4-FFF2-40B4-BE49-F238E27FC236}">
                <a16:creationId xmlns:a16="http://schemas.microsoft.com/office/drawing/2014/main" id="{A60792D3-0925-4BE6-B2C4-90ED4BA6E0C7}"/>
              </a:ext>
            </a:extLst>
          </p:cNvPr>
          <p:cNvSpPr>
            <a:spLocks noEditPoints="1"/>
          </p:cNvSpPr>
          <p:nvPr/>
        </p:nvSpPr>
        <p:spPr bwMode="auto">
          <a:xfrm>
            <a:off x="8003730" y="2812192"/>
            <a:ext cx="438150" cy="909637"/>
          </a:xfrm>
          <a:custGeom>
            <a:avLst/>
            <a:gdLst>
              <a:gd name="T0" fmla="*/ 669 w 828"/>
              <a:gd name="T1" fmla="*/ 522 h 1724"/>
              <a:gd name="T2" fmla="*/ 159 w 828"/>
              <a:gd name="T3" fmla="*/ 522 h 1724"/>
              <a:gd name="T4" fmla="*/ 62 w 828"/>
              <a:gd name="T5" fmla="*/ 554 h 1724"/>
              <a:gd name="T6" fmla="*/ 17 w 828"/>
              <a:gd name="T7" fmla="*/ 608 h 1724"/>
              <a:gd name="T8" fmla="*/ 0 w 828"/>
              <a:gd name="T9" fmla="*/ 677 h 1724"/>
              <a:gd name="T10" fmla="*/ 0 w 828"/>
              <a:gd name="T11" fmla="*/ 1268 h 1724"/>
              <a:gd name="T12" fmla="*/ 140 w 828"/>
              <a:gd name="T13" fmla="*/ 1268 h 1724"/>
              <a:gd name="T14" fmla="*/ 140 w 828"/>
              <a:gd name="T15" fmla="*/ 1724 h 1724"/>
              <a:gd name="T16" fmla="*/ 683 w 828"/>
              <a:gd name="T17" fmla="*/ 1724 h 1724"/>
              <a:gd name="T18" fmla="*/ 683 w 828"/>
              <a:gd name="T19" fmla="*/ 1268 h 1724"/>
              <a:gd name="T20" fmla="*/ 828 w 828"/>
              <a:gd name="T21" fmla="*/ 1268 h 1724"/>
              <a:gd name="T22" fmla="*/ 828 w 828"/>
              <a:gd name="T23" fmla="*/ 677 h 1724"/>
              <a:gd name="T24" fmla="*/ 794 w 828"/>
              <a:gd name="T25" fmla="*/ 582 h 1724"/>
              <a:gd name="T26" fmla="*/ 740 w 828"/>
              <a:gd name="T27" fmla="*/ 538 h 1724"/>
              <a:gd name="T28" fmla="*/ 669 w 828"/>
              <a:gd name="T29" fmla="*/ 522 h 1724"/>
              <a:gd name="T30" fmla="*/ 652 w 828"/>
              <a:gd name="T31" fmla="*/ 230 h 1724"/>
              <a:gd name="T32" fmla="*/ 414 w 828"/>
              <a:gd name="T33" fmla="*/ 0 h 1724"/>
              <a:gd name="T34" fmla="*/ 176 w 828"/>
              <a:gd name="T35" fmla="*/ 230 h 1724"/>
              <a:gd name="T36" fmla="*/ 414 w 828"/>
              <a:gd name="T37" fmla="*/ 460 h 1724"/>
              <a:gd name="T38" fmla="*/ 652 w 828"/>
              <a:gd name="T39" fmla="*/ 230 h 1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28" h="1724">
                <a:moveTo>
                  <a:pt x="669" y="522"/>
                </a:moveTo>
                <a:lnTo>
                  <a:pt x="159" y="522"/>
                </a:lnTo>
                <a:cubicBezTo>
                  <a:pt x="123" y="522"/>
                  <a:pt x="89" y="534"/>
                  <a:pt x="62" y="554"/>
                </a:cubicBezTo>
                <a:cubicBezTo>
                  <a:pt x="43" y="569"/>
                  <a:pt x="28" y="587"/>
                  <a:pt x="17" y="608"/>
                </a:cubicBezTo>
                <a:cubicBezTo>
                  <a:pt x="6" y="629"/>
                  <a:pt x="0" y="652"/>
                  <a:pt x="0" y="677"/>
                </a:cubicBezTo>
                <a:lnTo>
                  <a:pt x="0" y="1268"/>
                </a:lnTo>
                <a:lnTo>
                  <a:pt x="140" y="1268"/>
                </a:lnTo>
                <a:lnTo>
                  <a:pt x="140" y="1724"/>
                </a:lnTo>
                <a:lnTo>
                  <a:pt x="683" y="1724"/>
                </a:lnTo>
                <a:lnTo>
                  <a:pt x="683" y="1268"/>
                </a:lnTo>
                <a:lnTo>
                  <a:pt x="828" y="1268"/>
                </a:lnTo>
                <a:lnTo>
                  <a:pt x="828" y="677"/>
                </a:lnTo>
                <a:cubicBezTo>
                  <a:pt x="828" y="641"/>
                  <a:pt x="815" y="608"/>
                  <a:pt x="794" y="582"/>
                </a:cubicBezTo>
                <a:cubicBezTo>
                  <a:pt x="780" y="564"/>
                  <a:pt x="761" y="549"/>
                  <a:pt x="740" y="538"/>
                </a:cubicBezTo>
                <a:cubicBezTo>
                  <a:pt x="718" y="528"/>
                  <a:pt x="694" y="522"/>
                  <a:pt x="669" y="522"/>
                </a:cubicBezTo>
                <a:close/>
                <a:moveTo>
                  <a:pt x="652" y="230"/>
                </a:moveTo>
                <a:cubicBezTo>
                  <a:pt x="652" y="103"/>
                  <a:pt x="546" y="0"/>
                  <a:pt x="414" y="0"/>
                </a:cubicBezTo>
                <a:cubicBezTo>
                  <a:pt x="283" y="0"/>
                  <a:pt x="176" y="103"/>
                  <a:pt x="176" y="230"/>
                </a:cubicBezTo>
                <a:cubicBezTo>
                  <a:pt x="176" y="357"/>
                  <a:pt x="283" y="460"/>
                  <a:pt x="414" y="460"/>
                </a:cubicBezTo>
                <a:cubicBezTo>
                  <a:pt x="546" y="460"/>
                  <a:pt x="652" y="357"/>
                  <a:pt x="652" y="23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Rectangle 49">
            <a:extLst>
              <a:ext uri="{FF2B5EF4-FFF2-40B4-BE49-F238E27FC236}">
                <a16:creationId xmlns:a16="http://schemas.microsoft.com/office/drawing/2014/main" id="{6F26C5A9-7D6F-44B4-90E4-63770171E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0682" y="2735769"/>
            <a:ext cx="30480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Git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39">
            <a:extLst>
              <a:ext uri="{FF2B5EF4-FFF2-40B4-BE49-F238E27FC236}">
                <a16:creationId xmlns:a16="http://schemas.microsoft.com/office/drawing/2014/main" id="{D2DC4A83-CB4E-4A98-811F-AC7AC117F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0426" y="3780411"/>
            <a:ext cx="94256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开发者</a:t>
            </a:r>
            <a:r>
              <a:rPr kumimoji="0" lang="en-US" altLang="zh-CN" sz="21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</a:endParaRPr>
          </a:p>
        </p:txBody>
      </p:sp>
      <p:sp>
        <p:nvSpPr>
          <p:cNvPr id="31" name="Rectangle 35">
            <a:extLst>
              <a:ext uri="{FF2B5EF4-FFF2-40B4-BE49-F238E27FC236}">
                <a16:creationId xmlns:a16="http://schemas.microsoft.com/office/drawing/2014/main" id="{7E6D3242-3016-473B-956A-A8FAACDB3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8001" y="1344673"/>
            <a:ext cx="9233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Arial" panose="020B0604020202020204" pitchFamily="34" charset="0"/>
              </a:rPr>
              <a:t>申请同步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流程图: 磁盘 31">
            <a:extLst>
              <a:ext uri="{FF2B5EF4-FFF2-40B4-BE49-F238E27FC236}">
                <a16:creationId xmlns:a16="http://schemas.microsoft.com/office/drawing/2014/main" id="{EC985532-69D4-4380-8D61-7963EF85EF0E}"/>
              </a:ext>
            </a:extLst>
          </p:cNvPr>
          <p:cNvSpPr/>
          <p:nvPr/>
        </p:nvSpPr>
        <p:spPr>
          <a:xfrm>
            <a:off x="3313468" y="1062261"/>
            <a:ext cx="673661" cy="470960"/>
          </a:xfrm>
          <a:prstGeom prst="flowChartMagneticDisk">
            <a:avLst/>
          </a:prstGeom>
          <a:solidFill>
            <a:srgbClr val="007C6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78A6C81-2E90-4E21-A987-4AE69C0DC614}"/>
              </a:ext>
            </a:extLst>
          </p:cNvPr>
          <p:cNvCxnSpPr>
            <a:stCxn id="32" idx="2"/>
          </p:cNvCxnSpPr>
          <p:nvPr/>
        </p:nvCxnSpPr>
        <p:spPr>
          <a:xfrm flipH="1">
            <a:off x="2368542" y="1297741"/>
            <a:ext cx="944926" cy="1345911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流程图: 磁盘 33">
            <a:extLst>
              <a:ext uri="{FF2B5EF4-FFF2-40B4-BE49-F238E27FC236}">
                <a16:creationId xmlns:a16="http://schemas.microsoft.com/office/drawing/2014/main" id="{23B8547F-7A8D-47D9-A97E-D17D317F4E08}"/>
              </a:ext>
            </a:extLst>
          </p:cNvPr>
          <p:cNvSpPr/>
          <p:nvPr/>
        </p:nvSpPr>
        <p:spPr>
          <a:xfrm>
            <a:off x="1959834" y="2756034"/>
            <a:ext cx="673661" cy="470960"/>
          </a:xfrm>
          <a:prstGeom prst="flowChartMagneticDisk">
            <a:avLst/>
          </a:prstGeom>
          <a:solidFill>
            <a:srgbClr val="007C6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</a:t>
            </a:r>
            <a:endParaRPr lang="zh-CN" altLang="en-US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712B8C9-563B-4B57-A9D2-CCEB66618AD3}"/>
              </a:ext>
            </a:extLst>
          </p:cNvPr>
          <p:cNvCxnSpPr/>
          <p:nvPr/>
        </p:nvCxnSpPr>
        <p:spPr>
          <a:xfrm flipV="1">
            <a:off x="2584943" y="1631416"/>
            <a:ext cx="800553" cy="1142333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5E7646F-AF08-4D9E-ADFA-EEC521A43563}"/>
              </a:ext>
            </a:extLst>
          </p:cNvPr>
          <p:cNvCxnSpPr/>
          <p:nvPr/>
        </p:nvCxnSpPr>
        <p:spPr>
          <a:xfrm>
            <a:off x="3651969" y="1653558"/>
            <a:ext cx="905430" cy="1229940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67B11C6-790B-4159-98AA-5C1FA11B3936}"/>
              </a:ext>
            </a:extLst>
          </p:cNvPr>
          <p:cNvCxnSpPr/>
          <p:nvPr/>
        </p:nvCxnSpPr>
        <p:spPr>
          <a:xfrm flipH="1" flipV="1">
            <a:off x="3850691" y="1536687"/>
            <a:ext cx="1010033" cy="1282052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流程图: 磁盘 37">
            <a:extLst>
              <a:ext uri="{FF2B5EF4-FFF2-40B4-BE49-F238E27FC236}">
                <a16:creationId xmlns:a16="http://schemas.microsoft.com/office/drawing/2014/main" id="{C3E9B6FB-7CC6-4D2A-B488-A814930DF82E}"/>
              </a:ext>
            </a:extLst>
          </p:cNvPr>
          <p:cNvSpPr/>
          <p:nvPr/>
        </p:nvSpPr>
        <p:spPr>
          <a:xfrm>
            <a:off x="4435638" y="2840085"/>
            <a:ext cx="673661" cy="470960"/>
          </a:xfrm>
          <a:prstGeom prst="flowChartMagneticDisk">
            <a:avLst/>
          </a:prstGeom>
          <a:solidFill>
            <a:srgbClr val="007C6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</a:t>
            </a:r>
            <a:endParaRPr lang="zh-CN" altLang="en-US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594D9CA-8BE5-4CF4-AFA1-5D6D96F9E6A0}"/>
              </a:ext>
            </a:extLst>
          </p:cNvPr>
          <p:cNvCxnSpPr/>
          <p:nvPr/>
        </p:nvCxnSpPr>
        <p:spPr>
          <a:xfrm flipH="1">
            <a:off x="1620094" y="3097293"/>
            <a:ext cx="331877" cy="368901"/>
          </a:xfrm>
          <a:prstGeom prst="straightConnector1">
            <a:avLst/>
          </a:prstGeom>
          <a:ln w="57150">
            <a:solidFill>
              <a:srgbClr val="007C6A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914418D-0726-4743-9DBF-C954FF8ED180}"/>
              </a:ext>
            </a:extLst>
          </p:cNvPr>
          <p:cNvCxnSpPr/>
          <p:nvPr/>
        </p:nvCxnSpPr>
        <p:spPr>
          <a:xfrm>
            <a:off x="4889277" y="3331238"/>
            <a:ext cx="456607" cy="240697"/>
          </a:xfrm>
          <a:prstGeom prst="straightConnector1">
            <a:avLst/>
          </a:prstGeom>
          <a:ln w="57150">
            <a:solidFill>
              <a:srgbClr val="007C6A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B377A27-082E-4B8C-9D79-61F9F73963C8}"/>
              </a:ext>
            </a:extLst>
          </p:cNvPr>
          <p:cNvCxnSpPr/>
          <p:nvPr/>
        </p:nvCxnSpPr>
        <p:spPr>
          <a:xfrm flipH="1">
            <a:off x="3962921" y="1163938"/>
            <a:ext cx="1597598" cy="272253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F3E0A5E-A2BA-4879-97DA-8CE6B84F41E2}"/>
              </a:ext>
            </a:extLst>
          </p:cNvPr>
          <p:cNvCxnSpPr>
            <a:cxnSpLocks/>
            <a:stCxn id="32" idx="4"/>
          </p:cNvCxnSpPr>
          <p:nvPr/>
        </p:nvCxnSpPr>
        <p:spPr>
          <a:xfrm flipV="1">
            <a:off x="3987129" y="1021737"/>
            <a:ext cx="1658757" cy="276004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E99E677B-397B-480E-9AE5-2CDEA863A18F}"/>
              </a:ext>
            </a:extLst>
          </p:cNvPr>
          <p:cNvCxnSpPr/>
          <p:nvPr/>
        </p:nvCxnSpPr>
        <p:spPr>
          <a:xfrm flipH="1" flipV="1">
            <a:off x="6290788" y="1222681"/>
            <a:ext cx="883113" cy="1130131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流程图: 磁盘 43">
            <a:extLst>
              <a:ext uri="{FF2B5EF4-FFF2-40B4-BE49-F238E27FC236}">
                <a16:creationId xmlns:a16="http://schemas.microsoft.com/office/drawing/2014/main" id="{6C9A78B5-A6E2-421C-866A-D04155A39FB9}"/>
              </a:ext>
            </a:extLst>
          </p:cNvPr>
          <p:cNvSpPr/>
          <p:nvPr/>
        </p:nvSpPr>
        <p:spPr>
          <a:xfrm>
            <a:off x="5645886" y="897386"/>
            <a:ext cx="673661" cy="47096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流程图: 磁盘 44">
            <a:extLst>
              <a:ext uri="{FF2B5EF4-FFF2-40B4-BE49-F238E27FC236}">
                <a16:creationId xmlns:a16="http://schemas.microsoft.com/office/drawing/2014/main" id="{6C919795-0C3D-44BD-8AF1-4317FEBDA962}"/>
              </a:ext>
            </a:extLst>
          </p:cNvPr>
          <p:cNvSpPr/>
          <p:nvPr/>
        </p:nvSpPr>
        <p:spPr>
          <a:xfrm>
            <a:off x="6754763" y="2347779"/>
            <a:ext cx="673661" cy="47096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13681A99-D019-42A0-A265-3AC146194DE2}"/>
              </a:ext>
            </a:extLst>
          </p:cNvPr>
          <p:cNvCxnSpPr>
            <a:endCxn id="28" idx="4"/>
          </p:cNvCxnSpPr>
          <p:nvPr/>
        </p:nvCxnSpPr>
        <p:spPr>
          <a:xfrm>
            <a:off x="7294343" y="2810210"/>
            <a:ext cx="709387" cy="359189"/>
          </a:xfrm>
          <a:prstGeom prst="straightConnector1">
            <a:avLst/>
          </a:prstGeom>
          <a:ln w="57150">
            <a:solidFill>
              <a:srgbClr val="007C6A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BFCBDF5-53AD-4F4A-828F-68B3853B242E}"/>
              </a:ext>
            </a:extLst>
          </p:cNvPr>
          <p:cNvCxnSpPr/>
          <p:nvPr/>
        </p:nvCxnSpPr>
        <p:spPr>
          <a:xfrm>
            <a:off x="6084989" y="1274184"/>
            <a:ext cx="905430" cy="1229940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FE68E069-EFF6-4860-9211-C67C21E17BD7}"/>
              </a:ext>
            </a:extLst>
          </p:cNvPr>
          <p:cNvSpPr txBox="1"/>
          <p:nvPr/>
        </p:nvSpPr>
        <p:spPr>
          <a:xfrm>
            <a:off x="2669174" y="2985873"/>
            <a:ext cx="2021981" cy="423435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容灾能力强</a:t>
            </a:r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DF8CAA3C-58AF-4824-9613-280C19F35DB4}"/>
              </a:ext>
            </a:extLst>
          </p:cNvPr>
          <p:cNvSpPr txBox="1"/>
          <p:nvPr/>
        </p:nvSpPr>
        <p:spPr>
          <a:xfrm>
            <a:off x="2669176" y="3524956"/>
            <a:ext cx="2158729" cy="423435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本地版本管理</a:t>
            </a:r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0010A80-E046-4A5D-AAA4-EFB5ADAA009A}"/>
              </a:ext>
            </a:extLst>
          </p:cNvPr>
          <p:cNvSpPr txBox="1"/>
          <p:nvPr/>
        </p:nvSpPr>
        <p:spPr>
          <a:xfrm>
            <a:off x="2669175" y="4003662"/>
            <a:ext cx="1655209" cy="423435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异地协作</a:t>
            </a:r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F4F61AA-AE8C-46FB-881D-5DB7CB5706DA}"/>
              </a:ext>
            </a:extLst>
          </p:cNvPr>
          <p:cNvSpPr txBox="1"/>
          <p:nvPr/>
        </p:nvSpPr>
        <p:spPr>
          <a:xfrm>
            <a:off x="2669174" y="4482368"/>
            <a:ext cx="1655209" cy="423435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灵活分支</a:t>
            </a:r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234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51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6" y="4980"/>
            <a:ext cx="50234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Git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工作流</a:t>
            </a:r>
            <a:endParaRPr lang="zh-CN" alt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2ABB317-5100-48F6-980C-AA04FD0FAE45}"/>
              </a:ext>
            </a:extLst>
          </p:cNvPr>
          <p:cNvCxnSpPr/>
          <p:nvPr/>
        </p:nvCxnSpPr>
        <p:spPr>
          <a:xfrm>
            <a:off x="1246317" y="3089279"/>
            <a:ext cx="7619284" cy="4097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4189FD1-96A7-4BA7-8205-81516500CF77}"/>
              </a:ext>
            </a:extLst>
          </p:cNvPr>
          <p:cNvCxnSpPr>
            <a:stCxn id="63" idx="3"/>
          </p:cNvCxnSpPr>
          <p:nvPr/>
        </p:nvCxnSpPr>
        <p:spPr>
          <a:xfrm>
            <a:off x="1497814" y="2096775"/>
            <a:ext cx="7203653" cy="5312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533DA77-FF76-4823-84EE-2EA1F49F517E}"/>
              </a:ext>
            </a:extLst>
          </p:cNvPr>
          <p:cNvCxnSpPr/>
          <p:nvPr/>
        </p:nvCxnSpPr>
        <p:spPr>
          <a:xfrm>
            <a:off x="986827" y="1599499"/>
            <a:ext cx="7619284" cy="4097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流程图: 联系 1">
            <a:extLst>
              <a:ext uri="{FF2B5EF4-FFF2-40B4-BE49-F238E27FC236}">
                <a16:creationId xmlns:a16="http://schemas.microsoft.com/office/drawing/2014/main" id="{4D6FBB77-D180-4685-A4B3-C97CDAC1188E}"/>
              </a:ext>
            </a:extLst>
          </p:cNvPr>
          <p:cNvSpPr/>
          <p:nvPr/>
        </p:nvSpPr>
        <p:spPr>
          <a:xfrm>
            <a:off x="1184890" y="824528"/>
            <a:ext cx="239014" cy="249167"/>
          </a:xfrm>
          <a:prstGeom prst="flowChartConnector">
            <a:avLst/>
          </a:prstGeom>
          <a:solidFill>
            <a:srgbClr val="007C6A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036E961-C104-4447-9D84-17BB58122999}"/>
              </a:ext>
            </a:extLst>
          </p:cNvPr>
          <p:cNvCxnSpPr>
            <a:cxnSpLocks/>
          </p:cNvCxnSpPr>
          <p:nvPr/>
        </p:nvCxnSpPr>
        <p:spPr>
          <a:xfrm>
            <a:off x="1398700" y="1282105"/>
            <a:ext cx="587118" cy="1581888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流程图: 联系 4">
            <a:extLst>
              <a:ext uri="{FF2B5EF4-FFF2-40B4-BE49-F238E27FC236}">
                <a16:creationId xmlns:a16="http://schemas.microsoft.com/office/drawing/2014/main" id="{3728CCA1-C0EC-4197-B2D8-F962CC94B7DA}"/>
              </a:ext>
            </a:extLst>
          </p:cNvPr>
          <p:cNvSpPr/>
          <p:nvPr/>
        </p:nvSpPr>
        <p:spPr>
          <a:xfrm>
            <a:off x="3548962" y="3825322"/>
            <a:ext cx="239014" cy="249167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联系 5">
            <a:extLst>
              <a:ext uri="{FF2B5EF4-FFF2-40B4-BE49-F238E27FC236}">
                <a16:creationId xmlns:a16="http://schemas.microsoft.com/office/drawing/2014/main" id="{23639AAA-5F11-44B5-BB4A-E6C9009CF0B7}"/>
              </a:ext>
            </a:extLst>
          </p:cNvPr>
          <p:cNvSpPr/>
          <p:nvPr/>
        </p:nvSpPr>
        <p:spPr>
          <a:xfrm>
            <a:off x="1964786" y="2958892"/>
            <a:ext cx="239014" cy="249167"/>
          </a:xfrm>
          <a:prstGeom prst="flowChartConnector">
            <a:avLst/>
          </a:prstGeom>
          <a:solidFill>
            <a:srgbClr val="FB9C25"/>
          </a:solidFill>
          <a:ln>
            <a:solidFill>
              <a:srgbClr val="FB9C2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4532DD8-D6EF-41DF-AD09-7080E3A98B98}"/>
              </a:ext>
            </a:extLst>
          </p:cNvPr>
          <p:cNvCxnSpPr>
            <a:cxnSpLocks/>
          </p:cNvCxnSpPr>
          <p:nvPr/>
        </p:nvCxnSpPr>
        <p:spPr>
          <a:xfrm flipV="1">
            <a:off x="4902369" y="3213130"/>
            <a:ext cx="343033" cy="583783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流程图: 联系 11">
            <a:extLst>
              <a:ext uri="{FF2B5EF4-FFF2-40B4-BE49-F238E27FC236}">
                <a16:creationId xmlns:a16="http://schemas.microsoft.com/office/drawing/2014/main" id="{51198926-2580-4990-9781-EB2BDE4E5921}"/>
              </a:ext>
            </a:extLst>
          </p:cNvPr>
          <p:cNvSpPr/>
          <p:nvPr/>
        </p:nvSpPr>
        <p:spPr>
          <a:xfrm>
            <a:off x="5193259" y="2922922"/>
            <a:ext cx="239014" cy="255377"/>
          </a:xfrm>
          <a:prstGeom prst="flowChartConnector">
            <a:avLst/>
          </a:prstGeom>
          <a:solidFill>
            <a:srgbClr val="FB9C25"/>
          </a:solidFill>
          <a:ln>
            <a:solidFill>
              <a:srgbClr val="FB9C2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C7C6A45-F2EB-4A4D-AB53-687C589E3D06}"/>
              </a:ext>
            </a:extLst>
          </p:cNvPr>
          <p:cNvCxnSpPr>
            <a:cxnSpLocks/>
          </p:cNvCxnSpPr>
          <p:nvPr/>
        </p:nvCxnSpPr>
        <p:spPr>
          <a:xfrm>
            <a:off x="2225886" y="3240303"/>
            <a:ext cx="1256646" cy="639454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499571B-EED5-4710-850B-410307562FF0}"/>
              </a:ext>
            </a:extLst>
          </p:cNvPr>
          <p:cNvCxnSpPr/>
          <p:nvPr/>
        </p:nvCxnSpPr>
        <p:spPr>
          <a:xfrm>
            <a:off x="3942037" y="3949905"/>
            <a:ext cx="648072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流程图: 联系 20">
            <a:extLst>
              <a:ext uri="{FF2B5EF4-FFF2-40B4-BE49-F238E27FC236}">
                <a16:creationId xmlns:a16="http://schemas.microsoft.com/office/drawing/2014/main" id="{099FACAC-6D58-4BD2-8E25-D2473C14C8C7}"/>
              </a:ext>
            </a:extLst>
          </p:cNvPr>
          <p:cNvSpPr/>
          <p:nvPr/>
        </p:nvSpPr>
        <p:spPr>
          <a:xfrm>
            <a:off x="4715525" y="3825322"/>
            <a:ext cx="239014" cy="249167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联系 21">
            <a:extLst>
              <a:ext uri="{FF2B5EF4-FFF2-40B4-BE49-F238E27FC236}">
                <a16:creationId xmlns:a16="http://schemas.microsoft.com/office/drawing/2014/main" id="{4BA6BEFA-06F4-42AA-B801-2B1C5A4E2E6A}"/>
              </a:ext>
            </a:extLst>
          </p:cNvPr>
          <p:cNvSpPr/>
          <p:nvPr/>
        </p:nvSpPr>
        <p:spPr>
          <a:xfrm>
            <a:off x="3168953" y="4474986"/>
            <a:ext cx="239014" cy="249167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1D8B2CD-66CB-458D-8491-94D4158182BE}"/>
              </a:ext>
            </a:extLst>
          </p:cNvPr>
          <p:cNvCxnSpPr>
            <a:cxnSpLocks/>
          </p:cNvCxnSpPr>
          <p:nvPr/>
        </p:nvCxnSpPr>
        <p:spPr>
          <a:xfrm>
            <a:off x="2101580" y="3328769"/>
            <a:ext cx="1047382" cy="1146216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D5A2CD7-1507-4C3C-99D1-A0E92C019C1B}"/>
              </a:ext>
            </a:extLst>
          </p:cNvPr>
          <p:cNvCxnSpPr/>
          <p:nvPr/>
        </p:nvCxnSpPr>
        <p:spPr>
          <a:xfrm flipV="1">
            <a:off x="2324826" y="3075131"/>
            <a:ext cx="831935" cy="2909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流程图: 联系 28">
            <a:extLst>
              <a:ext uri="{FF2B5EF4-FFF2-40B4-BE49-F238E27FC236}">
                <a16:creationId xmlns:a16="http://schemas.microsoft.com/office/drawing/2014/main" id="{8E0D59AC-4681-468D-8F3B-C7F4733EBA73}"/>
              </a:ext>
            </a:extLst>
          </p:cNvPr>
          <p:cNvSpPr/>
          <p:nvPr/>
        </p:nvSpPr>
        <p:spPr>
          <a:xfrm>
            <a:off x="3544408" y="843166"/>
            <a:ext cx="239014" cy="249167"/>
          </a:xfrm>
          <a:prstGeom prst="flowChartConnector">
            <a:avLst/>
          </a:prstGeom>
          <a:solidFill>
            <a:srgbClr val="007C6A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标注 29">
            <a:extLst>
              <a:ext uri="{FF2B5EF4-FFF2-40B4-BE49-F238E27FC236}">
                <a16:creationId xmlns:a16="http://schemas.microsoft.com/office/drawing/2014/main" id="{A1B27DB8-86BE-46AD-B59F-A44875BD7A34}"/>
              </a:ext>
            </a:extLst>
          </p:cNvPr>
          <p:cNvSpPr/>
          <p:nvPr/>
        </p:nvSpPr>
        <p:spPr>
          <a:xfrm>
            <a:off x="2142383" y="300131"/>
            <a:ext cx="1154551" cy="537198"/>
          </a:xfrm>
          <a:prstGeom prst="wedgeRectCallout">
            <a:avLst>
              <a:gd name="adj1" fmla="val -100033"/>
              <a:gd name="adj2" fmla="val 69692"/>
            </a:avLst>
          </a:prstGeom>
          <a:ln>
            <a:solidFill>
              <a:srgbClr val="007C6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Bug</a:t>
            </a:r>
            <a:r>
              <a:rPr lang="zh-CN" altLang="en-US" dirty="0"/>
              <a:t>出现！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B0D611B-DCAA-4142-857D-C64C5A3DCB34}"/>
              </a:ext>
            </a:extLst>
          </p:cNvPr>
          <p:cNvCxnSpPr>
            <a:cxnSpLocks/>
          </p:cNvCxnSpPr>
          <p:nvPr/>
        </p:nvCxnSpPr>
        <p:spPr>
          <a:xfrm>
            <a:off x="1550646" y="1157521"/>
            <a:ext cx="914284" cy="312972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流程图: 联系 32">
            <a:extLst>
              <a:ext uri="{FF2B5EF4-FFF2-40B4-BE49-F238E27FC236}">
                <a16:creationId xmlns:a16="http://schemas.microsoft.com/office/drawing/2014/main" id="{A01B185F-FD98-4CA8-A043-73492B1A3196}"/>
              </a:ext>
            </a:extLst>
          </p:cNvPr>
          <p:cNvSpPr/>
          <p:nvPr/>
        </p:nvSpPr>
        <p:spPr>
          <a:xfrm>
            <a:off x="2532598" y="1448264"/>
            <a:ext cx="239014" cy="249167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76B5D8E-E7FF-457E-8CB7-23779A304BC6}"/>
              </a:ext>
            </a:extLst>
          </p:cNvPr>
          <p:cNvCxnSpPr/>
          <p:nvPr/>
        </p:nvCxnSpPr>
        <p:spPr>
          <a:xfrm>
            <a:off x="2771612" y="1796648"/>
            <a:ext cx="644574" cy="1049074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流程图: 联系 42">
            <a:extLst>
              <a:ext uri="{FF2B5EF4-FFF2-40B4-BE49-F238E27FC236}">
                <a16:creationId xmlns:a16="http://schemas.microsoft.com/office/drawing/2014/main" id="{6332D3E4-6C9F-46FC-866D-F1329C3B780F}"/>
              </a:ext>
            </a:extLst>
          </p:cNvPr>
          <p:cNvSpPr/>
          <p:nvPr/>
        </p:nvSpPr>
        <p:spPr>
          <a:xfrm>
            <a:off x="3375306" y="2959486"/>
            <a:ext cx="239014" cy="255377"/>
          </a:xfrm>
          <a:prstGeom prst="flowChartConnector">
            <a:avLst/>
          </a:prstGeom>
          <a:solidFill>
            <a:srgbClr val="FB9C25"/>
          </a:solidFill>
          <a:ln>
            <a:solidFill>
              <a:srgbClr val="FB9C2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968F233-A458-4EE6-9126-D180FE635FD8}"/>
              </a:ext>
            </a:extLst>
          </p:cNvPr>
          <p:cNvCxnSpPr>
            <a:cxnSpLocks/>
          </p:cNvCxnSpPr>
          <p:nvPr/>
        </p:nvCxnSpPr>
        <p:spPr>
          <a:xfrm flipV="1">
            <a:off x="2924225" y="1161315"/>
            <a:ext cx="598310" cy="31162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BA566D0-0626-44E5-817B-DF2CD7B2ED32}"/>
              </a:ext>
            </a:extLst>
          </p:cNvPr>
          <p:cNvCxnSpPr/>
          <p:nvPr/>
        </p:nvCxnSpPr>
        <p:spPr>
          <a:xfrm flipV="1">
            <a:off x="1621251" y="947221"/>
            <a:ext cx="1753966" cy="20529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57A1AF2-F142-4A4B-A471-4C7ACDC3CA6C}"/>
              </a:ext>
            </a:extLst>
          </p:cNvPr>
          <p:cNvCxnSpPr/>
          <p:nvPr/>
        </p:nvCxnSpPr>
        <p:spPr>
          <a:xfrm flipV="1">
            <a:off x="3771230" y="3047702"/>
            <a:ext cx="1289732" cy="696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C4DA005-A565-4616-9523-FA59B1D3AC8C}"/>
              </a:ext>
            </a:extLst>
          </p:cNvPr>
          <p:cNvCxnSpPr/>
          <p:nvPr/>
        </p:nvCxnSpPr>
        <p:spPr>
          <a:xfrm>
            <a:off x="3952613" y="947222"/>
            <a:ext cx="2585579" cy="20527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流程图: 联系 55">
            <a:extLst>
              <a:ext uri="{FF2B5EF4-FFF2-40B4-BE49-F238E27FC236}">
                <a16:creationId xmlns:a16="http://schemas.microsoft.com/office/drawing/2014/main" id="{98A9CDCC-2A95-46E9-A392-C0553E8C0AAE}"/>
              </a:ext>
            </a:extLst>
          </p:cNvPr>
          <p:cNvSpPr/>
          <p:nvPr/>
        </p:nvSpPr>
        <p:spPr>
          <a:xfrm>
            <a:off x="5551422" y="2003209"/>
            <a:ext cx="239014" cy="255377"/>
          </a:xfrm>
          <a:prstGeom prst="flowChartConnector">
            <a:avLst/>
          </a:prstGeom>
          <a:solidFill>
            <a:srgbClr val="92D050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989D809-D7B0-477E-A1B5-186DA927912A}"/>
              </a:ext>
            </a:extLst>
          </p:cNvPr>
          <p:cNvCxnSpPr/>
          <p:nvPr/>
        </p:nvCxnSpPr>
        <p:spPr>
          <a:xfrm flipV="1">
            <a:off x="5432241" y="2342011"/>
            <a:ext cx="162232" cy="444874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6D2C62F-810B-46A4-B521-ED68C2DD8F58}"/>
              </a:ext>
            </a:extLst>
          </p:cNvPr>
          <p:cNvCxnSpPr/>
          <p:nvPr/>
        </p:nvCxnSpPr>
        <p:spPr>
          <a:xfrm>
            <a:off x="5591798" y="3030951"/>
            <a:ext cx="1341540" cy="23712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流程图: 联系 63">
            <a:extLst>
              <a:ext uri="{FF2B5EF4-FFF2-40B4-BE49-F238E27FC236}">
                <a16:creationId xmlns:a16="http://schemas.microsoft.com/office/drawing/2014/main" id="{B990A092-7841-4E6A-9CAB-F972E3D23FE7}"/>
              </a:ext>
            </a:extLst>
          </p:cNvPr>
          <p:cNvSpPr/>
          <p:nvPr/>
        </p:nvSpPr>
        <p:spPr>
          <a:xfrm>
            <a:off x="4482794" y="4486836"/>
            <a:ext cx="239014" cy="249167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1D27A03-F1ED-4025-87E0-29220A58C301}"/>
              </a:ext>
            </a:extLst>
          </p:cNvPr>
          <p:cNvCxnSpPr/>
          <p:nvPr/>
        </p:nvCxnSpPr>
        <p:spPr>
          <a:xfrm>
            <a:off x="3494724" y="4599568"/>
            <a:ext cx="933564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418E9D9F-3441-4AF8-8FDD-357FC76E3608}"/>
              </a:ext>
            </a:extLst>
          </p:cNvPr>
          <p:cNvCxnSpPr/>
          <p:nvPr/>
        </p:nvCxnSpPr>
        <p:spPr>
          <a:xfrm>
            <a:off x="4847224" y="4599568"/>
            <a:ext cx="933564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流程图: 联系 67">
            <a:extLst>
              <a:ext uri="{FF2B5EF4-FFF2-40B4-BE49-F238E27FC236}">
                <a16:creationId xmlns:a16="http://schemas.microsoft.com/office/drawing/2014/main" id="{EE287902-536A-41CF-BFA3-FE3C4B6D7149}"/>
              </a:ext>
            </a:extLst>
          </p:cNvPr>
          <p:cNvSpPr/>
          <p:nvPr/>
        </p:nvSpPr>
        <p:spPr>
          <a:xfrm>
            <a:off x="5946540" y="4474985"/>
            <a:ext cx="239014" cy="249167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联系 68">
            <a:extLst>
              <a:ext uri="{FF2B5EF4-FFF2-40B4-BE49-F238E27FC236}">
                <a16:creationId xmlns:a16="http://schemas.microsoft.com/office/drawing/2014/main" id="{717DC6AA-0157-47A3-AA00-D000AEF0A49C}"/>
              </a:ext>
            </a:extLst>
          </p:cNvPr>
          <p:cNvSpPr/>
          <p:nvPr/>
        </p:nvSpPr>
        <p:spPr>
          <a:xfrm>
            <a:off x="7422485" y="4474985"/>
            <a:ext cx="239014" cy="249167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4C7DCD2-C6A2-499E-8F63-B9753912BB8F}"/>
              </a:ext>
            </a:extLst>
          </p:cNvPr>
          <p:cNvCxnSpPr/>
          <p:nvPr/>
        </p:nvCxnSpPr>
        <p:spPr>
          <a:xfrm flipV="1">
            <a:off x="6267302" y="4585162"/>
            <a:ext cx="1073434" cy="28812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1448C6D-781C-4435-9DFD-078B0B879CC6}"/>
              </a:ext>
            </a:extLst>
          </p:cNvPr>
          <p:cNvCxnSpPr>
            <a:cxnSpLocks/>
          </p:cNvCxnSpPr>
          <p:nvPr/>
        </p:nvCxnSpPr>
        <p:spPr>
          <a:xfrm flipV="1">
            <a:off x="7712791" y="3318662"/>
            <a:ext cx="583129" cy="105415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流程图: 联系 73">
            <a:extLst>
              <a:ext uri="{FF2B5EF4-FFF2-40B4-BE49-F238E27FC236}">
                <a16:creationId xmlns:a16="http://schemas.microsoft.com/office/drawing/2014/main" id="{01DCD994-6019-43B4-AB84-22C10681CB02}"/>
              </a:ext>
            </a:extLst>
          </p:cNvPr>
          <p:cNvSpPr/>
          <p:nvPr/>
        </p:nvSpPr>
        <p:spPr>
          <a:xfrm>
            <a:off x="6526000" y="2017182"/>
            <a:ext cx="239014" cy="255377"/>
          </a:xfrm>
          <a:prstGeom prst="flowChartConnector">
            <a:avLst/>
          </a:prstGeom>
          <a:solidFill>
            <a:srgbClr val="92D050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8FF66CE-383A-4E77-98CF-0E72246FE9E9}"/>
              </a:ext>
            </a:extLst>
          </p:cNvPr>
          <p:cNvCxnSpPr/>
          <p:nvPr/>
        </p:nvCxnSpPr>
        <p:spPr>
          <a:xfrm flipV="1">
            <a:off x="5934348" y="2122867"/>
            <a:ext cx="499999" cy="7923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流程图: 联系 76">
            <a:extLst>
              <a:ext uri="{FF2B5EF4-FFF2-40B4-BE49-F238E27FC236}">
                <a16:creationId xmlns:a16="http://schemas.microsoft.com/office/drawing/2014/main" id="{2E8220F9-6758-4FC9-AAC9-624D6B04D989}"/>
              </a:ext>
            </a:extLst>
          </p:cNvPr>
          <p:cNvSpPr/>
          <p:nvPr/>
        </p:nvSpPr>
        <p:spPr>
          <a:xfrm>
            <a:off x="7076570" y="2939476"/>
            <a:ext cx="239014" cy="255377"/>
          </a:xfrm>
          <a:prstGeom prst="flowChartConnector">
            <a:avLst/>
          </a:prstGeom>
          <a:solidFill>
            <a:srgbClr val="FB9C25"/>
          </a:solidFill>
          <a:ln>
            <a:solidFill>
              <a:srgbClr val="FB9C2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BC4225D3-0E1E-494E-AC40-5BB560182C7E}"/>
              </a:ext>
            </a:extLst>
          </p:cNvPr>
          <p:cNvCxnSpPr>
            <a:cxnSpLocks/>
          </p:cNvCxnSpPr>
          <p:nvPr/>
        </p:nvCxnSpPr>
        <p:spPr>
          <a:xfrm flipV="1">
            <a:off x="6645507" y="1189871"/>
            <a:ext cx="146320" cy="755848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流程图: 联系 85">
            <a:extLst>
              <a:ext uri="{FF2B5EF4-FFF2-40B4-BE49-F238E27FC236}">
                <a16:creationId xmlns:a16="http://schemas.microsoft.com/office/drawing/2014/main" id="{938935A7-5136-4A9A-BCC4-6FB6B28309EB}"/>
              </a:ext>
            </a:extLst>
          </p:cNvPr>
          <p:cNvSpPr/>
          <p:nvPr/>
        </p:nvSpPr>
        <p:spPr>
          <a:xfrm>
            <a:off x="6712826" y="814746"/>
            <a:ext cx="239014" cy="249167"/>
          </a:xfrm>
          <a:prstGeom prst="flowChartConnector">
            <a:avLst/>
          </a:prstGeom>
          <a:solidFill>
            <a:srgbClr val="007C6A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482CBAED-6DC4-443E-99C7-52A25041B4C0}"/>
              </a:ext>
            </a:extLst>
          </p:cNvPr>
          <p:cNvCxnSpPr>
            <a:cxnSpLocks/>
          </p:cNvCxnSpPr>
          <p:nvPr/>
        </p:nvCxnSpPr>
        <p:spPr>
          <a:xfrm>
            <a:off x="6674171" y="2337758"/>
            <a:ext cx="372857" cy="506413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046BB4DA-6453-427F-84B4-D3F18C3D4505}"/>
              </a:ext>
            </a:extLst>
          </p:cNvPr>
          <p:cNvCxnSpPr/>
          <p:nvPr/>
        </p:nvCxnSpPr>
        <p:spPr>
          <a:xfrm>
            <a:off x="7399358" y="3067164"/>
            <a:ext cx="686108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流程图: 联系 93">
            <a:extLst>
              <a:ext uri="{FF2B5EF4-FFF2-40B4-BE49-F238E27FC236}">
                <a16:creationId xmlns:a16="http://schemas.microsoft.com/office/drawing/2014/main" id="{B7DFA118-7999-49F8-9FB3-909F97AFE2E7}"/>
              </a:ext>
            </a:extLst>
          </p:cNvPr>
          <p:cNvSpPr/>
          <p:nvPr/>
        </p:nvSpPr>
        <p:spPr>
          <a:xfrm>
            <a:off x="8253991" y="2939476"/>
            <a:ext cx="239014" cy="255377"/>
          </a:xfrm>
          <a:prstGeom prst="flowChartConnector">
            <a:avLst/>
          </a:prstGeom>
          <a:solidFill>
            <a:srgbClr val="FB9C25"/>
          </a:solidFill>
          <a:ln>
            <a:solidFill>
              <a:srgbClr val="FB9C2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093A757-0662-47CE-B188-87D9CE0955DE}"/>
              </a:ext>
            </a:extLst>
          </p:cNvPr>
          <p:cNvCxnSpPr>
            <a:stCxn id="51" idx="0"/>
            <a:endCxn id="55" idx="4"/>
          </p:cNvCxnSpPr>
          <p:nvPr/>
        </p:nvCxnSpPr>
        <p:spPr>
          <a:xfrm flipV="1">
            <a:off x="8373498" y="2691679"/>
            <a:ext cx="145806" cy="247797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流程图: 联系 99">
            <a:extLst>
              <a:ext uri="{FF2B5EF4-FFF2-40B4-BE49-F238E27FC236}">
                <a16:creationId xmlns:a16="http://schemas.microsoft.com/office/drawing/2014/main" id="{893B485C-79BD-4BD5-A2F0-72F4657729C6}"/>
              </a:ext>
            </a:extLst>
          </p:cNvPr>
          <p:cNvSpPr/>
          <p:nvPr/>
        </p:nvSpPr>
        <p:spPr>
          <a:xfrm>
            <a:off x="8544632" y="836320"/>
            <a:ext cx="239014" cy="249167"/>
          </a:xfrm>
          <a:prstGeom prst="flowChartConnector">
            <a:avLst/>
          </a:prstGeom>
          <a:solidFill>
            <a:srgbClr val="007C6A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5A5FC6F8-4D1F-44DE-A32D-427727B526FB}"/>
              </a:ext>
            </a:extLst>
          </p:cNvPr>
          <p:cNvCxnSpPr/>
          <p:nvPr/>
        </p:nvCxnSpPr>
        <p:spPr>
          <a:xfrm>
            <a:off x="7047028" y="954059"/>
            <a:ext cx="1398415" cy="3426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流程图: 联系 103">
            <a:extLst>
              <a:ext uri="{FF2B5EF4-FFF2-40B4-BE49-F238E27FC236}">
                <a16:creationId xmlns:a16="http://schemas.microsoft.com/office/drawing/2014/main" id="{A24541C3-AF91-4807-B110-437E8E217A7B}"/>
              </a:ext>
            </a:extLst>
          </p:cNvPr>
          <p:cNvSpPr/>
          <p:nvPr/>
        </p:nvSpPr>
        <p:spPr>
          <a:xfrm>
            <a:off x="8399797" y="2436302"/>
            <a:ext cx="239014" cy="255377"/>
          </a:xfrm>
          <a:prstGeom prst="flowChartConnector">
            <a:avLst/>
          </a:prstGeom>
          <a:solidFill>
            <a:srgbClr val="92D050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B105EEF4-10E3-4E9F-9307-1FC160C0B55C}"/>
              </a:ext>
            </a:extLst>
          </p:cNvPr>
          <p:cNvCxnSpPr>
            <a:cxnSpLocks/>
            <a:stCxn id="55" idx="0"/>
            <a:endCxn id="53" idx="4"/>
          </p:cNvCxnSpPr>
          <p:nvPr/>
        </p:nvCxnSpPr>
        <p:spPr>
          <a:xfrm flipV="1">
            <a:off x="8519304" y="1085487"/>
            <a:ext cx="144835" cy="135081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03A84EBC-7BC6-4233-9B5F-29A0BCC6B359}"/>
              </a:ext>
            </a:extLst>
          </p:cNvPr>
          <p:cNvSpPr/>
          <p:nvPr/>
        </p:nvSpPr>
        <p:spPr>
          <a:xfrm>
            <a:off x="905526" y="414281"/>
            <a:ext cx="71205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CB8AA"/>
                </a:solidFill>
              </a:rPr>
              <a:t>V1.0</a:t>
            </a:r>
            <a:endParaRPr lang="zh-CN" altLang="en-US" sz="2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FCB8AA"/>
              </a:solidFill>
              <a:effectLst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BC8FC801-AC7D-49CF-94D9-07AC4ADEE3FB}"/>
              </a:ext>
            </a:extLst>
          </p:cNvPr>
          <p:cNvSpPr/>
          <p:nvPr/>
        </p:nvSpPr>
        <p:spPr>
          <a:xfrm>
            <a:off x="3593287" y="450617"/>
            <a:ext cx="71205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V1.1</a:t>
            </a:r>
            <a:endParaRPr lang="zh-CN" altLang="en-US" sz="2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5A8D777-047B-4CA3-90E1-3284C54D6124}"/>
              </a:ext>
            </a:extLst>
          </p:cNvPr>
          <p:cNvSpPr/>
          <p:nvPr/>
        </p:nvSpPr>
        <p:spPr>
          <a:xfrm>
            <a:off x="6623345" y="448349"/>
            <a:ext cx="71205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V2.0</a:t>
            </a:r>
            <a:endParaRPr lang="zh-CN" altLang="en-US" sz="2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FFCDCAB8-87A7-4519-B889-117851A65C7F}"/>
              </a:ext>
            </a:extLst>
          </p:cNvPr>
          <p:cNvSpPr/>
          <p:nvPr/>
        </p:nvSpPr>
        <p:spPr>
          <a:xfrm>
            <a:off x="8295920" y="476424"/>
            <a:ext cx="71205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V3.0</a:t>
            </a:r>
            <a:endParaRPr lang="zh-CN" altLang="en-US" sz="2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C3EE54FF-10FA-451D-A51C-1F4CE96E8946}"/>
              </a:ext>
            </a:extLst>
          </p:cNvPr>
          <p:cNvSpPr/>
          <p:nvPr/>
        </p:nvSpPr>
        <p:spPr>
          <a:xfrm>
            <a:off x="80981" y="739274"/>
            <a:ext cx="102463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rgbClr val="007C6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</a:t>
            </a:r>
            <a:endParaRPr lang="zh-CN" altLang="en-US" sz="2000" b="1" cap="none" spc="0" dirty="0">
              <a:ln w="0"/>
              <a:solidFill>
                <a:srgbClr val="007C6A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6A87BE3-68B9-42D6-ADD1-7E8796D84F44}"/>
              </a:ext>
            </a:extLst>
          </p:cNvPr>
          <p:cNvSpPr/>
          <p:nvPr/>
        </p:nvSpPr>
        <p:spPr>
          <a:xfrm>
            <a:off x="171298" y="1371781"/>
            <a:ext cx="88197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hotfix</a:t>
            </a:r>
            <a:endParaRPr lang="zh-CN" altLang="en-US" sz="2000" b="1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FE43A105-8398-4FA5-B1F0-F950CB7B01C3}"/>
              </a:ext>
            </a:extLst>
          </p:cNvPr>
          <p:cNvSpPr/>
          <p:nvPr/>
        </p:nvSpPr>
        <p:spPr>
          <a:xfrm>
            <a:off x="3494" y="1896720"/>
            <a:ext cx="14943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release</a:t>
            </a:r>
            <a:r>
              <a:rPr lang="en-US" altLang="zh-CN" sz="2000" b="1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.2.0</a:t>
            </a:r>
            <a:endParaRPr lang="zh-CN" altLang="en-US" sz="2000" b="1" cap="none" spc="0" dirty="0">
              <a:ln w="0"/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5D8C5B69-BD7C-4CC7-8E2E-2793E378A339}"/>
              </a:ext>
            </a:extLst>
          </p:cNvPr>
          <p:cNvSpPr/>
          <p:nvPr/>
        </p:nvSpPr>
        <p:spPr>
          <a:xfrm>
            <a:off x="139609" y="2863993"/>
            <a:ext cx="103861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rgbClr val="FB9C2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develop</a:t>
            </a:r>
            <a:endParaRPr lang="zh-CN" altLang="en-US" sz="2000" b="1" cap="none" spc="0" dirty="0">
              <a:ln w="0"/>
              <a:solidFill>
                <a:srgbClr val="FB9C2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427306B-0C2F-4C65-8945-65FF8A882CD6}"/>
              </a:ext>
            </a:extLst>
          </p:cNvPr>
          <p:cNvSpPr/>
          <p:nvPr/>
        </p:nvSpPr>
        <p:spPr>
          <a:xfrm>
            <a:off x="99667" y="3718043"/>
            <a:ext cx="204825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dirty="0" err="1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feature_goldstyle</a:t>
            </a:r>
            <a:endParaRPr lang="zh-CN" altLang="en-US" sz="2000" b="1" cap="none" spc="0" dirty="0">
              <a:ln w="0"/>
              <a:solidFill>
                <a:schemeClr val="accent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F476E83C-24A3-4D96-9B2C-1921017F6A65}"/>
              </a:ext>
            </a:extLst>
          </p:cNvPr>
          <p:cNvSpPr/>
          <p:nvPr/>
        </p:nvSpPr>
        <p:spPr>
          <a:xfrm>
            <a:off x="87311" y="4372812"/>
            <a:ext cx="167097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dirty="0" err="1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feature_game</a:t>
            </a:r>
            <a:endParaRPr lang="zh-CN" altLang="en-US" sz="2000" b="1" cap="none" spc="0" dirty="0">
              <a:ln w="0"/>
              <a:solidFill>
                <a:schemeClr val="accent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50F4C347-EDC2-4164-8651-14CDB0D5DF64}"/>
              </a:ext>
            </a:extLst>
          </p:cNvPr>
          <p:cNvCxnSpPr/>
          <p:nvPr/>
        </p:nvCxnSpPr>
        <p:spPr>
          <a:xfrm flipV="1">
            <a:off x="2084293" y="3941283"/>
            <a:ext cx="6860889" cy="33434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FADD0861-D4BC-48A5-8BA5-83073BD0F0D1}"/>
              </a:ext>
            </a:extLst>
          </p:cNvPr>
          <p:cNvCxnSpPr/>
          <p:nvPr/>
        </p:nvCxnSpPr>
        <p:spPr>
          <a:xfrm flipV="1">
            <a:off x="1809573" y="4590946"/>
            <a:ext cx="7147801" cy="3839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矩形标注 132">
            <a:extLst>
              <a:ext uri="{FF2B5EF4-FFF2-40B4-BE49-F238E27FC236}">
                <a16:creationId xmlns:a16="http://schemas.microsoft.com/office/drawing/2014/main" id="{1DC06ECE-D75F-4388-9209-340ECD94F881}"/>
              </a:ext>
            </a:extLst>
          </p:cNvPr>
          <p:cNvSpPr/>
          <p:nvPr/>
        </p:nvSpPr>
        <p:spPr>
          <a:xfrm>
            <a:off x="4856158" y="1225364"/>
            <a:ext cx="934278" cy="382027"/>
          </a:xfrm>
          <a:prstGeom prst="wedgeRectCallout">
            <a:avLst>
              <a:gd name="adj1" fmla="val 27132"/>
              <a:gd name="adj2" fmla="val 146409"/>
            </a:avLst>
          </a:prstGeom>
          <a:ln>
            <a:solidFill>
              <a:srgbClr val="92D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Bug!</a:t>
            </a:r>
            <a:endParaRPr lang="zh-CN" altLang="en-US" dirty="0"/>
          </a:p>
        </p:txBody>
      </p:sp>
      <p:sp>
        <p:nvSpPr>
          <p:cNvPr id="70" name="矩形标注 134">
            <a:extLst>
              <a:ext uri="{FF2B5EF4-FFF2-40B4-BE49-F238E27FC236}">
                <a16:creationId xmlns:a16="http://schemas.microsoft.com/office/drawing/2014/main" id="{8C8B2C4A-0020-46A5-A433-42265995BC9D}"/>
              </a:ext>
            </a:extLst>
          </p:cNvPr>
          <p:cNvSpPr/>
          <p:nvPr/>
        </p:nvSpPr>
        <p:spPr>
          <a:xfrm>
            <a:off x="5357072" y="3285158"/>
            <a:ext cx="1154551" cy="333019"/>
          </a:xfrm>
          <a:prstGeom prst="wedgeRectCallout">
            <a:avLst>
              <a:gd name="adj1" fmla="val -73262"/>
              <a:gd name="adj2" fmla="val 11347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finish!</a:t>
            </a:r>
            <a:endParaRPr lang="zh-CN" altLang="en-US" dirty="0"/>
          </a:p>
        </p:txBody>
      </p:sp>
      <p:sp>
        <p:nvSpPr>
          <p:cNvPr id="71" name="矩形标注 135">
            <a:extLst>
              <a:ext uri="{FF2B5EF4-FFF2-40B4-BE49-F238E27FC236}">
                <a16:creationId xmlns:a16="http://schemas.microsoft.com/office/drawing/2014/main" id="{98F01A8A-48DE-4E3A-A4F8-E2A18A65D246}"/>
              </a:ext>
            </a:extLst>
          </p:cNvPr>
          <p:cNvSpPr/>
          <p:nvPr/>
        </p:nvSpPr>
        <p:spPr>
          <a:xfrm>
            <a:off x="6973747" y="1215430"/>
            <a:ext cx="745737" cy="366761"/>
          </a:xfrm>
          <a:prstGeom prst="wedgeRectCallout">
            <a:avLst>
              <a:gd name="adj1" fmla="val -69915"/>
              <a:gd name="adj2" fmla="val 175178"/>
            </a:avLst>
          </a:prstGeom>
          <a:ln>
            <a:solidFill>
              <a:srgbClr val="92D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Pass!</a:t>
            </a:r>
            <a:endParaRPr lang="zh-CN" altLang="en-US" dirty="0"/>
          </a:p>
        </p:txBody>
      </p:sp>
      <p:sp>
        <p:nvSpPr>
          <p:cNvPr id="72" name="矩形标注 136">
            <a:extLst>
              <a:ext uri="{FF2B5EF4-FFF2-40B4-BE49-F238E27FC236}">
                <a16:creationId xmlns:a16="http://schemas.microsoft.com/office/drawing/2014/main" id="{DB2B0307-B861-40A1-B669-C60BDDDB6DC0}"/>
              </a:ext>
            </a:extLst>
          </p:cNvPr>
          <p:cNvSpPr/>
          <p:nvPr/>
        </p:nvSpPr>
        <p:spPr>
          <a:xfrm>
            <a:off x="5692284" y="3947950"/>
            <a:ext cx="1154551" cy="333019"/>
          </a:xfrm>
          <a:prstGeom prst="wedgeRectCallout">
            <a:avLst>
              <a:gd name="adj1" fmla="val 104101"/>
              <a:gd name="adj2" fmla="val 94133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finish!</a:t>
            </a:r>
            <a:endParaRPr lang="zh-CN" altLang="en-US" dirty="0"/>
          </a:p>
        </p:txBody>
      </p:sp>
      <p:sp>
        <p:nvSpPr>
          <p:cNvPr id="73" name="矩形标注 137">
            <a:extLst>
              <a:ext uri="{FF2B5EF4-FFF2-40B4-BE49-F238E27FC236}">
                <a16:creationId xmlns:a16="http://schemas.microsoft.com/office/drawing/2014/main" id="{3FC1DC22-D963-4EE0-A8A1-8EB0B92DE411}"/>
              </a:ext>
            </a:extLst>
          </p:cNvPr>
          <p:cNvSpPr/>
          <p:nvPr/>
        </p:nvSpPr>
        <p:spPr>
          <a:xfrm>
            <a:off x="7296144" y="2137805"/>
            <a:ext cx="731085" cy="366761"/>
          </a:xfrm>
          <a:prstGeom prst="wedgeRectCallout">
            <a:avLst>
              <a:gd name="adj1" fmla="val 97438"/>
              <a:gd name="adj2" fmla="val 69833"/>
            </a:avLst>
          </a:prstGeom>
          <a:ln>
            <a:solidFill>
              <a:srgbClr val="92D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Pass!</a:t>
            </a:r>
            <a:endParaRPr lang="zh-CN" altLang="en-US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2AB2F883-8A23-42CC-BB8A-22892C36479F}"/>
              </a:ext>
            </a:extLst>
          </p:cNvPr>
          <p:cNvSpPr/>
          <p:nvPr/>
        </p:nvSpPr>
        <p:spPr>
          <a:xfrm>
            <a:off x="3494" y="2364312"/>
            <a:ext cx="14943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release</a:t>
            </a:r>
            <a:r>
              <a:rPr lang="en-US" altLang="zh-CN" sz="2000" b="1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.3.0</a:t>
            </a:r>
            <a:endParaRPr lang="zh-CN" altLang="en-US" sz="2000" b="1" cap="none" spc="0" dirty="0">
              <a:ln w="0"/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EB8A83F-D30E-4FDD-ADAB-832408CB805D}"/>
              </a:ext>
            </a:extLst>
          </p:cNvPr>
          <p:cNvCxnSpPr/>
          <p:nvPr/>
        </p:nvCxnSpPr>
        <p:spPr>
          <a:xfrm>
            <a:off x="1380252" y="2575096"/>
            <a:ext cx="7274827" cy="5312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08173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17" grpId="0" animBg="1"/>
      <p:bldP spid="18" grpId="0" animBg="1"/>
      <p:bldP spid="21" grpId="0" animBg="1"/>
      <p:bldP spid="22" grpId="0" animBg="1"/>
      <p:bldP spid="24" grpId="0" animBg="1"/>
      <p:bldP spid="26" grpId="0" animBg="1"/>
      <p:bldP spid="34" grpId="0" animBg="1"/>
      <p:bldP spid="37" grpId="0" animBg="1"/>
      <p:bldP spid="40" grpId="0" animBg="1"/>
      <p:bldP spid="41" grpId="0" animBg="1"/>
      <p:bldP spid="44" grpId="0" animBg="1"/>
      <p:bldP spid="46" grpId="0" animBg="1"/>
      <p:bldP spid="48" grpId="0" animBg="1"/>
      <p:bldP spid="51" grpId="0" animBg="1"/>
      <p:bldP spid="53" grpId="0" animBg="1"/>
      <p:bldP spid="55" grpId="0" animBg="1"/>
      <p:bldP spid="58" grpId="0"/>
      <p:bldP spid="59" grpId="0"/>
      <p:bldP spid="60" grpId="0"/>
      <p:bldP spid="62" grpId="0"/>
      <p:bldP spid="63" grpId="0"/>
      <p:bldP spid="64" grpId="0"/>
      <p:bldP spid="65" grpId="0"/>
      <p:bldP spid="66" grpId="0"/>
      <p:bldP spid="69" grpId="0" animBg="1"/>
      <p:bldP spid="70" grpId="0" animBg="1"/>
      <p:bldP spid="71" grpId="0" animBg="1"/>
      <p:bldP spid="72" grpId="0" animBg="1"/>
      <p:bldP spid="73" grpId="0" animBg="1"/>
      <p:bldP spid="74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6" y="4980"/>
            <a:ext cx="50234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Git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工作流</a:t>
            </a:r>
            <a:endParaRPr lang="zh-CN" alt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BC91DA7A-4CCA-4690-8FBE-F3FCE10D185A}"/>
              </a:ext>
            </a:extLst>
          </p:cNvPr>
          <p:cNvSpPr/>
          <p:nvPr/>
        </p:nvSpPr>
        <p:spPr>
          <a:xfrm>
            <a:off x="539552" y="320869"/>
            <a:ext cx="1762021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分支种类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7" name="TextBox 1">
            <a:extLst>
              <a:ext uri="{FF2B5EF4-FFF2-40B4-BE49-F238E27FC236}">
                <a16:creationId xmlns:a16="http://schemas.microsoft.com/office/drawing/2014/main" id="{05FF59F5-4BF8-4BD1-92E0-3B46A857376F}"/>
              </a:ext>
            </a:extLst>
          </p:cNvPr>
          <p:cNvSpPr txBox="1"/>
          <p:nvPr/>
        </p:nvSpPr>
        <p:spPr>
          <a:xfrm>
            <a:off x="539552" y="964127"/>
            <a:ext cx="7776864" cy="1156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主干分支 </a:t>
            </a: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master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主要负责管理正在运行的生产环境代码。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永远保持与正在运行的生产环境完全一致。</a:t>
            </a:r>
            <a:endParaRPr lang="en-US" altLang="zh-CN" sz="16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8" name="TextBox 1">
            <a:extLst>
              <a:ext uri="{FF2B5EF4-FFF2-40B4-BE49-F238E27FC236}">
                <a16:creationId xmlns:a16="http://schemas.microsoft.com/office/drawing/2014/main" id="{52A4FE58-9306-4656-847A-FA6679C601C9}"/>
              </a:ext>
            </a:extLst>
          </p:cNvPr>
          <p:cNvSpPr txBox="1"/>
          <p:nvPr/>
        </p:nvSpPr>
        <p:spPr>
          <a:xfrm>
            <a:off x="539552" y="2450764"/>
            <a:ext cx="7776864" cy="787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开发分支   </a:t>
            </a: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develop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主要负责管理正在开发过程中的代码。一般情况下应该是最新的代码。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en-US" altLang="zh-CN" sz="16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9" name="TextBox 1">
            <a:extLst>
              <a:ext uri="{FF2B5EF4-FFF2-40B4-BE49-F238E27FC236}">
                <a16:creationId xmlns:a16="http://schemas.microsoft.com/office/drawing/2014/main" id="{6FBA3E7B-F4EA-4A53-86A8-2663B5C7B4C7}"/>
              </a:ext>
            </a:extLst>
          </p:cNvPr>
          <p:cNvSpPr txBox="1"/>
          <p:nvPr/>
        </p:nvSpPr>
        <p:spPr>
          <a:xfrm>
            <a:off x="539552" y="3568069"/>
            <a:ext cx="7776864" cy="1156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bug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修理分支 </a:t>
            </a: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hotfix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主要负责管理生产环境下出现的紧急修复的代码。 从主干分支分出，修理完毕并测试上线后，并回主干分支。并回后，视情况可以删除该分支。</a:t>
            </a:r>
            <a:endParaRPr lang="en-US" altLang="zh-CN" sz="16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538720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6" y="4980"/>
            <a:ext cx="50234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Git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工作流</a:t>
            </a:r>
            <a:endParaRPr lang="zh-CN" alt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DB0F641F-BAB8-4D4A-8678-C54D0373A978}"/>
              </a:ext>
            </a:extLst>
          </p:cNvPr>
          <p:cNvSpPr txBox="1"/>
          <p:nvPr/>
        </p:nvSpPr>
        <p:spPr>
          <a:xfrm>
            <a:off x="394392" y="502952"/>
            <a:ext cx="7776864" cy="1525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发布版本分支  </a:t>
            </a: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release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较大的版本上线前，会从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开发分支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中分出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发布版本分支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，进行最后阶段的集成测试。该版本上线后，会合并到主干分支。生产环境运行一段阶段较稳定后可以视情况删除。</a:t>
            </a:r>
            <a:endParaRPr lang="en-US" altLang="zh-CN" sz="16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66753363-D578-498E-B470-E6C0B01D7048}"/>
              </a:ext>
            </a:extLst>
          </p:cNvPr>
          <p:cNvSpPr txBox="1"/>
          <p:nvPr/>
        </p:nvSpPr>
        <p:spPr>
          <a:xfrm>
            <a:off x="394392" y="2536606"/>
            <a:ext cx="7776864" cy="1156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功能分支   </a:t>
            </a:r>
            <a:r>
              <a:rPr lang="en-US" altLang="zh-CN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feature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为了不影响较短周期的开发工作，一般把中长期开发模块，会从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开发分支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中独立出来。 开发完成后会合并到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开发分支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n-US" altLang="zh-CN" sz="16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202335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6" y="4980"/>
            <a:ext cx="50234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Git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工作流</a:t>
            </a:r>
            <a:endParaRPr lang="zh-CN" alt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右箭头 1">
            <a:extLst>
              <a:ext uri="{FF2B5EF4-FFF2-40B4-BE49-F238E27FC236}">
                <a16:creationId xmlns:a16="http://schemas.microsoft.com/office/drawing/2014/main" id="{29CEDF4F-AEF0-4866-B41A-7B480948E374}"/>
              </a:ext>
            </a:extLst>
          </p:cNvPr>
          <p:cNvSpPr/>
          <p:nvPr/>
        </p:nvSpPr>
        <p:spPr>
          <a:xfrm rot="16200000">
            <a:off x="1059702" y="3037603"/>
            <a:ext cx="1085265" cy="360040"/>
          </a:xfrm>
          <a:prstGeom prst="right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37643F5-A087-4A56-BA6E-17F113040A14}"/>
              </a:ext>
            </a:extLst>
          </p:cNvPr>
          <p:cNvCxnSpPr/>
          <p:nvPr/>
        </p:nvCxnSpPr>
        <p:spPr>
          <a:xfrm>
            <a:off x="1401543" y="2221992"/>
            <a:ext cx="6942313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右箭头 3">
            <a:extLst>
              <a:ext uri="{FF2B5EF4-FFF2-40B4-BE49-F238E27FC236}">
                <a16:creationId xmlns:a16="http://schemas.microsoft.com/office/drawing/2014/main" id="{3EFFD0E9-2855-4999-B0E2-26191197004A}"/>
              </a:ext>
            </a:extLst>
          </p:cNvPr>
          <p:cNvSpPr/>
          <p:nvPr/>
        </p:nvSpPr>
        <p:spPr>
          <a:xfrm rot="18111162">
            <a:off x="1589627" y="3223526"/>
            <a:ext cx="773800" cy="36004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44AC54-D156-4D78-B954-7E12E9164BFB}"/>
              </a:ext>
            </a:extLst>
          </p:cNvPr>
          <p:cNvSpPr/>
          <p:nvPr/>
        </p:nvSpPr>
        <p:spPr>
          <a:xfrm>
            <a:off x="2058200" y="3236999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featureA</a:t>
            </a:r>
            <a:endParaRPr lang="en-US" altLang="zh-CN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F280E1E-954F-4FBE-9C19-9A195D716A12}"/>
              </a:ext>
            </a:extLst>
          </p:cNvPr>
          <p:cNvSpPr/>
          <p:nvPr/>
        </p:nvSpPr>
        <p:spPr>
          <a:xfrm>
            <a:off x="461322" y="3005120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Master</a:t>
            </a:r>
          </a:p>
        </p:txBody>
      </p:sp>
      <p:sp>
        <p:nvSpPr>
          <p:cNvPr id="13" name="右箭头 8">
            <a:extLst>
              <a:ext uri="{FF2B5EF4-FFF2-40B4-BE49-F238E27FC236}">
                <a16:creationId xmlns:a16="http://schemas.microsoft.com/office/drawing/2014/main" id="{992B4B17-0359-47D7-B29C-303DD44F3764}"/>
              </a:ext>
            </a:extLst>
          </p:cNvPr>
          <p:cNvSpPr/>
          <p:nvPr/>
        </p:nvSpPr>
        <p:spPr>
          <a:xfrm rot="16200000">
            <a:off x="2047042" y="1116549"/>
            <a:ext cx="1049217" cy="360040"/>
          </a:xfrm>
          <a:prstGeom prst="right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9625F13-0CB0-4D5B-84D4-D7C7275D47D6}"/>
              </a:ext>
            </a:extLst>
          </p:cNvPr>
          <p:cNvCxnSpPr>
            <a:cxnSpLocks/>
          </p:cNvCxnSpPr>
          <p:nvPr/>
        </p:nvCxnSpPr>
        <p:spPr>
          <a:xfrm flipV="1">
            <a:off x="1782355" y="1979140"/>
            <a:ext cx="639427" cy="678727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A7E1FD32-9EF6-4604-A507-FBD3191D889B}"/>
              </a:ext>
            </a:extLst>
          </p:cNvPr>
          <p:cNvSpPr/>
          <p:nvPr/>
        </p:nvSpPr>
        <p:spPr>
          <a:xfrm>
            <a:off x="1155442" y="2194983"/>
            <a:ext cx="1011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Push</a:t>
            </a:r>
          </a:p>
        </p:txBody>
      </p:sp>
      <p:sp>
        <p:nvSpPr>
          <p:cNvPr id="16" name="右箭头 13">
            <a:extLst>
              <a:ext uri="{FF2B5EF4-FFF2-40B4-BE49-F238E27FC236}">
                <a16:creationId xmlns:a16="http://schemas.microsoft.com/office/drawing/2014/main" id="{7E244C13-1611-40BA-9978-DCCD548E1B4E}"/>
              </a:ext>
            </a:extLst>
          </p:cNvPr>
          <p:cNvSpPr/>
          <p:nvPr/>
        </p:nvSpPr>
        <p:spPr>
          <a:xfrm rot="16200000">
            <a:off x="6307321" y="2931146"/>
            <a:ext cx="1248890" cy="391861"/>
          </a:xfrm>
          <a:prstGeom prst="right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4">
            <a:extLst>
              <a:ext uri="{FF2B5EF4-FFF2-40B4-BE49-F238E27FC236}">
                <a16:creationId xmlns:a16="http://schemas.microsoft.com/office/drawing/2014/main" id="{066D0E64-31A7-4D5C-9654-5CF858FAC314}"/>
              </a:ext>
            </a:extLst>
          </p:cNvPr>
          <p:cNvSpPr/>
          <p:nvPr/>
        </p:nvSpPr>
        <p:spPr>
          <a:xfrm rot="13688511">
            <a:off x="7020053" y="2677393"/>
            <a:ext cx="758295" cy="391861"/>
          </a:xfrm>
          <a:prstGeom prst="right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6">
            <a:extLst>
              <a:ext uri="{FF2B5EF4-FFF2-40B4-BE49-F238E27FC236}">
                <a16:creationId xmlns:a16="http://schemas.microsoft.com/office/drawing/2014/main" id="{0215BEBA-458F-41FA-BF84-98010A6124EF}"/>
              </a:ext>
            </a:extLst>
          </p:cNvPr>
          <p:cNvSpPr/>
          <p:nvPr/>
        </p:nvSpPr>
        <p:spPr>
          <a:xfrm rot="18737830">
            <a:off x="7065660" y="3332826"/>
            <a:ext cx="638693" cy="383655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9D0AE57-13C6-42C4-B15C-9A930E376C63}"/>
              </a:ext>
            </a:extLst>
          </p:cNvPr>
          <p:cNvCxnSpPr/>
          <p:nvPr/>
        </p:nvCxnSpPr>
        <p:spPr>
          <a:xfrm>
            <a:off x="5294027" y="3907715"/>
            <a:ext cx="1013849" cy="0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EE1D95A5-61D7-4772-91F5-96647CDB30B2}"/>
              </a:ext>
            </a:extLst>
          </p:cNvPr>
          <p:cNvSpPr/>
          <p:nvPr/>
        </p:nvSpPr>
        <p:spPr>
          <a:xfrm>
            <a:off x="5578445" y="3505036"/>
            <a:ext cx="1011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Merge</a:t>
            </a:r>
          </a:p>
        </p:txBody>
      </p:sp>
      <p:sp>
        <p:nvSpPr>
          <p:cNvPr id="21" name="右箭头 20">
            <a:extLst>
              <a:ext uri="{FF2B5EF4-FFF2-40B4-BE49-F238E27FC236}">
                <a16:creationId xmlns:a16="http://schemas.microsoft.com/office/drawing/2014/main" id="{3029DC72-D3A7-47F2-A51D-119F1752390E}"/>
              </a:ext>
            </a:extLst>
          </p:cNvPr>
          <p:cNvSpPr/>
          <p:nvPr/>
        </p:nvSpPr>
        <p:spPr>
          <a:xfrm rot="16200000">
            <a:off x="3565784" y="2990099"/>
            <a:ext cx="1085266" cy="360040"/>
          </a:xfrm>
          <a:prstGeom prst="right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C5FD847-C40E-476D-946B-769F483F4D47}"/>
              </a:ext>
            </a:extLst>
          </p:cNvPr>
          <p:cNvCxnSpPr>
            <a:cxnSpLocks/>
          </p:cNvCxnSpPr>
          <p:nvPr/>
        </p:nvCxnSpPr>
        <p:spPr>
          <a:xfrm>
            <a:off x="2966391" y="2015505"/>
            <a:ext cx="829225" cy="548810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74F22BCA-2641-4673-B501-FF7A2BC4CFE1}"/>
              </a:ext>
            </a:extLst>
          </p:cNvPr>
          <p:cNvSpPr/>
          <p:nvPr/>
        </p:nvSpPr>
        <p:spPr>
          <a:xfrm>
            <a:off x="3920310" y="2273950"/>
            <a:ext cx="1011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Pull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D8D3481-2A4B-4CB1-8DFF-E2DE5D5EDD58}"/>
              </a:ext>
            </a:extLst>
          </p:cNvPr>
          <p:cNvGrpSpPr/>
          <p:nvPr/>
        </p:nvGrpSpPr>
        <p:grpSpPr>
          <a:xfrm>
            <a:off x="6655225" y="621792"/>
            <a:ext cx="1556561" cy="1828965"/>
            <a:chOff x="6598533" y="879074"/>
            <a:chExt cx="1556561" cy="2700492"/>
          </a:xfrm>
        </p:grpSpPr>
        <p:sp>
          <p:nvSpPr>
            <p:cNvPr id="25" name="右箭头 26">
              <a:extLst>
                <a:ext uri="{FF2B5EF4-FFF2-40B4-BE49-F238E27FC236}">
                  <a16:creationId xmlns:a16="http://schemas.microsoft.com/office/drawing/2014/main" id="{78EE0A34-C291-4A80-B1F9-B73495F3D844}"/>
                </a:ext>
              </a:extLst>
            </p:cNvPr>
            <p:cNvSpPr/>
            <p:nvPr/>
          </p:nvSpPr>
          <p:spPr>
            <a:xfrm rot="16200000">
              <a:off x="5774092" y="1703515"/>
              <a:ext cx="2008921" cy="360040"/>
            </a:xfrm>
            <a:prstGeom prst="rightArrow">
              <a:avLst/>
            </a:prstGeom>
            <a:solidFill>
              <a:srgbClr val="007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右箭头 27">
              <a:extLst>
                <a:ext uri="{FF2B5EF4-FFF2-40B4-BE49-F238E27FC236}">
                  <a16:creationId xmlns:a16="http://schemas.microsoft.com/office/drawing/2014/main" id="{163BB267-0B9D-406D-8A91-A90B241925F8}"/>
                </a:ext>
              </a:extLst>
            </p:cNvPr>
            <p:cNvSpPr/>
            <p:nvPr/>
          </p:nvSpPr>
          <p:spPr>
            <a:xfrm rot="18267667">
              <a:off x="6697813" y="2246845"/>
              <a:ext cx="1055698" cy="360040"/>
            </a:xfrm>
            <a:prstGeom prst="rightArrow">
              <a:avLst/>
            </a:prstGeom>
            <a:solidFill>
              <a:srgbClr val="007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右箭头 28">
              <a:extLst>
                <a:ext uri="{FF2B5EF4-FFF2-40B4-BE49-F238E27FC236}">
                  <a16:creationId xmlns:a16="http://schemas.microsoft.com/office/drawing/2014/main" id="{ABE48F9F-BE10-4C35-85E1-877A0577ADD4}"/>
                </a:ext>
              </a:extLst>
            </p:cNvPr>
            <p:cNvSpPr/>
            <p:nvPr/>
          </p:nvSpPr>
          <p:spPr>
            <a:xfrm rot="14167543">
              <a:off x="6717402" y="1269078"/>
              <a:ext cx="1080404" cy="351212"/>
            </a:xfrm>
            <a:prstGeom prst="rightArrow">
              <a:avLst/>
            </a:prstGeom>
            <a:solidFill>
              <a:srgbClr val="007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82915797-4CB7-4540-B1B6-441CDA8508B9}"/>
                </a:ext>
              </a:extLst>
            </p:cNvPr>
            <p:cNvCxnSpPr/>
            <p:nvPr/>
          </p:nvCxnSpPr>
          <p:spPr>
            <a:xfrm flipH="1" flipV="1">
              <a:off x="7010452" y="2970333"/>
              <a:ext cx="1" cy="609233"/>
            </a:xfrm>
            <a:prstGeom prst="straightConnector1">
              <a:avLst/>
            </a:prstGeom>
            <a:ln w="3810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4DA834F-104A-4E71-A433-CABFFBBB7B8F}"/>
                </a:ext>
              </a:extLst>
            </p:cNvPr>
            <p:cNvSpPr/>
            <p:nvPr/>
          </p:nvSpPr>
          <p:spPr>
            <a:xfrm>
              <a:off x="7143234" y="3079191"/>
              <a:ext cx="101186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Push</a:t>
              </a:r>
            </a:p>
          </p:txBody>
        </p:sp>
      </p:grpSp>
      <p:pic>
        <p:nvPicPr>
          <p:cNvPr id="30" name="图片 29">
            <a:extLst>
              <a:ext uri="{FF2B5EF4-FFF2-40B4-BE49-F238E27FC236}">
                <a16:creationId xmlns:a16="http://schemas.microsoft.com/office/drawing/2014/main" id="{44655963-A794-431B-B913-95E74399B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528" y="3824835"/>
            <a:ext cx="1064775" cy="1159282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3B8C6405-9AEF-48DC-ADB1-25D9960D0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963" y="3890738"/>
            <a:ext cx="945885" cy="1150109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2C7DF86E-6E77-45FF-8064-AAF683510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664" y="3889959"/>
            <a:ext cx="1037328" cy="1129398"/>
          </a:xfrm>
          <a:prstGeom prst="rect">
            <a:avLst/>
          </a:prstGeom>
        </p:spPr>
      </p:pic>
      <p:sp>
        <p:nvSpPr>
          <p:cNvPr id="33" name="矩形 32">
            <a:extLst>
              <a:ext uri="{FF2B5EF4-FFF2-40B4-BE49-F238E27FC236}">
                <a16:creationId xmlns:a16="http://schemas.microsoft.com/office/drawing/2014/main" id="{B0AECF24-5782-4753-984F-E4F31B7FDB55}"/>
              </a:ext>
            </a:extLst>
          </p:cNvPr>
          <p:cNvSpPr/>
          <p:nvPr/>
        </p:nvSpPr>
        <p:spPr>
          <a:xfrm>
            <a:off x="539552" y="345253"/>
            <a:ext cx="1762021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分支实战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A31AA11-885E-4225-B8F6-20A0C7FFD712}"/>
              </a:ext>
            </a:extLst>
          </p:cNvPr>
          <p:cNvSpPr/>
          <p:nvPr/>
        </p:nvSpPr>
        <p:spPr>
          <a:xfrm>
            <a:off x="907735" y="1116521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origin/Master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97433A3-B39E-4C20-9BD6-C4242BFCB406}"/>
              </a:ext>
            </a:extLst>
          </p:cNvPr>
          <p:cNvSpPr/>
          <p:nvPr/>
        </p:nvSpPr>
        <p:spPr>
          <a:xfrm>
            <a:off x="3156004" y="1355382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origin/</a:t>
            </a:r>
            <a:r>
              <a:rPr lang="en-US" altLang="zh-CN" dirty="0" err="1"/>
              <a:t>featureA</a:t>
            </a:r>
            <a:endParaRPr lang="en-US" altLang="zh-CN" dirty="0"/>
          </a:p>
        </p:txBody>
      </p:sp>
      <p:sp>
        <p:nvSpPr>
          <p:cNvPr id="36" name="右箭头 37">
            <a:extLst>
              <a:ext uri="{FF2B5EF4-FFF2-40B4-BE49-F238E27FC236}">
                <a16:creationId xmlns:a16="http://schemas.microsoft.com/office/drawing/2014/main" id="{E308ED2F-3E64-4FB9-9168-2F23AD036012}"/>
              </a:ext>
            </a:extLst>
          </p:cNvPr>
          <p:cNvSpPr/>
          <p:nvPr/>
        </p:nvSpPr>
        <p:spPr>
          <a:xfrm rot="18111162">
            <a:off x="2590147" y="1307837"/>
            <a:ext cx="773800" cy="36004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右箭头 38">
            <a:extLst>
              <a:ext uri="{FF2B5EF4-FFF2-40B4-BE49-F238E27FC236}">
                <a16:creationId xmlns:a16="http://schemas.microsoft.com/office/drawing/2014/main" id="{E4B7018F-B7FB-4767-B095-0544FF49A85C}"/>
              </a:ext>
            </a:extLst>
          </p:cNvPr>
          <p:cNvSpPr/>
          <p:nvPr/>
        </p:nvSpPr>
        <p:spPr>
          <a:xfrm rot="18111162">
            <a:off x="4128712" y="3147862"/>
            <a:ext cx="773800" cy="36004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86A5BA5-90A1-4AE5-B866-E1D8AC7BC154}"/>
              </a:ext>
            </a:extLst>
          </p:cNvPr>
          <p:cNvSpPr/>
          <p:nvPr/>
        </p:nvSpPr>
        <p:spPr>
          <a:xfrm>
            <a:off x="4515612" y="3160835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featureA</a:t>
            </a:r>
            <a:endParaRPr lang="en-US" altLang="zh-CN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954E563-72C1-4E66-94E9-7DA325DF0C5C}"/>
              </a:ext>
            </a:extLst>
          </p:cNvPr>
          <p:cNvSpPr/>
          <p:nvPr/>
        </p:nvSpPr>
        <p:spPr>
          <a:xfrm>
            <a:off x="5266670" y="1081558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origin/Master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0222DC3-2D6A-489D-A128-2155EEACDE22}"/>
              </a:ext>
            </a:extLst>
          </p:cNvPr>
          <p:cNvSpPr/>
          <p:nvPr/>
        </p:nvSpPr>
        <p:spPr>
          <a:xfrm>
            <a:off x="2992293" y="2904242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Master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2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/>
      <p:bldP spid="12" grpId="0"/>
      <p:bldP spid="13" grpId="0" animBg="1"/>
      <p:bldP spid="15" grpId="0"/>
      <p:bldP spid="16" grpId="0" animBg="1"/>
      <p:bldP spid="17" grpId="0" animBg="1"/>
      <p:bldP spid="18" grpId="0" animBg="1"/>
      <p:bldP spid="20" grpId="0"/>
      <p:bldP spid="21" grpId="0" animBg="1"/>
      <p:bldP spid="23" grpId="0"/>
      <p:bldP spid="34" grpId="0"/>
      <p:bldP spid="35" grpId="0"/>
      <p:bldP spid="36" grpId="0" animBg="1"/>
      <p:bldP spid="37" grpId="0" animBg="1"/>
      <p:bldP spid="38" grpId="0"/>
      <p:bldP spid="39" grpId="0"/>
      <p:bldP spid="40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6" y="4980"/>
            <a:ext cx="50234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Git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工作流</a:t>
            </a:r>
            <a:endParaRPr lang="zh-CN" alt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D17084B-BAA6-4F23-B63A-BD650E02D743}"/>
              </a:ext>
            </a:extLst>
          </p:cNvPr>
          <p:cNvSpPr/>
          <p:nvPr/>
        </p:nvSpPr>
        <p:spPr>
          <a:xfrm>
            <a:off x="539552" y="286928"/>
            <a:ext cx="4427815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完成你的第一次</a:t>
            </a:r>
            <a:r>
              <a:rPr lang="en-US" altLang="zh-CN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pull request</a:t>
            </a: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1BC9179B-DCC7-41E5-A00D-B72FBD4B1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106440"/>
            <a:ext cx="5596483" cy="3636248"/>
          </a:xfrm>
          <a:prstGeom prst="rect">
            <a:avLst/>
          </a:prstGeom>
        </p:spPr>
      </p:pic>
      <p:sp>
        <p:nvSpPr>
          <p:cNvPr id="43" name="矩形 42">
            <a:extLst>
              <a:ext uri="{FF2B5EF4-FFF2-40B4-BE49-F238E27FC236}">
                <a16:creationId xmlns:a16="http://schemas.microsoft.com/office/drawing/2014/main" id="{03AB195A-F75B-4F4A-8830-1651E3C9F782}"/>
              </a:ext>
            </a:extLst>
          </p:cNvPr>
          <p:cNvSpPr/>
          <p:nvPr/>
        </p:nvSpPr>
        <p:spPr>
          <a:xfrm>
            <a:off x="2181317" y="807897"/>
            <a:ext cx="47170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hlinkClick r:id="rId4"/>
              </a:rPr>
              <a:t>https://windyzj.github.io/try_git/</a:t>
            </a:r>
            <a:endParaRPr lang="zh-CN" altLang="en-US" sz="16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93AFA73-9FA8-460A-ADD8-4C0AF37FA153}"/>
              </a:ext>
            </a:extLst>
          </p:cNvPr>
          <p:cNvSpPr/>
          <p:nvPr/>
        </p:nvSpPr>
        <p:spPr>
          <a:xfrm>
            <a:off x="121920" y="753704"/>
            <a:ext cx="2059397" cy="417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感想留言板：</a:t>
            </a:r>
            <a:endParaRPr lang="en-US" altLang="zh-CN" sz="16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329723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Git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简介及安装</a:t>
            </a:r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—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去哪下</a:t>
            </a:r>
            <a:r>
              <a:rPr lang="zh-CN" altLang="en-US" sz="2000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alt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FDDF64A-FFE7-4EF8-BD8B-DE68C1EDBEAD}"/>
              </a:ext>
            </a:extLst>
          </p:cNvPr>
          <p:cNvSpPr/>
          <p:nvPr/>
        </p:nvSpPr>
        <p:spPr>
          <a:xfrm>
            <a:off x="889687" y="494258"/>
            <a:ext cx="694651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7C6A"/>
                </a:solidFill>
              </a:rPr>
              <a:t>1</a:t>
            </a:r>
            <a:r>
              <a:rPr lang="zh-CN" altLang="en-US" sz="2400" dirty="0">
                <a:solidFill>
                  <a:srgbClr val="007C6A"/>
                </a:solidFill>
              </a:rPr>
              <a:t>、命令行工具：</a:t>
            </a:r>
            <a:r>
              <a:rPr lang="en-US" altLang="zh-CN" sz="2400" dirty="0">
                <a:solidFill>
                  <a:srgbClr val="007C6A"/>
                </a:solidFill>
              </a:rPr>
              <a:t>Git for windows</a:t>
            </a:r>
          </a:p>
          <a:p>
            <a:r>
              <a:rPr lang="zh-CN" altLang="en-US" sz="2400" dirty="0">
                <a:solidFill>
                  <a:srgbClr val="007C6A"/>
                </a:solidFill>
              </a:rPr>
              <a:t>下载地址：</a:t>
            </a:r>
            <a:r>
              <a:rPr lang="en-US" altLang="zh-CN" sz="2400" dirty="0">
                <a:solidFill>
                  <a:srgbClr val="007C6A"/>
                </a:solidFill>
                <a:hlinkClick r:id="rId3"/>
              </a:rPr>
              <a:t>https://git-for-windows.github.io/</a:t>
            </a:r>
            <a:endParaRPr lang="en-US" altLang="zh-CN" sz="2400" dirty="0">
              <a:solidFill>
                <a:srgbClr val="007C6A"/>
              </a:solidFill>
            </a:endParaRPr>
          </a:p>
          <a:p>
            <a:endParaRPr lang="en-US" altLang="zh-CN" sz="2400" dirty="0">
              <a:solidFill>
                <a:srgbClr val="007C6A"/>
              </a:solidFill>
            </a:endParaRPr>
          </a:p>
          <a:p>
            <a:r>
              <a:rPr lang="en-US" altLang="zh-CN" sz="2400" dirty="0">
                <a:solidFill>
                  <a:srgbClr val="007C6A"/>
                </a:solidFill>
              </a:rPr>
              <a:t>2</a:t>
            </a:r>
            <a:r>
              <a:rPr lang="zh-CN" altLang="en-US" sz="2400" dirty="0">
                <a:solidFill>
                  <a:srgbClr val="007C6A"/>
                </a:solidFill>
              </a:rPr>
              <a:t>、</a:t>
            </a:r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r>
              <a:rPr lang="zh-CN" altLang="en-US" sz="2400" dirty="0">
                <a:solidFill>
                  <a:srgbClr val="007C6A"/>
                </a:solidFill>
              </a:rPr>
              <a:t>操作系统中可视化工具：</a:t>
            </a:r>
            <a:r>
              <a:rPr lang="en-US" altLang="zh-CN" sz="2400" dirty="0" err="1">
                <a:solidFill>
                  <a:srgbClr val="007C6A"/>
                </a:solidFill>
              </a:rPr>
              <a:t>TortoiseGit</a:t>
            </a:r>
            <a:endParaRPr lang="en-US" altLang="zh-CN" sz="2400" dirty="0">
              <a:solidFill>
                <a:srgbClr val="007C6A"/>
              </a:solidFill>
            </a:endParaRPr>
          </a:p>
          <a:p>
            <a:r>
              <a:rPr lang="zh-CN" altLang="en-US" sz="2400" dirty="0">
                <a:solidFill>
                  <a:srgbClr val="007C6A"/>
                </a:solidFill>
              </a:rPr>
              <a:t>下载地址： </a:t>
            </a:r>
            <a:r>
              <a:rPr lang="en-US" altLang="zh-CN" sz="2400" dirty="0">
                <a:solidFill>
                  <a:srgbClr val="007C6A"/>
                </a:solidFill>
                <a:hlinkClick r:id="rId4"/>
              </a:rPr>
              <a:t>https://tortoisegit.org/</a:t>
            </a:r>
            <a:endParaRPr lang="en-US" altLang="zh-CN" sz="2400" dirty="0">
              <a:solidFill>
                <a:srgbClr val="007C6A"/>
              </a:solidFill>
            </a:endParaRPr>
          </a:p>
          <a:p>
            <a:endParaRPr lang="en-US" altLang="zh-CN" sz="2400" dirty="0">
              <a:solidFill>
                <a:srgbClr val="007C6A"/>
              </a:solidFill>
            </a:endParaRPr>
          </a:p>
          <a:p>
            <a:r>
              <a:rPr lang="en-US" altLang="zh-CN" sz="2400" dirty="0">
                <a:solidFill>
                  <a:srgbClr val="007C6A"/>
                </a:solidFill>
              </a:rPr>
              <a:t>3</a:t>
            </a:r>
            <a:r>
              <a:rPr lang="zh-CN" altLang="en-US" sz="2400" dirty="0">
                <a:solidFill>
                  <a:srgbClr val="007C6A"/>
                </a:solidFill>
              </a:rPr>
              <a:t>、 </a:t>
            </a:r>
            <a:r>
              <a:rPr lang="en-US" altLang="zh-CN" sz="2400" dirty="0">
                <a:solidFill>
                  <a:srgbClr val="007C6A"/>
                </a:solidFill>
              </a:rPr>
              <a:t>Eclipse</a:t>
            </a:r>
            <a:r>
              <a:rPr lang="zh-CN" altLang="en-US" sz="2400" dirty="0">
                <a:solidFill>
                  <a:srgbClr val="007C6A"/>
                </a:solidFill>
              </a:rPr>
              <a:t>插件：</a:t>
            </a:r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r>
              <a:rPr lang="en-US" altLang="zh-CN" sz="2400" dirty="0" err="1">
                <a:solidFill>
                  <a:srgbClr val="007C6A"/>
                </a:solidFill>
              </a:rPr>
              <a:t>Egit</a:t>
            </a:r>
            <a:endParaRPr lang="en-US" altLang="zh-CN" sz="2400" dirty="0">
              <a:solidFill>
                <a:srgbClr val="007C6A"/>
              </a:solidFill>
            </a:endParaRPr>
          </a:p>
          <a:p>
            <a:r>
              <a:rPr lang="en-US" altLang="zh-CN" sz="2400" dirty="0">
                <a:solidFill>
                  <a:srgbClr val="007C6A"/>
                </a:solidFill>
              </a:rPr>
              <a:t>Eclipse</a:t>
            </a:r>
            <a:r>
              <a:rPr lang="zh-CN" altLang="en-US" sz="2400" dirty="0">
                <a:solidFill>
                  <a:srgbClr val="007C6A"/>
                </a:solidFill>
              </a:rPr>
              <a:t>自带，插件市场搜索最新版</a:t>
            </a:r>
            <a:endParaRPr lang="en-US" altLang="zh-CN" sz="2400" dirty="0">
              <a:solidFill>
                <a:srgbClr val="007C6A"/>
              </a:solidFill>
            </a:endParaRPr>
          </a:p>
          <a:p>
            <a:endParaRPr lang="en-US" altLang="zh-CN" sz="2400" dirty="0">
              <a:solidFill>
                <a:srgbClr val="007C6A"/>
              </a:solidFill>
            </a:endParaRPr>
          </a:p>
          <a:p>
            <a:r>
              <a:rPr lang="en-US" altLang="zh-CN" sz="2400" dirty="0">
                <a:solidFill>
                  <a:srgbClr val="007C6A"/>
                </a:solidFill>
              </a:rPr>
              <a:t>4</a:t>
            </a:r>
            <a:r>
              <a:rPr lang="zh-CN" altLang="en-US" sz="2400" dirty="0">
                <a:solidFill>
                  <a:srgbClr val="007C6A"/>
                </a:solidFill>
              </a:rPr>
              <a:t>、 </a:t>
            </a:r>
            <a:r>
              <a:rPr lang="en-US" altLang="zh-CN" sz="2400" dirty="0">
                <a:solidFill>
                  <a:srgbClr val="007C6A"/>
                </a:solidFill>
              </a:rPr>
              <a:t>GitHub</a:t>
            </a:r>
            <a:r>
              <a:rPr lang="zh-CN" altLang="en-US" sz="2400" dirty="0">
                <a:solidFill>
                  <a:srgbClr val="007C6A"/>
                </a:solidFill>
              </a:rPr>
              <a:t>网站</a:t>
            </a:r>
            <a:endParaRPr lang="en-US" altLang="zh-CN" sz="2400" dirty="0">
              <a:solidFill>
                <a:srgbClr val="007C6A"/>
              </a:solidFill>
            </a:endParaRPr>
          </a:p>
          <a:p>
            <a:r>
              <a:rPr lang="en-US" altLang="zh-CN" sz="2400" dirty="0">
                <a:solidFill>
                  <a:srgbClr val="007C6A"/>
                </a:solidFill>
                <a:hlinkClick r:id="rId5"/>
              </a:rPr>
              <a:t>http://www.github.com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49988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3646</Words>
  <Application>Microsoft Office PowerPoint</Application>
  <PresentationFormat>全屏显示(16:9)</PresentationFormat>
  <Paragraphs>553</Paragraphs>
  <Slides>85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85</vt:i4>
      </vt:variant>
    </vt:vector>
  </HeadingPairs>
  <TitlesOfParts>
    <vt:vector size="93" baseType="lpstr">
      <vt:lpstr>方正兰亭粗黑简体</vt:lpstr>
      <vt:lpstr>黑体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12</cp:revision>
  <dcterms:created xsi:type="dcterms:W3CDTF">2018-03-01T02:03:00Z</dcterms:created>
  <dcterms:modified xsi:type="dcterms:W3CDTF">2018-10-09T06:48:54Z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