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7" r:id="rId11"/>
  </p:sldIdLst>
  <p:sldSz cx="12192000" cy="6858000"/>
  <p:notesSz cx="6858000" cy="9144000"/>
  <p:custShowLst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6550" y="88265"/>
            <a:ext cx="1185545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Hi there, can you see my screen, OK!Le</a:t>
            </a:r>
            <a:r>
              <a:rPr lang="en-US" altLang="zh-CN" sz="2000"/>
              <a:t>’</a:t>
            </a:r>
            <a:r>
              <a:rPr lang="zh-CN" altLang="en-US" sz="2000"/>
              <a:t>s get started.</a:t>
            </a:r>
            <a:endParaRPr lang="zh-CN" altLang="en-US" sz="2000"/>
          </a:p>
          <a:p>
            <a:r>
              <a:rPr lang="en-US" altLang="zh-CN" sz="2000"/>
              <a:t>Hellow every one, </a:t>
            </a:r>
            <a:r>
              <a:rPr lang="zh-CN" altLang="en-US" sz="2000"/>
              <a:t>Today my topic is find Median of Two Sorted Arrays.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So we are Given two sorte</a:t>
            </a:r>
            <a:r>
              <a:rPr lang="zh-CN" altLang="en-US" sz="2000"/>
              <a:t>d arrays nums1 and nums2</a:t>
            </a:r>
            <a:endParaRPr lang="zh-CN" altLang="en-US" sz="2000"/>
          </a:p>
          <a:p>
            <a:r>
              <a:rPr lang="zh-CN" altLang="en-US" sz="2000"/>
              <a:t>but they could be of different sizes m and n,</a:t>
            </a:r>
            <a:endParaRPr lang="zh-CN" altLang="en-US" sz="2000"/>
          </a:p>
          <a:p>
            <a:r>
              <a:rPr lang="zh-CN" altLang="en-US" sz="2000"/>
              <a:t>and we want to return the median of both two arrays when they have been</a:t>
            </a:r>
            <a:endParaRPr lang="zh-CN" altLang="en-US" sz="2000"/>
          </a:p>
          <a:p>
            <a:r>
              <a:rPr lang="zh-CN" altLang="en-US" sz="2000"/>
              <a:t>put together and sorted. So not individually but we want to put them</a:t>
            </a:r>
            <a:endParaRPr lang="zh-CN" altLang="en-US" sz="2000"/>
          </a:p>
          <a:p>
            <a:r>
              <a:rPr lang="zh-CN" altLang="en-US" sz="2000"/>
              <a:t>together and then find the median of them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not only that </a:t>
            </a:r>
            <a:r>
              <a:rPr lang="zh-CN" altLang="en-US" sz="2000"/>
              <a:t>but we want to do it efficiently, The overall run time</a:t>
            </a:r>
            <a:endParaRPr lang="zh-CN" altLang="en-US" sz="2000"/>
          </a:p>
          <a:p>
            <a:r>
              <a:rPr lang="zh-CN" altLang="en-US" sz="2000"/>
              <a:t>complexity should be O(log of (m+ plus n))</a:t>
            </a:r>
            <a:r>
              <a:rPr lang="en-US" altLang="zh-CN" sz="2000"/>
              <a:t> at least</a:t>
            </a:r>
            <a:r>
              <a:rPr lang="zh-CN" altLang="en-US" sz="2000"/>
              <a:t>.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According to the description of the question I have an array named a of size m, another array named b of size n . </a:t>
            </a:r>
            <a:endParaRPr lang="zh-CN" altLang="en-US" sz="2000"/>
          </a:p>
          <a:p>
            <a:r>
              <a:rPr lang="zh-CN" altLang="en-US" sz="2000" b="1"/>
              <a:t>the return of this function </a:t>
            </a:r>
            <a:r>
              <a:rPr lang="zh-CN" altLang="en-US" sz="2000"/>
              <a:t>is the median, which data type is double</a:t>
            </a:r>
            <a:endParaRPr lang="zh-CN" altLang="en-US" sz="2000"/>
          </a:p>
          <a:p>
            <a:r>
              <a:rPr lang="zh-CN" altLang="en-US" sz="2000"/>
              <a:t>Because we have two given array, I would like to check null at first. </a:t>
            </a:r>
            <a:r>
              <a:rPr lang="en-US" altLang="zh-CN" sz="2000"/>
              <a:t> </a:t>
            </a:r>
            <a:r>
              <a:rPr lang="zh-CN" altLang="en-US" sz="2000"/>
              <a:t>e g ci te the function</a:t>
            </a:r>
            <a:endParaRPr lang="zh-CN" altLang="en-US" sz="2000"/>
          </a:p>
          <a:p>
            <a:endParaRPr lang="zh-CN" altLang="en-US" sz="2000" b="1"/>
          </a:p>
          <a:p>
            <a:r>
              <a:rPr lang="zh-CN" altLang="en-US" sz="2000" b="1"/>
              <a:t>Once I</a:t>
            </a:r>
            <a:r>
              <a:rPr lang="en-US" altLang="zh-CN" sz="2000" b="1"/>
              <a:t>’</a:t>
            </a:r>
            <a:r>
              <a:rPr lang="zh-CN" altLang="en-US" sz="2000" b="1"/>
              <a:t>ve done reading the problem,</a:t>
            </a:r>
            <a:r>
              <a:rPr lang="zh-CN" altLang="en-US" sz="2000"/>
              <a:t> the first solution in my mind is to get a merged array,</a:t>
            </a:r>
            <a:endParaRPr lang="zh-CN" altLang="en-US" sz="2000"/>
          </a:p>
          <a:p>
            <a:r>
              <a:rPr lang="zh-CN" altLang="en-US" sz="2000"/>
              <a:t>of size m plus n, </a:t>
            </a:r>
            <a:r>
              <a:rPr lang="en-US" altLang="zh-CN" sz="2000"/>
              <a:t> </a:t>
            </a:r>
            <a:r>
              <a:rPr lang="en-US" altLang="zh-CN" sz="2000" b="1"/>
              <a:t>because both arrays are sored, this step is also one part of merge sort we have learned.</a:t>
            </a:r>
            <a:endParaRPr lang="zh-CN" altLang="en-US" sz="2000"/>
          </a:p>
          <a:p>
            <a:r>
              <a:rPr lang="zh-CN" altLang="en-US" sz="2000"/>
              <a:t>Then find the median of new array based on whether the size is odd or even.</a:t>
            </a:r>
            <a:endParaRPr lang="zh-CN" altLang="en-US" sz="2000"/>
          </a:p>
          <a:p>
            <a:r>
              <a:rPr lang="zh-CN" altLang="en-US" sz="2000"/>
              <a:t>So first I would like to calculate the number of all elements . int sum equal to m plus n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135890"/>
            <a:ext cx="11855450" cy="6523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/>
              <a:t>Then the question is What exactly is a median, well, </a:t>
            </a:r>
            <a:endParaRPr lang="zh-CN" altLang="en-US" sz="2200" b="1"/>
          </a:p>
          <a:p>
            <a:r>
              <a:rPr lang="zh-CN" altLang="en-US" sz="2200"/>
              <a:t>According to the example on the </a:t>
            </a:r>
            <a:r>
              <a:rPr lang="en-US" altLang="zh-CN" sz="2200"/>
              <a:t>left</a:t>
            </a:r>
            <a:r>
              <a:rPr lang="zh-CN" altLang="en-US" sz="2200"/>
              <a:t>. </a:t>
            </a:r>
            <a:endParaRPr lang="zh-CN" altLang="en-US" sz="2200"/>
          </a:p>
          <a:p>
            <a:r>
              <a:rPr lang="en-US" altLang="zh-CN" sz="2200"/>
              <a:t>For example 1, the size of new merged array is three, the median is two, which is also the middle</a:t>
            </a:r>
            <a:endParaRPr lang="en-US" altLang="zh-CN" sz="2200"/>
          </a:p>
          <a:p>
            <a:r>
              <a:rPr lang="en-US" altLang="zh-CN" sz="2200"/>
              <a:t>number of new array. For example 2, we have four elements in merged array, the median is average</a:t>
            </a:r>
            <a:endParaRPr lang="en-US" altLang="zh-CN" sz="2200"/>
          </a:p>
          <a:p>
            <a:r>
              <a:rPr lang="en-US" altLang="zh-CN" sz="2200"/>
              <a:t>of two and three</a:t>
            </a:r>
            <a:endParaRPr lang="en-US" altLang="zh-CN" sz="2200"/>
          </a:p>
          <a:p>
            <a:r>
              <a:rPr lang="en-US" altLang="zh-CN" sz="2200"/>
              <a:t>So the conclusion is</a:t>
            </a:r>
            <a:endParaRPr lang="zh-CN" altLang="en-US" sz="2200"/>
          </a:p>
          <a:p>
            <a:r>
              <a:rPr lang="zh-CN" altLang="en-US" sz="2200"/>
              <a:t>if the sum is odd, the median is the middle value, which position is total plus one, divided by two</a:t>
            </a:r>
            <a:endParaRPr lang="zh-CN" altLang="en-US" sz="2200"/>
          </a:p>
          <a:p>
            <a:r>
              <a:rPr lang="zh-CN" altLang="en-US" sz="2200"/>
              <a:t>if sum is even median is the average of the middle two numbers, so we need two positions here</a:t>
            </a:r>
            <a:endParaRPr lang="zh-CN" altLang="en-US" sz="2200"/>
          </a:p>
          <a:p>
            <a:r>
              <a:rPr lang="en-US" altLang="zh-CN" sz="2200"/>
              <a:t>After we have the position of median, it is very easy to find it in a list.</a:t>
            </a:r>
            <a:endParaRPr lang="zh-CN" altLang="en-US" sz="2200"/>
          </a:p>
          <a:p>
            <a:endParaRPr lang="zh-CN" altLang="en-US" sz="2200"/>
          </a:p>
          <a:p>
            <a:r>
              <a:rPr lang="zh-CN" altLang="en-US" sz="2200" b="1"/>
              <a:t>But </a:t>
            </a:r>
            <a:r>
              <a:rPr lang="en-US" altLang="zh-CN" sz="2200" b="1"/>
              <a:t>for t</a:t>
            </a:r>
            <a:r>
              <a:rPr lang="zh-CN" altLang="en-US" sz="2200" b="1"/>
              <a:t>his solution we need to traverse both two arrays</a:t>
            </a:r>
            <a:r>
              <a:rPr lang="zh-CN" altLang="en-US" sz="2200"/>
              <a:t>, put them together</a:t>
            </a:r>
            <a:r>
              <a:rPr lang="en-US" altLang="zh-CN" sz="2200"/>
              <a:t> and sorted</a:t>
            </a:r>
            <a:r>
              <a:rPr lang="zh-CN" altLang="en-US" sz="2200"/>
              <a:t>, then </a:t>
            </a:r>
            <a:r>
              <a:rPr lang="en-US" sz="2200"/>
              <a:t>find</a:t>
            </a:r>
            <a:r>
              <a:rPr lang="zh-CN" altLang="en-US" sz="2200"/>
              <a:t> the median </a:t>
            </a:r>
            <a:r>
              <a:rPr lang="en-US" altLang="zh-CN" sz="2200"/>
              <a:t>from new array.</a:t>
            </a:r>
            <a:endParaRPr lang="zh-CN" altLang="en-US" sz="2200"/>
          </a:p>
          <a:p>
            <a:r>
              <a:rPr lang="zh-CN" altLang="en-US" sz="2200"/>
              <a:t>So the time complexity will be O(m plus n), which is not a log</a:t>
            </a:r>
            <a:endParaRPr lang="zh-CN" altLang="en-US" sz="2200"/>
          </a:p>
          <a:p>
            <a:endParaRPr lang="zh-CN" altLang="en-US" sz="2200"/>
          </a:p>
          <a:p>
            <a:r>
              <a:rPr lang="zh-CN" altLang="en-US" sz="2200" b="1"/>
              <a:t>And we know that in most cases</a:t>
            </a:r>
            <a:r>
              <a:rPr lang="zh-CN" altLang="en-US" sz="2200"/>
              <a:t> when we want a log, we need binary search</a:t>
            </a:r>
            <a:endParaRPr lang="zh-CN" altLang="en-US" sz="2200"/>
          </a:p>
          <a:p>
            <a:r>
              <a:rPr lang="zh-CN" altLang="en-US" sz="2200"/>
              <a:t>In this question, Actually, we don't need to merge the two arrays, we just need to find where the median is. </a:t>
            </a:r>
            <a:endParaRPr lang="zh-CN" altLang="en-US" sz="2200"/>
          </a:p>
          <a:p>
            <a:r>
              <a:rPr lang="zh-CN" altLang="en-US" sz="2200"/>
              <a:t>we could also say that we need to find the kth smallest value of two sorted arrays,</a:t>
            </a:r>
            <a:endParaRPr lang="zh-CN" altLang="en-US" sz="2200"/>
          </a:p>
          <a:p>
            <a:r>
              <a:rPr lang="zh-CN" altLang="en-US" sz="2200"/>
              <a:t>Finding the median is just a special case of finding the Kth value.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135890"/>
            <a:ext cx="12225020" cy="7200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/>
              <a:t>So i would like to create a helper function find Kth </a:t>
            </a:r>
            <a:r>
              <a:rPr lang="zh-CN" altLang="en-US" sz="2200"/>
              <a:t>,the paramters </a:t>
            </a:r>
            <a:r>
              <a:rPr lang="en-US" altLang="zh-CN" sz="2200"/>
              <a:t>of this function </a:t>
            </a:r>
            <a:r>
              <a:rPr lang="zh-CN" altLang="en-US" sz="2200"/>
              <a:t>is </a:t>
            </a:r>
            <a:r>
              <a:rPr lang="en-US" altLang="zh-CN" sz="2200"/>
              <a:t>same as the function find median sorted arrays. And we need anothor patameters int K </a:t>
            </a:r>
            <a:r>
              <a:rPr lang="en-US" altLang="zh-CN" sz="2200">
                <a:sym typeface="+mn-ea"/>
              </a:rPr>
              <a:t>represents the posiont of the median. </a:t>
            </a:r>
            <a:r>
              <a:rPr lang="en-US" altLang="zh-CN" sz="2200" b="1"/>
              <a:t>and it will return kth value.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>
                <a:sym typeface="+mn-ea"/>
              </a:rPr>
              <a:t>Since the arrays is ordered, I think </a:t>
            </a:r>
            <a:r>
              <a:rPr lang="en-US" altLang="zh-CN" sz="2200">
                <a:sym typeface="+mn-ea"/>
              </a:rPr>
              <a:t>there </a:t>
            </a:r>
            <a:r>
              <a:rPr lang="zh-CN" altLang="en-US" sz="2200">
                <a:sym typeface="+mn-ea"/>
              </a:rPr>
              <a:t>might </a:t>
            </a:r>
            <a:r>
              <a:rPr lang="en-US" altLang="zh-CN" sz="2200">
                <a:sym typeface="+mn-ea"/>
              </a:rPr>
              <a:t>be a way I can </a:t>
            </a:r>
            <a:r>
              <a:rPr lang="zh-CN" altLang="en-US" sz="2200">
                <a:sym typeface="+mn-ea"/>
              </a:rPr>
              <a:t>eliminate[I LI MI NATE] half </a:t>
            </a:r>
            <a:r>
              <a:rPr lang="en-US" altLang="zh-CN" sz="2200">
                <a:sym typeface="+mn-ea"/>
              </a:rPr>
              <a:t>of elements </a:t>
            </a:r>
            <a:r>
              <a:rPr lang="zh-CN" altLang="en-US" sz="2200">
                <a:sym typeface="+mn-ea"/>
              </a:rPr>
              <a:t>at one time by using binary search.  </a:t>
            </a:r>
            <a:endParaRPr lang="zh-CN" altLang="en-US" sz="2200"/>
          </a:p>
          <a:p>
            <a:r>
              <a:rPr lang="en-US" altLang="zh-CN" sz="2200" b="1"/>
              <a:t>First</a:t>
            </a:r>
            <a:r>
              <a:rPr lang="en-US" altLang="zh-CN" sz="2200"/>
              <a:t> we assume that </a:t>
            </a:r>
            <a:r>
              <a:rPr lang="zh-CN" altLang="en-US" sz="2200">
                <a:sym typeface="+mn-ea"/>
              </a:rPr>
              <a:t>the number of elements in A and B are both larger than k half, </a:t>
            </a:r>
            <a:endParaRPr lang="zh-CN" altLang="en-US" sz="2200">
              <a:sym typeface="+mn-ea"/>
            </a:endParaRPr>
          </a:p>
          <a:p>
            <a:r>
              <a:rPr lang="en-US" altLang="zh-CN" sz="2200" b="1">
                <a:sym typeface="+mn-ea"/>
              </a:rPr>
              <a:t>Next</a:t>
            </a:r>
            <a:r>
              <a:rPr lang="zh-CN" altLang="en-US" sz="2200">
                <a:sym typeface="+mn-ea"/>
              </a:rPr>
              <a:t>, we compare the k half element in A and the k half element in B</a:t>
            </a:r>
            <a:r>
              <a:rPr lang="en-US" altLang="zh-CN" sz="2200">
                <a:sym typeface="+mn-ea"/>
              </a:rPr>
              <a:t> , </a:t>
            </a:r>
            <a:r>
              <a:rPr lang="zh-CN" altLang="en-US" sz="2200">
                <a:sym typeface="+mn-ea"/>
              </a:rPr>
              <a:t>If k is odd, we just rounded down</a:t>
            </a:r>
            <a:endParaRPr lang="zh-CN" altLang="en-US" sz="2200"/>
          </a:p>
          <a:p>
            <a:endParaRPr lang="zh-CN" altLang="en-US" sz="2200"/>
          </a:p>
          <a:p>
            <a:r>
              <a:rPr lang="zh-CN" altLang="en-US" sz="2200" b="1">
                <a:sym typeface="+mn-ea"/>
              </a:rPr>
              <a:t>if A k half smaller than B k half ,</a:t>
            </a:r>
            <a:endParaRPr lang="zh-CN" altLang="en-US" sz="2200" b="1"/>
          </a:p>
          <a:p>
            <a:r>
              <a:rPr lang="zh-CN" altLang="en-US" sz="2200">
                <a:sym typeface="+mn-ea"/>
              </a:rPr>
              <a:t>that means all the elements from A zero to A k half minus-1 </a:t>
            </a:r>
            <a:endParaRPr lang="zh-CN" altLang="en-US" sz="2200"/>
          </a:p>
          <a:p>
            <a:r>
              <a:rPr lang="zh-CN" altLang="en-US" sz="2200" b="1">
                <a:sym typeface="+mn-ea"/>
              </a:rPr>
              <a:t>are in the range of k smallest elements in the union of A and B.</a:t>
            </a:r>
            <a:r>
              <a:rPr lang="zh-CN" altLang="en-US" sz="2200">
                <a:sym typeface="+mn-ea"/>
              </a:rPr>
              <a:t> </a:t>
            </a:r>
            <a:r>
              <a:rPr lang="en-US" altLang="zh-CN" sz="2200">
                <a:sym typeface="+mn-ea"/>
              </a:rPr>
              <a:t>I</a:t>
            </a:r>
            <a:r>
              <a:rPr lang="zh-CN" altLang="en-US" sz="2200">
                <a:sym typeface="+mn-ea"/>
              </a:rPr>
              <a:t>n the other word,</a:t>
            </a:r>
            <a:endParaRPr lang="zh-CN" altLang="en-US" sz="2200"/>
          </a:p>
          <a:p>
            <a:r>
              <a:rPr lang="zh-CN" altLang="en-US" sz="2200">
                <a:sym typeface="+mn-ea"/>
              </a:rPr>
              <a:t>the elements from A zero to A k half minus 1, can not be the kth value we need to find, they all smaller than kth value, So we just throw them.</a:t>
            </a:r>
            <a:endParaRPr lang="zh-CN" altLang="en-US" sz="2200">
              <a:sym typeface="+mn-ea"/>
            </a:endParaRPr>
          </a:p>
          <a:p>
            <a:endParaRPr lang="zh-CN" altLang="en-US" sz="2200" b="1">
              <a:sym typeface="+mn-ea"/>
            </a:endParaRPr>
          </a:p>
          <a:p>
            <a:r>
              <a:rPr lang="zh-CN" altLang="en-US" sz="2200" b="1">
                <a:sym typeface="+mn-ea"/>
              </a:rPr>
              <a:t>it is also true for the condition </a:t>
            </a:r>
            <a:r>
              <a:rPr lang="zh-CN" altLang="en-US" sz="2200">
                <a:sym typeface="+mn-ea"/>
              </a:rPr>
              <a:t>if A k half bigger than B k half , which we should throw the elements in array B.</a:t>
            </a:r>
            <a:endParaRPr lang="zh-CN" altLang="en-US" sz="2200"/>
          </a:p>
          <a:p>
            <a:r>
              <a:rPr lang="zh-CN" altLang="en-US" sz="2200">
                <a:sym typeface="+mn-ea"/>
              </a:rPr>
              <a:t>if A k half equals to B k half , we just need to throw element</a:t>
            </a:r>
            <a:r>
              <a:rPr lang="en-US" altLang="zh-CN" sz="2200">
                <a:sym typeface="+mn-ea"/>
              </a:rPr>
              <a:t>s</a:t>
            </a:r>
            <a:r>
              <a:rPr lang="zh-CN" altLang="en-US" sz="2200">
                <a:sym typeface="+mn-ea"/>
              </a:rPr>
              <a:t> </a:t>
            </a:r>
            <a:r>
              <a:rPr lang="en-US" altLang="zh-CN" sz="2200">
                <a:sym typeface="+mn-ea"/>
              </a:rPr>
              <a:t>only in one </a:t>
            </a:r>
            <a:r>
              <a:rPr lang="zh-CN" altLang="en-US" sz="2200">
                <a:sym typeface="+mn-ea"/>
              </a:rPr>
              <a:t>array</a:t>
            </a:r>
            <a:r>
              <a:rPr lang="en-US" altLang="zh-CN" sz="2200">
                <a:sym typeface="+mn-ea"/>
              </a:rPr>
              <a:t>.</a:t>
            </a:r>
            <a:r>
              <a:rPr lang="zh-CN" altLang="en-US" sz="2200">
                <a:sym typeface="+mn-ea"/>
              </a:rPr>
              <a:t> </a:t>
            </a:r>
            <a:endParaRPr lang="zh-CN" altLang="en-US" sz="2200"/>
          </a:p>
          <a:p>
            <a:r>
              <a:rPr lang="en-US" altLang="zh-CN" sz="2200" b="1">
                <a:sym typeface="+mn-ea"/>
              </a:rPr>
              <a:t>Array </a:t>
            </a:r>
            <a:r>
              <a:rPr lang="zh-CN" altLang="en-US" sz="2200" b="1">
                <a:sym typeface="+mn-ea"/>
              </a:rPr>
              <a:t>A or B</a:t>
            </a:r>
            <a:r>
              <a:rPr lang="en-US" altLang="zh-CN" sz="2200" b="1">
                <a:sym typeface="+mn-ea"/>
              </a:rPr>
              <a:t> doesn’t matter</a:t>
            </a:r>
            <a:r>
              <a:rPr lang="zh-CN" altLang="en-US" sz="2200" b="1">
                <a:sym typeface="+mn-ea"/>
              </a:rPr>
              <a:t>.</a:t>
            </a:r>
            <a:endParaRPr lang="zh-CN" altLang="en-US" sz="2200" b="1"/>
          </a:p>
          <a:p>
            <a:endParaRPr lang="zh-CN" altLang="en-US" sz="2200"/>
          </a:p>
          <a:p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135890"/>
            <a:ext cx="11855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200" b="1"/>
          </a:p>
          <a:p>
            <a:endParaRPr lang="zh-CN" altLang="en-US" sz="2200"/>
          </a:p>
        </p:txBody>
      </p:sp>
      <p:sp>
        <p:nvSpPr>
          <p:cNvPr id="2" name="文本框 1"/>
          <p:cNvSpPr txBox="1"/>
          <p:nvPr/>
        </p:nvSpPr>
        <p:spPr>
          <a:xfrm>
            <a:off x="168275" y="135890"/>
            <a:ext cx="1202372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So we can call </a:t>
            </a:r>
            <a:r>
              <a:rPr lang="en-US" altLang="zh-CN" sz="2000" b="1">
                <a:sym typeface="+mn-ea"/>
              </a:rPr>
              <a:t>this</a:t>
            </a:r>
            <a:r>
              <a:rPr lang="zh-CN" altLang="en-US" sz="2000" b="1">
                <a:sym typeface="+mn-ea"/>
              </a:rPr>
              <a:t> function recursively,</a:t>
            </a:r>
            <a:r>
              <a:rPr lang="zh-CN" altLang="en-US" sz="2000">
                <a:sym typeface="+mn-ea"/>
              </a:rPr>
              <a:t> when A k half smaller than B k half ,we drop the elements in A, else we drop the elements in B. </a:t>
            </a:r>
            <a:endParaRPr lang="zh-CN" altLang="en-US" sz="2000"/>
          </a:p>
          <a:p>
            <a:endParaRPr lang="zh-CN" altLang="en-US" sz="2000" b="1">
              <a:sym typeface="+mn-ea"/>
            </a:endParaRPr>
          </a:p>
          <a:p>
            <a:r>
              <a:rPr lang="en-US" altLang="zh-CN" sz="2000" b="1">
                <a:sym typeface="+mn-ea"/>
              </a:rPr>
              <a:t>Then</a:t>
            </a:r>
            <a:r>
              <a:rPr lang="zh-CN" altLang="en-US" sz="2000" b="1">
                <a:sym typeface="+mn-ea"/>
              </a:rPr>
              <a:t> </a:t>
            </a:r>
            <a:r>
              <a:rPr lang="en-US" altLang="zh-CN" sz="2000" b="1">
                <a:sym typeface="+mn-ea"/>
              </a:rPr>
              <a:t>we should</a:t>
            </a:r>
            <a:r>
              <a:rPr lang="zh-CN" altLang="en-US" sz="2000" b="1">
                <a:sym typeface="+mn-ea"/>
              </a:rPr>
              <a:t> consider the edge case</a:t>
            </a:r>
            <a:r>
              <a:rPr lang="en-US" altLang="zh-CN" sz="2000" b="1">
                <a:sym typeface="+mn-ea"/>
              </a:rPr>
              <a:t>s</a:t>
            </a:r>
            <a:r>
              <a:rPr lang="zh-CN" altLang="en-US" sz="2000">
                <a:sym typeface="+mn-ea"/>
              </a:rPr>
              <a:t>. which is also when we stop.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We're going to do the </a:t>
            </a:r>
            <a:r>
              <a:rPr lang="en-US" altLang="zh-CN" sz="2000">
                <a:sym typeface="+mn-ea"/>
              </a:rPr>
              <a:t>function</a:t>
            </a:r>
            <a:r>
              <a:rPr lang="zh-CN" altLang="en-US" sz="2000">
                <a:sym typeface="+mn-ea"/>
              </a:rPr>
              <a:t> with recursion, in each recursion  we throw </a:t>
            </a:r>
            <a:r>
              <a:rPr lang="en-US" altLang="zh-CN" sz="2000">
                <a:sym typeface="+mn-ea"/>
              </a:rPr>
              <a:t>k/2</a:t>
            </a:r>
            <a:r>
              <a:rPr lang="zh-CN" altLang="en-US" sz="2000">
                <a:sym typeface="+mn-ea"/>
              </a:rPr>
              <a:t> elements </a:t>
            </a:r>
            <a:r>
              <a:rPr lang="en-US" altLang="zh-CN" sz="2000">
                <a:sym typeface="+mn-ea"/>
              </a:rPr>
              <a:t>from one array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The smallest value of k/2 is one.</a:t>
            </a:r>
            <a:r>
              <a:rPr lang="en-US" altLang="zh-CN" sz="2000" b="1">
                <a:sym typeface="+mn-ea"/>
              </a:rPr>
              <a:t>  when k = 1,and both arrays are not empty. </a:t>
            </a:r>
            <a:r>
              <a:rPr lang="en-US" altLang="zh-CN" sz="2000">
                <a:sym typeface="+mn-ea"/>
              </a:rPr>
              <a:t>we can’t throw element any more, which means the smallest element of the rest is the kth value we need. we just need to find the smaller element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of the first elements in A and B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 b="1">
                <a:sym typeface="+mn-ea"/>
              </a:rPr>
              <a:t>What if m or n smaller than k / 2. </a:t>
            </a:r>
            <a:r>
              <a:rPr lang="en-US" altLang="zh-CN" sz="2000">
                <a:sym typeface="+mn-ea"/>
              </a:rPr>
              <a:t>For example: we have an empty A, arrayB has three elements 1 ,2 ,3 k/2=2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In this case  we find the second smallest value in array B, which is B [k-1].  </a:t>
            </a:r>
            <a:endParaRPr lang="en-US" altLang="zh-CN" sz="2000">
              <a:sym typeface="+mn-ea"/>
            </a:endParaRPr>
          </a:p>
          <a:p>
            <a:r>
              <a:rPr lang="en-US" altLang="zh-CN" sz="2000" b="1">
                <a:sym typeface="+mn-ea"/>
              </a:rPr>
              <a:t>Also, when B is empty, we return a[k-1]</a:t>
            </a:r>
            <a:endParaRPr lang="en-US" altLang="zh-CN" sz="2000" b="1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 b="1">
                <a:sym typeface="+mn-ea"/>
              </a:rPr>
              <a:t>For each recursion </a:t>
            </a:r>
            <a:r>
              <a:rPr lang="en-US" altLang="zh-CN" sz="2000">
                <a:sym typeface="+mn-ea"/>
              </a:rPr>
              <a:t>we throw k/2 elements before the k/2 position. we need to update the size of sub-array, the value of k and the position of value we need to compare.   k need to substract</a:t>
            </a:r>
            <a:r>
              <a:rPr lang="zh-CN" altLang="en-US" sz="2000">
                <a:sym typeface="+mn-ea"/>
              </a:rPr>
              <a:t> the number of </a:t>
            </a:r>
            <a:r>
              <a:rPr lang="en-US" altLang="zh-CN" sz="2000">
                <a:sym typeface="+mn-ea"/>
              </a:rPr>
              <a:t>e</a:t>
            </a:r>
            <a:r>
              <a:rPr lang="zh-CN" altLang="en-US" sz="2000">
                <a:sym typeface="+mn-ea"/>
              </a:rPr>
              <a:t>lements</a:t>
            </a:r>
            <a:r>
              <a:rPr lang="en-US" altLang="zh-CN" sz="2000">
                <a:sym typeface="+mn-ea"/>
              </a:rPr>
              <a:t> we have trown.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zh-CN" altLang="en-US" sz="2000" b="1">
                <a:sym typeface="+mn-ea"/>
              </a:rPr>
              <a:t>As the algorithm go</a:t>
            </a:r>
            <a:r>
              <a:rPr lang="en-US" altLang="zh-CN" sz="2000" b="1">
                <a:sym typeface="+mn-ea"/>
              </a:rPr>
              <a:t>es</a:t>
            </a:r>
            <a:r>
              <a:rPr lang="zh-CN" altLang="en-US" sz="2000" b="1">
                <a:sym typeface="+mn-ea"/>
              </a:rPr>
              <a:t> on, k will eventually change to 1 or one of arrays will be empty, then we </a:t>
            </a:r>
            <a:r>
              <a:rPr lang="en-US" altLang="zh-CN" sz="2000" b="1">
                <a:sym typeface="+mn-ea"/>
              </a:rPr>
              <a:t>find the kth value</a:t>
            </a:r>
            <a:r>
              <a:rPr lang="zh-CN" altLang="en-US" sz="2000" b="1">
                <a:sym typeface="+mn-ea"/>
              </a:rPr>
              <a:t>. </a:t>
            </a:r>
            <a:r>
              <a:rPr lang="zh-CN" altLang="en-US" sz="2000">
                <a:sym typeface="+mn-ea"/>
              </a:rPr>
              <a:t> 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Just because we need update sizes, I would like to change the paramters of the function. </a:t>
            </a:r>
            <a:r>
              <a:rPr lang="zh-CN" altLang="en-US" sz="2000">
                <a:sym typeface="+mn-ea"/>
              </a:rPr>
              <a:t>I want to the start and end position of each array,</a:t>
            </a:r>
            <a:r>
              <a:rPr lang="en-US" altLang="zh-CN" sz="2000">
                <a:sym typeface="+mn-ea"/>
              </a:rPr>
              <a:t>  I will use them to represent the size of array. There wii be like.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There are int start1 int end1 int start2 and int end2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135890"/>
            <a:ext cx="1185545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/>
              <a:t>Let</a:t>
            </a:r>
            <a:r>
              <a:rPr lang="en-US" altLang="zh-CN" sz="2200" b="1"/>
              <a:t>’</a:t>
            </a:r>
            <a:r>
              <a:rPr lang="zh-CN" altLang="en-US" sz="2200" b="1"/>
              <a:t>s do coding.</a:t>
            </a:r>
            <a:endParaRPr lang="zh-CN" altLang="en-US" sz="2200" b="1"/>
          </a:p>
          <a:p>
            <a:r>
              <a:rPr lang="zh-CN" altLang="en-US" sz="2200" b="1"/>
              <a:t>check null</a:t>
            </a:r>
            <a:r>
              <a:rPr lang="en-US" altLang="zh-CN" sz="2200" b="1"/>
              <a:t> is the first line we need to write</a:t>
            </a:r>
            <a:endParaRPr lang="zh-CN" altLang="en-US" sz="2200" b="1"/>
          </a:p>
          <a:p>
            <a:r>
              <a:rPr lang="en-US" altLang="zh-CN" sz="2200">
                <a:sym typeface="+mn-ea"/>
              </a:rPr>
              <a:t>Next, we calculate </a:t>
            </a:r>
            <a:r>
              <a:rPr lang="zh-CN" altLang="en-US" sz="2200">
                <a:sym typeface="+mn-ea"/>
              </a:rPr>
              <a:t>the size of </a:t>
            </a:r>
            <a:r>
              <a:rPr lang="en-US" altLang="zh-CN" sz="2200">
                <a:sym typeface="+mn-ea"/>
              </a:rPr>
              <a:t>each </a:t>
            </a:r>
            <a:r>
              <a:rPr lang="zh-CN" altLang="en-US" sz="2200">
                <a:sym typeface="+mn-ea"/>
              </a:rPr>
              <a:t>array </a:t>
            </a:r>
            <a:r>
              <a:rPr lang="en-US" altLang="zh-CN" sz="2200">
                <a:sym typeface="+mn-ea"/>
              </a:rPr>
              <a:t>using start posion and end posion.</a:t>
            </a:r>
            <a:endParaRPr lang="en-US" altLang="zh-CN" sz="2200">
              <a:sym typeface="+mn-ea"/>
            </a:endParaRPr>
          </a:p>
          <a:p>
            <a:r>
              <a:rPr lang="en-US" altLang="zh-CN" sz="2200">
                <a:sym typeface="+mn-ea"/>
              </a:rPr>
              <a:t>size1 represent the size of array A equals to end minus start +1;</a:t>
            </a:r>
            <a:endParaRPr lang="zh-CN" altLang="en-US" sz="2200"/>
          </a:p>
          <a:p>
            <a:r>
              <a:rPr lang="zh-CN" altLang="en-US" sz="2200" b="1"/>
              <a:t>notice </a:t>
            </a:r>
            <a:r>
              <a:rPr lang="en-US" altLang="zh-CN" sz="2200" b="1"/>
              <a:t>these cases</a:t>
            </a:r>
            <a:endParaRPr lang="zh-CN" altLang="en-US" sz="2200" b="1"/>
          </a:p>
          <a:p>
            <a:r>
              <a:rPr lang="zh-CN" altLang="en-US" sz="2200"/>
              <a:t>when array A is empty, </a:t>
            </a:r>
            <a:r>
              <a:rPr lang="en-US" altLang="zh-CN" sz="2200"/>
              <a:t>size1 smaller than size2, </a:t>
            </a:r>
            <a:r>
              <a:rPr lang="zh-CN" altLang="en-US" sz="2200"/>
              <a:t>we return the element in B</a:t>
            </a:r>
            <a:endParaRPr lang="zh-CN" altLang="en-US" sz="2200"/>
          </a:p>
          <a:p>
            <a:r>
              <a:rPr lang="zh-CN" altLang="en-US" sz="2200"/>
              <a:t>when array B is empty, </a:t>
            </a:r>
            <a:r>
              <a:rPr lang="en-US" altLang="zh-CN" sz="2200">
                <a:sym typeface="+mn-ea"/>
              </a:rPr>
              <a:t>size1 larger than size2, </a:t>
            </a:r>
            <a:r>
              <a:rPr lang="zh-CN" altLang="en-US" sz="2200"/>
              <a:t>we return the element in A</a:t>
            </a:r>
            <a:r>
              <a:rPr lang="en-US" altLang="zh-CN" sz="2200"/>
              <a:t> </a:t>
            </a:r>
            <a:endParaRPr lang="zh-CN" altLang="en-US" sz="2200"/>
          </a:p>
          <a:p>
            <a:r>
              <a:rPr lang="en-US" altLang="zh-CN" sz="2200" b="1"/>
              <a:t>so just for coding simplity</a:t>
            </a:r>
            <a:endParaRPr lang="zh-CN" altLang="en-US" sz="2200" b="1"/>
          </a:p>
          <a:p>
            <a:r>
              <a:rPr lang="zh-CN" altLang="en-US" sz="2200"/>
              <a:t> i would like to have a statement to  garentee that we always know the smaller array</a:t>
            </a:r>
            <a:r>
              <a:rPr lang="en-US" altLang="zh-CN" sz="2200"/>
              <a:t> and put it in the front of this function</a:t>
            </a:r>
            <a:endParaRPr lang="en-US" altLang="zh-CN" sz="2200"/>
          </a:p>
          <a:p>
            <a:r>
              <a:rPr lang="zh-CN" altLang="en-US" sz="2200" b="1"/>
              <a:t>if size one bigger than size two, we exchange the order of two arrays in find Kth function</a:t>
            </a:r>
            <a:endParaRPr lang="zh-CN" altLang="en-US" sz="2200" b="1"/>
          </a:p>
          <a:p>
            <a:endParaRPr lang="zh-CN" altLang="en-US" sz="2200"/>
          </a:p>
          <a:p>
            <a:r>
              <a:rPr lang="zh-CN" altLang="en-US" sz="2200" b="1"/>
              <a:t>next </a:t>
            </a:r>
            <a:r>
              <a:rPr lang="en-US" altLang="zh-CN" sz="2200" b="1"/>
              <a:t>I will write the edge cases.</a:t>
            </a:r>
            <a:endParaRPr lang="zh-CN" altLang="en-US" sz="2200" b="1"/>
          </a:p>
          <a:p>
            <a:r>
              <a:rPr lang="zh-CN" altLang="en-US" sz="2200"/>
              <a:t>if size one equals to zero ,which means array A is empty, </a:t>
            </a:r>
            <a:endParaRPr lang="zh-CN" altLang="en-US" sz="2200"/>
          </a:p>
          <a:p>
            <a:r>
              <a:rPr lang="zh-CN" altLang="en-US" sz="2200"/>
              <a:t>we will return B[start2 plus k minus one]</a:t>
            </a:r>
            <a:r>
              <a:rPr lang="en-US" altLang="zh-CN" sz="2200"/>
              <a:t>,</a:t>
            </a:r>
            <a:r>
              <a:rPr lang="en-US" altLang="zh-CN" sz="2200" b="1"/>
              <a:t> because if we throw element before k/2 position in arrayB, start positon of sub array is</a:t>
            </a:r>
            <a:r>
              <a:rPr lang="zh-CN" altLang="en-US" sz="2200" b="1"/>
              <a:t> constantly updated</a:t>
            </a:r>
            <a:r>
              <a:rPr lang="en-US" altLang="zh-CN" sz="2200" b="1"/>
              <a:t>.</a:t>
            </a:r>
            <a:endParaRPr lang="en-US" altLang="zh-CN" sz="2200" b="1"/>
          </a:p>
          <a:p>
            <a:endParaRPr lang="zh-CN" altLang="en-US" sz="2200"/>
          </a:p>
          <a:p>
            <a:r>
              <a:rPr lang="zh-CN" altLang="en-US" sz="2200"/>
              <a:t>next if k equals to one we will return the smaller one of A [start1] and B[start2]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135890"/>
            <a:ext cx="11855450" cy="7539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/>
              <a:t>next </a:t>
            </a:r>
            <a:r>
              <a:rPr lang="en-US" altLang="zh-CN" sz="2200" b="1"/>
              <a:t>I will</a:t>
            </a:r>
            <a:r>
              <a:rPr lang="zh-CN" altLang="en-US" sz="2200" b="1"/>
              <a:t> calculate the position of value we need to compare</a:t>
            </a:r>
            <a:endParaRPr lang="zh-CN" altLang="en-US" sz="2200" b="1"/>
          </a:p>
          <a:p>
            <a:r>
              <a:rPr lang="en-US" altLang="zh-CN" sz="2200" b="1"/>
              <a:t>int i represents k/2 position of array A which equals to </a:t>
            </a:r>
            <a:endParaRPr lang="zh-CN" altLang="en-US" sz="2200" b="1"/>
          </a:p>
          <a:p>
            <a:r>
              <a:rPr lang="zh-CN" altLang="en-US" sz="2200"/>
              <a:t>int i equals to start1 plus k half minus 1</a:t>
            </a:r>
            <a:endParaRPr lang="zh-CN" altLang="en-US" sz="2200"/>
          </a:p>
          <a:p>
            <a:r>
              <a:rPr lang="zh-CN" altLang="en-US" sz="2200"/>
              <a:t>int j equals to start2 plus k half minus 1</a:t>
            </a:r>
            <a:endParaRPr lang="zh-CN" altLang="en-US" sz="2200"/>
          </a:p>
          <a:p>
            <a:endParaRPr lang="zh-CN" altLang="en-US" sz="2200"/>
          </a:p>
          <a:p>
            <a:r>
              <a:rPr lang="en-US" altLang="zh-CN" sz="2200"/>
              <a:t>As we know as algorithm goes on, the size of sub array might be smaller than k half,</a:t>
            </a:r>
            <a:r>
              <a:rPr lang="en-US" altLang="zh-CN" sz="2200" b="1"/>
              <a:t>For example k/2 is three, array A only have two elements. It’s impossible we  compare b[2] with a[2],</a:t>
            </a:r>
            <a:endParaRPr lang="en-US" altLang="zh-CN" sz="2200" b="1"/>
          </a:p>
          <a:p>
            <a:r>
              <a:rPr lang="en-US" altLang="zh-CN" sz="2200" b="1"/>
              <a:t>But we still need to throw elements from array A. In this case we just compare b[2] with a[1]</a:t>
            </a:r>
            <a:endParaRPr lang="en-US" altLang="zh-CN" sz="2200" b="1"/>
          </a:p>
          <a:p>
            <a:endParaRPr lang="zh-CN" altLang="en-US" sz="2200" b="1"/>
          </a:p>
          <a:p>
            <a:r>
              <a:rPr lang="en-US" altLang="zh-CN" sz="2200"/>
              <a:t>T</a:t>
            </a:r>
            <a:r>
              <a:rPr lang="zh-CN" altLang="en-US" sz="2200"/>
              <a:t>o prevent the size of sub array from being smaller than k half,</a:t>
            </a:r>
            <a:endParaRPr lang="zh-CN" altLang="en-US" sz="2200"/>
          </a:p>
          <a:p>
            <a:r>
              <a:rPr lang="en-US" altLang="zh-CN" sz="2200"/>
              <a:t>We </a:t>
            </a:r>
            <a:r>
              <a:rPr lang="zh-CN" altLang="en-US" sz="2200"/>
              <a:t>compare k half with the size of sub array, and pick the smaller one, for </a:t>
            </a:r>
            <a:r>
              <a:rPr lang="en-US" altLang="zh-CN" sz="2200"/>
              <a:t>each loop</a:t>
            </a:r>
            <a:endParaRPr lang="zh-CN" altLang="en-US" sz="2200"/>
          </a:p>
          <a:p>
            <a:r>
              <a:rPr lang="zh-CN" altLang="en-US" sz="2200" b="1"/>
              <a:t>So I will modify the code here</a:t>
            </a:r>
            <a:endParaRPr lang="zh-CN" altLang="en-US" sz="2200" b="1"/>
          </a:p>
          <a:p>
            <a:endParaRPr lang="zh-CN" altLang="en-US" sz="2200" b="1"/>
          </a:p>
          <a:p>
            <a:r>
              <a:rPr lang="zh-CN" altLang="en-US" sz="2200" b="1">
                <a:sym typeface="+mn-ea"/>
              </a:rPr>
              <a:t>next we compare A k half and B k half</a:t>
            </a:r>
            <a:endParaRPr lang="zh-CN" altLang="en-US" sz="2200" b="1"/>
          </a:p>
          <a:p>
            <a:r>
              <a:rPr lang="en-US" altLang="zh-CN" sz="2200" b="1">
                <a:sym typeface="+mn-ea"/>
              </a:rPr>
              <a:t>if a k half smaller than b k half  </a:t>
            </a:r>
            <a:r>
              <a:rPr lang="zh-CN" altLang="en-US" sz="2200">
                <a:sym typeface="+mn-ea"/>
              </a:rPr>
              <a:t>exclude the elements from the array </a:t>
            </a:r>
            <a:r>
              <a:rPr lang="en-US" sz="2200">
                <a:sym typeface="+mn-ea"/>
              </a:rPr>
              <a:t>a</a:t>
            </a:r>
            <a:endParaRPr lang="en-US" sz="2200">
              <a:sym typeface="+mn-ea"/>
            </a:endParaRPr>
          </a:p>
          <a:p>
            <a:r>
              <a:rPr lang="en-US" altLang="zh-CN" sz="2200">
                <a:sym typeface="+mn-ea"/>
              </a:rPr>
              <a:t>then</a:t>
            </a:r>
            <a:r>
              <a:rPr lang="zh-CN" altLang="en-US" sz="2200">
                <a:sym typeface="+mn-ea"/>
              </a:rPr>
              <a:t> add two sub arrays to the recursion,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we need to update the </a:t>
            </a:r>
            <a:r>
              <a:rPr lang="en-US" altLang="zh-CN" sz="2200">
                <a:sym typeface="+mn-ea"/>
              </a:rPr>
              <a:t>start position and </a:t>
            </a:r>
            <a:r>
              <a:rPr lang="zh-CN" altLang="en-US" sz="2200">
                <a:sym typeface="+mn-ea"/>
              </a:rPr>
              <a:t>value of K</a:t>
            </a:r>
            <a:endParaRPr lang="zh-CN" altLang="en-US" sz="2200">
              <a:sym typeface="+mn-ea"/>
            </a:endParaRPr>
          </a:p>
          <a:p>
            <a:r>
              <a:rPr lang="zh-CN" altLang="en-US" sz="2200" b="1">
                <a:sym typeface="+mn-ea"/>
              </a:rPr>
              <a:t>So it would be </a:t>
            </a:r>
            <a:endParaRPr lang="zh-CN" altLang="en-US" sz="2200" b="1"/>
          </a:p>
          <a:p>
            <a:r>
              <a:rPr lang="zh-CN" altLang="en-US" sz="2200">
                <a:sym typeface="+mn-ea"/>
              </a:rPr>
              <a:t>if a[i] smaller than b[j] we will return findKth ()  K is  k minus the sum of  m minus start position plus 1</a:t>
            </a:r>
            <a:endParaRPr lang="zh-CN" altLang="en-US" sz="2200">
              <a:sym typeface="+mn-ea"/>
            </a:endParaRPr>
          </a:p>
          <a:p>
            <a:r>
              <a:rPr lang="zh-CN" altLang="en-US" sz="2200">
                <a:sym typeface="+mn-ea"/>
              </a:rPr>
              <a:t>else when a [i] is bigger or equal to b [j] we will return findKth  K is  k minus the sum of  n minus start position plus 1</a:t>
            </a:r>
            <a:endParaRPr lang="zh-CN" altLang="en-US" sz="2200"/>
          </a:p>
          <a:p>
            <a:endParaRPr lang="zh-CN" altLang="en-US" sz="2200"/>
          </a:p>
          <a:p>
            <a:endParaRPr lang="zh-CN" altLang="en-US"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135890"/>
            <a:ext cx="118554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</p:txBody>
      </p:sp>
      <p:sp>
        <p:nvSpPr>
          <p:cNvPr id="2" name="文本框 1"/>
          <p:cNvSpPr txBox="1"/>
          <p:nvPr/>
        </p:nvSpPr>
        <p:spPr>
          <a:xfrm>
            <a:off x="168275" y="135890"/>
            <a:ext cx="12925425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T</a:t>
            </a:r>
            <a:r>
              <a:rPr lang="zh-CN" altLang="en-US" sz="2400" b="1">
                <a:sym typeface="+mn-ea"/>
              </a:rPr>
              <a:t>hat’s actually the entire code, </a:t>
            </a:r>
            <a:endParaRPr lang="zh-CN" altLang="en-US" sz="2400" b="1">
              <a:sym typeface="+mn-ea"/>
            </a:endParaRPr>
          </a:p>
          <a:p>
            <a:r>
              <a:rPr lang="zh-CN" altLang="en-US" sz="2400">
                <a:sym typeface="+mn-ea"/>
              </a:rPr>
              <a:t>The recursive exit is when k is equal to 1 or one of the array is empty.</a:t>
            </a:r>
            <a:endParaRPr lang="zh-CN" altLang="en-US" sz="2400"/>
          </a:p>
          <a:p>
            <a:r>
              <a:rPr lang="en-US" altLang="zh-CN" sz="2400" b="1">
                <a:sym typeface="+mn-ea"/>
              </a:rPr>
              <a:t>W</a:t>
            </a:r>
            <a:r>
              <a:rPr lang="zh-CN" altLang="en-US" sz="2400" b="1">
                <a:sym typeface="+mn-ea"/>
              </a:rPr>
              <a:t>e don</a:t>
            </a:r>
            <a:r>
              <a:rPr lang="en-US" altLang="zh-CN" sz="2400" b="1">
                <a:sym typeface="+mn-ea"/>
              </a:rPr>
              <a:t>’</a:t>
            </a:r>
            <a:r>
              <a:rPr lang="zh-CN" altLang="en-US" sz="2400" b="1">
                <a:sym typeface="+mn-ea"/>
              </a:rPr>
              <a:t>t need a return statement outside,</a:t>
            </a:r>
            <a:endParaRPr lang="zh-CN" altLang="en-US" sz="2400" b="1"/>
          </a:p>
          <a:p>
            <a:r>
              <a:rPr lang="zh-CN" altLang="en-US" sz="2400">
                <a:sym typeface="+mn-ea"/>
              </a:rPr>
              <a:t>because we know that our loop is eventually going to find a median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Then </a:t>
            </a:r>
            <a:r>
              <a:rPr lang="en-US" altLang="zh-CN" sz="2400">
                <a:sym typeface="+mn-ea"/>
              </a:rPr>
              <a:t>Let’s move to </a:t>
            </a:r>
            <a:r>
              <a:rPr lang="zh-CN" altLang="en-US" sz="2400">
                <a:sym typeface="+mn-ea"/>
              </a:rPr>
              <a:t>the first function.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We have checked null, we have the size of two arrays.</a:t>
            </a:r>
            <a:endParaRPr lang="zh-CN" altLang="en-US" sz="2400"/>
          </a:p>
          <a:p>
            <a:r>
              <a:rPr lang="en-US" altLang="zh-CN" sz="2400" b="1"/>
              <a:t>Then we need to wirte the return statements based on  </a:t>
            </a:r>
            <a:r>
              <a:rPr lang="zh-CN" altLang="en-US" sz="2400" b="1">
                <a:sym typeface="+mn-ea"/>
              </a:rPr>
              <a:t>Whether the </a:t>
            </a:r>
            <a:r>
              <a:rPr lang="en-US" altLang="zh-CN" sz="2400" b="1">
                <a:sym typeface="+mn-ea"/>
              </a:rPr>
              <a:t>size </a:t>
            </a:r>
            <a:r>
              <a:rPr lang="zh-CN" altLang="en-US" sz="2400" b="1">
                <a:sym typeface="+mn-ea"/>
              </a:rPr>
              <a:t>is even or odd</a:t>
            </a:r>
            <a:r>
              <a:rPr lang="en-US" altLang="zh-CN" sz="2400" b="1">
                <a:sym typeface="+mn-ea"/>
              </a:rPr>
              <a:t>,</a:t>
            </a:r>
            <a:endParaRPr lang="en-US" altLang="zh-CN" sz="2400" b="1">
              <a:sym typeface="+mn-ea"/>
            </a:endParaRPr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For coding simplify 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there is a little trick</a:t>
            </a:r>
            <a:r>
              <a:rPr lang="en-US" altLang="zh-CN" sz="2400">
                <a:sym typeface="+mn-ea"/>
              </a:rPr>
              <a:t> that we can combine the </a:t>
            </a:r>
            <a:r>
              <a:rPr lang="zh-CN" altLang="en-US" sz="2400">
                <a:sym typeface="+mn-ea"/>
              </a:rPr>
              <a:t>even and odd cases</a:t>
            </a:r>
            <a:r>
              <a:rPr lang="en-US" altLang="zh-CN" sz="2400">
                <a:sym typeface="+mn-ea"/>
              </a:rPr>
              <a:t> together</a:t>
            </a:r>
            <a:r>
              <a:rPr lang="zh-CN" altLang="en-US" sz="2400">
                <a:sym typeface="+mn-ea"/>
              </a:rPr>
              <a:t>. 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 b="1">
                <a:sym typeface="+mn-ea"/>
              </a:rPr>
              <a:t>We can have two position be like </a:t>
            </a:r>
            <a:endParaRPr lang="zh-CN" altLang="en-US" sz="2400" b="1">
              <a:sym typeface="+mn-ea"/>
            </a:endParaRPr>
          </a:p>
          <a:p>
            <a:r>
              <a:rPr lang="en-US" altLang="zh-CN" sz="2400">
                <a:sym typeface="+mn-ea"/>
              </a:rPr>
              <a:t>int l = (sum + 1)/2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int r= (sum + 2)/ 2</a:t>
            </a:r>
            <a:endParaRPr lang="en-US" altLang="zh-CN" sz="2400">
              <a:sym typeface="+mn-ea"/>
            </a:endParaRPr>
          </a:p>
          <a:p>
            <a:r>
              <a:rPr lang="en-US" altLang="zh-CN" sz="2400" b="1">
                <a:sym typeface="+mn-ea"/>
              </a:rPr>
              <a:t>when sum is even sum + 1 is odd, we rounded down for first middle number.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when sum is odd, we just find the same K twice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we are going to return</a:t>
            </a:r>
            <a:r>
              <a:rPr lang="en-US" altLang="zh-CN" sz="2400">
                <a:sym typeface="+mn-ea"/>
              </a:rPr>
              <a:t> the average of two numbers always</a:t>
            </a:r>
            <a:endParaRPr lang="en-US" altLang="zh-CN" sz="2400">
              <a:sym typeface="+mn-ea"/>
            </a:endParaRPr>
          </a:p>
          <a:p>
            <a:r>
              <a:rPr lang="zh-CN" altLang="en-US" sz="2400" b="1">
                <a:sym typeface="+mn-ea"/>
              </a:rPr>
              <a:t>Last thing </a:t>
            </a:r>
            <a:r>
              <a:rPr lang="en-US" altLang="zh-CN" sz="2400" b="1">
                <a:sym typeface="+mn-ea"/>
              </a:rPr>
              <a:t>I</a:t>
            </a:r>
            <a:r>
              <a:rPr lang="en-US" altLang="zh-CN" sz="2400">
                <a:sym typeface="+mn-ea"/>
              </a:rPr>
              <a:t> need to do, is creat </a:t>
            </a:r>
            <a:r>
              <a:rPr lang="zh-CN" altLang="en-US" sz="2400">
                <a:sym typeface="+mn-ea"/>
              </a:rPr>
              <a:t>another </a:t>
            </a:r>
            <a:r>
              <a:rPr lang="en-US" altLang="zh-CN" sz="2400">
                <a:sym typeface="+mn-ea"/>
              </a:rPr>
              <a:t>helper </a:t>
            </a:r>
            <a:r>
              <a:rPr lang="zh-CN" altLang="en-US" sz="2400">
                <a:sym typeface="+mn-ea"/>
              </a:rPr>
              <a:t>function which will return the minimum between two integer, 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we have two parameters</a:t>
            </a:r>
            <a:r>
              <a:rPr lang="en-US" altLang="zh-CN" sz="2400">
                <a:sym typeface="+mn-ea"/>
              </a:rPr>
              <a:t> here 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152400"/>
            <a:ext cx="11614150" cy="7200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ym typeface="+mn-ea"/>
              </a:rPr>
              <a:t>let me check the code, submit. well it work</a:t>
            </a:r>
            <a:r>
              <a:rPr lang="en-US" altLang="zh-CN" sz="2200">
                <a:sym typeface="+mn-ea"/>
              </a:rPr>
              <a:t>s</a:t>
            </a:r>
            <a:r>
              <a:rPr lang="zh-CN" altLang="en-US" sz="2200">
                <a:sym typeface="+mn-ea"/>
              </a:rPr>
              <a:t>.</a:t>
            </a:r>
            <a:endParaRPr lang="zh-CN" altLang="en-US" sz="2200"/>
          </a:p>
          <a:p>
            <a:endParaRPr lang="en-US" altLang="zh-CN" sz="2200"/>
          </a:p>
          <a:p>
            <a:r>
              <a:rPr lang="en-US" altLang="zh-CN" sz="2200"/>
              <a:t>Now I would like talk out the time complexity of my algorithm.</a:t>
            </a:r>
            <a:endParaRPr lang="zh-CN" altLang="en-US" sz="2200"/>
          </a:p>
          <a:p>
            <a:r>
              <a:rPr lang="zh-CN" altLang="en-US" sz="2200" b="1"/>
              <a:t>In this </a:t>
            </a:r>
            <a:r>
              <a:rPr lang="en-US" altLang="zh-CN" sz="2200" b="1"/>
              <a:t>sulution</a:t>
            </a:r>
            <a:endParaRPr lang="zh-CN" altLang="en-US" sz="2200" b="1"/>
          </a:p>
          <a:p>
            <a:r>
              <a:rPr lang="zh-CN" altLang="en-US" sz="2200"/>
              <a:t>we are running binary search on </a:t>
            </a:r>
            <a:r>
              <a:rPr lang="en-US" altLang="zh-CN" sz="2200"/>
              <a:t>find </a:t>
            </a:r>
            <a:r>
              <a:rPr lang="zh-CN" altLang="en-US" sz="2200"/>
              <a:t>the smaller of the two</a:t>
            </a:r>
            <a:r>
              <a:rPr lang="en-US" altLang="zh-CN" sz="2200"/>
              <a:t> elements A[k/2] and b [k/2]</a:t>
            </a:r>
            <a:r>
              <a:rPr lang="zh-CN" altLang="en-US" sz="2200"/>
              <a:t>,</a:t>
            </a:r>
            <a:endParaRPr lang="zh-CN" altLang="en-US" sz="2200"/>
          </a:p>
          <a:p>
            <a:r>
              <a:rPr lang="zh-CN" altLang="en-US" sz="2200"/>
              <a:t>and for each loop, we </a:t>
            </a:r>
            <a:r>
              <a:rPr lang="en-US" altLang="zh-CN" sz="2200"/>
              <a:t>drop</a:t>
            </a:r>
            <a:r>
              <a:rPr lang="zh-CN" altLang="en-US" sz="2200"/>
              <a:t>k </a:t>
            </a:r>
            <a:r>
              <a:rPr lang="en-US" altLang="zh-CN" sz="2200"/>
              <a:t>k/</a:t>
            </a:r>
            <a:r>
              <a:rPr lang="zh-CN" altLang="en-US" sz="2200"/>
              <a:t>half elements,</a:t>
            </a:r>
            <a:endParaRPr lang="zh-CN" altLang="en-US" sz="2200"/>
          </a:p>
          <a:p>
            <a:r>
              <a:rPr lang="zh-CN" altLang="en-US" sz="2200"/>
              <a:t>so the time complexity is basically going to be log of k, and k equals to m+n divide by 2</a:t>
            </a:r>
            <a:endParaRPr lang="zh-CN" altLang="en-US" sz="2200"/>
          </a:p>
          <a:p>
            <a:r>
              <a:rPr lang="zh-CN" altLang="en-US" sz="2200"/>
              <a:t>Thus The overall run time complexity </a:t>
            </a:r>
            <a:r>
              <a:rPr lang="en-US" altLang="zh-CN" sz="2200"/>
              <a:t>is</a:t>
            </a:r>
            <a:r>
              <a:rPr lang="zh-CN" altLang="en-US" sz="2200"/>
              <a:t> O(log of (m+ plus n)).</a:t>
            </a:r>
            <a:endParaRPr lang="zh-CN" altLang="en-US" sz="2200"/>
          </a:p>
          <a:p>
            <a:endParaRPr lang="zh-CN" altLang="en-US" sz="2200" b="1"/>
          </a:p>
          <a:p>
            <a:r>
              <a:rPr lang="zh-CN" altLang="en-US" sz="2200" b="1"/>
              <a:t>As for the space complexity</a:t>
            </a:r>
            <a:endParaRPr lang="zh-CN" altLang="en-US" sz="2200" b="1"/>
          </a:p>
          <a:p>
            <a:r>
              <a:rPr lang="en-US" altLang="zh-CN" sz="2200"/>
              <a:t>we all know that the recusion takes up stack space when it is called. </a:t>
            </a:r>
            <a:endParaRPr lang="en-US" altLang="zh-CN" sz="2200"/>
          </a:p>
          <a:p>
            <a:r>
              <a:rPr lang="en-US" altLang="zh-CN" sz="2200"/>
              <a:t>if we recurse the function too many times, we might have  stack overflow.</a:t>
            </a:r>
            <a:endParaRPr lang="en-US" altLang="zh-CN" sz="2200"/>
          </a:p>
          <a:p>
            <a:r>
              <a:rPr lang="en-US" altLang="zh-CN" sz="2200"/>
              <a:t>But in this solution,</a:t>
            </a:r>
            <a:r>
              <a:rPr lang="zh-CN" altLang="en-US" sz="2200"/>
              <a:t> our </a:t>
            </a:r>
            <a:r>
              <a:rPr lang="en-US" altLang="zh-CN" sz="2200"/>
              <a:t>only call the </a:t>
            </a:r>
            <a:r>
              <a:rPr lang="zh-CN" altLang="en-US" sz="2200"/>
              <a:t>recurs</a:t>
            </a:r>
            <a:r>
              <a:rPr lang="en-US" altLang="zh-CN" sz="2200"/>
              <a:t>ion </a:t>
            </a:r>
            <a:r>
              <a:rPr lang="zh-CN" altLang="en-US" sz="2200"/>
              <a:t> at the end of the function, </a:t>
            </a:r>
            <a:endParaRPr lang="zh-CN" altLang="en-US" sz="2200"/>
          </a:p>
          <a:p>
            <a:r>
              <a:rPr lang="zh-CN" altLang="en-US" sz="2200"/>
              <a:t>it is </a:t>
            </a:r>
            <a:r>
              <a:rPr lang="en-US" altLang="zh-CN" sz="2200"/>
              <a:t>called </a:t>
            </a:r>
            <a:r>
              <a:rPr lang="zh-CN" altLang="en-US" sz="2200"/>
              <a:t>tail call recursion</a:t>
            </a:r>
            <a:r>
              <a:rPr lang="en-US" altLang="zh-CN" sz="2200"/>
              <a:t>.  which is a special case of recursion.</a:t>
            </a:r>
            <a:endParaRPr lang="en-US" altLang="zh-CN" sz="2200"/>
          </a:p>
          <a:p>
            <a:endParaRPr lang="en-US" altLang="zh-CN" sz="2200"/>
          </a:p>
          <a:p>
            <a:r>
              <a:rPr lang="en-US" altLang="zh-CN" sz="2200"/>
              <a:t>with tail recurion.</a:t>
            </a:r>
            <a:endParaRPr lang="en-US" altLang="zh-CN" sz="2200"/>
          </a:p>
          <a:p>
            <a:r>
              <a:rPr lang="zh-CN" altLang="en-US" sz="2200"/>
              <a:t>the compiler will overwrites the current active record rather than creating a new one on the stack. </a:t>
            </a:r>
            <a:endParaRPr lang="zh-CN" altLang="en-US" sz="2200"/>
          </a:p>
          <a:p>
            <a:r>
              <a:rPr lang="zh-CN" altLang="en-US" sz="2200"/>
              <a:t>so, </a:t>
            </a:r>
            <a:r>
              <a:rPr lang="en-US" altLang="zh-CN" sz="2200"/>
              <a:t>we will only have one active record on the stack, </a:t>
            </a:r>
            <a:r>
              <a:rPr lang="zh-CN" altLang="en-US" sz="2200"/>
              <a:t>our space complexity is O(1)</a:t>
            </a:r>
            <a:endParaRPr lang="zh-CN" altLang="en-US" sz="2200"/>
          </a:p>
          <a:p>
            <a:r>
              <a:rPr lang="en-US" altLang="zh-CN" sz="2200" b="1"/>
              <a:t>that’s all my ideas of this question, thanks for listening.</a:t>
            </a:r>
            <a:endParaRPr lang="en-US" altLang="zh-CN" sz="2200" b="1"/>
          </a:p>
          <a:p>
            <a:r>
              <a:rPr lang="en-US" altLang="zh-CN" sz="2200">
                <a:sym typeface="+mn-ea"/>
              </a:rPr>
              <a:t>calculate first ,then call the recusion</a:t>
            </a:r>
            <a:r>
              <a:rPr lang="zh-CN" altLang="en-US" sz="2200">
                <a:sym typeface="+mn-ea"/>
              </a:rPr>
              <a:t> </a:t>
            </a:r>
            <a:endParaRPr lang="zh-CN" altLang="en-US" sz="2200"/>
          </a:p>
          <a:p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485" y="58420"/>
            <a:ext cx="1203007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There might be one alternative solution.</a:t>
            </a:r>
            <a:endParaRPr lang="en-US" altLang="zh-CN" b="1"/>
          </a:p>
          <a:p>
            <a:r>
              <a:rPr lang="en-US" altLang="zh-CN"/>
              <a:t>It’s that  w</a:t>
            </a:r>
            <a:r>
              <a:rPr lang="en-US" altLang="zh-CN" b="1"/>
              <a:t>e have t</a:t>
            </a:r>
            <a:r>
              <a:rPr lang="en-US" altLang="zh-CN"/>
              <a:t>wo sorted arrays ,we </a:t>
            </a:r>
            <a:r>
              <a:rPr lang="en-US" altLang="zh-CN" b="1"/>
              <a:t>divided the array a</a:t>
            </a:r>
            <a:r>
              <a:rPr lang="en-US" altLang="zh-CN"/>
              <a:t> into two parts at </a:t>
            </a:r>
            <a:r>
              <a:rPr lang="en-US" altLang="zh-CN" b="1"/>
              <a:t>position i</a:t>
            </a:r>
            <a:endParaRPr lang="en-US" altLang="zh-CN" b="1"/>
          </a:p>
          <a:p>
            <a:r>
              <a:rPr lang="en-US" altLang="zh-CN"/>
              <a:t>and </a:t>
            </a:r>
            <a:r>
              <a:rPr lang="en-US" altLang="zh-CN" b="1"/>
              <a:t>we cut array b at position j</a:t>
            </a:r>
            <a:endParaRPr lang="en-US" altLang="zh-CN" b="1"/>
          </a:p>
          <a:p>
            <a:endParaRPr lang="en-US" altLang="zh-CN"/>
          </a:p>
          <a:p>
            <a:r>
              <a:rPr lang="en-US" altLang="zh-CN" b="1"/>
              <a:t>For the whole array,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ym typeface="+mn-ea"/>
              </a:rPr>
              <a:t>if number of total elements is</a:t>
            </a:r>
            <a:r>
              <a:rPr lang="en-US" altLang="zh-CN" b="1">
                <a:sym typeface="+mn-ea"/>
              </a:rPr>
              <a:t> even,</a:t>
            </a:r>
            <a:endParaRPr lang="en-US" altLang="zh-CN"/>
          </a:p>
          <a:p>
            <a:r>
              <a:rPr lang="en-US" altLang="zh-CN"/>
              <a:t>The left partation will has the same number of elements as the right partation.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And we need to gurante that the largest value of left partaion is smaller than smallest value of right.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which is like int left = max(a[j-1],b[j-1]) &lt;  int right = min (a[i] , b[j])</a:t>
            </a:r>
            <a:endParaRPr lang="en-US" altLang="zh-CN"/>
          </a:p>
          <a:p>
            <a:r>
              <a:rPr lang="en-US" altLang="zh-CN" b="1"/>
              <a:t>the median is the average of left and right</a:t>
            </a:r>
            <a:endParaRPr lang="en-US" altLang="zh-CN" b="1"/>
          </a:p>
          <a:p>
            <a:r>
              <a:rPr lang="en-US" altLang="zh-CN">
                <a:sym typeface="+mn-ea"/>
              </a:rPr>
              <a:t>if number of total elements i</a:t>
            </a:r>
            <a:r>
              <a:rPr lang="en-US" altLang="zh-CN" b="1">
                <a:sym typeface="+mn-ea"/>
              </a:rPr>
              <a:t>s odd,</a:t>
            </a:r>
            <a:endParaRPr lang="en-US" altLang="zh-CN">
              <a:sym typeface="+mn-ea"/>
            </a:endParaRPr>
          </a:p>
          <a:p>
            <a:r>
              <a:rPr lang="en-US" altLang="zh-CN"/>
              <a:t>there is one more element in left partation than the right</a:t>
            </a:r>
            <a:endParaRPr lang="en-US" altLang="zh-CN">
              <a:sym typeface="+mn-ea"/>
            </a:endParaRPr>
          </a:p>
          <a:p>
            <a:r>
              <a:rPr lang="en-US" altLang="zh-CN" b="1"/>
              <a:t>The median is the largest value of left partation.  is left.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>
                <a:sym typeface="+mn-ea"/>
              </a:rPr>
              <a:t>How to ensure that left is always smaller than right? Cause two arrays are sorted, 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So we just to make sure  a[i-1] &lt; b [j] and b[j-1]&lt; a[i]  which is like compare thest elements wiht </a:t>
            </a:r>
            <a:r>
              <a:rPr lang="en-US" altLang="zh-CN" b="1">
                <a:sym typeface="+mn-ea"/>
              </a:rPr>
              <a:t>Cross</a:t>
            </a:r>
            <a:endParaRPr lang="en-US" altLang="zh-CN" b="1">
              <a:sym typeface="+mn-ea"/>
            </a:endParaRPr>
          </a:p>
          <a:p>
            <a:endParaRPr lang="en-US" altLang="zh-CN" b="1"/>
          </a:p>
          <a:p>
            <a:r>
              <a:rPr lang="en-US" altLang="zh-CN"/>
              <a:t>So For this solution, </a:t>
            </a:r>
            <a:r>
              <a:rPr lang="en-US" altLang="zh-CN" b="1"/>
              <a:t>we initilize the value of i and j, </a:t>
            </a:r>
            <a:r>
              <a:rPr lang="en-US" altLang="zh-CN"/>
              <a:t>make sure size of left partation equals to the right, </a:t>
            </a:r>
            <a:endParaRPr lang="en-US" altLang="zh-CN"/>
          </a:p>
          <a:p>
            <a:r>
              <a:rPr lang="en-US" altLang="zh-CN"/>
              <a:t>then compare the middle number, </a:t>
            </a:r>
            <a:r>
              <a:rPr lang="en-US" altLang="zh-CN" b="1"/>
              <a:t>until it satisfy this statement.</a:t>
            </a:r>
            <a:r>
              <a:rPr lang="en-US" altLang="zh-CN"/>
              <a:t> Absolutely we will use binary search on update the value of i and j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This alternative solution is a little difficult for me, I haven’t writh the code, So I need more time to think about it.</a:t>
            </a:r>
            <a:endParaRPr lang="en-US" altLang="zh-CN"/>
          </a:p>
          <a:p>
            <a:r>
              <a:rPr lang="en-US" altLang="zh-CN"/>
              <a:t>I think the time complexity of alternative solution might be faster.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20000"/>
    </mc:Choice>
    <mc:Fallback>
      <p:transition advTm="120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10000</Words>
  <Application>WPS 演示</Application>
  <PresentationFormat>宽屏</PresentationFormat>
  <Paragraphs>190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  <vt:variant>
        <vt:lpstr>自定义放映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黄婷婷</cp:lastModifiedBy>
  <cp:revision>19</cp:revision>
  <dcterms:created xsi:type="dcterms:W3CDTF">2021-12-09T11:22:00Z</dcterms:created>
  <dcterms:modified xsi:type="dcterms:W3CDTF">2021-12-15T17:27:10Z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5063577D06FB428A8F39CF1D834CF51D</vt:lpwstr>
  </property>
  <property fmtid="{D5CDD505-2E9C-101B-9397-08002B2CF9AE}" pid="3" name="KSOProductBuildVer">
    <vt:lpwstr>2052-11.1.0.11115</vt:lpwstr>
  </property>
</Properties>
</file>