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" y="26479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第五页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213360" y="1167765"/>
            <a:ext cx="10545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When we work on sorting, whatever we do, we have to </a:t>
            </a:r>
            <a:r>
              <a:rPr lang="en-US" altLang="zh-CN" sz="2400"/>
              <a:t>traverse</a:t>
            </a:r>
            <a:r>
              <a:rPr lang="zh-CN" altLang="en-US" sz="2400"/>
              <a:t> the data set,  That means, the fastest time complexity when we sort is a linear time O(n). </a:t>
            </a:r>
            <a:r>
              <a:rPr lang="zh-CN" altLang="en-US" sz="2400">
                <a:solidFill>
                  <a:schemeClr val="bg1">
                    <a:lumMod val="65000"/>
                  </a:schemeClr>
                </a:solidFill>
              </a:rPr>
              <a:t>O(n) is the best we could have.</a:t>
            </a:r>
            <a:endParaRPr lang="zh-CN" altLang="en-US" sz="2400"/>
          </a:p>
          <a:p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400">
                <a:solidFill>
                  <a:schemeClr val="bg1">
                    <a:lumMod val="65000"/>
                  </a:schemeClr>
                </a:solidFill>
              </a:rPr>
              <a:t>So is there any sort algorithm which’s time complexity in big-Oh is O(n)?</a:t>
            </a:r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400"/>
              <a:t>Now, I would like to introduce a basic linear time sort algorithm-Bucket sort.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792220" y="4725670"/>
            <a:ext cx="338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Bahnschrift Light" panose="020B0502040204020203" charset="0"/>
                <a:cs typeface="Bahnschrift Light" panose="020B0502040204020203" charset="0"/>
              </a:rPr>
              <a:t>https://youtu.be/vt1YX_ndHMk </a:t>
            </a:r>
            <a:endParaRPr lang="zh-CN" altLang="en-US" sz="1400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55085" y="5426710"/>
            <a:ext cx="338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Bahnschrift Light" panose="020B0502040204020203" charset="0"/>
                <a:cs typeface="Bahnschrift Light" panose="020B0502040204020203" charset="0"/>
              </a:rPr>
              <a:t>https://youtu.be/Ggf4NUe7bCg </a:t>
            </a:r>
            <a:endParaRPr lang="zh-CN" altLang="en-US" sz="1400"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" y="26479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第十四页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25120" y="925830"/>
            <a:ext cx="11542395" cy="793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Reduce buckets splitting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For input like this </a:t>
            </a:r>
            <a:r>
              <a:rPr lang="en-US" altLang="zh-CN" sz="2000" dirty="0">
                <a:sym typeface="+mn-ea"/>
              </a:rPr>
              <a:t>[103, 9, 105, 1, 7, 101, 205, 201, 209, 107, 5]  (size:11) </a:t>
            </a:r>
            <a:endParaRPr lang="en-US" altLang="zh-CN" sz="2000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ym typeface="+mn-ea"/>
              </a:rPr>
              <a:t> the range of the data set is </a:t>
            </a:r>
            <a:r>
              <a:rPr lang="zh-CN" altLang="en-US" sz="2000" dirty="0">
                <a:sym typeface="+mn-ea"/>
              </a:rPr>
              <a:t>relatively large</a:t>
            </a:r>
            <a:endParaRPr lang="zh-CN" altLang="en-US" sz="2000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ym typeface="+mn-ea"/>
              </a:rPr>
              <a:t>with using simple buckets splitting, we will have twenty one buckets. 209/10 -1/10 =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21</a:t>
            </a:r>
            <a:r>
              <a:rPr lang="en-US" altLang="zh-CN" sz="2000" dirty="0">
                <a:sym typeface="+mn-ea"/>
              </a:rPr>
              <a:t>,  f(n)=(value-min)/10</a:t>
            </a:r>
            <a:endParaRPr lang="en-US" altLang="zh-CN" sz="2000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ym typeface="+mn-ea"/>
              </a:rPr>
              <a:t>The bucketNum is extremely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overflowing</a:t>
            </a:r>
            <a:r>
              <a:rPr lang="en-US" altLang="zh-CN" sz="2000" dirty="0">
                <a:sym typeface="+mn-ea"/>
              </a:rPr>
              <a:t>, there will be a bunch of empty buckets in the middle. </a:t>
            </a: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ym typeface="+mn-ea"/>
              </a:rPr>
              <a:t>Thus, In this case, </a:t>
            </a:r>
            <a:r>
              <a:rPr lang="en-US" altLang="zh-CN" sz="2000" dirty="0">
                <a:sym typeface="+mn-ea"/>
              </a:rPr>
              <a:t>we should set up the Reduced buckets:</a:t>
            </a:r>
            <a:endParaRPr lang="en-US" altLang="zh-CN" sz="2000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the mapping function is like</a:t>
            </a:r>
            <a:endParaRPr lang="en-US" altLang="zh-CN" sz="2000" dirty="0">
              <a:solidFill>
                <a:srgbClr val="0070C0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f(n) =(array[i] -min)/(max-min) * array.length</a:t>
            </a:r>
            <a:endParaRPr lang="en-US" altLang="zh-CN" sz="2000" dirty="0">
              <a:solidFill>
                <a:srgbClr val="0070C0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value minus minimum, next divide by difference, then multiple the array.length (mou ti ple)</a:t>
            </a:r>
            <a:endParaRPr lang="en-US" altLang="zh-CN" sz="2000" dirty="0">
              <a:solidFill>
                <a:srgbClr val="0070C0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70C0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sym typeface="+mn-ea"/>
              </a:rPr>
              <a:t>Let’s watch the dynamic description of this case. </a:t>
            </a:r>
            <a:endParaRPr lang="en-US" altLang="zh-CN" sz="2000" b="1" dirty="0">
              <a:solidFill>
                <a:srgbClr val="0070C0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sym typeface="+mn-ea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呆</a:t>
            </a:r>
            <a:r>
              <a:rPr lang="en-US" altLang="zh-CN" sz="2000" b="1" dirty="0">
                <a:solidFill>
                  <a:srgbClr val="0070C0"/>
                </a:solidFill>
                <a:sym typeface="+mn-ea"/>
              </a:rPr>
              <a:t> nai make)</a:t>
            </a:r>
            <a:endParaRPr lang="en-US" altLang="zh-CN" sz="2000" b="1" dirty="0">
              <a:solidFill>
                <a:srgbClr val="002060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b="1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" y="26479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第十五页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25120" y="925830"/>
            <a:ext cx="1154239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ym typeface="+mn-ea"/>
              </a:rPr>
              <a:t>First, put the value of element into the function, and return the key of each bucket</a:t>
            </a:r>
            <a:endParaRPr lang="en-US" altLang="zh-CN" sz="2000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ym typeface="+mn-ea"/>
              </a:rPr>
              <a:t>\Next, we traverse the data set and place the elements into each corresponding bucket.</a:t>
            </a:r>
            <a:endParaRPr lang="zh-CN" altLang="en-US" sz="20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We use HashMap to record buckets</a:t>
            </a:r>
            <a:endParaRPr lang="zh-CN" altLang="en-US" sz="20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Then, sort the elements inside each bucket. and  traverse all buckets and print all elements in turn</a:t>
            </a:r>
            <a:endParaRPr lang="en-US" altLang="zh-CN" sz="2000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DONE!</a:t>
            </a:r>
            <a:endParaRPr lang="en-US" altLang="zh-CN" sz="2000" b="1" dirty="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000" b="1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The Last point I wanna show you is</a:t>
            </a:r>
            <a:endParaRPr lang="en-US" altLang="zh-CN" sz="2000" b="1" dirty="0">
              <a:solidFill>
                <a:srgbClr val="00206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b="1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" y="26479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第十六页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213360" y="951230"/>
            <a:ext cx="115423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ym typeface="+mn-ea"/>
              </a:rPr>
              <a:t>The Last point I wanna show you is </a:t>
            </a:r>
            <a:endParaRPr lang="en-US" altLang="zh-CN" sz="2000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ym typeface="+mn-ea"/>
              </a:rPr>
              <a:t>Bucket sort can be used dealling with String array</a:t>
            </a:r>
            <a:endParaRPr lang="en-US" altLang="zh-CN" sz="2000" b="1" dirty="0">
              <a:solidFill>
                <a:srgbClr val="00206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For example, there is a string array with lowercase letters, uppercase letters and digits.</a:t>
            </a: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All lowercase letters are required to precede uppercase letters, but no order is required between them</a:t>
            </a: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Then put the digits behind the letters.</a:t>
            </a: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By using bucket sort, we can separate letters and digits</a:t>
            </a: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Here is the </a:t>
            </a:r>
            <a:r>
              <a:rPr lang="en-US" altLang="zh-CN" sz="2000" b="1" dirty="0">
                <a:solidFill>
                  <a:srgbClr val="0070C0"/>
                </a:solidFill>
                <a:sym typeface="+mn-ea"/>
              </a:rPr>
              <a:t>dynamic description</a:t>
            </a:r>
            <a:endParaRPr lang="en-US" altLang="zh-CN" sz="20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" y="26479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第十七页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213360" y="951230"/>
            <a:ext cx="115423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First, traverse the array, count the number of elements of three types</a:t>
            </a: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Next, calculate the starting index of each type  </a:t>
            </a:r>
            <a:endParaRPr lang="zh-CN" altLang="en-US" sz="2000"/>
          </a:p>
          <a:p>
            <a:pPr algn="l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Then, according to the index interval, put elements into the corresponding bucket.</a:t>
            </a: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The interval of each buket is </a:t>
            </a:r>
            <a:r>
              <a:rPr lang="en-US" altLang="zh-CN" sz="2000" dirty="0">
                <a:solidFill>
                  <a:srgbClr val="00B0F0"/>
                </a:solidFill>
                <a:sym typeface="+mn-ea"/>
              </a:rPr>
              <a:t>[Index, Index+Num-1]</a:t>
            </a:r>
            <a:endParaRPr lang="en-US" altLang="zh-CN" sz="2000" b="1" dirty="0">
              <a:solidFill>
                <a:srgbClr val="00B0F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/>
          </a:p>
          <a:p>
            <a:pPr algn="l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Last, write back to the original array</a:t>
            </a:r>
            <a:endParaRPr lang="en-US" altLang="zh-CN" sz="20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b="1"/>
          </a:p>
          <a:p>
            <a:pPr algn="l">
              <a:lnSpc>
                <a:spcPct val="150000"/>
              </a:lnSpc>
            </a:pPr>
            <a:r>
              <a:rPr lang="en-US" altLang="zh-CN" sz="2000" b="1"/>
              <a:t>That’s all</a:t>
            </a:r>
            <a:endParaRPr lang="en-US" altLang="zh-CN" sz="2000" b="1"/>
          </a:p>
          <a:p>
            <a:pPr algn="l"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" y="26479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第六页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96240" y="725170"/>
            <a:ext cx="1154239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For bucket sort, instead of comparing, we're going to do something else with elements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And </a:t>
            </a:r>
            <a:r>
              <a:rPr lang="zh-CN" altLang="en-US" sz="2000" b="1">
                <a:sym typeface="+mn-ea"/>
              </a:rPr>
              <a:t>Notice</a:t>
            </a:r>
            <a:r>
              <a:rPr lang="zh-CN" altLang="en-US" sz="2000">
                <a:sym typeface="+mn-ea"/>
              </a:rPr>
              <a:t> that we want to guarantee the big Oh (n)runtime</a:t>
            </a:r>
            <a:r>
              <a:rPr lang="en-US" altLang="zh-CN" sz="2000">
                <a:sym typeface="+mn-ea"/>
              </a:rPr>
              <a:t> of the algorithm</a:t>
            </a:r>
            <a:endParaRPr lang="zh-CN" altLang="en-US" sz="2000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r>
              <a:rPr lang="en-US" altLang="zh-CN" sz="2000" b="1">
                <a:sym typeface="+mn-ea"/>
              </a:rPr>
              <a:t>Thus the assumption would be</a:t>
            </a:r>
            <a:endParaRPr lang="en-US" altLang="zh-CN" sz="2000" b="1">
              <a:sym typeface="+mn-ea"/>
            </a:endParaRPr>
          </a:p>
          <a:p>
            <a:r>
              <a:rPr lang="en-US" altLang="zh-CN" sz="2000">
                <a:sym typeface="+mn-ea"/>
              </a:rPr>
              <a:t>t</a:t>
            </a:r>
            <a:r>
              <a:rPr lang="en-US" altLang="zh-CN" sz="2000" dirty="0">
                <a:sym typeface="+mn-ea"/>
              </a:rPr>
              <a:t>he data set is generated by a random process, which distributes elements independently over the interval.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Only the elements are as evenly distributed as possible, the time complexity of bucket sort would be O(n)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 b="1"/>
              <a:t>Next</a:t>
            </a:r>
            <a:r>
              <a:rPr lang="zh-CN" altLang="en-US" sz="2000"/>
              <a:t> I </a:t>
            </a:r>
            <a:r>
              <a:rPr lang="en-US" altLang="zh-CN" sz="2000"/>
              <a:t>will talk</a:t>
            </a:r>
            <a:r>
              <a:rPr lang="zh-CN" altLang="en-US" sz="2000"/>
              <a:t> </a:t>
            </a:r>
            <a:r>
              <a:rPr lang="en-US" altLang="zh-CN" sz="2000"/>
              <a:t>about </a:t>
            </a:r>
            <a:r>
              <a:rPr lang="zh-CN" altLang="en-US" sz="2000"/>
              <a:t>the Basic Idea of bucket sort.. 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The first point </a:t>
            </a:r>
            <a:r>
              <a:rPr lang="en-US" altLang="zh-CN" sz="2000"/>
              <a:t>I </a:t>
            </a:r>
            <a:r>
              <a:rPr lang="zh-CN" altLang="en-US" sz="2000"/>
              <a:t>would like to share is What</a:t>
            </a:r>
            <a:r>
              <a:rPr lang="en-US" altLang="zh-CN" sz="2000"/>
              <a:t>’s</a:t>
            </a:r>
            <a:r>
              <a:rPr lang="zh-CN" altLang="en-US" sz="2000"/>
              <a:t> bucket</a:t>
            </a:r>
            <a:r>
              <a:rPr lang="en-US" altLang="zh-CN" sz="2000"/>
              <a:t>?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" y="26479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第七页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414020" y="925830"/>
            <a:ext cx="1154239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Bucket </a:t>
            </a:r>
            <a:r>
              <a:rPr lang="en-US" altLang="zh-CN" dirty="0">
                <a:sym typeface="+mn-ea"/>
              </a:rPr>
              <a:t>is a</a:t>
            </a:r>
            <a:r>
              <a:rPr lang="zh-CN" altLang="en-US" dirty="0">
                <a:sym typeface="+mn-ea"/>
              </a:rPr>
              <a:t> container with a certain volume, 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ach bucket has a capacity.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We could also say that </a:t>
            </a:r>
            <a:r>
              <a:rPr lang="en-US" altLang="zh-CN" b="1" u="sng" dirty="0">
                <a:sym typeface="+mn-ea"/>
              </a:rPr>
              <a:t>each bucket represents an interval</a:t>
            </a:r>
            <a:r>
              <a:rPr lang="en-US" altLang="zh-CN" u="sng" dirty="0">
                <a:sym typeface="+mn-ea"/>
              </a:rPr>
              <a:t>. 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o there </a:t>
            </a:r>
            <a:r>
              <a:rPr lang="en-US" altLang="zh-CN" dirty="0">
                <a:sym typeface="+mn-ea"/>
              </a:rPr>
              <a:t>might</a:t>
            </a:r>
            <a:r>
              <a:rPr lang="zh-CN" altLang="en-US" dirty="0">
                <a:sym typeface="+mn-ea"/>
              </a:rPr>
              <a:t> be </a:t>
            </a:r>
            <a:r>
              <a:rPr lang="en-US" altLang="zh-CN" dirty="0">
                <a:sym typeface="+mn-ea"/>
              </a:rPr>
              <a:t>one or </a:t>
            </a:r>
            <a:r>
              <a:rPr lang="zh-CN" altLang="en-US" dirty="0">
                <a:sym typeface="+mn-ea"/>
              </a:rPr>
              <a:t>multiple elements in each bucket</a:t>
            </a:r>
            <a:r>
              <a:rPr lang="en-US" altLang="zh-CN" dirty="0">
                <a:sym typeface="+mn-ea"/>
              </a:rPr>
              <a:t>. 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(mou ti ple)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b="1"/>
              <a:t>First step</a:t>
            </a:r>
            <a:r>
              <a:rPr lang="en-US" altLang="zh-CN" b="1"/>
              <a:t>  </a:t>
            </a:r>
            <a:r>
              <a:rPr lang="en-US" altLang="zh-CN" dirty="0">
                <a:sym typeface="+mn-ea"/>
              </a:rPr>
              <a:t>creat some buckets and determine the range of each bucket: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/>
              <a:t>question is </a:t>
            </a:r>
            <a:r>
              <a:rPr lang="en-US" altLang="zh-CN" b="1" dirty="0">
                <a:sym typeface="+mn-ea"/>
              </a:rPr>
              <a:t>How to set up the right number of buckets?</a:t>
            </a:r>
            <a:endParaRPr lang="en-US" altLang="zh-CN" b="1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sym typeface="+mn-ea"/>
              </a:rPr>
              <a:t>There are many different ways to determine the number of buckets.they all  definitely depend on the data set we are dealling with.  </a:t>
            </a:r>
            <a:endParaRPr lang="en-US" altLang="zh-CN" dirty="0">
              <a:effectLst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ffectLst/>
                <a:sym typeface="+mn-ea"/>
              </a:rPr>
              <a:t>One rule </a:t>
            </a:r>
            <a:r>
              <a:rPr lang="en-US" altLang="zh-CN" dirty="0">
                <a:effectLst/>
                <a:sym typeface="+mn-ea"/>
              </a:rPr>
              <a:t>we can take into account is tha</a:t>
            </a:r>
            <a:r>
              <a:rPr lang="en-US" altLang="zh-CN" dirty="0">
                <a:solidFill>
                  <a:schemeClr val="tx1"/>
                </a:solidFill>
                <a:effectLst/>
                <a:sym typeface="+mn-ea"/>
              </a:rPr>
              <a:t>t it is best to have elements evenly distributed in each bucket.  </a:t>
            </a:r>
            <a:endParaRPr lang="en-US" altLang="zh-CN" dirty="0">
              <a:solidFill>
                <a:schemeClr val="tx1"/>
              </a:solidFill>
              <a:effectLst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In the case below, we set up buckets u</a:t>
            </a:r>
            <a:r>
              <a:rPr lang="en-US" altLang="zh-CN" dirty="0">
                <a:effectLst/>
                <a:sym typeface="+mn-ea"/>
              </a:rPr>
              <a:t>sing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Simple Bucket Splitting</a:t>
            </a:r>
            <a:r>
              <a:rPr lang="en-US" altLang="zh-CN" dirty="0">
                <a:sym typeface="+mn-ea"/>
              </a:rPr>
              <a:t> </a:t>
            </a:r>
            <a:endParaRPr lang="en-US" altLang="zh-CN" b="1" dirty="0">
              <a:effectLst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" y="26479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第八页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414020" y="925830"/>
            <a:ext cx="11542395" cy="10433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first </a:t>
            </a:r>
            <a:endParaRPr lang="en-US" altLang="zh-CN" sz="2400" b="1">
              <a:sym typeface="+mn-ea"/>
            </a:endParaRPr>
          </a:p>
          <a:p>
            <a:r>
              <a:rPr lang="en-US" altLang="zh-CN" sz="2400">
                <a:sym typeface="+mn-ea"/>
              </a:rPr>
              <a:t>we find the maximum and minimum value of data set, and calcute the difference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  <a:sym typeface="+mn-ea"/>
              </a:rPr>
              <a:t>max is four point five, min is zero point five. the difference between them is four.</a:t>
            </a:r>
            <a:endParaRPr lang="en-US" altLang="zh-CN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en-US" altLang="zh-CN" sz="2400" b="1">
                <a:sym typeface="+mn-ea"/>
              </a:rPr>
              <a:t>next,</a:t>
            </a:r>
            <a:r>
              <a:rPr lang="en-US" altLang="zh-CN" sz="2400">
                <a:sym typeface="+mn-ea"/>
              </a:rPr>
              <a:t> set the case of bucket splitting as 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bucket number equals to something like this.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cause all elements are smaller than ten, so we make coefficient k equals to one, 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 b="1">
                <a:sym typeface="+mn-ea"/>
              </a:rPr>
              <a:t>then</a:t>
            </a:r>
            <a:r>
              <a:rPr lang="en-US" altLang="zh-CN" sz="2400">
                <a:sym typeface="+mn-ea"/>
              </a:rPr>
              <a:t> result is </a:t>
            </a:r>
            <a:r>
              <a:rPr lang="en-US" altLang="zh-CN" sz="2400" dirty="0">
                <a:sym typeface="+mn-ea"/>
              </a:rPr>
              <a:t>rounded down to an integer, we get the </a:t>
            </a:r>
            <a:r>
              <a:rPr lang="en-US" altLang="zh-CN" sz="2400" dirty="0">
                <a:sym typeface="+mn-ea"/>
              </a:rPr>
              <a:t>number of buckets is five</a:t>
            </a:r>
            <a:endParaRPr lang="en-US" altLang="zh-CN" sz="2400" dirty="0">
              <a:sym typeface="+mn-ea"/>
            </a:endParaRPr>
          </a:p>
          <a:p>
            <a:endParaRPr lang="en-US" altLang="zh-CN" sz="2400" b="1" dirty="0">
              <a:sym typeface="+mn-ea"/>
            </a:endParaRPr>
          </a:p>
          <a:p>
            <a:r>
              <a:rPr lang="en-US" altLang="zh-CN" sz="2400" b="1" dirty="0">
                <a:sym typeface="+mn-ea"/>
              </a:rPr>
              <a:t>last, </a:t>
            </a:r>
            <a:r>
              <a:rPr lang="en-US" altLang="zh-CN" sz="2400" dirty="0">
                <a:sym typeface="+mn-ea"/>
              </a:rPr>
              <a:t>calculate the range of each bucket 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interval span is difference divided by buket number minus one.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in this case the span is one 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r>
              <a:rPr lang="zh-CN" altLang="en-US" sz="2400" dirty="0"/>
              <a:t>除以</a:t>
            </a:r>
            <a:r>
              <a:rPr lang="en-US" altLang="zh-CN" sz="2400" dirty="0"/>
              <a:t> divide by</a:t>
            </a:r>
            <a:endParaRPr lang="en-US" altLang="zh-CN" sz="2400" dirty="0"/>
          </a:p>
          <a:p>
            <a:r>
              <a:rPr lang="en-US" altLang="zh-CN" sz="2400" dirty="0"/>
              <a:t>minus</a:t>
            </a:r>
            <a:endParaRPr lang="en-US" altLang="zh-CN" sz="2400" dirty="0"/>
          </a:p>
          <a:p>
            <a:r>
              <a:rPr lang="en-US" altLang="zh-CN" sz="2400" dirty="0"/>
              <a:t>add plus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subtract</a:t>
            </a:r>
            <a:endParaRPr lang="en-US" altLang="zh-CN" sz="2400" dirty="0"/>
          </a:p>
          <a:p>
            <a:pPr algn="l">
              <a:buClrTx/>
              <a:buSzTx/>
              <a:buNone/>
            </a:pPr>
            <a:r>
              <a:rPr lang="en-US" altLang="zh-CN" sz="2400" dirty="0">
                <a:sym typeface="+mn-ea"/>
              </a:rPr>
              <a:t>multiply</a:t>
            </a:r>
            <a:endParaRPr lang="en-US" altLang="zh-CN" sz="2400" dirty="0">
              <a:sym typeface="+mn-ea"/>
            </a:endParaRPr>
          </a:p>
          <a:p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" y="26479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第九页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414020" y="925830"/>
            <a:ext cx="1154239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Second step </a:t>
            </a:r>
            <a:r>
              <a:rPr lang="en-US" altLang="zh-CN" sz="2400" dirty="0">
                <a:sym typeface="+mn-ea"/>
              </a:rPr>
              <a:t>traverse the data set and place the elements into each corresponding bucket.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Here we will use </a:t>
            </a:r>
            <a:r>
              <a:rPr lang="en-US" altLang="zh-CN" sz="2400" u="sng" dirty="0">
                <a:sym typeface="+mn-ea"/>
              </a:rPr>
              <a:t>a mapping function,</a:t>
            </a:r>
            <a:r>
              <a:rPr lang="en-US" altLang="zh-CN" sz="2400" dirty="0">
                <a:sym typeface="+mn-ea"/>
              </a:rPr>
              <a:t> each element will be mapped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to the </a:t>
            </a:r>
            <a:r>
              <a:rPr lang="en-US" altLang="zh-CN" sz="2400" b="1" dirty="0">
                <a:sym typeface="+mn-ea"/>
              </a:rPr>
              <a:t>nth</a:t>
            </a:r>
            <a:r>
              <a:rPr lang="en-US" altLang="zh-CN" sz="2400" dirty="0">
                <a:sym typeface="+mn-ea"/>
              </a:rPr>
              <a:t> bucket. n is the subscript of the buckets array.</a:t>
            </a: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In this case the mapping function is like this.</a:t>
            </a: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" y="26479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第十页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414020" y="925830"/>
            <a:ext cx="11542395" cy="7154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In Second step what we need to focus on is the mapping function, it is the key of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making </a:t>
            </a:r>
            <a:r>
              <a:rPr lang="en-US" dirty="0">
                <a:sym typeface="+mn-ea"/>
              </a:rPr>
              <a:t>our algorithm more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efficient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.</a:t>
            </a:r>
            <a:endParaRPr lang="en-US" altLang="zh-CN" b="1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+mn-ea"/>
              </a:rPr>
              <a:t>it should meet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+mn-ea"/>
              </a:rPr>
              <a:t> the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+mn-ea"/>
              </a:rPr>
              <a:t> following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+mn-ea"/>
              </a:rPr>
              <a:t> condition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+mn-ea"/>
              </a:rPr>
              <a:t>. 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*If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ea"/>
              </a:rPr>
              <a:t> value of data set c1&lt;c2, then f(c1)&lt;=f(c2). (smallest number in bucket B[n]  always bigger than largest number in B[n-1] )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ea"/>
              </a:rPr>
              <a:t>This ensures the order of the elements as they are placed back into the original array from each bucket in turn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*It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ea"/>
              </a:rPr>
              <a:t>should distribute elements as uniformly as possible. (to guaranteed efficiency)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In this case equation of bucket Number is like.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we could say the mapping function equals to  </a:t>
            </a: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value minus minimum, then divided by coefficient k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It is obvious that the determination of the mapping function has a great relationship with</a:t>
            </a:r>
            <a:r>
              <a:rPr lang="en-US" altLang="zh-CN" b="1" dirty="0">
                <a:sym typeface="+mn-ea"/>
              </a:rPr>
              <a:t> the characteristics of the data set.  </a:t>
            </a:r>
            <a:endParaRPr lang="en-US" altLang="zh-CN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" y="26479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第十一页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414020" y="925830"/>
            <a:ext cx="115423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Third Step</a:t>
            </a:r>
            <a:r>
              <a:rPr lang="en-US" altLang="zh-CN" sz="2400" dirty="0">
                <a:sym typeface="+mn-ea"/>
              </a:rPr>
              <a:t> we should sort the elements inside each bucket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(you can use whatever comparison sort you like, quick sort might a good choice.)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in the case, obviously, only the first bucket needs to be sorted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Here you might have a question.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With using </a:t>
            </a:r>
            <a:r>
              <a:rPr lang="en-US" altLang="zh-CN" sz="2400" dirty="0">
                <a:sym typeface="+mn-ea"/>
              </a:rPr>
              <a:t>comparison</a:t>
            </a:r>
            <a:r>
              <a:rPr lang="en-US" altLang="zh-CN" sz="2400" dirty="0">
                <a:sym typeface="+mn-ea"/>
              </a:rPr>
              <a:t> sort, does it have an impact on time complexity of bucket sort ?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we will talk about this in a later section.</a:t>
            </a:r>
            <a:endParaRPr lang="en-US" altLang="zh-CN" sz="24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" y="26479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第十二页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414020" y="925830"/>
            <a:ext cx="115423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Last Step</a:t>
            </a:r>
            <a:r>
              <a:rPr lang="en-US" altLang="zh-CN" sz="2400" dirty="0">
                <a:sym typeface="+mn-ea"/>
              </a:rPr>
              <a:t> traverse all buckets which is not empty and put all elements back to the original data set in turn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we will get the data set = { 0.5，0.84，2.18，3.25，4.5} in sequence </a:t>
            </a:r>
            <a:endParaRPr lang="en-US" altLang="zh-CN" sz="24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" y="26479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第十三页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25120" y="925830"/>
            <a:ext cx="115423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All above is basic idea of Bucket sort.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The extreme ideal would be, the number of buckets equals to the size of data set 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and for each bucket will be assigned only one element. 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We should notice that. bucket sort is the algorithm out-of-place, to avoid wasting space,  the number of buckets should be just enough, neither overflowing nor too little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So I wanna show your the other way of set up bucket. Reduced buckets splitting.</a:t>
            </a:r>
            <a:endParaRPr lang="en-US" altLang="zh-CN" sz="24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5813</Words>
  <Application>WPS 演示</Application>
  <PresentationFormat>宽屏</PresentationFormat>
  <Paragraphs>187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Bahnschrift Light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黄婷婷</cp:lastModifiedBy>
  <cp:revision>163</cp:revision>
  <dcterms:created xsi:type="dcterms:W3CDTF">2019-06-19T02:08:00Z</dcterms:created>
  <dcterms:modified xsi:type="dcterms:W3CDTF">2021-11-27T09:24:25Z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634C4B004C964455BCFC8B40BB3E7E42</vt:lpwstr>
  </property>
</Properties>
</file>