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3"/>
    <p:sldId id="256" r:id="rId4"/>
    <p:sldId id="262" r:id="rId5"/>
    <p:sldId id="264" r:id="rId6"/>
    <p:sldId id="265" r:id="rId7"/>
    <p:sldId id="273" r:id="rId8"/>
    <p:sldId id="272" r:id="rId9"/>
    <p:sldId id="274" r:id="rId10"/>
    <p:sldId id="276" r:id="rId11"/>
    <p:sldId id="278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llow" initials="Y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77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60525" y="2932430"/>
            <a:ext cx="90430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ym typeface="+mn-ea"/>
              </a:rPr>
              <a:t>Dynamic description for Bucket Sort</a:t>
            </a:r>
            <a:endParaRPr lang="en-US" altLang="zh-CN" sz="4000" b="1">
              <a:sym typeface="+mn-ea"/>
            </a:endParaRPr>
          </a:p>
          <a:p>
            <a:endParaRPr lang="en-US" altLang="zh-CN" sz="4000" b="1"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813290" y="6383655"/>
            <a:ext cx="3296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Cuiting Huang</a:t>
            </a:r>
            <a:endParaRPr lang="en-US" altLang="zh-CN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 advTm="3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51760" y="1054100"/>
            <a:ext cx="6654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Input data set </a:t>
            </a:r>
            <a:r>
              <a:rPr lang="en-US" altLang="zh-CN" dirty="0">
                <a:sym typeface="+mn-ea"/>
              </a:rPr>
              <a:t>D, a, F, 99, B, c, A, z</a:t>
            </a:r>
            <a:endParaRPr lang="en-US" altLang="zh-CN" dirty="0">
              <a:sym typeface="+mn-ea"/>
            </a:endParaRPr>
          </a:p>
          <a:p>
            <a:endParaRPr lang="en-US" altLang="zh-CN"/>
          </a:p>
          <a:p>
            <a:endParaRPr lang="en-US" altLang="zh-CN"/>
          </a:p>
        </p:txBody>
      </p:sp>
      <p:grpSp>
        <p:nvGrpSpPr>
          <p:cNvPr id="32" name="组合 31"/>
          <p:cNvGrpSpPr/>
          <p:nvPr/>
        </p:nvGrpSpPr>
        <p:grpSpPr>
          <a:xfrm rot="0">
            <a:off x="4454525" y="1593215"/>
            <a:ext cx="775970" cy="472440"/>
            <a:chOff x="7763" y="4475"/>
            <a:chExt cx="1710" cy="1165"/>
          </a:xfrm>
        </p:grpSpPr>
        <p:sp>
          <p:nvSpPr>
            <p:cNvPr id="6" name="圆角矩形 5"/>
            <p:cNvSpPr/>
            <p:nvPr/>
          </p:nvSpPr>
          <p:spPr>
            <a:xfrm>
              <a:off x="7763" y="4475"/>
              <a:ext cx="1710" cy="1165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025" y="4695"/>
              <a:ext cx="1186" cy="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/>
                <a:t>F</a:t>
              </a:r>
              <a:endParaRPr lang="en-US" altLang="zh-CN" sz="1600" b="1"/>
            </a:p>
          </p:txBody>
        </p:sp>
      </p:grpSp>
      <p:grpSp>
        <p:nvGrpSpPr>
          <p:cNvPr id="35" name="组合 34"/>
          <p:cNvGrpSpPr/>
          <p:nvPr/>
        </p:nvGrpSpPr>
        <p:grpSpPr>
          <a:xfrm rot="0">
            <a:off x="7040245" y="1591945"/>
            <a:ext cx="775970" cy="472440"/>
            <a:chOff x="13342" y="5048"/>
            <a:chExt cx="1710" cy="1165"/>
          </a:xfrm>
        </p:grpSpPr>
        <p:sp>
          <p:nvSpPr>
            <p:cNvPr id="9" name="圆角矩形 8"/>
            <p:cNvSpPr/>
            <p:nvPr/>
          </p:nvSpPr>
          <p:spPr>
            <a:xfrm>
              <a:off x="13342" y="5048"/>
              <a:ext cx="1710" cy="1165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3604" y="5268"/>
              <a:ext cx="1186" cy="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/>
                <a:t>v</a:t>
              </a:r>
              <a:endParaRPr lang="en-US" altLang="zh-CN" sz="1600" b="1"/>
            </a:p>
          </p:txBody>
        </p:sp>
      </p:grpSp>
      <p:grpSp>
        <p:nvGrpSpPr>
          <p:cNvPr id="36" name="组合 35"/>
          <p:cNvGrpSpPr/>
          <p:nvPr/>
        </p:nvGrpSpPr>
        <p:grpSpPr>
          <a:xfrm rot="0">
            <a:off x="7902575" y="1591945"/>
            <a:ext cx="775970" cy="472440"/>
            <a:chOff x="7341" y="6592"/>
            <a:chExt cx="1710" cy="1165"/>
          </a:xfrm>
        </p:grpSpPr>
        <p:sp>
          <p:nvSpPr>
            <p:cNvPr id="11" name="圆角矩形 10"/>
            <p:cNvSpPr/>
            <p:nvPr/>
          </p:nvSpPr>
          <p:spPr>
            <a:xfrm>
              <a:off x="7341" y="6592"/>
              <a:ext cx="1710" cy="1165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603" y="6812"/>
              <a:ext cx="1186" cy="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/>
                <a:t>A</a:t>
              </a:r>
              <a:endParaRPr lang="en-US" altLang="zh-CN" sz="1600" b="1"/>
            </a:p>
          </p:txBody>
        </p:sp>
      </p:grpSp>
      <p:grpSp>
        <p:nvGrpSpPr>
          <p:cNvPr id="34" name="组合 33"/>
          <p:cNvGrpSpPr/>
          <p:nvPr/>
        </p:nvGrpSpPr>
        <p:grpSpPr>
          <a:xfrm rot="0">
            <a:off x="8764270" y="1591945"/>
            <a:ext cx="775970" cy="472440"/>
            <a:chOff x="11894" y="1756"/>
            <a:chExt cx="1710" cy="1165"/>
          </a:xfrm>
        </p:grpSpPr>
        <p:sp>
          <p:nvSpPr>
            <p:cNvPr id="13" name="圆角矩形 12"/>
            <p:cNvSpPr/>
            <p:nvPr/>
          </p:nvSpPr>
          <p:spPr>
            <a:xfrm>
              <a:off x="11894" y="1756"/>
              <a:ext cx="1710" cy="1165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156" y="1976"/>
              <a:ext cx="1186" cy="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/>
                <a:t>c</a:t>
              </a:r>
              <a:endParaRPr lang="en-US" altLang="zh-CN" sz="1600" b="1"/>
            </a:p>
          </p:txBody>
        </p:sp>
      </p:grpSp>
      <p:grpSp>
        <p:nvGrpSpPr>
          <p:cNvPr id="23" name="组合 22"/>
          <p:cNvGrpSpPr/>
          <p:nvPr/>
        </p:nvGrpSpPr>
        <p:grpSpPr>
          <a:xfrm rot="0">
            <a:off x="3592195" y="1591945"/>
            <a:ext cx="775970" cy="472440"/>
            <a:chOff x="10483" y="6812"/>
            <a:chExt cx="1710" cy="1165"/>
          </a:xfrm>
        </p:grpSpPr>
        <p:sp>
          <p:nvSpPr>
            <p:cNvPr id="21" name="圆角矩形 20"/>
            <p:cNvSpPr/>
            <p:nvPr/>
          </p:nvSpPr>
          <p:spPr>
            <a:xfrm>
              <a:off x="10483" y="6812"/>
              <a:ext cx="1710" cy="1165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007" y="7032"/>
              <a:ext cx="1186" cy="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a</a:t>
              </a:r>
              <a:endParaRPr lang="en-US" altLang="zh-CN" sz="1600" b="1"/>
            </a:p>
          </p:txBody>
        </p:sp>
      </p:grpSp>
      <p:grpSp>
        <p:nvGrpSpPr>
          <p:cNvPr id="29" name="组合 28"/>
          <p:cNvGrpSpPr/>
          <p:nvPr/>
        </p:nvGrpSpPr>
        <p:grpSpPr>
          <a:xfrm rot="0">
            <a:off x="5316220" y="1593215"/>
            <a:ext cx="775970" cy="472440"/>
            <a:chOff x="10483" y="6812"/>
            <a:chExt cx="1710" cy="1165"/>
          </a:xfrm>
        </p:grpSpPr>
        <p:sp>
          <p:nvSpPr>
            <p:cNvPr id="30" name="圆角矩形 29"/>
            <p:cNvSpPr/>
            <p:nvPr/>
          </p:nvSpPr>
          <p:spPr>
            <a:xfrm>
              <a:off x="10483" y="6812"/>
              <a:ext cx="1710" cy="1165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1007" y="7032"/>
              <a:ext cx="1186" cy="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99</a:t>
              </a:r>
              <a:endParaRPr lang="en-US" altLang="zh-CN" sz="1600" b="1"/>
            </a:p>
          </p:txBody>
        </p:sp>
      </p:grpSp>
      <p:grpSp>
        <p:nvGrpSpPr>
          <p:cNvPr id="39" name="组合 38"/>
          <p:cNvGrpSpPr/>
          <p:nvPr/>
        </p:nvGrpSpPr>
        <p:grpSpPr>
          <a:xfrm rot="0">
            <a:off x="2730500" y="1591945"/>
            <a:ext cx="775970" cy="472440"/>
            <a:chOff x="7763" y="4475"/>
            <a:chExt cx="1710" cy="1165"/>
          </a:xfrm>
        </p:grpSpPr>
        <p:sp>
          <p:nvSpPr>
            <p:cNvPr id="40" name="圆角矩形 39"/>
            <p:cNvSpPr/>
            <p:nvPr/>
          </p:nvSpPr>
          <p:spPr>
            <a:xfrm>
              <a:off x="7763" y="4475"/>
              <a:ext cx="1710" cy="1165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025" y="4695"/>
              <a:ext cx="1186" cy="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/>
                <a:t>D</a:t>
              </a:r>
              <a:endParaRPr lang="en-US" altLang="zh-CN" sz="1600" b="1"/>
            </a:p>
          </p:txBody>
        </p:sp>
      </p:grpSp>
      <p:grpSp>
        <p:nvGrpSpPr>
          <p:cNvPr id="46" name="组合 45"/>
          <p:cNvGrpSpPr/>
          <p:nvPr/>
        </p:nvGrpSpPr>
        <p:grpSpPr>
          <a:xfrm rot="0">
            <a:off x="6178550" y="1591945"/>
            <a:ext cx="775970" cy="472440"/>
            <a:chOff x="10483" y="6812"/>
            <a:chExt cx="1710" cy="1165"/>
          </a:xfrm>
        </p:grpSpPr>
        <p:sp>
          <p:nvSpPr>
            <p:cNvPr id="47" name="圆角矩形 46"/>
            <p:cNvSpPr/>
            <p:nvPr/>
          </p:nvSpPr>
          <p:spPr>
            <a:xfrm>
              <a:off x="10483" y="6812"/>
              <a:ext cx="1710" cy="1165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1007" y="7032"/>
              <a:ext cx="1186" cy="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B</a:t>
              </a:r>
              <a:endParaRPr lang="en-US" altLang="zh-CN" sz="1600" b="1"/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15240" y="0"/>
            <a:ext cx="32969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chemeClr val="bg1">
                    <a:lumMod val="50000"/>
                  </a:schemeClr>
                </a:solidFill>
                <a:sym typeface="+mn-ea"/>
              </a:rPr>
              <a:t>Dynamic description</a:t>
            </a:r>
            <a:endParaRPr lang="en-US" altLang="zh-CN" sz="1600" b="1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endParaRPr lang="en-US" altLang="zh-CN" sz="1600" b="1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30500" y="2538095"/>
            <a:ext cx="29311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rgbClr val="00B0F0"/>
                </a:solidFill>
                <a:sym typeface="+mn-ea"/>
              </a:rPr>
              <a:t>lowerNum =</a:t>
            </a:r>
            <a:endParaRPr lang="en-US" altLang="zh-CN" dirty="0">
              <a:solidFill>
                <a:srgbClr val="00B0F0"/>
              </a:solidFill>
              <a:sym typeface="+mn-ea"/>
            </a:endParaRPr>
          </a:p>
          <a:p>
            <a:endParaRPr lang="en-US" altLang="zh-CN" dirty="0">
              <a:solidFill>
                <a:srgbClr val="00B0F0"/>
              </a:solidFill>
              <a:sym typeface="+mn-ea"/>
            </a:endParaRPr>
          </a:p>
          <a:p>
            <a:r>
              <a:rPr lang="en-US" altLang="zh-CN" dirty="0">
                <a:solidFill>
                  <a:srgbClr val="00B0F0"/>
                </a:solidFill>
                <a:sym typeface="+mn-ea"/>
              </a:rPr>
              <a:t>upNum     =</a:t>
            </a:r>
            <a:endParaRPr lang="en-US" altLang="zh-CN" dirty="0">
              <a:solidFill>
                <a:srgbClr val="00B0F0"/>
              </a:solidFill>
              <a:sym typeface="+mn-ea"/>
            </a:endParaRPr>
          </a:p>
          <a:p>
            <a:endParaRPr lang="en-US" altLang="zh-CN" dirty="0">
              <a:solidFill>
                <a:srgbClr val="00B0F0"/>
              </a:solidFill>
              <a:sym typeface="+mn-ea"/>
            </a:endParaRPr>
          </a:p>
          <a:p>
            <a:r>
              <a:rPr lang="en-US" altLang="zh-CN" dirty="0">
                <a:solidFill>
                  <a:srgbClr val="00B0F0"/>
                </a:solidFill>
                <a:sym typeface="+mn-ea"/>
              </a:rPr>
              <a:t>digiNum    =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010660" y="2545715"/>
            <a:ext cx="567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4005580" y="3083560"/>
            <a:ext cx="567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4010660" y="3621405"/>
            <a:ext cx="567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6469380" y="2545715"/>
            <a:ext cx="3510280" cy="1476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auto">
              <a:lnSpc>
                <a:spcPct val="100000"/>
              </a:lnSpc>
            </a:pPr>
            <a:r>
              <a:rPr lang="en-US" altLang="zh-CN" dirty="0">
                <a:solidFill>
                  <a:srgbClr val="00B0F0"/>
                </a:solidFill>
                <a:sym typeface="+mn-ea"/>
              </a:rPr>
              <a:t>lowerIndex   = 0</a:t>
            </a:r>
            <a:endParaRPr lang="en-US" altLang="zh-CN" dirty="0">
              <a:solidFill>
                <a:srgbClr val="00B0F0"/>
              </a:solidFill>
              <a:sym typeface="+mn-ea"/>
            </a:endParaRPr>
          </a:p>
          <a:p>
            <a:pPr algn="l" fontAlgn="auto">
              <a:lnSpc>
                <a:spcPct val="100000"/>
              </a:lnSpc>
            </a:pPr>
            <a:endParaRPr lang="en-US" altLang="zh-CN" dirty="0">
              <a:solidFill>
                <a:srgbClr val="00B0F0"/>
              </a:solidFill>
              <a:sym typeface="+mn-ea"/>
            </a:endParaRPr>
          </a:p>
          <a:p>
            <a:pPr algn="l" fontAlgn="auto">
              <a:lnSpc>
                <a:spcPct val="100000"/>
              </a:lnSpc>
            </a:pPr>
            <a:r>
              <a:rPr lang="en-US" altLang="zh-CN" dirty="0">
                <a:solidFill>
                  <a:srgbClr val="00B0F0"/>
                </a:solidFill>
                <a:sym typeface="+mn-ea"/>
              </a:rPr>
              <a:t>upIndex       = lowerNum</a:t>
            </a:r>
            <a:endParaRPr lang="en-US" altLang="zh-CN" dirty="0">
              <a:solidFill>
                <a:srgbClr val="00B0F0"/>
              </a:solidFill>
              <a:sym typeface="+mn-ea"/>
            </a:endParaRPr>
          </a:p>
          <a:p>
            <a:pPr algn="l" fontAlgn="auto">
              <a:lnSpc>
                <a:spcPct val="100000"/>
              </a:lnSpc>
            </a:pPr>
            <a:endParaRPr lang="en-US" altLang="zh-CN" dirty="0">
              <a:solidFill>
                <a:srgbClr val="00B0F0"/>
              </a:solidFill>
              <a:sym typeface="+mn-ea"/>
            </a:endParaRPr>
          </a:p>
          <a:p>
            <a:pPr algn="l" fontAlgn="auto">
              <a:lnSpc>
                <a:spcPct val="100000"/>
              </a:lnSpc>
            </a:pPr>
            <a:r>
              <a:rPr lang="en-US" altLang="zh-CN" dirty="0">
                <a:solidFill>
                  <a:srgbClr val="00B0F0"/>
                </a:solidFill>
                <a:sym typeface="+mn-ea"/>
              </a:rPr>
              <a:t>digiIndex     = lowerNum+upNum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446020" y="3371850"/>
            <a:ext cx="86106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dirty="0">
                <a:sym typeface="+mn-ea"/>
              </a:rPr>
              <a:t>Then, according to the index interval, put elements into the corresponding bucket.</a:t>
            </a:r>
            <a:endParaRPr lang="en-US" altLang="zh-CN" dirty="0"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102870" y="5413375"/>
            <a:ext cx="176403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50000"/>
              </a:lnSpc>
            </a:pPr>
            <a:r>
              <a:rPr lang="en-US" altLang="zh-CN">
                <a:sym typeface="+mn-ea"/>
              </a:rPr>
              <a:t>tempArray[i]={ }</a:t>
            </a:r>
            <a:endParaRPr lang="zh-CN" altLang="en-US"/>
          </a:p>
        </p:txBody>
      </p:sp>
      <p:grpSp>
        <p:nvGrpSpPr>
          <p:cNvPr id="88" name="组合 87"/>
          <p:cNvGrpSpPr/>
          <p:nvPr/>
        </p:nvGrpSpPr>
        <p:grpSpPr>
          <a:xfrm>
            <a:off x="2129790" y="5025390"/>
            <a:ext cx="2324579" cy="1282700"/>
            <a:chOff x="1461" y="4337"/>
            <a:chExt cx="3722" cy="2127"/>
          </a:xfrm>
        </p:grpSpPr>
        <p:pic>
          <p:nvPicPr>
            <p:cNvPr id="8" name="图片 7" descr="油漆桶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61" y="4337"/>
              <a:ext cx="2127" cy="2127"/>
            </a:xfrm>
            <a:prstGeom prst="rect">
              <a:avLst/>
            </a:prstGeom>
          </p:spPr>
        </p:pic>
        <p:sp>
          <p:nvSpPr>
            <p:cNvPr id="87" name="文本框 86"/>
            <p:cNvSpPr txBox="1"/>
            <p:nvPr/>
          </p:nvSpPr>
          <p:spPr>
            <a:xfrm>
              <a:off x="1939" y="5803"/>
              <a:ext cx="3244" cy="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>
                  <a:solidFill>
                    <a:srgbClr val="C00000"/>
                  </a:solidFill>
                </a:rPr>
                <a:t> lowercase letter	</a:t>
              </a:r>
              <a:endParaRPr lang="en-US" altLang="zh-CN" sz="1600" b="1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31790" y="5025390"/>
            <a:ext cx="2324579" cy="1282700"/>
            <a:chOff x="1461" y="4337"/>
            <a:chExt cx="3722" cy="2127"/>
          </a:xfrm>
        </p:grpSpPr>
        <p:pic>
          <p:nvPicPr>
            <p:cNvPr id="5" name="图片 4" descr="油漆桶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61" y="4337"/>
              <a:ext cx="2127" cy="2127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1939" y="5803"/>
              <a:ext cx="3244" cy="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>
                  <a:solidFill>
                    <a:srgbClr val="C00000"/>
                  </a:solidFill>
                </a:rPr>
                <a:t>uppercase letter	</a:t>
              </a:r>
              <a:endParaRPr lang="en-US" altLang="zh-CN" sz="1600" b="1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030970" y="5025390"/>
            <a:ext cx="2324579" cy="1282700"/>
            <a:chOff x="1461" y="4337"/>
            <a:chExt cx="3722" cy="2127"/>
          </a:xfrm>
        </p:grpSpPr>
        <p:pic>
          <p:nvPicPr>
            <p:cNvPr id="24" name="图片 23" descr="油漆桶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61" y="4337"/>
              <a:ext cx="2127" cy="2127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1939" y="5803"/>
              <a:ext cx="3244" cy="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>
                  <a:solidFill>
                    <a:srgbClr val="C00000"/>
                  </a:solidFill>
                </a:rPr>
                <a:t>digits number	</a:t>
              </a:r>
              <a:endParaRPr lang="en-US" altLang="zh-CN" sz="1600" b="1">
                <a:solidFill>
                  <a:srgbClr val="C00000"/>
                </a:solidFill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2021205" y="42913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2479675" y="6415405"/>
            <a:ext cx="628650" cy="30670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[0,2]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781675" y="6415405"/>
            <a:ext cx="628650" cy="30670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[3, 6]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380855" y="6415405"/>
            <a:ext cx="628650" cy="30670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[7]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6092190" y="4659630"/>
            <a:ext cx="67887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dirty="0">
                <a:sym typeface="+mn-ea"/>
              </a:rPr>
              <a:t>put elements into the corresponding bucket.</a:t>
            </a:r>
            <a:endParaRPr lang="en-US" altLang="zh-CN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ym typeface="+mn-ea"/>
              </a:rPr>
              <a:t>The interval of each buket is </a:t>
            </a:r>
            <a:r>
              <a:rPr lang="en-US" altLang="zh-CN" dirty="0">
                <a:solidFill>
                  <a:srgbClr val="00B0F0"/>
                </a:solidFill>
                <a:sym typeface="+mn-ea"/>
              </a:rPr>
              <a:t>[Index, Index+Num-1]</a:t>
            </a:r>
            <a:endParaRPr lang="en-US" altLang="zh-CN" b="1" dirty="0">
              <a:solidFill>
                <a:srgbClr val="00B0F0"/>
              </a:solidFill>
              <a:sym typeface="+mn-ea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2682240" y="192405"/>
            <a:ext cx="6654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Input data set </a:t>
            </a:r>
            <a:r>
              <a:rPr lang="en-US" altLang="zh-CN" dirty="0">
                <a:sym typeface="+mn-ea"/>
              </a:rPr>
              <a:t>D, a, F, 99, B, c, A, z</a:t>
            </a:r>
            <a:endParaRPr lang="en-US" altLang="zh-CN" dirty="0">
              <a:sym typeface="+mn-ea"/>
            </a:endParaRPr>
          </a:p>
          <a:p>
            <a:endParaRPr lang="en-US" altLang="zh-CN"/>
          </a:p>
          <a:p>
            <a:endParaRPr lang="en-US" altLang="zh-CN"/>
          </a:p>
        </p:txBody>
      </p:sp>
      <p:grpSp>
        <p:nvGrpSpPr>
          <p:cNvPr id="125" name="组合 124"/>
          <p:cNvGrpSpPr/>
          <p:nvPr/>
        </p:nvGrpSpPr>
        <p:grpSpPr>
          <a:xfrm rot="0">
            <a:off x="4485005" y="731520"/>
            <a:ext cx="775970" cy="472440"/>
            <a:chOff x="7763" y="4475"/>
            <a:chExt cx="1710" cy="1165"/>
          </a:xfrm>
        </p:grpSpPr>
        <p:sp>
          <p:nvSpPr>
            <p:cNvPr id="126" name="圆角矩形 125"/>
            <p:cNvSpPr/>
            <p:nvPr/>
          </p:nvSpPr>
          <p:spPr>
            <a:xfrm>
              <a:off x="7763" y="4475"/>
              <a:ext cx="1710" cy="1165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8025" y="4695"/>
              <a:ext cx="1186" cy="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/>
                <a:t>F</a:t>
              </a:r>
              <a:endParaRPr lang="en-US" altLang="zh-CN" sz="1600" b="1"/>
            </a:p>
          </p:txBody>
        </p:sp>
      </p:grpSp>
      <p:grpSp>
        <p:nvGrpSpPr>
          <p:cNvPr id="128" name="组合 127"/>
          <p:cNvGrpSpPr/>
          <p:nvPr/>
        </p:nvGrpSpPr>
        <p:grpSpPr>
          <a:xfrm rot="0">
            <a:off x="7070725" y="730250"/>
            <a:ext cx="775970" cy="472440"/>
            <a:chOff x="13342" y="5048"/>
            <a:chExt cx="1710" cy="1165"/>
          </a:xfrm>
        </p:grpSpPr>
        <p:sp>
          <p:nvSpPr>
            <p:cNvPr id="129" name="圆角矩形 128"/>
            <p:cNvSpPr/>
            <p:nvPr/>
          </p:nvSpPr>
          <p:spPr>
            <a:xfrm>
              <a:off x="13342" y="5048"/>
              <a:ext cx="1710" cy="1165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13604" y="5268"/>
              <a:ext cx="1186" cy="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/>
                <a:t>v</a:t>
              </a:r>
              <a:endParaRPr lang="en-US" altLang="zh-CN" sz="1600" b="1"/>
            </a:p>
          </p:txBody>
        </p:sp>
      </p:grpSp>
      <p:grpSp>
        <p:nvGrpSpPr>
          <p:cNvPr id="131" name="组合 130"/>
          <p:cNvGrpSpPr/>
          <p:nvPr/>
        </p:nvGrpSpPr>
        <p:grpSpPr>
          <a:xfrm rot="0">
            <a:off x="7933055" y="730250"/>
            <a:ext cx="775970" cy="472440"/>
            <a:chOff x="7341" y="6592"/>
            <a:chExt cx="1710" cy="1165"/>
          </a:xfrm>
        </p:grpSpPr>
        <p:sp>
          <p:nvSpPr>
            <p:cNvPr id="132" name="圆角矩形 131"/>
            <p:cNvSpPr/>
            <p:nvPr/>
          </p:nvSpPr>
          <p:spPr>
            <a:xfrm>
              <a:off x="7341" y="6592"/>
              <a:ext cx="1710" cy="1165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7603" y="6812"/>
              <a:ext cx="1186" cy="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/>
                <a:t>A</a:t>
              </a:r>
              <a:endParaRPr lang="en-US" altLang="zh-CN" sz="1600" b="1"/>
            </a:p>
          </p:txBody>
        </p:sp>
      </p:grpSp>
      <p:grpSp>
        <p:nvGrpSpPr>
          <p:cNvPr id="134" name="组合 133"/>
          <p:cNvGrpSpPr/>
          <p:nvPr/>
        </p:nvGrpSpPr>
        <p:grpSpPr>
          <a:xfrm rot="0">
            <a:off x="8794750" y="730250"/>
            <a:ext cx="775970" cy="472440"/>
            <a:chOff x="11894" y="1756"/>
            <a:chExt cx="1710" cy="1165"/>
          </a:xfrm>
        </p:grpSpPr>
        <p:sp>
          <p:nvSpPr>
            <p:cNvPr id="135" name="圆角矩形 134"/>
            <p:cNvSpPr/>
            <p:nvPr/>
          </p:nvSpPr>
          <p:spPr>
            <a:xfrm>
              <a:off x="11894" y="1756"/>
              <a:ext cx="1710" cy="1165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2156" y="1976"/>
              <a:ext cx="1186" cy="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/>
                <a:t>c</a:t>
              </a:r>
              <a:endParaRPr lang="en-US" altLang="zh-CN" sz="1600" b="1"/>
            </a:p>
          </p:txBody>
        </p:sp>
      </p:grpSp>
      <p:grpSp>
        <p:nvGrpSpPr>
          <p:cNvPr id="137" name="组合 136"/>
          <p:cNvGrpSpPr/>
          <p:nvPr/>
        </p:nvGrpSpPr>
        <p:grpSpPr>
          <a:xfrm rot="0">
            <a:off x="3622675" y="730250"/>
            <a:ext cx="775970" cy="472440"/>
            <a:chOff x="10483" y="6812"/>
            <a:chExt cx="1710" cy="1165"/>
          </a:xfrm>
        </p:grpSpPr>
        <p:sp>
          <p:nvSpPr>
            <p:cNvPr id="138" name="圆角矩形 137"/>
            <p:cNvSpPr/>
            <p:nvPr/>
          </p:nvSpPr>
          <p:spPr>
            <a:xfrm>
              <a:off x="10483" y="6812"/>
              <a:ext cx="1710" cy="1165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11007" y="7032"/>
              <a:ext cx="1186" cy="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a</a:t>
              </a:r>
              <a:endParaRPr lang="en-US" altLang="zh-CN" sz="1600" b="1"/>
            </a:p>
          </p:txBody>
        </p:sp>
      </p:grpSp>
      <p:grpSp>
        <p:nvGrpSpPr>
          <p:cNvPr id="140" name="组合 139"/>
          <p:cNvGrpSpPr/>
          <p:nvPr/>
        </p:nvGrpSpPr>
        <p:grpSpPr>
          <a:xfrm rot="0">
            <a:off x="5346700" y="731520"/>
            <a:ext cx="775970" cy="472440"/>
            <a:chOff x="10483" y="6812"/>
            <a:chExt cx="1710" cy="1165"/>
          </a:xfrm>
        </p:grpSpPr>
        <p:sp>
          <p:nvSpPr>
            <p:cNvPr id="141" name="圆角矩形 140"/>
            <p:cNvSpPr/>
            <p:nvPr/>
          </p:nvSpPr>
          <p:spPr>
            <a:xfrm>
              <a:off x="10483" y="6812"/>
              <a:ext cx="1710" cy="1165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11007" y="7032"/>
              <a:ext cx="1186" cy="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99</a:t>
              </a:r>
              <a:endParaRPr lang="en-US" altLang="zh-CN" sz="1600" b="1"/>
            </a:p>
          </p:txBody>
        </p:sp>
      </p:grpSp>
      <p:grpSp>
        <p:nvGrpSpPr>
          <p:cNvPr id="143" name="组合 142"/>
          <p:cNvGrpSpPr/>
          <p:nvPr/>
        </p:nvGrpSpPr>
        <p:grpSpPr>
          <a:xfrm rot="0">
            <a:off x="2760980" y="730250"/>
            <a:ext cx="775970" cy="472440"/>
            <a:chOff x="7763" y="4475"/>
            <a:chExt cx="1710" cy="1165"/>
          </a:xfrm>
        </p:grpSpPr>
        <p:sp>
          <p:nvSpPr>
            <p:cNvPr id="144" name="圆角矩形 143"/>
            <p:cNvSpPr/>
            <p:nvPr/>
          </p:nvSpPr>
          <p:spPr>
            <a:xfrm>
              <a:off x="7763" y="4475"/>
              <a:ext cx="1710" cy="1165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8025" y="4695"/>
              <a:ext cx="1186" cy="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/>
                <a:t>D</a:t>
              </a:r>
              <a:endParaRPr lang="en-US" altLang="zh-CN" sz="1600" b="1"/>
            </a:p>
          </p:txBody>
        </p:sp>
      </p:grpSp>
      <p:grpSp>
        <p:nvGrpSpPr>
          <p:cNvPr id="146" name="组合 145"/>
          <p:cNvGrpSpPr/>
          <p:nvPr/>
        </p:nvGrpSpPr>
        <p:grpSpPr>
          <a:xfrm rot="0">
            <a:off x="6209030" y="730250"/>
            <a:ext cx="775970" cy="472440"/>
            <a:chOff x="10483" y="6812"/>
            <a:chExt cx="1710" cy="1165"/>
          </a:xfrm>
        </p:grpSpPr>
        <p:sp>
          <p:nvSpPr>
            <p:cNvPr id="147" name="圆角矩形 146"/>
            <p:cNvSpPr/>
            <p:nvPr/>
          </p:nvSpPr>
          <p:spPr>
            <a:xfrm>
              <a:off x="10483" y="6812"/>
              <a:ext cx="1710" cy="1165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1007" y="7032"/>
              <a:ext cx="1186" cy="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B</a:t>
              </a:r>
              <a:endParaRPr lang="en-US" altLang="zh-CN" sz="1600" b="1"/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791210" y="1718945"/>
            <a:ext cx="2324579" cy="1282700"/>
            <a:chOff x="1461" y="4337"/>
            <a:chExt cx="3722" cy="2127"/>
          </a:xfrm>
        </p:grpSpPr>
        <p:pic>
          <p:nvPicPr>
            <p:cNvPr id="150" name="图片 149" descr="油漆桶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61" y="4337"/>
              <a:ext cx="2127" cy="2127"/>
            </a:xfrm>
            <a:prstGeom prst="rect">
              <a:avLst/>
            </a:prstGeom>
          </p:spPr>
        </p:pic>
        <p:sp>
          <p:nvSpPr>
            <p:cNvPr id="151" name="文本框 150"/>
            <p:cNvSpPr txBox="1"/>
            <p:nvPr/>
          </p:nvSpPr>
          <p:spPr>
            <a:xfrm>
              <a:off x="1939" y="5803"/>
              <a:ext cx="3244" cy="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>
                  <a:solidFill>
                    <a:srgbClr val="C00000"/>
                  </a:solidFill>
                </a:rPr>
                <a:t> lowercase letter	</a:t>
              </a:r>
              <a:endParaRPr lang="en-US" altLang="zh-CN" sz="1600" b="1">
                <a:solidFill>
                  <a:srgbClr val="C00000"/>
                </a:solidFill>
              </a:endParaRPr>
            </a:p>
          </p:txBody>
        </p:sp>
      </p:grpSp>
      <p:grpSp>
        <p:nvGrpSpPr>
          <p:cNvPr id="152" name="组合 151"/>
          <p:cNvGrpSpPr/>
          <p:nvPr/>
        </p:nvGrpSpPr>
        <p:grpSpPr>
          <a:xfrm>
            <a:off x="791210" y="3970655"/>
            <a:ext cx="2324579" cy="1282700"/>
            <a:chOff x="1461" y="4337"/>
            <a:chExt cx="3722" cy="2127"/>
          </a:xfrm>
        </p:grpSpPr>
        <p:pic>
          <p:nvPicPr>
            <p:cNvPr id="153" name="图片 152" descr="油漆桶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61" y="4337"/>
              <a:ext cx="2127" cy="2127"/>
            </a:xfrm>
            <a:prstGeom prst="rect">
              <a:avLst/>
            </a:prstGeom>
          </p:spPr>
        </p:pic>
        <p:sp>
          <p:nvSpPr>
            <p:cNvPr id="154" name="文本框 153"/>
            <p:cNvSpPr txBox="1"/>
            <p:nvPr/>
          </p:nvSpPr>
          <p:spPr>
            <a:xfrm>
              <a:off x="1939" y="5803"/>
              <a:ext cx="3244" cy="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>
                  <a:solidFill>
                    <a:srgbClr val="C00000"/>
                  </a:solidFill>
                </a:rPr>
                <a:t>uppercase letter	</a:t>
              </a:r>
              <a:endParaRPr lang="en-US" altLang="zh-CN" sz="1600" b="1">
                <a:solidFill>
                  <a:srgbClr val="C00000"/>
                </a:solidFill>
              </a:endParaRPr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6799580" y="1718945"/>
            <a:ext cx="2324579" cy="1282700"/>
            <a:chOff x="1461" y="4337"/>
            <a:chExt cx="3722" cy="2127"/>
          </a:xfrm>
        </p:grpSpPr>
        <p:pic>
          <p:nvPicPr>
            <p:cNvPr id="156" name="图片 155" descr="油漆桶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61" y="4337"/>
              <a:ext cx="2127" cy="2127"/>
            </a:xfrm>
            <a:prstGeom prst="rect">
              <a:avLst/>
            </a:prstGeom>
          </p:spPr>
        </p:pic>
        <p:sp>
          <p:nvSpPr>
            <p:cNvPr id="157" name="文本框 156"/>
            <p:cNvSpPr txBox="1"/>
            <p:nvPr/>
          </p:nvSpPr>
          <p:spPr>
            <a:xfrm>
              <a:off x="1939" y="5803"/>
              <a:ext cx="3244" cy="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>
                  <a:solidFill>
                    <a:srgbClr val="C00000"/>
                  </a:solidFill>
                </a:rPr>
                <a:t>digits number	</a:t>
              </a:r>
              <a:endParaRPr lang="en-US" altLang="zh-CN" sz="1600" b="1">
                <a:solidFill>
                  <a:srgbClr val="C00000"/>
                </a:solidFill>
              </a:endParaRPr>
            </a:p>
          </p:txBody>
        </p:sp>
      </p:grpSp>
      <p:sp>
        <p:nvSpPr>
          <p:cNvPr id="158" name="文本框 157"/>
          <p:cNvSpPr txBox="1"/>
          <p:nvPr/>
        </p:nvSpPr>
        <p:spPr>
          <a:xfrm>
            <a:off x="1141095" y="3108960"/>
            <a:ext cx="628650" cy="30670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[0,2]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1141095" y="5360670"/>
            <a:ext cx="628650" cy="30670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[3, 6]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7149465" y="3108960"/>
            <a:ext cx="628650" cy="30670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[7]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6092190" y="5324475"/>
            <a:ext cx="67887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dirty="0">
                <a:sym typeface="+mn-ea"/>
              </a:rPr>
              <a:t>Last, write back to the original array</a:t>
            </a:r>
            <a:endParaRPr lang="en-US" altLang="zh-CN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b="1"/>
              <a:t>Done!</a:t>
            </a:r>
            <a:endParaRPr lang="en-US" altLang="zh-CN" b="1"/>
          </a:p>
        </p:txBody>
      </p:sp>
    </p:spTree>
    <p:custDataLst>
      <p:tags r:id="rId2"/>
    </p:custDataLst>
  </p:cSld>
  <p:clrMapOvr>
    <a:masterClrMapping/>
  </p:clrMapOvr>
  <p:transition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75926 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75926 " pathEditMode="relative" ptsTypes="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75926 " pathEditMode="relative" ptsTypes="">
                                      <p:cBhvr>
                                        <p:cTn id="1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75926 " pathEditMode="relative" ptsTypes="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75926 " pathEditMode="relative" ptsTypes="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75926 " pathEditMode="relative" ptsTypes="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75926 " pathEditMode="relative" ptsTypes="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75926 " pathEditMode="relative" ptsTypes="">
                                      <p:cBhvr>
                                        <p:cTn id="2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75926 " pathEditMode="relative" ptsTypes="">
                                      <p:cBhvr>
                                        <p:cTn id="2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75926 " pathEditMode="relative" ptsTypes="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75926 " pathEditMode="relative" ptsTypes="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75926 " pathEditMode="relative" ptsTypes="">
                                      <p:cBhvr>
                                        <p:cTn id="2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75926 " pathEditMode="relative" ptsTypes="">
                                      <p:cBhvr>
                                        <p:cTn id="3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75926 " pathEditMode="relative" ptsTypes="">
                                      <p:cBhvr>
                                        <p:cTn id="3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7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19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819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000"/>
                            </p:stCondLst>
                            <p:childTnLst>
                              <p:par>
                                <p:cTn id="18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103646 0.517315 " pathEditMode="relative" rAng="0" ptsTypes="">
                                      <p:cBhvr>
                                        <p:cTn id="18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" y="2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3000"/>
                            </p:stCondLst>
                            <p:childTnLst>
                              <p:par>
                                <p:cTn id="18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85417 0.184537 " pathEditMode="relative" rAng="0" ptsTypes="">
                                      <p:cBhvr>
                                        <p:cTn id="18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" y="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4000"/>
                            </p:stCondLst>
                            <p:childTnLst>
                              <p:par>
                                <p:cTn id="18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4375 0.520093 " pathEditMode="relative" rAng="0" ptsTypes="">
                                      <p:cBhvr>
                                        <p:cTn id="19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2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0"/>
                            </p:stCondLst>
                            <p:childTnLst>
                              <p:par>
                                <p:cTn id="19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2604 0.179907 " pathEditMode="relative" rAng="0" ptsTypes="">
                                      <p:cBhvr>
                                        <p:cTn id="19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" y="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6000"/>
                            </p:stCondLst>
                            <p:childTnLst>
                              <p:par>
                                <p:cTn id="19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33333 0 L -0.135104 0.517315 " pathEditMode="relative" rAng="0" ptsTypes="">
                                      <p:cBhvr>
                                        <p:cTn id="196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" y="2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7000"/>
                            </p:stCondLst>
                            <p:childTnLst>
                              <p:par>
                                <p:cTn id="19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80677 0.183056 " pathEditMode="relative" rAng="0" ptsTypes="">
                                      <p:cBhvr>
                                        <p:cTn id="19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8000"/>
                            </p:stCondLst>
                            <p:childTnLst>
                              <p:par>
                                <p:cTn id="20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4167 0.517315 " pathEditMode="relative" rAng="0" ptsTypes="">
                                      <p:cBhvr>
                                        <p:cTn id="20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" y="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9000"/>
                            </p:stCondLst>
                            <p:childTnLst>
                              <p:par>
                                <p:cTn id="20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125 0 L -0.338854 0.184537 " pathEditMode="relative" rAng="0" ptsTypes="">
                                      <p:cBhvr>
                                        <p:cTn id="20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" y="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0" presetID="27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2" dur="8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3" dur="8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4" dur="8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18" grpId="1"/>
      <p:bldP spid="19" grpId="1"/>
      <p:bldP spid="20" grpId="1"/>
      <p:bldP spid="26" grpId="1"/>
      <p:bldP spid="28" grpId="1"/>
      <p:bldP spid="2" grpId="1"/>
      <p:bldP spid="51" grpId="1"/>
      <p:bldP spid="4" grpId="2"/>
      <p:bldP spid="18" grpId="2"/>
      <p:bldP spid="19" grpId="2"/>
      <p:bldP spid="20" grpId="2"/>
      <p:bldP spid="26" grpId="2"/>
      <p:bldP spid="28" grpId="2"/>
      <p:bldP spid="2" grpId="2"/>
      <p:bldP spid="42" grpId="0"/>
      <p:bldP spid="52" grpId="0" animBg="1"/>
      <p:bldP spid="53" grpId="0" animBg="1"/>
      <p:bldP spid="54" grpId="0" animBg="1"/>
      <p:bldP spid="4" grpId="3"/>
      <p:bldP spid="18" grpId="3"/>
      <p:bldP spid="19" grpId="3"/>
      <p:bldP spid="20" grpId="3"/>
      <p:bldP spid="26" grpId="3"/>
      <p:bldP spid="28" grpId="3"/>
      <p:bldP spid="2" grpId="3"/>
      <p:bldP spid="42" grpId="1"/>
      <p:bldP spid="51" grpId="2"/>
      <p:bldP spid="52" grpId="1" animBg="1"/>
      <p:bldP spid="53" grpId="1" animBg="1"/>
      <p:bldP spid="54" grpId="1" animBg="1"/>
      <p:bldP spid="122" grpId="1"/>
      <p:bldP spid="124" grpId="1"/>
      <p:bldP spid="158" grpId="1" animBg="1"/>
      <p:bldP spid="159" grpId="1" animBg="1"/>
      <p:bldP spid="160" grpId="1" animBg="1"/>
      <p:bldP spid="124" grpId="2"/>
      <p:bldP spid="158" grpId="2" bldLvl="0" animBg="1"/>
      <p:bldP spid="159" grpId="2" bldLvl="0" animBg="1"/>
      <p:bldP spid="160" grpId="2" bldLvl="0" animBg="1"/>
      <p:bldP spid="122" grpId="2"/>
      <p:bldP spid="122" grpId="3"/>
      <p:bldP spid="161" grpId="1"/>
      <p:bldP spid="161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66060" y="313690"/>
            <a:ext cx="6654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Input data set </a:t>
            </a:r>
            <a:r>
              <a:rPr lang="en-US" altLang="zh-CN" dirty="0">
                <a:sym typeface="+mn-ea"/>
              </a:rPr>
              <a:t>103, 9, 105, 1, 7, 101, 205, 201, 209, 107, 5</a:t>
            </a:r>
            <a:endParaRPr lang="en-US" altLang="zh-CN" dirty="0">
              <a:sym typeface="+mn-ea"/>
            </a:endParaRPr>
          </a:p>
          <a:p>
            <a:endParaRPr lang="en-US" altLang="zh-CN"/>
          </a:p>
          <a:p>
            <a:endParaRPr lang="en-US" altLang="zh-CN"/>
          </a:p>
        </p:txBody>
      </p:sp>
      <p:grpSp>
        <p:nvGrpSpPr>
          <p:cNvPr id="57" name="组合 56"/>
          <p:cNvGrpSpPr/>
          <p:nvPr/>
        </p:nvGrpSpPr>
        <p:grpSpPr>
          <a:xfrm>
            <a:off x="1353820" y="1570990"/>
            <a:ext cx="9485630" cy="474980"/>
            <a:chOff x="1386" y="2438"/>
            <a:chExt cx="14938" cy="748"/>
          </a:xfrm>
        </p:grpSpPr>
        <p:grpSp>
          <p:nvGrpSpPr>
            <p:cNvPr id="32" name="组合 31"/>
            <p:cNvGrpSpPr/>
            <p:nvPr/>
          </p:nvGrpSpPr>
          <p:grpSpPr>
            <a:xfrm rot="0">
              <a:off x="4101" y="2442"/>
              <a:ext cx="1222" cy="744"/>
              <a:chOff x="7763" y="4475"/>
              <a:chExt cx="1710" cy="1165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7763" y="4475"/>
                <a:ext cx="1710" cy="1165"/>
              </a:xfrm>
              <a:prstGeom prst="roundRect">
                <a:avLst/>
              </a:prstGeom>
              <a:noFill/>
              <a:ln w="28575">
                <a:solidFill>
                  <a:srgbClr val="00B0F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8025" y="4695"/>
                <a:ext cx="1186" cy="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 b="1"/>
                  <a:t>105</a:t>
                </a:r>
                <a:endParaRPr lang="en-US" altLang="zh-CN" sz="1600" b="1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 rot="0">
              <a:off x="8173" y="2440"/>
              <a:ext cx="1222" cy="744"/>
              <a:chOff x="13342" y="5048"/>
              <a:chExt cx="1710" cy="1165"/>
            </a:xfrm>
          </p:grpSpPr>
          <p:sp>
            <p:nvSpPr>
              <p:cNvPr id="9" name="圆角矩形 8"/>
              <p:cNvSpPr/>
              <p:nvPr/>
            </p:nvSpPr>
            <p:spPr>
              <a:xfrm>
                <a:off x="13342" y="5048"/>
                <a:ext cx="1710" cy="1165"/>
              </a:xfrm>
              <a:prstGeom prst="roundRect">
                <a:avLst/>
              </a:prstGeom>
              <a:noFill/>
              <a:ln w="28575">
                <a:solidFill>
                  <a:srgbClr val="00B0F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3604" y="5268"/>
                <a:ext cx="1186" cy="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 b="1"/>
                  <a:t>101</a:t>
                </a:r>
                <a:endParaRPr lang="en-US" altLang="zh-CN" sz="1600" b="1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 rot="0">
              <a:off x="9531" y="2440"/>
              <a:ext cx="1222" cy="744"/>
              <a:chOff x="7341" y="6592"/>
              <a:chExt cx="1710" cy="1165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7341" y="6592"/>
                <a:ext cx="1710" cy="1165"/>
              </a:xfrm>
              <a:prstGeom prst="roundRect">
                <a:avLst/>
              </a:prstGeom>
              <a:noFill/>
              <a:ln w="28575">
                <a:solidFill>
                  <a:srgbClr val="00B0F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7603" y="6812"/>
                <a:ext cx="1186" cy="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 b="1"/>
                  <a:t>205</a:t>
                </a:r>
                <a:endParaRPr lang="en-US" altLang="zh-CN" sz="1600" b="1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 rot="0">
              <a:off x="10888" y="2440"/>
              <a:ext cx="1222" cy="744"/>
              <a:chOff x="11894" y="1756"/>
              <a:chExt cx="1710" cy="1165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11894" y="1756"/>
                <a:ext cx="1710" cy="1165"/>
              </a:xfrm>
              <a:prstGeom prst="roundRect">
                <a:avLst/>
              </a:prstGeom>
              <a:noFill/>
              <a:ln w="28575">
                <a:solidFill>
                  <a:srgbClr val="00B0F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2156" y="1976"/>
                <a:ext cx="1186" cy="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 b="1"/>
                  <a:t>201</a:t>
                </a:r>
                <a:endParaRPr lang="en-US" altLang="zh-CN" sz="1600" b="1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 rot="0">
              <a:off x="12246" y="2438"/>
              <a:ext cx="1222" cy="744"/>
              <a:chOff x="4100" y="7384"/>
              <a:chExt cx="1710" cy="1165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4100" y="7384"/>
                <a:ext cx="1710" cy="1165"/>
              </a:xfrm>
              <a:prstGeom prst="roundRect">
                <a:avLst/>
              </a:prstGeom>
              <a:noFill/>
              <a:ln w="28575">
                <a:solidFill>
                  <a:srgbClr val="00B0F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362" y="7604"/>
                <a:ext cx="1186" cy="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 b="1"/>
                  <a:t>209</a:t>
                </a:r>
                <a:endParaRPr lang="en-US" altLang="zh-CN" sz="1600" b="1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 rot="0">
              <a:off x="13674" y="2440"/>
              <a:ext cx="1222" cy="744"/>
              <a:chOff x="10184" y="3724"/>
              <a:chExt cx="1710" cy="1165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10184" y="3724"/>
                <a:ext cx="1710" cy="1165"/>
              </a:xfrm>
              <a:prstGeom prst="roundRect">
                <a:avLst/>
              </a:prstGeom>
              <a:noFill/>
              <a:ln w="28575">
                <a:solidFill>
                  <a:srgbClr val="00B0F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0446" y="3944"/>
                <a:ext cx="1186" cy="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 b="1"/>
                  <a:t>107</a:t>
                </a:r>
                <a:endParaRPr lang="en-US" altLang="zh-CN" sz="1600" b="1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0">
              <a:off x="2743" y="2440"/>
              <a:ext cx="1222" cy="744"/>
              <a:chOff x="10483" y="6812"/>
              <a:chExt cx="1710" cy="1165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10483" y="6812"/>
                <a:ext cx="1710" cy="1165"/>
              </a:xfrm>
              <a:prstGeom prst="roundRect">
                <a:avLst/>
              </a:prstGeom>
              <a:noFill/>
              <a:ln w="28575">
                <a:solidFill>
                  <a:srgbClr val="00B0F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1007" y="7032"/>
                <a:ext cx="1186" cy="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 b="1"/>
                  <a:t>9</a:t>
                </a:r>
                <a:endParaRPr lang="en-US" altLang="zh-CN" sz="1600" b="1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 rot="0">
              <a:off x="15102" y="2440"/>
              <a:ext cx="1222" cy="744"/>
              <a:chOff x="10483" y="6812"/>
              <a:chExt cx="1710" cy="1165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10483" y="6812"/>
                <a:ext cx="1710" cy="1165"/>
              </a:xfrm>
              <a:prstGeom prst="roundRect">
                <a:avLst/>
              </a:prstGeom>
              <a:noFill/>
              <a:ln w="28575">
                <a:solidFill>
                  <a:srgbClr val="00B0F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1007" y="7032"/>
                <a:ext cx="1186" cy="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 b="1"/>
                  <a:t>5</a:t>
                </a:r>
                <a:endParaRPr lang="en-US" altLang="zh-CN" sz="1600" b="1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 rot="0">
              <a:off x="5458" y="2442"/>
              <a:ext cx="1222" cy="744"/>
              <a:chOff x="10483" y="6812"/>
              <a:chExt cx="1710" cy="1165"/>
            </a:xfrm>
          </p:grpSpPr>
          <p:sp>
            <p:nvSpPr>
              <p:cNvPr id="30" name="圆角矩形 29"/>
              <p:cNvSpPr/>
              <p:nvPr/>
            </p:nvSpPr>
            <p:spPr>
              <a:xfrm>
                <a:off x="10483" y="6812"/>
                <a:ext cx="1710" cy="1165"/>
              </a:xfrm>
              <a:prstGeom prst="roundRect">
                <a:avLst/>
              </a:prstGeom>
              <a:noFill/>
              <a:ln w="28575">
                <a:solidFill>
                  <a:srgbClr val="00B0F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1007" y="7032"/>
                <a:ext cx="1186" cy="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 b="1"/>
                  <a:t>1</a:t>
                </a:r>
                <a:endParaRPr lang="en-US" altLang="zh-CN" sz="1600" b="1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 rot="0">
              <a:off x="1386" y="2440"/>
              <a:ext cx="1222" cy="744"/>
              <a:chOff x="7763" y="4475"/>
              <a:chExt cx="1710" cy="1165"/>
            </a:xfrm>
          </p:grpSpPr>
          <p:sp>
            <p:nvSpPr>
              <p:cNvPr id="40" name="圆角矩形 39"/>
              <p:cNvSpPr/>
              <p:nvPr/>
            </p:nvSpPr>
            <p:spPr>
              <a:xfrm>
                <a:off x="7763" y="4475"/>
                <a:ext cx="1710" cy="1165"/>
              </a:xfrm>
              <a:prstGeom prst="roundRect">
                <a:avLst/>
              </a:prstGeom>
              <a:noFill/>
              <a:ln w="28575">
                <a:solidFill>
                  <a:srgbClr val="00B0F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8025" y="4695"/>
                <a:ext cx="1186" cy="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 b="1"/>
                  <a:t>103</a:t>
                </a:r>
                <a:endParaRPr lang="en-US" altLang="zh-CN" sz="1600" b="1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 rot="0">
              <a:off x="6816" y="2440"/>
              <a:ext cx="1222" cy="744"/>
              <a:chOff x="10483" y="6812"/>
              <a:chExt cx="1710" cy="1165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10483" y="6812"/>
                <a:ext cx="1710" cy="1165"/>
              </a:xfrm>
              <a:prstGeom prst="roundRect">
                <a:avLst/>
              </a:prstGeom>
              <a:noFill/>
              <a:ln w="28575">
                <a:solidFill>
                  <a:srgbClr val="00B0F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11007" y="7032"/>
                <a:ext cx="1186" cy="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 b="1"/>
                  <a:t>7</a:t>
                </a:r>
                <a:endParaRPr lang="en-US" altLang="zh-CN" sz="1600" b="1"/>
              </a:p>
            </p:txBody>
          </p:sp>
        </p:grpSp>
      </p:grpSp>
      <p:sp>
        <p:nvSpPr>
          <p:cNvPr id="51" name="文本框 50"/>
          <p:cNvSpPr txBox="1"/>
          <p:nvPr/>
        </p:nvSpPr>
        <p:spPr>
          <a:xfrm>
            <a:off x="2494915" y="836930"/>
            <a:ext cx="7233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>
                <a:sym typeface="+mn-ea"/>
              </a:rPr>
              <a:t>Maximum = 209</a:t>
            </a:r>
            <a:r>
              <a:rPr lang="en-US" altLang="zh-CN" dirty="0">
                <a:sym typeface="+mn-ea"/>
              </a:rPr>
              <a:t>    Minimum=1</a:t>
            </a:r>
            <a:r>
              <a:rPr lang="en-US" altLang="zh-CN" dirty="0">
                <a:sym typeface="+mn-ea"/>
              </a:rPr>
              <a:t>    Difference=208    Size = 11</a:t>
            </a:r>
            <a:endParaRPr lang="en-US" altLang="zh-CN" dirty="0">
              <a:sym typeface="+mn-ea"/>
            </a:endParaRPr>
          </a:p>
          <a:p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4206240" y="2381250"/>
            <a:ext cx="378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>
                <a:effectLst/>
                <a:sym typeface="+mn-ea"/>
              </a:rPr>
              <a:t>Reduced buckets splitting</a:t>
            </a:r>
            <a:endParaRPr lang="en-US" altLang="zh-CN">
              <a:solidFill>
                <a:schemeClr val="tx1"/>
              </a:solidFill>
              <a:effectLst/>
              <a:sym typeface="+mn-ea"/>
            </a:endParaRPr>
          </a:p>
          <a:p>
            <a:endParaRPr lang="zh-CN" altLang="en-US">
              <a:effectLst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775075" y="2828925"/>
            <a:ext cx="4642485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B0F0"/>
                </a:solidFill>
                <a:sym typeface="+mn-ea"/>
              </a:rPr>
              <a:t> f(n) =(array[i] -min)/(max-min) * array.length</a:t>
            </a:r>
            <a:endParaRPr lang="en-US" altLang="zh-CN" dirty="0">
              <a:solidFill>
                <a:srgbClr val="00B0F0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1" grpId="0"/>
      <p:bldP spid="51" grpId="1"/>
      <p:bldP spid="55" grpId="0"/>
      <p:bldP spid="55" grpId="1"/>
      <p:bldP spid="56" grpId="0"/>
      <p:bldP spid="5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66060" y="313690"/>
            <a:ext cx="6654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Input data set </a:t>
            </a:r>
            <a:r>
              <a:rPr lang="en-US" altLang="zh-CN" dirty="0">
                <a:sym typeface="+mn-ea"/>
              </a:rPr>
              <a:t>103, 9, 105, 1, 7, 101, 205, 201, 209, 107, 5</a:t>
            </a:r>
            <a:endParaRPr lang="en-US" altLang="zh-CN" dirty="0">
              <a:sym typeface="+mn-ea"/>
            </a:endParaRPr>
          </a:p>
          <a:p>
            <a:endParaRPr lang="en-US" altLang="zh-CN"/>
          </a:p>
          <a:p>
            <a:endParaRPr lang="en-US" altLang="zh-CN"/>
          </a:p>
        </p:txBody>
      </p:sp>
      <p:grpSp>
        <p:nvGrpSpPr>
          <p:cNvPr id="32" name="组合 31"/>
          <p:cNvGrpSpPr/>
          <p:nvPr/>
        </p:nvGrpSpPr>
        <p:grpSpPr>
          <a:xfrm rot="0">
            <a:off x="3077845" y="1551305"/>
            <a:ext cx="775970" cy="472440"/>
            <a:chOff x="7763" y="4475"/>
            <a:chExt cx="1710" cy="1165"/>
          </a:xfrm>
        </p:grpSpPr>
        <p:sp>
          <p:nvSpPr>
            <p:cNvPr id="6" name="圆角矩形 5"/>
            <p:cNvSpPr/>
            <p:nvPr/>
          </p:nvSpPr>
          <p:spPr>
            <a:xfrm>
              <a:off x="7763" y="4475"/>
              <a:ext cx="1710" cy="1165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025" y="4695"/>
              <a:ext cx="1186" cy="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105</a:t>
              </a:r>
              <a:endParaRPr lang="en-US" altLang="zh-CN" sz="1600" b="1"/>
            </a:p>
          </p:txBody>
        </p:sp>
      </p:grpSp>
      <p:grpSp>
        <p:nvGrpSpPr>
          <p:cNvPr id="35" name="组合 34"/>
          <p:cNvGrpSpPr/>
          <p:nvPr/>
        </p:nvGrpSpPr>
        <p:grpSpPr>
          <a:xfrm rot="0">
            <a:off x="5663565" y="1572260"/>
            <a:ext cx="775970" cy="472440"/>
            <a:chOff x="13342" y="5048"/>
            <a:chExt cx="1710" cy="1165"/>
          </a:xfrm>
        </p:grpSpPr>
        <p:sp>
          <p:nvSpPr>
            <p:cNvPr id="9" name="圆角矩形 8"/>
            <p:cNvSpPr/>
            <p:nvPr/>
          </p:nvSpPr>
          <p:spPr>
            <a:xfrm>
              <a:off x="13342" y="5048"/>
              <a:ext cx="1710" cy="1165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3604" y="5268"/>
              <a:ext cx="1186" cy="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101</a:t>
              </a:r>
              <a:endParaRPr lang="en-US" altLang="zh-CN" sz="1600" b="1"/>
            </a:p>
          </p:txBody>
        </p:sp>
      </p:grpSp>
      <p:grpSp>
        <p:nvGrpSpPr>
          <p:cNvPr id="36" name="组合 35"/>
          <p:cNvGrpSpPr/>
          <p:nvPr/>
        </p:nvGrpSpPr>
        <p:grpSpPr>
          <a:xfrm rot="0">
            <a:off x="6525895" y="1572260"/>
            <a:ext cx="775970" cy="472440"/>
            <a:chOff x="7341" y="6592"/>
            <a:chExt cx="1710" cy="1165"/>
          </a:xfrm>
        </p:grpSpPr>
        <p:sp>
          <p:nvSpPr>
            <p:cNvPr id="11" name="圆角矩形 10"/>
            <p:cNvSpPr/>
            <p:nvPr/>
          </p:nvSpPr>
          <p:spPr>
            <a:xfrm>
              <a:off x="7341" y="6592"/>
              <a:ext cx="1710" cy="1165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603" y="6812"/>
              <a:ext cx="1186" cy="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205</a:t>
              </a:r>
              <a:endParaRPr lang="en-US" altLang="zh-CN" sz="1600" b="1"/>
            </a:p>
          </p:txBody>
        </p:sp>
      </p:grpSp>
      <p:grpSp>
        <p:nvGrpSpPr>
          <p:cNvPr id="34" name="组合 33"/>
          <p:cNvGrpSpPr/>
          <p:nvPr/>
        </p:nvGrpSpPr>
        <p:grpSpPr>
          <a:xfrm rot="0">
            <a:off x="7387590" y="1572260"/>
            <a:ext cx="775970" cy="472440"/>
            <a:chOff x="11894" y="1756"/>
            <a:chExt cx="1710" cy="1165"/>
          </a:xfrm>
        </p:grpSpPr>
        <p:sp>
          <p:nvSpPr>
            <p:cNvPr id="13" name="圆角矩形 12"/>
            <p:cNvSpPr/>
            <p:nvPr/>
          </p:nvSpPr>
          <p:spPr>
            <a:xfrm>
              <a:off x="11894" y="1756"/>
              <a:ext cx="1710" cy="1165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156" y="1976"/>
              <a:ext cx="1186" cy="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201</a:t>
              </a:r>
              <a:endParaRPr lang="en-US" altLang="zh-CN" sz="1600" b="1"/>
            </a:p>
          </p:txBody>
        </p:sp>
      </p:grpSp>
      <p:grpSp>
        <p:nvGrpSpPr>
          <p:cNvPr id="37" name="组合 36"/>
          <p:cNvGrpSpPr/>
          <p:nvPr/>
        </p:nvGrpSpPr>
        <p:grpSpPr>
          <a:xfrm rot="0">
            <a:off x="8249920" y="1570990"/>
            <a:ext cx="775970" cy="472440"/>
            <a:chOff x="4100" y="7384"/>
            <a:chExt cx="1710" cy="1165"/>
          </a:xfrm>
        </p:grpSpPr>
        <p:sp>
          <p:nvSpPr>
            <p:cNvPr id="17" name="圆角矩形 16"/>
            <p:cNvSpPr/>
            <p:nvPr/>
          </p:nvSpPr>
          <p:spPr>
            <a:xfrm>
              <a:off x="4100" y="7384"/>
              <a:ext cx="1710" cy="1165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362" y="7604"/>
              <a:ext cx="1186" cy="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209</a:t>
              </a:r>
              <a:endParaRPr lang="en-US" altLang="zh-CN" sz="1600" b="1"/>
            </a:p>
          </p:txBody>
        </p:sp>
      </p:grpSp>
      <p:grpSp>
        <p:nvGrpSpPr>
          <p:cNvPr id="33" name="组合 32"/>
          <p:cNvGrpSpPr/>
          <p:nvPr/>
        </p:nvGrpSpPr>
        <p:grpSpPr>
          <a:xfrm rot="0">
            <a:off x="9156700" y="1572260"/>
            <a:ext cx="775970" cy="472440"/>
            <a:chOff x="10184" y="3724"/>
            <a:chExt cx="1710" cy="1165"/>
          </a:xfrm>
        </p:grpSpPr>
        <p:sp>
          <p:nvSpPr>
            <p:cNvPr id="19" name="圆角矩形 18"/>
            <p:cNvSpPr/>
            <p:nvPr/>
          </p:nvSpPr>
          <p:spPr>
            <a:xfrm>
              <a:off x="10184" y="3724"/>
              <a:ext cx="1710" cy="1165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0446" y="3944"/>
              <a:ext cx="1186" cy="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107</a:t>
              </a:r>
              <a:endParaRPr lang="en-US" altLang="zh-CN" sz="1600" b="1"/>
            </a:p>
          </p:txBody>
        </p:sp>
      </p:grpSp>
      <p:grpSp>
        <p:nvGrpSpPr>
          <p:cNvPr id="23" name="组合 22"/>
          <p:cNvGrpSpPr/>
          <p:nvPr/>
        </p:nvGrpSpPr>
        <p:grpSpPr>
          <a:xfrm rot="0">
            <a:off x="2215515" y="1550035"/>
            <a:ext cx="775970" cy="472440"/>
            <a:chOff x="10483" y="6812"/>
            <a:chExt cx="1710" cy="1165"/>
          </a:xfrm>
        </p:grpSpPr>
        <p:sp>
          <p:nvSpPr>
            <p:cNvPr id="21" name="圆角矩形 20"/>
            <p:cNvSpPr/>
            <p:nvPr/>
          </p:nvSpPr>
          <p:spPr>
            <a:xfrm>
              <a:off x="10483" y="6812"/>
              <a:ext cx="1710" cy="1165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007" y="7032"/>
              <a:ext cx="1186" cy="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9</a:t>
              </a:r>
              <a:endParaRPr lang="en-US" altLang="zh-CN" sz="1600" b="1"/>
            </a:p>
          </p:txBody>
        </p:sp>
      </p:grpSp>
      <p:grpSp>
        <p:nvGrpSpPr>
          <p:cNvPr id="26" name="组合 25"/>
          <p:cNvGrpSpPr/>
          <p:nvPr/>
        </p:nvGrpSpPr>
        <p:grpSpPr>
          <a:xfrm rot="0">
            <a:off x="10063480" y="1572260"/>
            <a:ext cx="775970" cy="472440"/>
            <a:chOff x="10483" y="6812"/>
            <a:chExt cx="1710" cy="1165"/>
          </a:xfrm>
        </p:grpSpPr>
        <p:sp>
          <p:nvSpPr>
            <p:cNvPr id="27" name="圆角矩形 26"/>
            <p:cNvSpPr/>
            <p:nvPr/>
          </p:nvSpPr>
          <p:spPr>
            <a:xfrm>
              <a:off x="10483" y="6812"/>
              <a:ext cx="1710" cy="1165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1007" y="7032"/>
              <a:ext cx="1186" cy="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5</a:t>
              </a:r>
              <a:endParaRPr lang="en-US" altLang="zh-CN" sz="1600" b="1"/>
            </a:p>
          </p:txBody>
        </p:sp>
      </p:grpSp>
      <p:grpSp>
        <p:nvGrpSpPr>
          <p:cNvPr id="29" name="组合 28"/>
          <p:cNvGrpSpPr/>
          <p:nvPr/>
        </p:nvGrpSpPr>
        <p:grpSpPr>
          <a:xfrm rot="0">
            <a:off x="3939540" y="1551305"/>
            <a:ext cx="775970" cy="472440"/>
            <a:chOff x="10483" y="6812"/>
            <a:chExt cx="1710" cy="1165"/>
          </a:xfrm>
        </p:grpSpPr>
        <p:sp>
          <p:nvSpPr>
            <p:cNvPr id="30" name="圆角矩形 29"/>
            <p:cNvSpPr/>
            <p:nvPr/>
          </p:nvSpPr>
          <p:spPr>
            <a:xfrm>
              <a:off x="10483" y="6812"/>
              <a:ext cx="1710" cy="1165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1007" y="7032"/>
              <a:ext cx="1186" cy="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1</a:t>
              </a:r>
              <a:endParaRPr lang="en-US" altLang="zh-CN" sz="1600" b="1"/>
            </a:p>
          </p:txBody>
        </p:sp>
      </p:grpSp>
      <p:grpSp>
        <p:nvGrpSpPr>
          <p:cNvPr id="39" name="组合 38"/>
          <p:cNvGrpSpPr/>
          <p:nvPr/>
        </p:nvGrpSpPr>
        <p:grpSpPr>
          <a:xfrm rot="0">
            <a:off x="1353820" y="1550035"/>
            <a:ext cx="775970" cy="472440"/>
            <a:chOff x="7763" y="4475"/>
            <a:chExt cx="1710" cy="1165"/>
          </a:xfrm>
        </p:grpSpPr>
        <p:sp>
          <p:nvSpPr>
            <p:cNvPr id="40" name="圆角矩形 39"/>
            <p:cNvSpPr/>
            <p:nvPr/>
          </p:nvSpPr>
          <p:spPr>
            <a:xfrm>
              <a:off x="7763" y="4475"/>
              <a:ext cx="1710" cy="1165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025" y="4695"/>
              <a:ext cx="1186" cy="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103</a:t>
              </a:r>
              <a:endParaRPr lang="en-US" altLang="zh-CN" sz="1600" b="1"/>
            </a:p>
          </p:txBody>
        </p:sp>
      </p:grpSp>
      <p:grpSp>
        <p:nvGrpSpPr>
          <p:cNvPr id="46" name="组合 45"/>
          <p:cNvGrpSpPr/>
          <p:nvPr/>
        </p:nvGrpSpPr>
        <p:grpSpPr>
          <a:xfrm rot="0">
            <a:off x="4801870" y="1572260"/>
            <a:ext cx="775970" cy="472440"/>
            <a:chOff x="10483" y="6812"/>
            <a:chExt cx="1710" cy="1165"/>
          </a:xfrm>
        </p:grpSpPr>
        <p:sp>
          <p:nvSpPr>
            <p:cNvPr id="47" name="圆角矩形 46"/>
            <p:cNvSpPr/>
            <p:nvPr/>
          </p:nvSpPr>
          <p:spPr>
            <a:xfrm>
              <a:off x="10483" y="6812"/>
              <a:ext cx="1710" cy="1165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1007" y="7032"/>
              <a:ext cx="1186" cy="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7</a:t>
              </a:r>
              <a:endParaRPr lang="en-US" altLang="zh-CN" sz="1600" b="1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2476500" y="836930"/>
            <a:ext cx="7233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>
                <a:sym typeface="+mn-ea"/>
              </a:rPr>
              <a:t>Maximum = 209</a:t>
            </a:r>
            <a:r>
              <a:rPr lang="en-US" altLang="zh-CN" dirty="0">
                <a:sym typeface="+mn-ea"/>
              </a:rPr>
              <a:t>    Minimum=1</a:t>
            </a:r>
            <a:r>
              <a:rPr lang="en-US" altLang="zh-CN" dirty="0">
                <a:sym typeface="+mn-ea"/>
              </a:rPr>
              <a:t>    Difference=208    Size = 11</a:t>
            </a:r>
            <a:endParaRPr lang="en-US" altLang="zh-CN" dirty="0">
              <a:sym typeface="+mn-ea"/>
            </a:endParaRPr>
          </a:p>
          <a:p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4206240" y="2381250"/>
            <a:ext cx="378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>
                <a:effectLst/>
                <a:sym typeface="+mn-ea"/>
              </a:rPr>
              <a:t>Reduced buckets splitting</a:t>
            </a:r>
            <a:endParaRPr lang="en-US" altLang="zh-CN">
              <a:solidFill>
                <a:schemeClr val="tx1"/>
              </a:solidFill>
              <a:effectLst/>
              <a:sym typeface="+mn-ea"/>
            </a:endParaRPr>
          </a:p>
          <a:p>
            <a:endParaRPr lang="zh-CN" altLang="en-US">
              <a:effectLst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775075" y="2828925"/>
            <a:ext cx="5582285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B0F0"/>
                </a:solidFill>
                <a:sym typeface="+mn-ea"/>
              </a:rPr>
              <a:t> Function f(n) =(array[i] -min)/(max-min) * array.length</a:t>
            </a:r>
            <a:endParaRPr lang="en-US" altLang="zh-CN" dirty="0">
              <a:solidFill>
                <a:srgbClr val="00B0F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53180" y="3925570"/>
            <a:ext cx="3393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                -1 / 208 * 12)  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469380" y="3925570"/>
            <a:ext cx="5067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= 5</a:t>
            </a:r>
            <a:endParaRPr lang="zh-CN" altLang="en-US"/>
          </a:p>
        </p:txBody>
      </p:sp>
      <p:grpSp>
        <p:nvGrpSpPr>
          <p:cNvPr id="88" name="组合 87"/>
          <p:cNvGrpSpPr/>
          <p:nvPr/>
        </p:nvGrpSpPr>
        <p:grpSpPr>
          <a:xfrm>
            <a:off x="803377" y="3364892"/>
            <a:ext cx="963827" cy="928883"/>
            <a:chOff x="1461" y="4337"/>
            <a:chExt cx="2127" cy="2127"/>
          </a:xfrm>
        </p:grpSpPr>
        <p:pic>
          <p:nvPicPr>
            <p:cNvPr id="8" name="图片 7" descr="油漆桶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61" y="4337"/>
              <a:ext cx="2127" cy="2127"/>
            </a:xfrm>
            <a:prstGeom prst="rect">
              <a:avLst/>
            </a:prstGeom>
          </p:spPr>
        </p:pic>
        <p:sp>
          <p:nvSpPr>
            <p:cNvPr id="87" name="文本框 86"/>
            <p:cNvSpPr txBox="1"/>
            <p:nvPr/>
          </p:nvSpPr>
          <p:spPr>
            <a:xfrm>
              <a:off x="1939" y="5096"/>
              <a:ext cx="1123" cy="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rgbClr val="C00000"/>
                  </a:solidFill>
                </a:rPr>
                <a:t> 5</a:t>
              </a:r>
              <a:endParaRPr lang="en-US" altLang="zh-CN" sz="2400" b="1">
                <a:solidFill>
                  <a:srgbClr val="C00000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968115" y="5193030"/>
            <a:ext cx="7614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put the value of </a:t>
            </a:r>
            <a:r>
              <a:rPr lang="zh-CN" altLang="en-US"/>
              <a:t>elemen</a:t>
            </a:r>
            <a:r>
              <a:rPr lang="en-US" altLang="zh-CN"/>
              <a:t>t </a:t>
            </a:r>
            <a:r>
              <a:rPr lang="zh-CN" altLang="en-US"/>
              <a:t>into the</a:t>
            </a:r>
            <a:r>
              <a:rPr lang="en-US" altLang="zh-CN"/>
              <a:t> function</a:t>
            </a:r>
            <a:r>
              <a:rPr lang="zh-CN" altLang="en-US"/>
              <a:t>, </a:t>
            </a:r>
            <a:r>
              <a:rPr lang="en-US" altLang="zh-CN"/>
              <a:t>return the key of each </a:t>
            </a:r>
            <a:r>
              <a:rPr lang="zh-CN" altLang="en-US"/>
              <a:t>bucket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15240" y="0"/>
            <a:ext cx="32969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chemeClr val="bg1">
                    <a:lumMod val="50000"/>
                  </a:schemeClr>
                </a:solidFill>
                <a:sym typeface="+mn-ea"/>
              </a:rPr>
              <a:t>Dynamic description</a:t>
            </a:r>
            <a:endParaRPr lang="en-US" altLang="zh-CN" sz="1600" b="1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endParaRPr lang="en-US" altLang="zh-CN" sz="1600" b="1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75 0.0966667 L 0.230677 0.339352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" y="1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24" grpId="0"/>
      <p:bldP spid="2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 rot="0">
            <a:off x="4133215" y="3873500"/>
            <a:ext cx="775970" cy="472440"/>
            <a:chOff x="7763" y="4475"/>
            <a:chExt cx="1710" cy="1165"/>
          </a:xfrm>
        </p:grpSpPr>
        <p:sp>
          <p:nvSpPr>
            <p:cNvPr id="40" name="圆角矩形 39"/>
            <p:cNvSpPr/>
            <p:nvPr/>
          </p:nvSpPr>
          <p:spPr>
            <a:xfrm>
              <a:off x="7763" y="4475"/>
              <a:ext cx="1710" cy="1165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025" y="4695"/>
              <a:ext cx="1186" cy="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103</a:t>
              </a:r>
              <a:endParaRPr lang="en-US" altLang="zh-CN" sz="1600" b="1"/>
            </a:p>
          </p:txBody>
        </p:sp>
      </p:grpSp>
      <p:grpSp>
        <p:nvGrpSpPr>
          <p:cNvPr id="32" name="组合 31"/>
          <p:cNvGrpSpPr/>
          <p:nvPr/>
        </p:nvGrpSpPr>
        <p:grpSpPr>
          <a:xfrm rot="0">
            <a:off x="2621280" y="1571625"/>
            <a:ext cx="775970" cy="472440"/>
            <a:chOff x="7763" y="4475"/>
            <a:chExt cx="1710" cy="1165"/>
          </a:xfrm>
        </p:grpSpPr>
        <p:sp>
          <p:nvSpPr>
            <p:cNvPr id="6" name="圆角矩形 5"/>
            <p:cNvSpPr/>
            <p:nvPr/>
          </p:nvSpPr>
          <p:spPr>
            <a:xfrm>
              <a:off x="7763" y="4475"/>
              <a:ext cx="1710" cy="1165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025" y="4695"/>
              <a:ext cx="1186" cy="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105</a:t>
              </a:r>
              <a:endParaRPr lang="en-US" altLang="zh-CN" sz="1600" b="1"/>
            </a:p>
          </p:txBody>
        </p:sp>
      </p:grpSp>
      <p:grpSp>
        <p:nvGrpSpPr>
          <p:cNvPr id="35" name="组合 34"/>
          <p:cNvGrpSpPr/>
          <p:nvPr/>
        </p:nvGrpSpPr>
        <p:grpSpPr>
          <a:xfrm rot="0">
            <a:off x="6113780" y="1572260"/>
            <a:ext cx="775970" cy="472440"/>
            <a:chOff x="13342" y="5048"/>
            <a:chExt cx="1710" cy="1165"/>
          </a:xfrm>
        </p:grpSpPr>
        <p:sp>
          <p:nvSpPr>
            <p:cNvPr id="9" name="圆角矩形 8"/>
            <p:cNvSpPr/>
            <p:nvPr/>
          </p:nvSpPr>
          <p:spPr>
            <a:xfrm>
              <a:off x="13342" y="5048"/>
              <a:ext cx="1710" cy="1165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3604" y="5268"/>
              <a:ext cx="1186" cy="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205</a:t>
              </a:r>
              <a:endParaRPr lang="en-US" altLang="zh-CN" sz="1600" b="1"/>
            </a:p>
          </p:txBody>
        </p:sp>
      </p:grpSp>
      <p:grpSp>
        <p:nvGrpSpPr>
          <p:cNvPr id="36" name="组合 35"/>
          <p:cNvGrpSpPr/>
          <p:nvPr/>
        </p:nvGrpSpPr>
        <p:grpSpPr>
          <a:xfrm rot="0">
            <a:off x="6976110" y="1572260"/>
            <a:ext cx="775970" cy="472440"/>
            <a:chOff x="7341" y="6592"/>
            <a:chExt cx="1710" cy="1165"/>
          </a:xfrm>
        </p:grpSpPr>
        <p:sp>
          <p:nvSpPr>
            <p:cNvPr id="11" name="圆角矩形 10"/>
            <p:cNvSpPr/>
            <p:nvPr/>
          </p:nvSpPr>
          <p:spPr>
            <a:xfrm>
              <a:off x="7341" y="6592"/>
              <a:ext cx="1710" cy="1165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603" y="6812"/>
              <a:ext cx="1186" cy="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201</a:t>
              </a:r>
              <a:endParaRPr lang="en-US" altLang="zh-CN" sz="1600" b="1"/>
            </a:p>
          </p:txBody>
        </p:sp>
      </p:grpSp>
      <p:grpSp>
        <p:nvGrpSpPr>
          <p:cNvPr id="34" name="组合 33"/>
          <p:cNvGrpSpPr/>
          <p:nvPr/>
        </p:nvGrpSpPr>
        <p:grpSpPr>
          <a:xfrm rot="0">
            <a:off x="7837805" y="1572260"/>
            <a:ext cx="775970" cy="472440"/>
            <a:chOff x="11894" y="1756"/>
            <a:chExt cx="1710" cy="1165"/>
          </a:xfrm>
        </p:grpSpPr>
        <p:sp>
          <p:nvSpPr>
            <p:cNvPr id="13" name="圆角矩形 12"/>
            <p:cNvSpPr/>
            <p:nvPr/>
          </p:nvSpPr>
          <p:spPr>
            <a:xfrm>
              <a:off x="11894" y="1756"/>
              <a:ext cx="1710" cy="1165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156" y="1976"/>
              <a:ext cx="1186" cy="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209</a:t>
              </a:r>
              <a:endParaRPr lang="en-US" altLang="zh-CN" sz="1600" b="1"/>
            </a:p>
          </p:txBody>
        </p:sp>
      </p:grpSp>
      <p:grpSp>
        <p:nvGrpSpPr>
          <p:cNvPr id="38" name="组合 37"/>
          <p:cNvGrpSpPr/>
          <p:nvPr/>
        </p:nvGrpSpPr>
        <p:grpSpPr>
          <a:xfrm rot="0">
            <a:off x="4367530" y="1572260"/>
            <a:ext cx="775970" cy="472440"/>
            <a:chOff x="12156" y="8953"/>
            <a:chExt cx="1710" cy="1165"/>
          </a:xfrm>
        </p:grpSpPr>
        <p:sp>
          <p:nvSpPr>
            <p:cNvPr id="15" name="圆角矩形 14"/>
            <p:cNvSpPr/>
            <p:nvPr/>
          </p:nvSpPr>
          <p:spPr>
            <a:xfrm>
              <a:off x="12156" y="8953"/>
              <a:ext cx="1710" cy="1165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629" y="9172"/>
              <a:ext cx="975" cy="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 7</a:t>
              </a:r>
              <a:endParaRPr lang="en-US" altLang="zh-CN" sz="1600" b="1"/>
            </a:p>
          </p:txBody>
        </p:sp>
      </p:grpSp>
      <p:grpSp>
        <p:nvGrpSpPr>
          <p:cNvPr id="37" name="组合 36"/>
          <p:cNvGrpSpPr/>
          <p:nvPr/>
        </p:nvGrpSpPr>
        <p:grpSpPr>
          <a:xfrm rot="0">
            <a:off x="8700135" y="1570990"/>
            <a:ext cx="775970" cy="472440"/>
            <a:chOff x="4100" y="7384"/>
            <a:chExt cx="1710" cy="1165"/>
          </a:xfrm>
        </p:grpSpPr>
        <p:sp>
          <p:nvSpPr>
            <p:cNvPr id="17" name="圆角矩形 16"/>
            <p:cNvSpPr/>
            <p:nvPr/>
          </p:nvSpPr>
          <p:spPr>
            <a:xfrm>
              <a:off x="4100" y="7384"/>
              <a:ext cx="1710" cy="1165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362" y="7604"/>
              <a:ext cx="1186" cy="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107</a:t>
              </a:r>
              <a:endParaRPr lang="en-US" altLang="zh-CN" sz="1600" b="1"/>
            </a:p>
          </p:txBody>
        </p:sp>
      </p:grpSp>
      <p:grpSp>
        <p:nvGrpSpPr>
          <p:cNvPr id="33" name="组合 32"/>
          <p:cNvGrpSpPr/>
          <p:nvPr/>
        </p:nvGrpSpPr>
        <p:grpSpPr>
          <a:xfrm rot="0">
            <a:off x="9606915" y="1572260"/>
            <a:ext cx="775970" cy="472440"/>
            <a:chOff x="10184" y="3724"/>
            <a:chExt cx="1710" cy="1165"/>
          </a:xfrm>
        </p:grpSpPr>
        <p:sp>
          <p:nvSpPr>
            <p:cNvPr id="19" name="圆角矩形 18"/>
            <p:cNvSpPr/>
            <p:nvPr/>
          </p:nvSpPr>
          <p:spPr>
            <a:xfrm>
              <a:off x="10184" y="3724"/>
              <a:ext cx="1710" cy="1165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0650" y="3943"/>
              <a:ext cx="982" cy="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5</a:t>
              </a:r>
              <a:endParaRPr lang="en-US" altLang="zh-CN" sz="1600" b="1"/>
            </a:p>
          </p:txBody>
        </p:sp>
      </p:grpSp>
      <p:grpSp>
        <p:nvGrpSpPr>
          <p:cNvPr id="23" name="组合 22"/>
          <p:cNvGrpSpPr/>
          <p:nvPr/>
        </p:nvGrpSpPr>
        <p:grpSpPr>
          <a:xfrm rot="0">
            <a:off x="1758950" y="1570355"/>
            <a:ext cx="775970" cy="472440"/>
            <a:chOff x="10483" y="6812"/>
            <a:chExt cx="1710" cy="1165"/>
          </a:xfrm>
        </p:grpSpPr>
        <p:sp>
          <p:nvSpPr>
            <p:cNvPr id="21" name="圆角矩形 20"/>
            <p:cNvSpPr/>
            <p:nvPr/>
          </p:nvSpPr>
          <p:spPr>
            <a:xfrm>
              <a:off x="10483" y="6812"/>
              <a:ext cx="1710" cy="1165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007" y="7032"/>
              <a:ext cx="1186" cy="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9</a:t>
              </a:r>
              <a:endParaRPr lang="en-US" altLang="zh-CN" sz="1600" b="1"/>
            </a:p>
          </p:txBody>
        </p:sp>
      </p:grpSp>
      <p:grpSp>
        <p:nvGrpSpPr>
          <p:cNvPr id="29" name="组合 28"/>
          <p:cNvGrpSpPr/>
          <p:nvPr/>
        </p:nvGrpSpPr>
        <p:grpSpPr>
          <a:xfrm rot="0">
            <a:off x="3482975" y="1571625"/>
            <a:ext cx="775970" cy="472440"/>
            <a:chOff x="10483" y="6812"/>
            <a:chExt cx="1710" cy="1165"/>
          </a:xfrm>
        </p:grpSpPr>
        <p:sp>
          <p:nvSpPr>
            <p:cNvPr id="30" name="圆角矩形 29"/>
            <p:cNvSpPr/>
            <p:nvPr/>
          </p:nvSpPr>
          <p:spPr>
            <a:xfrm>
              <a:off x="10483" y="6812"/>
              <a:ext cx="1710" cy="1165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1007" y="7032"/>
              <a:ext cx="1186" cy="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1</a:t>
              </a:r>
              <a:endParaRPr lang="en-US" altLang="zh-CN" sz="1600" b="1"/>
            </a:p>
          </p:txBody>
        </p:sp>
      </p:grpSp>
      <p:grpSp>
        <p:nvGrpSpPr>
          <p:cNvPr id="46" name="组合 45"/>
          <p:cNvGrpSpPr/>
          <p:nvPr/>
        </p:nvGrpSpPr>
        <p:grpSpPr>
          <a:xfrm rot="0">
            <a:off x="5252085" y="1572260"/>
            <a:ext cx="775970" cy="472440"/>
            <a:chOff x="10483" y="6812"/>
            <a:chExt cx="1710" cy="1165"/>
          </a:xfrm>
        </p:grpSpPr>
        <p:sp>
          <p:nvSpPr>
            <p:cNvPr id="47" name="圆角矩形 46"/>
            <p:cNvSpPr/>
            <p:nvPr/>
          </p:nvSpPr>
          <p:spPr>
            <a:xfrm>
              <a:off x="10483" y="6812"/>
              <a:ext cx="1710" cy="1165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827" y="7031"/>
              <a:ext cx="1366" cy="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101</a:t>
              </a:r>
              <a:endParaRPr lang="en-US" altLang="zh-CN" sz="1600" b="1"/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4206240" y="2381250"/>
            <a:ext cx="378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>
                <a:effectLst/>
                <a:sym typeface="+mn-ea"/>
              </a:rPr>
              <a:t>Reduced buckets splitting</a:t>
            </a:r>
            <a:endParaRPr lang="en-US" altLang="zh-CN">
              <a:solidFill>
                <a:schemeClr val="tx1"/>
              </a:solidFill>
              <a:effectLst/>
              <a:sym typeface="+mn-ea"/>
            </a:endParaRPr>
          </a:p>
          <a:p>
            <a:endParaRPr lang="zh-CN" altLang="en-US">
              <a:effectLst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775075" y="2828925"/>
            <a:ext cx="4642485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B0F0"/>
                </a:solidFill>
                <a:sym typeface="+mn-ea"/>
              </a:rPr>
              <a:t> f(n) =(array[i] -min)/(max-min) * array.length</a:t>
            </a:r>
            <a:endParaRPr lang="en-US" altLang="zh-CN" dirty="0">
              <a:solidFill>
                <a:srgbClr val="00B0F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75075" y="3925570"/>
            <a:ext cx="3471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⌈</a:t>
            </a:r>
            <a:r>
              <a:rPr lang="en-US" altLang="zh-CN"/>
              <a:t>               -1 / 208 * 11⌉  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469380" y="3925570"/>
            <a:ext cx="5067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= 5</a:t>
            </a:r>
            <a:endParaRPr lang="zh-CN" altLang="en-US"/>
          </a:p>
        </p:txBody>
      </p:sp>
      <p:grpSp>
        <p:nvGrpSpPr>
          <p:cNvPr id="104" name="组合 103"/>
          <p:cNvGrpSpPr/>
          <p:nvPr/>
        </p:nvGrpSpPr>
        <p:grpSpPr>
          <a:xfrm>
            <a:off x="1021182" y="4181502"/>
            <a:ext cx="963827" cy="928883"/>
            <a:chOff x="1461" y="4337"/>
            <a:chExt cx="2127" cy="2127"/>
          </a:xfrm>
        </p:grpSpPr>
        <p:pic>
          <p:nvPicPr>
            <p:cNvPr id="105" name="图片 104" descr="油漆桶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61" y="4337"/>
              <a:ext cx="2127" cy="2127"/>
            </a:xfrm>
            <a:prstGeom prst="rect">
              <a:avLst/>
            </a:prstGeom>
          </p:spPr>
        </p:pic>
        <p:sp>
          <p:nvSpPr>
            <p:cNvPr id="106" name="文本框 105"/>
            <p:cNvSpPr txBox="1"/>
            <p:nvPr/>
          </p:nvSpPr>
          <p:spPr>
            <a:xfrm>
              <a:off x="1939" y="5096"/>
              <a:ext cx="1123" cy="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solidFill>
                    <a:srgbClr val="C00000"/>
                  </a:solidFill>
                </a:rPr>
                <a:t>10</a:t>
              </a:r>
              <a:endParaRPr lang="en-US" altLang="zh-CN" sz="2000" b="1">
                <a:solidFill>
                  <a:srgbClr val="C00000"/>
                </a:solidFill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1032612" y="5255922"/>
            <a:ext cx="963827" cy="928883"/>
            <a:chOff x="1461" y="4337"/>
            <a:chExt cx="2127" cy="2127"/>
          </a:xfrm>
        </p:grpSpPr>
        <p:pic>
          <p:nvPicPr>
            <p:cNvPr id="108" name="图片 107" descr="油漆桶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61" y="4337"/>
              <a:ext cx="2127" cy="2127"/>
            </a:xfrm>
            <a:prstGeom prst="rect">
              <a:avLst/>
            </a:prstGeom>
          </p:spPr>
        </p:pic>
        <p:sp>
          <p:nvSpPr>
            <p:cNvPr id="109" name="文本框 108"/>
            <p:cNvSpPr txBox="1"/>
            <p:nvPr/>
          </p:nvSpPr>
          <p:spPr>
            <a:xfrm>
              <a:off x="1939" y="5096"/>
              <a:ext cx="1123" cy="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solidFill>
                    <a:srgbClr val="C00000"/>
                  </a:solidFill>
                </a:rPr>
                <a:t>11</a:t>
              </a:r>
              <a:endParaRPr lang="en-US" altLang="zh-CN" sz="2000" b="1">
                <a:solidFill>
                  <a:srgbClr val="C00000"/>
                </a:solidFill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803377" y="3364892"/>
            <a:ext cx="963827" cy="928883"/>
            <a:chOff x="1461" y="4337"/>
            <a:chExt cx="2127" cy="2127"/>
          </a:xfrm>
        </p:grpSpPr>
        <p:pic>
          <p:nvPicPr>
            <p:cNvPr id="111" name="图片 110" descr="油漆桶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61" y="4337"/>
              <a:ext cx="2127" cy="2127"/>
            </a:xfrm>
            <a:prstGeom prst="rect">
              <a:avLst/>
            </a:prstGeom>
          </p:spPr>
        </p:pic>
        <p:sp>
          <p:nvSpPr>
            <p:cNvPr id="112" name="文本框 111"/>
            <p:cNvSpPr txBox="1"/>
            <p:nvPr/>
          </p:nvSpPr>
          <p:spPr>
            <a:xfrm>
              <a:off x="1939" y="5096"/>
              <a:ext cx="1123" cy="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rgbClr val="C00000"/>
                  </a:solidFill>
                </a:rPr>
                <a:t> 5</a:t>
              </a:r>
              <a:endParaRPr lang="en-US" altLang="zh-CN" sz="2400" b="1">
                <a:solidFill>
                  <a:srgbClr val="C00000"/>
                </a:solidFill>
              </a:endParaRPr>
            </a:p>
          </p:txBody>
        </p:sp>
      </p:grpSp>
      <p:sp>
        <p:nvSpPr>
          <p:cNvPr id="113" name="文本框 112"/>
          <p:cNvSpPr txBox="1"/>
          <p:nvPr/>
        </p:nvSpPr>
        <p:spPr>
          <a:xfrm>
            <a:off x="9357360" y="2541905"/>
            <a:ext cx="2722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40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zh-CN" sz="140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116" name="表格 115"/>
          <p:cNvGraphicFramePr/>
          <p:nvPr>
            <p:custDataLst>
              <p:tags r:id="rId2"/>
            </p:custDataLst>
          </p:nvPr>
        </p:nvGraphicFramePr>
        <p:xfrm>
          <a:off x="9036685" y="3107055"/>
          <a:ext cx="2640965" cy="2584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845"/>
                <a:gridCol w="314960"/>
                <a:gridCol w="996315"/>
                <a:gridCol w="664845"/>
              </a:tblGrid>
              <a:tr h="258445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300" b="0">
                          <a:solidFill>
                            <a:srgbClr val="0070C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(</a:t>
                      </a:r>
                      <a:endParaRPr lang="en-US" altLang="en-US" sz="1300" b="0">
                        <a:solidFill>
                          <a:srgbClr val="0070C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300" b="0">
                          <a:solidFill>
                            <a:srgbClr val="0070C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9</a:t>
                      </a:r>
                      <a:endParaRPr lang="en-US" altLang="en-US" sz="1300" b="0">
                        <a:solidFill>
                          <a:srgbClr val="0070C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300" b="0">
                          <a:solidFill>
                            <a:srgbClr val="0070C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-1)/208*11 =</a:t>
                      </a:r>
                      <a:endParaRPr lang="en-US" altLang="en-US" sz="1300" b="0">
                        <a:solidFill>
                          <a:srgbClr val="0070C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300" b="0">
                          <a:solidFill>
                            <a:srgbClr val="0070C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0</a:t>
                      </a:r>
                      <a:endParaRPr lang="en-US" altLang="en-US" sz="1300" b="0">
                        <a:solidFill>
                          <a:srgbClr val="0070C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8445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300" b="0">
                          <a:solidFill>
                            <a:srgbClr val="0070C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(</a:t>
                      </a:r>
                      <a:endParaRPr lang="en-US" altLang="en-US" sz="1300" b="0">
                        <a:solidFill>
                          <a:srgbClr val="0070C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300" b="0">
                          <a:solidFill>
                            <a:srgbClr val="0070C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105</a:t>
                      </a:r>
                      <a:endParaRPr lang="en-US" altLang="en-US" sz="1300" b="0">
                        <a:solidFill>
                          <a:srgbClr val="0070C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300" b="0">
                          <a:solidFill>
                            <a:srgbClr val="0070C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-1)/208*11 =</a:t>
                      </a:r>
                      <a:endParaRPr lang="en-US" altLang="en-US" sz="1300" b="0">
                        <a:solidFill>
                          <a:srgbClr val="0070C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300" b="0">
                          <a:solidFill>
                            <a:srgbClr val="0070C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5</a:t>
                      </a:r>
                      <a:endParaRPr lang="en-US" altLang="en-US" sz="1300" b="0">
                        <a:solidFill>
                          <a:srgbClr val="0070C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8445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300" b="0">
                          <a:solidFill>
                            <a:srgbClr val="0070C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(</a:t>
                      </a:r>
                      <a:endParaRPr lang="en-US" altLang="en-US" sz="1300" b="0">
                        <a:solidFill>
                          <a:srgbClr val="0070C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300" b="0">
                          <a:solidFill>
                            <a:srgbClr val="0070C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</a:t>
                      </a:r>
                      <a:endParaRPr lang="en-US" altLang="en-US" sz="1300" b="0">
                        <a:solidFill>
                          <a:srgbClr val="0070C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300" b="0">
                          <a:solidFill>
                            <a:srgbClr val="0070C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-1)/208*11 =</a:t>
                      </a:r>
                      <a:endParaRPr lang="en-US" altLang="en-US" sz="1300" b="0">
                        <a:solidFill>
                          <a:srgbClr val="0070C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300" b="0">
                          <a:solidFill>
                            <a:srgbClr val="0070C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0</a:t>
                      </a:r>
                      <a:endParaRPr lang="en-US" altLang="en-US" sz="1300" b="0">
                        <a:solidFill>
                          <a:srgbClr val="0070C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8445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300" b="0">
                          <a:solidFill>
                            <a:srgbClr val="0070C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(</a:t>
                      </a:r>
                      <a:endParaRPr lang="en-US" altLang="en-US" sz="1300" b="0">
                        <a:solidFill>
                          <a:srgbClr val="0070C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300" b="0">
                          <a:solidFill>
                            <a:srgbClr val="0070C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7</a:t>
                      </a:r>
                      <a:endParaRPr lang="en-US" altLang="en-US" sz="1300" b="0">
                        <a:solidFill>
                          <a:srgbClr val="0070C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300" b="0">
                          <a:solidFill>
                            <a:srgbClr val="0070C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-1)/208*11 =</a:t>
                      </a:r>
                      <a:endParaRPr lang="en-US" altLang="en-US" sz="1300" b="0">
                        <a:solidFill>
                          <a:srgbClr val="0070C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300" b="0">
                          <a:solidFill>
                            <a:srgbClr val="0070C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0</a:t>
                      </a:r>
                      <a:endParaRPr lang="en-US" altLang="en-US" sz="1300" b="0">
                        <a:solidFill>
                          <a:srgbClr val="0070C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8445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300" b="0">
                          <a:solidFill>
                            <a:srgbClr val="0070C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(</a:t>
                      </a:r>
                      <a:endParaRPr lang="en-US" altLang="en-US" sz="1300" b="0">
                        <a:solidFill>
                          <a:srgbClr val="0070C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300" b="0">
                          <a:solidFill>
                            <a:srgbClr val="0070C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101</a:t>
                      </a:r>
                      <a:endParaRPr lang="en-US" altLang="en-US" sz="1300" b="0">
                        <a:solidFill>
                          <a:srgbClr val="0070C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300" b="0">
                          <a:solidFill>
                            <a:srgbClr val="0070C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-1)/208*11 =</a:t>
                      </a:r>
                      <a:endParaRPr lang="en-US" altLang="en-US" sz="1300" b="0">
                        <a:solidFill>
                          <a:srgbClr val="0070C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300" b="0">
                          <a:solidFill>
                            <a:srgbClr val="0070C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5</a:t>
                      </a:r>
                      <a:endParaRPr lang="en-US" altLang="en-US" sz="1300" b="0">
                        <a:solidFill>
                          <a:srgbClr val="0070C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8445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300" b="0">
                          <a:solidFill>
                            <a:srgbClr val="0070C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(</a:t>
                      </a:r>
                      <a:endParaRPr lang="en-US" altLang="en-US" sz="1300" b="0">
                        <a:solidFill>
                          <a:srgbClr val="0070C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300" b="0">
                          <a:solidFill>
                            <a:srgbClr val="0070C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205</a:t>
                      </a:r>
                      <a:endParaRPr lang="en-US" altLang="en-US" sz="1300" b="0">
                        <a:solidFill>
                          <a:srgbClr val="0070C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300" b="0">
                          <a:solidFill>
                            <a:srgbClr val="0070C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-1)/208*11 =</a:t>
                      </a:r>
                      <a:endParaRPr lang="en-US" altLang="en-US" sz="1300" b="0">
                        <a:solidFill>
                          <a:srgbClr val="0070C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300" b="0">
                          <a:solidFill>
                            <a:srgbClr val="0070C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10</a:t>
                      </a:r>
                      <a:endParaRPr lang="en-US" altLang="en-US" sz="1300" b="0">
                        <a:solidFill>
                          <a:srgbClr val="0070C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8445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300" b="0">
                          <a:solidFill>
                            <a:srgbClr val="0070C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(</a:t>
                      </a:r>
                      <a:endParaRPr lang="en-US" altLang="en-US" sz="1300" b="0">
                        <a:solidFill>
                          <a:srgbClr val="0070C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300" b="0">
                          <a:solidFill>
                            <a:srgbClr val="0070C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201</a:t>
                      </a:r>
                      <a:endParaRPr lang="en-US" altLang="en-US" sz="1300" b="0">
                        <a:solidFill>
                          <a:srgbClr val="0070C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300" b="0">
                          <a:solidFill>
                            <a:srgbClr val="0070C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-1)/208*11 =</a:t>
                      </a:r>
                      <a:endParaRPr lang="en-US" altLang="en-US" sz="1300" b="0">
                        <a:solidFill>
                          <a:srgbClr val="0070C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300" b="0">
                          <a:solidFill>
                            <a:srgbClr val="0070C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10</a:t>
                      </a:r>
                      <a:endParaRPr lang="en-US" altLang="en-US" sz="1300" b="0">
                        <a:solidFill>
                          <a:srgbClr val="0070C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8445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300" b="0">
                          <a:solidFill>
                            <a:srgbClr val="0070C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(</a:t>
                      </a:r>
                      <a:endParaRPr lang="en-US" altLang="en-US" sz="1300" b="0">
                        <a:solidFill>
                          <a:srgbClr val="0070C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300" b="0">
                          <a:solidFill>
                            <a:srgbClr val="0070C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209</a:t>
                      </a:r>
                      <a:endParaRPr lang="en-US" altLang="en-US" sz="1300" b="0">
                        <a:solidFill>
                          <a:srgbClr val="0070C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300" b="0">
                          <a:solidFill>
                            <a:srgbClr val="0070C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-1)/208*11 =</a:t>
                      </a:r>
                      <a:endParaRPr lang="en-US" altLang="en-US" sz="1300" b="0">
                        <a:solidFill>
                          <a:srgbClr val="0070C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300" b="0">
                          <a:solidFill>
                            <a:srgbClr val="0070C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11</a:t>
                      </a:r>
                      <a:endParaRPr lang="en-US" altLang="en-US" sz="1300" b="0">
                        <a:solidFill>
                          <a:srgbClr val="0070C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8445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300" b="0">
                          <a:solidFill>
                            <a:srgbClr val="0070C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(</a:t>
                      </a:r>
                      <a:endParaRPr lang="en-US" altLang="en-US" sz="1300" b="0">
                        <a:solidFill>
                          <a:srgbClr val="0070C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300" b="0">
                          <a:solidFill>
                            <a:srgbClr val="0070C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107</a:t>
                      </a:r>
                      <a:endParaRPr lang="en-US" altLang="en-US" sz="1300" b="0">
                        <a:solidFill>
                          <a:srgbClr val="0070C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300" b="0">
                          <a:solidFill>
                            <a:srgbClr val="0070C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-1)/208*11 =</a:t>
                      </a:r>
                      <a:endParaRPr lang="en-US" altLang="en-US" sz="1300" b="0">
                        <a:solidFill>
                          <a:srgbClr val="0070C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300" b="0">
                          <a:solidFill>
                            <a:srgbClr val="0070C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5</a:t>
                      </a:r>
                      <a:endParaRPr lang="en-US" altLang="en-US" sz="1300" b="0">
                        <a:solidFill>
                          <a:srgbClr val="0070C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8445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300" b="0">
                          <a:solidFill>
                            <a:srgbClr val="0070C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(</a:t>
                      </a:r>
                      <a:endParaRPr lang="en-US" altLang="en-US" sz="1300" b="0">
                        <a:solidFill>
                          <a:srgbClr val="0070C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300" b="0">
                          <a:solidFill>
                            <a:srgbClr val="0070C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5</a:t>
                      </a:r>
                      <a:endParaRPr lang="en-US" altLang="en-US" sz="1300" b="0">
                        <a:solidFill>
                          <a:srgbClr val="0070C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300" b="0">
                          <a:solidFill>
                            <a:srgbClr val="0070C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-1)/208*11 =</a:t>
                      </a:r>
                      <a:endParaRPr lang="en-US" altLang="en-US" sz="1300" b="0">
                        <a:solidFill>
                          <a:srgbClr val="0070C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300" b="0">
                          <a:solidFill>
                            <a:srgbClr val="0070C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0</a:t>
                      </a:r>
                      <a:endParaRPr lang="en-US" altLang="en-US" sz="1300" b="0">
                        <a:solidFill>
                          <a:srgbClr val="0070C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01" name="组合 100"/>
          <p:cNvGrpSpPr/>
          <p:nvPr/>
        </p:nvGrpSpPr>
        <p:grpSpPr>
          <a:xfrm>
            <a:off x="1032612" y="3107082"/>
            <a:ext cx="963827" cy="928883"/>
            <a:chOff x="1461" y="4337"/>
            <a:chExt cx="2127" cy="2127"/>
          </a:xfrm>
        </p:grpSpPr>
        <p:pic>
          <p:nvPicPr>
            <p:cNvPr id="102" name="图片 101" descr="油漆桶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61" y="4337"/>
              <a:ext cx="2127" cy="2127"/>
            </a:xfrm>
            <a:prstGeom prst="rect">
              <a:avLst/>
            </a:prstGeom>
          </p:spPr>
        </p:pic>
        <p:sp>
          <p:nvSpPr>
            <p:cNvPr id="103" name="文本框 102"/>
            <p:cNvSpPr txBox="1"/>
            <p:nvPr/>
          </p:nvSpPr>
          <p:spPr>
            <a:xfrm>
              <a:off x="1939" y="5096"/>
              <a:ext cx="1123" cy="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rgbClr val="C00000"/>
                  </a:solidFill>
                </a:rPr>
                <a:t> 0</a:t>
              </a:r>
              <a:endParaRPr lang="en-US" altLang="zh-CN" sz="2400" b="1">
                <a:solidFill>
                  <a:srgbClr val="C00000"/>
                </a:solidFill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4790440" y="5694680"/>
            <a:ext cx="5770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ym typeface="+mn-ea"/>
              </a:rPr>
              <a:t>Next, we traverse the data set and place the elements into each corresponding bucket.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4798060" y="6343015"/>
            <a:ext cx="5132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We use HashMap to record buckets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5240" y="0"/>
            <a:ext cx="32969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chemeClr val="bg1">
                    <a:lumMod val="50000"/>
                  </a:schemeClr>
                </a:solidFill>
                <a:sym typeface="+mn-ea"/>
              </a:rPr>
              <a:t>Dynamic description</a:t>
            </a:r>
            <a:endParaRPr lang="en-US" altLang="zh-CN" sz="1600" b="1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endParaRPr lang="en-US" altLang="zh-CN" sz="1600" b="1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ransition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3056 " pathEditMode="relative" ptsTypes=""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3056 " pathEditMode="relative" ptsTypes="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3056 " pathEditMode="relative" ptsTypes="">
                                      <p:cBhvr>
                                        <p:cTn id="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3056 " pathEditMode="relative" ptsTypes="">
                                      <p:cBhvr>
                                        <p:cTn id="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3056 " pathEditMode="relative" ptsTypes="">
                                      <p:cBhvr>
                                        <p:cTn id="2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3056 " pathEditMode="relative" ptsTypes="">
                                      <p:cBhvr>
                                        <p:cTn id="2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3056 " pathEditMode="relative" ptsTypes="">
                                      <p:cBhvr>
                                        <p:cTn id="2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3056 " pathEditMode="relative" ptsTypes="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3056 " pathEditMode="relative" ptsTypes="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3056 " pathEditMode="relative" ptsTypes="">
                                      <p:cBhvr>
                                        <p:cTn id="3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3056 " pathEditMode="relative" ptsTypes="">
                                      <p:cBhvr>
                                        <p:cTn id="3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3056 " pathEditMode="relative" ptsTypes="">
                                      <p:cBhvr>
                                        <p:cTn id="3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85417 -0.181852 " pathEditMode="relative" rAng="0" ptsTypes="">
                                      <p:cBhvr>
                                        <p:cTn id="36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" y="-8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7083 0.00138889 L -0.151198 -0.223519 " pathEditMode="relative" rAng="0" ptsTypes="">
                                      <p:cBhvr>
                                        <p:cTn id="3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" y="-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417 -0.165741 L 0.0435417 0.243889 " pathEditMode="relative" rAng="0" ptsTypes="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20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439"/>
                            </p:stCondLst>
                            <p:childTnLst>
                              <p:par>
                                <p:cTn id="5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9375 -0.173611 L 0.0435417 0.11213 " pathEditMode="relative" rAng="0" ptsTypes="">
                                      <p:cBhvr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439"/>
                            </p:stCondLst>
                            <p:childTnLst>
                              <p:par>
                                <p:cTn id="5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125 -0.171851 L -0.0279688 0.242315 " pathEditMode="relative" rAng="0" ptsTypes="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" y="2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439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1458 -0.171944 L -0.0290104 0.240741 " pathEditMode="relative" rAng="0" ptsTypes="">
                                      <p:cBhvr>
                                        <p:cTn id="6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" y="2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439"/>
                            </p:stCondLst>
                            <p:childTnLst>
                              <p:par>
                                <p:cTn id="6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89583 -0.168981 L -0.102396 0.113519 " pathEditMode="relative" rAng="0" ptsTypes="">
                                      <p:cBhvr>
                                        <p:cTn id="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" y="1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439"/>
                            </p:stCondLst>
                            <p:childTnLst>
                              <p:par>
                                <p:cTn id="6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3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4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759"/>
                            </p:stCondLst>
                            <p:childTnLst>
                              <p:par>
                                <p:cTn id="7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7083 -0.171944 L -0.316146 0.401944 " pathEditMode="relative" rAng="0" ptsTypes="">
                                      <p:cBhvr>
                                        <p:cTn id="7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" y="2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759"/>
                            </p:stCondLst>
                            <p:childTnLst>
                              <p:par>
                                <p:cTn id="8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33333 -0.163148 L -0.314479 0.401944 " pathEditMode="relative" rAng="0" ptsTypes="">
                                      <p:cBhvr>
                                        <p:cTn id="8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" y="2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759"/>
                            </p:stCondLst>
                            <p:childTnLst>
                              <p:par>
                                <p:cTn id="8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259"/>
                            </p:stCondLst>
                            <p:childTnLst>
                              <p:par>
                                <p:cTn id="8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125 -0.171944 L -0.457552 0.560185 " pathEditMode="relative" rAng="0" ptsTypes="">
                                      <p:cBhvr>
                                        <p:cTn id="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" y="3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3259"/>
                            </p:stCondLst>
                            <p:childTnLst>
                              <p:par>
                                <p:cTn id="9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125 -0.17037 L -0.314479 0.110741 " pathEditMode="relative" rAng="0" ptsTypes="">
                                      <p:cBhvr>
                                        <p:cTn id="9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" y="1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4259"/>
                            </p:stCondLst>
                            <p:childTnLst>
                              <p:par>
                                <p:cTn id="9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6875 -0.170648 L -0.389688 0.240741 " pathEditMode="relative" rAng="0" ptsTypes="">
                                      <p:cBhvr>
                                        <p:cTn id="9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" y="2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55" grpId="0"/>
      <p:bldP spid="56" grpId="0"/>
      <p:bldP spid="43" grpId="0"/>
      <p:bldP spid="43" grpId="1"/>
      <p:bldP spid="44" grpId="0"/>
      <p:bldP spid="4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855720" y="1073150"/>
            <a:ext cx="4641850" cy="954405"/>
            <a:chOff x="5945" y="3750"/>
            <a:chExt cx="7310" cy="1503"/>
          </a:xfrm>
        </p:grpSpPr>
        <p:sp>
          <p:nvSpPr>
            <p:cNvPr id="55" name="文本框 54"/>
            <p:cNvSpPr txBox="1"/>
            <p:nvPr/>
          </p:nvSpPr>
          <p:spPr>
            <a:xfrm>
              <a:off x="6624" y="3750"/>
              <a:ext cx="595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dirty="0">
                  <a:effectLst/>
                  <a:sym typeface="+mn-ea"/>
                </a:rPr>
                <a:t>Reduced buckets splitting</a:t>
              </a:r>
              <a:endParaRPr lang="en-US" altLang="zh-CN">
                <a:solidFill>
                  <a:schemeClr val="tx1"/>
                </a:solidFill>
                <a:effectLst/>
                <a:sym typeface="+mn-ea"/>
              </a:endParaRPr>
            </a:p>
            <a:p>
              <a:endParaRPr lang="zh-CN" altLang="en-US">
                <a:effectLst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945" y="4455"/>
              <a:ext cx="7311" cy="79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dirty="0">
                  <a:solidFill>
                    <a:srgbClr val="00B0F0"/>
                  </a:solidFill>
                  <a:sym typeface="+mn-ea"/>
                </a:rPr>
                <a:t> f(n) =(array[i] -min)/(max-min) * array.length</a:t>
              </a:r>
              <a:endParaRPr lang="en-US" altLang="zh-CN" dirty="0">
                <a:solidFill>
                  <a:srgbClr val="00B0F0"/>
                </a:solidFill>
                <a:sym typeface="+mn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021080" y="4181475"/>
            <a:ext cx="3067050" cy="928370"/>
            <a:chOff x="1608" y="6585"/>
            <a:chExt cx="4830" cy="1462"/>
          </a:xfrm>
        </p:grpSpPr>
        <p:grpSp>
          <p:nvGrpSpPr>
            <p:cNvPr id="35" name="组合 34"/>
            <p:cNvGrpSpPr/>
            <p:nvPr/>
          </p:nvGrpSpPr>
          <p:grpSpPr>
            <a:xfrm rot="0">
              <a:off x="3679" y="6827"/>
              <a:ext cx="1222" cy="744"/>
              <a:chOff x="13342" y="5048"/>
              <a:chExt cx="1710" cy="1165"/>
            </a:xfrm>
          </p:grpSpPr>
          <p:sp>
            <p:nvSpPr>
              <p:cNvPr id="9" name="圆角矩形 8"/>
              <p:cNvSpPr/>
              <p:nvPr/>
            </p:nvSpPr>
            <p:spPr>
              <a:xfrm>
                <a:off x="13342" y="5048"/>
                <a:ext cx="1710" cy="1165"/>
              </a:xfrm>
              <a:prstGeom prst="roundRect">
                <a:avLst/>
              </a:prstGeom>
              <a:noFill/>
              <a:ln w="28575">
                <a:solidFill>
                  <a:srgbClr val="00B0F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3604" y="5268"/>
                <a:ext cx="1186" cy="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 b="1"/>
                  <a:t>205</a:t>
                </a:r>
                <a:endParaRPr lang="en-US" altLang="zh-CN" sz="1600" b="1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 rot="0">
              <a:off x="5216" y="6827"/>
              <a:ext cx="1222" cy="744"/>
              <a:chOff x="7341" y="6592"/>
              <a:chExt cx="1710" cy="1165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7341" y="6592"/>
                <a:ext cx="1710" cy="1165"/>
              </a:xfrm>
              <a:prstGeom prst="roundRect">
                <a:avLst/>
              </a:prstGeom>
              <a:noFill/>
              <a:ln w="28575">
                <a:solidFill>
                  <a:srgbClr val="00B0F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7603" y="6812"/>
                <a:ext cx="1186" cy="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 b="1"/>
                  <a:t>201</a:t>
                </a:r>
                <a:endParaRPr lang="en-US" altLang="zh-CN" sz="1600" b="1"/>
              </a:p>
            </p:txBody>
          </p:sp>
        </p:grpSp>
        <p:grpSp>
          <p:nvGrpSpPr>
            <p:cNvPr id="104" name="组合 103"/>
            <p:cNvGrpSpPr/>
            <p:nvPr/>
          </p:nvGrpSpPr>
          <p:grpSpPr>
            <a:xfrm>
              <a:off x="1608" y="6585"/>
              <a:ext cx="1518" cy="1463"/>
              <a:chOff x="1461" y="4337"/>
              <a:chExt cx="2127" cy="2127"/>
            </a:xfrm>
          </p:grpSpPr>
          <p:pic>
            <p:nvPicPr>
              <p:cNvPr id="105" name="图片 104" descr="油漆桶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461" y="4337"/>
                <a:ext cx="2127" cy="2127"/>
              </a:xfrm>
              <a:prstGeom prst="rect">
                <a:avLst/>
              </a:prstGeom>
            </p:spPr>
          </p:pic>
          <p:sp>
            <p:nvSpPr>
              <p:cNvPr id="106" name="文本框 105"/>
              <p:cNvSpPr txBox="1"/>
              <p:nvPr/>
            </p:nvSpPr>
            <p:spPr>
              <a:xfrm>
                <a:off x="1939" y="5096"/>
                <a:ext cx="1123" cy="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 b="1">
                    <a:solidFill>
                      <a:srgbClr val="C00000"/>
                    </a:solidFill>
                  </a:rPr>
                  <a:t>10</a:t>
                </a:r>
                <a:endParaRPr lang="en-US" altLang="zh-CN" sz="2000" b="1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1032510" y="5255895"/>
            <a:ext cx="2079625" cy="928370"/>
            <a:chOff x="1626" y="8277"/>
            <a:chExt cx="3275" cy="1462"/>
          </a:xfrm>
        </p:grpSpPr>
        <p:grpSp>
          <p:nvGrpSpPr>
            <p:cNvPr id="34" name="组合 33"/>
            <p:cNvGrpSpPr/>
            <p:nvPr/>
          </p:nvGrpSpPr>
          <p:grpSpPr>
            <a:xfrm rot="0">
              <a:off x="3679" y="8541"/>
              <a:ext cx="1222" cy="744"/>
              <a:chOff x="11894" y="1756"/>
              <a:chExt cx="1710" cy="1165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11894" y="1756"/>
                <a:ext cx="1710" cy="1165"/>
              </a:xfrm>
              <a:prstGeom prst="roundRect">
                <a:avLst/>
              </a:prstGeom>
              <a:noFill/>
              <a:ln w="28575">
                <a:solidFill>
                  <a:srgbClr val="00B0F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2156" y="1976"/>
                <a:ext cx="1186" cy="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 b="1"/>
                  <a:t>209</a:t>
                </a:r>
                <a:endParaRPr lang="en-US" altLang="zh-CN" sz="1600" b="1"/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1626" y="8277"/>
              <a:ext cx="1518" cy="1463"/>
              <a:chOff x="1461" y="4337"/>
              <a:chExt cx="2127" cy="2127"/>
            </a:xfrm>
          </p:grpSpPr>
          <p:pic>
            <p:nvPicPr>
              <p:cNvPr id="108" name="图片 107" descr="油漆桶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461" y="4337"/>
                <a:ext cx="2127" cy="2127"/>
              </a:xfrm>
              <a:prstGeom prst="rect">
                <a:avLst/>
              </a:prstGeom>
            </p:spPr>
          </p:pic>
          <p:sp>
            <p:nvSpPr>
              <p:cNvPr id="109" name="文本框 108"/>
              <p:cNvSpPr txBox="1"/>
              <p:nvPr/>
            </p:nvSpPr>
            <p:spPr>
              <a:xfrm>
                <a:off x="1939" y="5096"/>
                <a:ext cx="1123" cy="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 b="1">
                    <a:solidFill>
                      <a:srgbClr val="C00000"/>
                    </a:solidFill>
                  </a:rPr>
                  <a:t>11</a:t>
                </a:r>
                <a:endParaRPr lang="en-US" altLang="zh-CN" sz="2000" b="1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1010285" y="2178050"/>
            <a:ext cx="5029835" cy="928370"/>
            <a:chOff x="1591" y="3430"/>
            <a:chExt cx="7921" cy="1462"/>
          </a:xfrm>
        </p:grpSpPr>
        <p:sp>
          <p:nvSpPr>
            <p:cNvPr id="40" name="圆角矩形 39"/>
            <p:cNvSpPr/>
            <p:nvPr/>
          </p:nvSpPr>
          <p:spPr>
            <a:xfrm>
              <a:off x="3679" y="3677"/>
              <a:ext cx="1222" cy="744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866" y="3817"/>
              <a:ext cx="84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103</a:t>
              </a:r>
              <a:endParaRPr lang="en-US" altLang="zh-CN" sz="1600" b="1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216" y="3677"/>
              <a:ext cx="1222" cy="744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403" y="3817"/>
              <a:ext cx="84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105</a:t>
              </a:r>
              <a:endParaRPr lang="en-US" altLang="zh-CN" sz="1600" b="1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8290" y="3677"/>
              <a:ext cx="1222" cy="744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477" y="3817"/>
              <a:ext cx="84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107</a:t>
              </a:r>
              <a:endParaRPr lang="en-US" altLang="zh-CN" sz="1600" b="1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6753" y="3677"/>
              <a:ext cx="1222" cy="744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999" y="3817"/>
              <a:ext cx="97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101</a:t>
              </a:r>
              <a:endParaRPr lang="en-US" altLang="zh-CN" sz="1600" b="1"/>
            </a:p>
          </p:txBody>
        </p:sp>
        <p:pic>
          <p:nvPicPr>
            <p:cNvPr id="111" name="图片 110" descr="油漆桶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91" y="3430"/>
              <a:ext cx="1518" cy="1463"/>
            </a:xfrm>
            <a:prstGeom prst="rect">
              <a:avLst/>
            </a:prstGeom>
          </p:spPr>
        </p:pic>
        <p:sp>
          <p:nvSpPr>
            <p:cNvPr id="112" name="文本框 111"/>
            <p:cNvSpPr txBox="1"/>
            <p:nvPr/>
          </p:nvSpPr>
          <p:spPr>
            <a:xfrm>
              <a:off x="1932" y="3952"/>
              <a:ext cx="80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rgbClr val="C00000"/>
                  </a:solidFill>
                </a:rPr>
                <a:t> 5</a:t>
              </a:r>
              <a:endParaRPr lang="en-US" altLang="zh-CN" sz="2400" b="1">
                <a:solidFill>
                  <a:srgbClr val="C00000"/>
                </a:solidFill>
              </a:endParaRPr>
            </a:p>
          </p:txBody>
        </p:sp>
      </p:grpSp>
      <p:sp>
        <p:nvSpPr>
          <p:cNvPr id="113" name="文本框 112"/>
          <p:cNvSpPr txBox="1"/>
          <p:nvPr/>
        </p:nvSpPr>
        <p:spPr>
          <a:xfrm>
            <a:off x="9357360" y="2541905"/>
            <a:ext cx="2722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40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zh-CN" sz="140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32510" y="3107055"/>
            <a:ext cx="5007610" cy="928370"/>
            <a:chOff x="1626" y="4893"/>
            <a:chExt cx="7886" cy="1462"/>
          </a:xfrm>
        </p:grpSpPr>
        <p:grpSp>
          <p:nvGrpSpPr>
            <p:cNvPr id="38" name="组合 37"/>
            <p:cNvGrpSpPr/>
            <p:nvPr/>
          </p:nvGrpSpPr>
          <p:grpSpPr>
            <a:xfrm rot="0">
              <a:off x="6753" y="5252"/>
              <a:ext cx="1222" cy="744"/>
              <a:chOff x="12156" y="8953"/>
              <a:chExt cx="1710" cy="1165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12156" y="8953"/>
                <a:ext cx="1710" cy="1165"/>
              </a:xfrm>
              <a:prstGeom prst="roundRect">
                <a:avLst/>
              </a:prstGeom>
              <a:noFill/>
              <a:ln w="28575">
                <a:solidFill>
                  <a:srgbClr val="00B0F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2629" y="9172"/>
                <a:ext cx="975" cy="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 b="1"/>
                  <a:t> 7</a:t>
                </a:r>
                <a:endParaRPr lang="en-US" altLang="zh-CN" sz="1600" b="1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 rot="0">
              <a:off x="8290" y="5252"/>
              <a:ext cx="1222" cy="744"/>
              <a:chOff x="10184" y="3724"/>
              <a:chExt cx="1710" cy="1165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10184" y="3724"/>
                <a:ext cx="1710" cy="1165"/>
              </a:xfrm>
              <a:prstGeom prst="roundRect">
                <a:avLst/>
              </a:prstGeom>
              <a:noFill/>
              <a:ln w="28575">
                <a:solidFill>
                  <a:srgbClr val="00B0F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0650" y="3943"/>
                <a:ext cx="982" cy="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 b="1"/>
                  <a:t>5</a:t>
                </a:r>
                <a:endParaRPr lang="en-US" altLang="zh-CN" sz="1600" b="1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0">
              <a:off x="3679" y="5252"/>
              <a:ext cx="1222" cy="744"/>
              <a:chOff x="10483" y="6812"/>
              <a:chExt cx="1710" cy="1165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10483" y="6812"/>
                <a:ext cx="1710" cy="1165"/>
              </a:xfrm>
              <a:prstGeom prst="roundRect">
                <a:avLst/>
              </a:prstGeom>
              <a:noFill/>
              <a:ln w="28575">
                <a:solidFill>
                  <a:srgbClr val="00B0F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1007" y="7032"/>
                <a:ext cx="1186" cy="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 b="1"/>
                  <a:t>9</a:t>
                </a:r>
                <a:endParaRPr lang="en-US" altLang="zh-CN" sz="1600" b="1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 rot="0">
              <a:off x="5216" y="5252"/>
              <a:ext cx="1222" cy="744"/>
              <a:chOff x="10483" y="6812"/>
              <a:chExt cx="1710" cy="1165"/>
            </a:xfrm>
          </p:grpSpPr>
          <p:sp>
            <p:nvSpPr>
              <p:cNvPr id="30" name="圆角矩形 29"/>
              <p:cNvSpPr/>
              <p:nvPr/>
            </p:nvSpPr>
            <p:spPr>
              <a:xfrm>
                <a:off x="10483" y="6812"/>
                <a:ext cx="1710" cy="1165"/>
              </a:xfrm>
              <a:prstGeom prst="roundRect">
                <a:avLst/>
              </a:prstGeom>
              <a:noFill/>
              <a:ln w="28575">
                <a:solidFill>
                  <a:srgbClr val="00B0F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1007" y="7032"/>
                <a:ext cx="1186" cy="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 b="1"/>
                  <a:t>1</a:t>
                </a:r>
                <a:endParaRPr lang="en-US" altLang="zh-CN" sz="1600" b="1"/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>
              <a:off x="1626" y="4893"/>
              <a:ext cx="1518" cy="1463"/>
              <a:chOff x="1461" y="4337"/>
              <a:chExt cx="2127" cy="2127"/>
            </a:xfrm>
          </p:grpSpPr>
          <p:pic>
            <p:nvPicPr>
              <p:cNvPr id="102" name="图片 101" descr="油漆桶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461" y="4337"/>
                <a:ext cx="2127" cy="2127"/>
              </a:xfrm>
              <a:prstGeom prst="rect">
                <a:avLst/>
              </a:prstGeom>
            </p:spPr>
          </p:pic>
          <p:sp>
            <p:nvSpPr>
              <p:cNvPr id="103" name="文本框 102"/>
              <p:cNvSpPr txBox="1"/>
              <p:nvPr/>
            </p:nvSpPr>
            <p:spPr>
              <a:xfrm>
                <a:off x="1939" y="5096"/>
                <a:ext cx="1123" cy="1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>
                    <a:solidFill>
                      <a:srgbClr val="C00000"/>
                    </a:solidFill>
                  </a:rPr>
                  <a:t> 0</a:t>
                </a:r>
                <a:endParaRPr lang="en-US" altLang="zh-CN" sz="2400" b="1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27" name="文本框 26"/>
          <p:cNvSpPr txBox="1"/>
          <p:nvPr/>
        </p:nvSpPr>
        <p:spPr>
          <a:xfrm>
            <a:off x="6040120" y="4650740"/>
            <a:ext cx="6788785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dirty="0">
                <a:sym typeface="+mn-ea"/>
              </a:rPr>
              <a:t>Then, sort the elements inside each bucket separately </a:t>
            </a:r>
            <a:endParaRPr lang="en-US" altLang="zh-CN" dirty="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sym typeface="+mn-ea"/>
              </a:rPr>
              <a:t>and iterate over all buckets and print all elements in turn</a:t>
            </a:r>
            <a:endParaRPr lang="en-US" altLang="zh-CN" dirty="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b="1" dirty="0">
                <a:sym typeface="+mn-ea"/>
              </a:rPr>
              <a:t>DONE!</a:t>
            </a:r>
            <a:endParaRPr lang="zh-CN" altLang="en-US" b="1"/>
          </a:p>
          <a:p>
            <a:endParaRPr lang="zh-CN" altLang="en-US" b="1"/>
          </a:p>
        </p:txBody>
      </p:sp>
      <p:sp>
        <p:nvSpPr>
          <p:cNvPr id="28" name="文本框 27"/>
          <p:cNvSpPr txBox="1"/>
          <p:nvPr/>
        </p:nvSpPr>
        <p:spPr>
          <a:xfrm>
            <a:off x="15240" y="0"/>
            <a:ext cx="32969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chemeClr val="bg1">
                    <a:lumMod val="50000"/>
                  </a:schemeClr>
                </a:solidFill>
                <a:sym typeface="+mn-ea"/>
              </a:rPr>
              <a:t>Dynamic description</a:t>
            </a:r>
            <a:endParaRPr lang="en-US" altLang="zh-CN" sz="1600" b="1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endParaRPr lang="en-US" altLang="zh-CN" sz="1600" b="1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5.20833e-05 -0.119444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9023 -2.31086e-05 C -0.0328283 -0.0151309 -0.0879806 -0.0514112 -0.0840441 -0.083088 C -0.0801076 -0.114766 -0.0167543 -0.144982 0.00173922 -0.158357 " pathEditMode="relative" rAng="0" ptsTypes="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" y="-7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22685 " pathEditMode="relative" ptsTypes="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35"/>
            <a:ext cx="12192000" cy="697585"/>
            <a:chOff x="0" y="0"/>
            <a:chExt cx="12192000" cy="69758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2635" y="0"/>
              <a:ext cx="10399365" cy="697584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0399365" cy="697584"/>
            </a:xfrm>
            <a:prstGeom prst="rect">
              <a:avLst/>
            </a:prstGeom>
          </p:spPr>
        </p:pic>
      </p:grpSp>
      <p:grpSp>
        <p:nvGrpSpPr>
          <p:cNvPr id="31" name="组合 30"/>
          <p:cNvGrpSpPr/>
          <p:nvPr/>
        </p:nvGrpSpPr>
        <p:grpSpPr>
          <a:xfrm>
            <a:off x="0" y="5130165"/>
            <a:ext cx="12192000" cy="1737360"/>
            <a:chOff x="0" y="8079"/>
            <a:chExt cx="19200" cy="2736"/>
          </a:xfrm>
        </p:grpSpPr>
        <p:sp>
          <p:nvSpPr>
            <p:cNvPr id="9" name="矩形 8"/>
            <p:cNvSpPr/>
            <p:nvPr/>
          </p:nvSpPr>
          <p:spPr>
            <a:xfrm>
              <a:off x="0" y="9724"/>
              <a:ext cx="19200" cy="475"/>
            </a:xfrm>
            <a:prstGeom prst="rect">
              <a:avLst/>
            </a:prstGeom>
            <a:solidFill>
              <a:srgbClr val="CA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16215" y="8079"/>
              <a:ext cx="2985" cy="2736"/>
            </a:xfrm>
            <a:custGeom>
              <a:avLst/>
              <a:gdLst>
                <a:gd name="connsiteX0" fmla="*/ 1895513 w 1895513"/>
                <a:gd name="connsiteY0" fmla="*/ 0 h 1737260"/>
                <a:gd name="connsiteX1" fmla="*/ 1895513 w 1895513"/>
                <a:gd name="connsiteY1" fmla="*/ 409188 h 1737260"/>
                <a:gd name="connsiteX2" fmla="*/ 446462 w 1895513"/>
                <a:gd name="connsiteY2" fmla="*/ 1737260 h 1737260"/>
                <a:gd name="connsiteX3" fmla="*/ 0 w 1895513"/>
                <a:gd name="connsiteY3" fmla="*/ 1737260 h 173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5513" h="1737260">
                  <a:moveTo>
                    <a:pt x="1895513" y="0"/>
                  </a:moveTo>
                  <a:lnTo>
                    <a:pt x="1895513" y="409188"/>
                  </a:lnTo>
                  <a:lnTo>
                    <a:pt x="446462" y="1737260"/>
                  </a:lnTo>
                  <a:lnTo>
                    <a:pt x="0" y="1737260"/>
                  </a:lnTo>
                  <a:close/>
                </a:path>
              </a:pathLst>
            </a:custGeom>
            <a:solidFill>
              <a:srgbClr val="CA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153670" y="698500"/>
            <a:ext cx="194310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50000"/>
              </a:lnSpc>
            </a:pPr>
            <a:r>
              <a:rPr lang="en-US" altLang="zh-CN" b="1" dirty="0">
                <a:sym typeface="+mn-ea"/>
              </a:rPr>
              <a:t>Kinds of Data set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153670" y="1379855"/>
            <a:ext cx="12038330" cy="4939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ym typeface="+mn-ea"/>
              </a:rPr>
              <a:t>What kind of data could we use bucket sort?</a:t>
            </a:r>
            <a:endParaRPr lang="en-US" altLang="zh-CN" sz="2400" dirty="0">
              <a:sym typeface="+mn-ea"/>
            </a:endParaRPr>
          </a:p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400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ym typeface="+mn-ea"/>
              </a:rPr>
              <a:t>In addition to the numerical array,  bucket sort can be used dealing with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String array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ym typeface="+mn-ea"/>
              </a:rPr>
              <a:t>For example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there is a string array , </a:t>
            </a:r>
            <a:endParaRPr lang="en-US" altLang="zh-CN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ym typeface="+mn-ea"/>
              </a:rPr>
              <a:t>All lowercase letters are required to precede uppercase letters, but no order is required between lowercase letters and uppercase letters. Put the digits behind the letters.</a:t>
            </a:r>
            <a:endParaRPr lang="en-US" altLang="zh-CN" dirty="0"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ym typeface="+mn-ea"/>
              </a:rPr>
              <a:t>By using bucket sort, we can separate upper and lower case letters and digits</a:t>
            </a:r>
            <a:endParaRPr lang="en-US" altLang="zh-CN" dirty="0"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dirty="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567940" y="1169035"/>
            <a:ext cx="2645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看时间决定加不加</a:t>
            </a:r>
            <a:endParaRPr lang="zh-CN" altLang="en-US" b="1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60525" y="2932430"/>
            <a:ext cx="90430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ym typeface="+mn-ea"/>
              </a:rPr>
              <a:t>Dynamic description for Bucket Sort</a:t>
            </a:r>
            <a:endParaRPr lang="en-US" altLang="zh-CN" sz="4000" b="1">
              <a:sym typeface="+mn-ea"/>
            </a:endParaRPr>
          </a:p>
          <a:p>
            <a:pPr algn="ctr"/>
            <a:r>
              <a:rPr lang="en-US" altLang="zh-CN" sz="2800" b="1">
                <a:sym typeface="+mn-ea"/>
              </a:rPr>
              <a:t>the type of data set </a:t>
            </a:r>
            <a:r>
              <a:rPr lang="zh-CN" altLang="en-US" sz="2800" b="1">
                <a:sym typeface="+mn-ea"/>
              </a:rPr>
              <a:t>：</a:t>
            </a:r>
            <a:r>
              <a:rPr lang="en-US" altLang="zh-CN" sz="2800" b="1">
                <a:sym typeface="+mn-ea"/>
              </a:rPr>
              <a:t>String</a:t>
            </a:r>
            <a:endParaRPr lang="en-US" altLang="zh-CN" sz="2800" b="1">
              <a:sym typeface="+mn-ea"/>
            </a:endParaRPr>
          </a:p>
          <a:p>
            <a:endParaRPr lang="en-US" altLang="zh-CN" sz="2800" b="1"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813290" y="6383655"/>
            <a:ext cx="3296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Cuiting Huang</a:t>
            </a:r>
            <a:endParaRPr lang="en-US" altLang="zh-CN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 advTm="3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2651760" y="1054100"/>
            <a:ext cx="6888480" cy="1011555"/>
            <a:chOff x="4356" y="494"/>
            <a:chExt cx="10848" cy="1593"/>
          </a:xfrm>
        </p:grpSpPr>
        <p:sp>
          <p:nvSpPr>
            <p:cNvPr id="4" name="文本框 3"/>
            <p:cNvSpPr txBox="1"/>
            <p:nvPr/>
          </p:nvSpPr>
          <p:spPr>
            <a:xfrm>
              <a:off x="4356" y="494"/>
              <a:ext cx="10480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/>
                <a:t>Input data set </a:t>
              </a:r>
              <a:r>
                <a:rPr lang="en-US" altLang="zh-CN" sz="1400" dirty="0">
                  <a:sym typeface="+mn-ea"/>
                </a:rPr>
                <a:t>D, a, F, 99, B, c, A, z</a:t>
              </a:r>
              <a:endParaRPr lang="en-US" altLang="zh-CN" sz="1400" dirty="0">
                <a:sym typeface="+mn-ea"/>
              </a:endParaRPr>
            </a:p>
            <a:p>
              <a:endParaRPr lang="en-US" altLang="zh-CN" sz="1400"/>
            </a:p>
            <a:p>
              <a:endParaRPr lang="en-US" altLang="zh-CN" sz="1400"/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4480" y="1341"/>
              <a:ext cx="10724" cy="746"/>
              <a:chOff x="1386" y="2440"/>
              <a:chExt cx="10724" cy="746"/>
            </a:xfrm>
          </p:grpSpPr>
          <p:grpSp>
            <p:nvGrpSpPr>
              <p:cNvPr id="32" name="组合 31"/>
              <p:cNvGrpSpPr/>
              <p:nvPr/>
            </p:nvGrpSpPr>
            <p:grpSpPr>
              <a:xfrm rot="0">
                <a:off x="4101" y="2442"/>
                <a:ext cx="1222" cy="744"/>
                <a:chOff x="7763" y="4475"/>
                <a:chExt cx="1710" cy="1165"/>
              </a:xfrm>
            </p:grpSpPr>
            <p:sp>
              <p:nvSpPr>
                <p:cNvPr id="6" name="圆角矩形 5"/>
                <p:cNvSpPr/>
                <p:nvPr/>
              </p:nvSpPr>
              <p:spPr>
                <a:xfrm>
                  <a:off x="7763" y="4475"/>
                  <a:ext cx="1710" cy="1165"/>
                </a:xfrm>
                <a:prstGeom prst="roundRect">
                  <a:avLst/>
                </a:prstGeom>
                <a:noFill/>
                <a:ln w="28575">
                  <a:solidFill>
                    <a:srgbClr val="00B0F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8025" y="4695"/>
                  <a:ext cx="1186" cy="6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200" b="1"/>
                    <a:t>F</a:t>
                  </a:r>
                  <a:endParaRPr lang="en-US" altLang="zh-CN" sz="1200" b="1"/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 rot="0">
                <a:off x="8173" y="2440"/>
                <a:ext cx="1222" cy="744"/>
                <a:chOff x="13342" y="5048"/>
                <a:chExt cx="1710" cy="1165"/>
              </a:xfrm>
            </p:grpSpPr>
            <p:sp>
              <p:nvSpPr>
                <p:cNvPr id="9" name="圆角矩形 8"/>
                <p:cNvSpPr/>
                <p:nvPr/>
              </p:nvSpPr>
              <p:spPr>
                <a:xfrm>
                  <a:off x="13342" y="5048"/>
                  <a:ext cx="1710" cy="1165"/>
                </a:xfrm>
                <a:prstGeom prst="roundRect">
                  <a:avLst/>
                </a:prstGeom>
                <a:noFill/>
                <a:ln w="28575">
                  <a:solidFill>
                    <a:srgbClr val="00B0F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13604" y="5268"/>
                  <a:ext cx="1186" cy="6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200" b="1"/>
                    <a:t>v</a:t>
                  </a:r>
                  <a:endParaRPr lang="en-US" altLang="zh-CN" sz="1200" b="1"/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 rot="0">
                <a:off x="9531" y="2440"/>
                <a:ext cx="1222" cy="744"/>
                <a:chOff x="7341" y="6592"/>
                <a:chExt cx="1710" cy="1165"/>
              </a:xfrm>
            </p:grpSpPr>
            <p:sp>
              <p:nvSpPr>
                <p:cNvPr id="11" name="圆角矩形 10"/>
                <p:cNvSpPr/>
                <p:nvPr/>
              </p:nvSpPr>
              <p:spPr>
                <a:xfrm>
                  <a:off x="7341" y="6592"/>
                  <a:ext cx="1710" cy="1165"/>
                </a:xfrm>
                <a:prstGeom prst="roundRect">
                  <a:avLst/>
                </a:prstGeom>
                <a:noFill/>
                <a:ln w="28575">
                  <a:solidFill>
                    <a:srgbClr val="00B0F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7603" y="6812"/>
                  <a:ext cx="1186" cy="6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200" b="1"/>
                    <a:t>A</a:t>
                  </a:r>
                  <a:endParaRPr lang="en-US" altLang="zh-CN" sz="1200" b="1"/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 rot="0">
                <a:off x="10888" y="2440"/>
                <a:ext cx="1222" cy="744"/>
                <a:chOff x="11894" y="1756"/>
                <a:chExt cx="1710" cy="1165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11894" y="1756"/>
                  <a:ext cx="1710" cy="1165"/>
                </a:xfrm>
                <a:prstGeom prst="roundRect">
                  <a:avLst/>
                </a:prstGeom>
                <a:noFill/>
                <a:ln w="28575">
                  <a:solidFill>
                    <a:srgbClr val="00B0F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12156" y="1976"/>
                  <a:ext cx="1186" cy="6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200" b="1"/>
                    <a:t>c</a:t>
                  </a:r>
                  <a:endParaRPr lang="en-US" altLang="zh-CN" sz="1200" b="1"/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 rot="0">
                <a:off x="2743" y="2440"/>
                <a:ext cx="1222" cy="744"/>
                <a:chOff x="10483" y="6812"/>
                <a:chExt cx="1710" cy="1165"/>
              </a:xfrm>
            </p:grpSpPr>
            <p:sp>
              <p:nvSpPr>
                <p:cNvPr id="21" name="圆角矩形 20"/>
                <p:cNvSpPr/>
                <p:nvPr/>
              </p:nvSpPr>
              <p:spPr>
                <a:xfrm>
                  <a:off x="10483" y="6812"/>
                  <a:ext cx="1710" cy="1165"/>
                </a:xfrm>
                <a:prstGeom prst="roundRect">
                  <a:avLst/>
                </a:prstGeom>
                <a:noFill/>
                <a:ln w="28575">
                  <a:solidFill>
                    <a:srgbClr val="00B0F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11007" y="7032"/>
                  <a:ext cx="1186" cy="6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 b="1"/>
                    <a:t>a</a:t>
                  </a:r>
                  <a:endParaRPr lang="en-US" altLang="zh-CN" sz="1200" b="1"/>
                </a:p>
              </p:txBody>
            </p:sp>
          </p:grpSp>
          <p:grpSp>
            <p:nvGrpSpPr>
              <p:cNvPr id="29" name="组合 28"/>
              <p:cNvGrpSpPr/>
              <p:nvPr/>
            </p:nvGrpSpPr>
            <p:grpSpPr>
              <a:xfrm rot="0">
                <a:off x="5458" y="2442"/>
                <a:ext cx="1222" cy="744"/>
                <a:chOff x="10483" y="6812"/>
                <a:chExt cx="1710" cy="1165"/>
              </a:xfrm>
            </p:grpSpPr>
            <p:sp>
              <p:nvSpPr>
                <p:cNvPr id="30" name="圆角矩形 29"/>
                <p:cNvSpPr/>
                <p:nvPr/>
              </p:nvSpPr>
              <p:spPr>
                <a:xfrm>
                  <a:off x="10483" y="6812"/>
                  <a:ext cx="1710" cy="1165"/>
                </a:xfrm>
                <a:prstGeom prst="roundRect">
                  <a:avLst/>
                </a:prstGeom>
                <a:noFill/>
                <a:ln w="28575">
                  <a:solidFill>
                    <a:srgbClr val="00B0F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11007" y="7032"/>
                  <a:ext cx="1186" cy="6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 b="1"/>
                    <a:t>99</a:t>
                  </a:r>
                  <a:endParaRPr lang="en-US" altLang="zh-CN" sz="1200" b="1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 rot="0">
                <a:off x="1386" y="2440"/>
                <a:ext cx="1222" cy="744"/>
                <a:chOff x="7763" y="4475"/>
                <a:chExt cx="1710" cy="1165"/>
              </a:xfrm>
            </p:grpSpPr>
            <p:sp>
              <p:nvSpPr>
                <p:cNvPr id="40" name="圆角矩形 39"/>
                <p:cNvSpPr/>
                <p:nvPr/>
              </p:nvSpPr>
              <p:spPr>
                <a:xfrm>
                  <a:off x="7763" y="4475"/>
                  <a:ext cx="1710" cy="1165"/>
                </a:xfrm>
                <a:prstGeom prst="roundRect">
                  <a:avLst/>
                </a:prstGeom>
                <a:noFill/>
                <a:ln w="28575">
                  <a:solidFill>
                    <a:srgbClr val="00B0F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8025" y="4695"/>
                  <a:ext cx="1186" cy="6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200" b="1"/>
                    <a:t>D</a:t>
                  </a:r>
                  <a:endParaRPr lang="en-US" altLang="zh-CN" sz="1200" b="1"/>
                </a:p>
              </p:txBody>
            </p:sp>
          </p:grpSp>
          <p:grpSp>
            <p:nvGrpSpPr>
              <p:cNvPr id="46" name="组合 45"/>
              <p:cNvGrpSpPr/>
              <p:nvPr/>
            </p:nvGrpSpPr>
            <p:grpSpPr>
              <a:xfrm rot="0">
                <a:off x="6816" y="2440"/>
                <a:ext cx="1222" cy="744"/>
                <a:chOff x="10483" y="6812"/>
                <a:chExt cx="1710" cy="1165"/>
              </a:xfrm>
            </p:grpSpPr>
            <p:sp>
              <p:nvSpPr>
                <p:cNvPr id="47" name="圆角矩形 46"/>
                <p:cNvSpPr/>
                <p:nvPr/>
              </p:nvSpPr>
              <p:spPr>
                <a:xfrm>
                  <a:off x="10483" y="6812"/>
                  <a:ext cx="1710" cy="1165"/>
                </a:xfrm>
                <a:prstGeom prst="roundRect">
                  <a:avLst/>
                </a:prstGeom>
                <a:noFill/>
                <a:ln w="28575">
                  <a:solidFill>
                    <a:srgbClr val="00B0F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11007" y="7032"/>
                  <a:ext cx="1186" cy="6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 b="1"/>
                    <a:t>B</a:t>
                  </a:r>
                  <a:endParaRPr lang="en-US" altLang="zh-CN" sz="1200" b="1"/>
                </a:p>
              </p:txBody>
            </p:sp>
          </p:grpSp>
        </p:grpSp>
      </p:grpSp>
      <p:sp>
        <p:nvSpPr>
          <p:cNvPr id="51" name="文本框 50"/>
          <p:cNvSpPr txBox="1"/>
          <p:nvPr/>
        </p:nvSpPr>
        <p:spPr>
          <a:xfrm>
            <a:off x="1688465" y="2840990"/>
            <a:ext cx="99929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dirty="0">
                <a:sym typeface="+mn-ea"/>
              </a:rPr>
              <a:t>All lowercase letters are required to precede uppercase letters, but no order is required between lowercase letters and uppercase letters. Put the digits behind the letters.</a:t>
            </a:r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5240" y="0"/>
            <a:ext cx="32969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chemeClr val="bg1">
                    <a:lumMod val="50000"/>
                  </a:schemeClr>
                </a:solidFill>
                <a:sym typeface="+mn-ea"/>
              </a:rPr>
              <a:t>Dynamic description</a:t>
            </a:r>
            <a:endParaRPr lang="en-US" altLang="zh-CN" sz="1600" b="1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endParaRPr lang="en-US" altLang="zh-CN" sz="1600" b="1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2730500" y="4627880"/>
            <a:ext cx="6809740" cy="955040"/>
            <a:chOff x="4480" y="2699"/>
            <a:chExt cx="10724" cy="1504"/>
          </a:xfrm>
        </p:grpSpPr>
        <p:grpSp>
          <p:nvGrpSpPr>
            <p:cNvPr id="2" name="组合 1"/>
            <p:cNvGrpSpPr/>
            <p:nvPr/>
          </p:nvGrpSpPr>
          <p:grpSpPr>
            <a:xfrm>
              <a:off x="4480" y="3457"/>
              <a:ext cx="10724" cy="746"/>
              <a:chOff x="1386" y="2440"/>
              <a:chExt cx="10724" cy="746"/>
            </a:xfrm>
          </p:grpSpPr>
          <p:grpSp>
            <p:nvGrpSpPr>
              <p:cNvPr id="3" name="组合 2"/>
              <p:cNvGrpSpPr/>
              <p:nvPr/>
            </p:nvGrpSpPr>
            <p:grpSpPr>
              <a:xfrm rot="0">
                <a:off x="4101" y="2442"/>
                <a:ext cx="1222" cy="744"/>
                <a:chOff x="7763" y="4475"/>
                <a:chExt cx="1710" cy="1165"/>
              </a:xfrm>
            </p:grpSpPr>
            <p:sp>
              <p:nvSpPr>
                <p:cNvPr id="5" name="圆角矩形 4"/>
                <p:cNvSpPr/>
                <p:nvPr/>
              </p:nvSpPr>
              <p:spPr>
                <a:xfrm>
                  <a:off x="7763" y="4475"/>
                  <a:ext cx="1710" cy="1165"/>
                </a:xfrm>
                <a:prstGeom prst="roundRect">
                  <a:avLst/>
                </a:prstGeom>
                <a:noFill/>
                <a:ln w="28575">
                  <a:solidFill>
                    <a:srgbClr val="00B0F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8025" y="4695"/>
                  <a:ext cx="1186" cy="6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200" b="1"/>
                    <a:t>c</a:t>
                  </a:r>
                  <a:endParaRPr lang="en-US" altLang="zh-CN" sz="1200" b="1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 rot="0">
                <a:off x="8173" y="2440"/>
                <a:ext cx="1222" cy="744"/>
                <a:chOff x="13342" y="5048"/>
                <a:chExt cx="1710" cy="1165"/>
              </a:xfrm>
            </p:grpSpPr>
            <p:sp>
              <p:nvSpPr>
                <p:cNvPr id="16" name="圆角矩形 15"/>
                <p:cNvSpPr/>
                <p:nvPr/>
              </p:nvSpPr>
              <p:spPr>
                <a:xfrm>
                  <a:off x="13342" y="5048"/>
                  <a:ext cx="1710" cy="1165"/>
                </a:xfrm>
                <a:prstGeom prst="roundRect">
                  <a:avLst/>
                </a:prstGeom>
                <a:noFill/>
                <a:ln w="28575">
                  <a:solidFill>
                    <a:srgbClr val="00B0F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13604" y="5268"/>
                  <a:ext cx="1186" cy="6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200" b="1"/>
                    <a:t>B</a:t>
                  </a:r>
                  <a:endParaRPr lang="en-US" altLang="zh-CN" sz="1200" b="1"/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 rot="0">
                <a:off x="9531" y="2440"/>
                <a:ext cx="1222" cy="744"/>
                <a:chOff x="7341" y="6592"/>
                <a:chExt cx="1710" cy="1165"/>
              </a:xfrm>
            </p:grpSpPr>
            <p:sp>
              <p:nvSpPr>
                <p:cNvPr id="38" name="圆角矩形 37"/>
                <p:cNvSpPr/>
                <p:nvPr/>
              </p:nvSpPr>
              <p:spPr>
                <a:xfrm>
                  <a:off x="7341" y="6592"/>
                  <a:ext cx="1710" cy="1165"/>
                </a:xfrm>
                <a:prstGeom prst="roundRect">
                  <a:avLst/>
                </a:prstGeom>
                <a:noFill/>
                <a:ln w="28575">
                  <a:solidFill>
                    <a:srgbClr val="00B0F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7603" y="6812"/>
                  <a:ext cx="1186" cy="6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200" b="1"/>
                    <a:t>A</a:t>
                  </a:r>
                  <a:endParaRPr lang="en-US" altLang="zh-CN" sz="1200" b="1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 rot="0">
                <a:off x="10888" y="2440"/>
                <a:ext cx="1222" cy="744"/>
                <a:chOff x="11894" y="1756"/>
                <a:chExt cx="1710" cy="1165"/>
              </a:xfrm>
            </p:grpSpPr>
            <p:sp>
              <p:nvSpPr>
                <p:cNvPr id="44" name="圆角矩形 43"/>
                <p:cNvSpPr/>
                <p:nvPr/>
              </p:nvSpPr>
              <p:spPr>
                <a:xfrm>
                  <a:off x="11894" y="1756"/>
                  <a:ext cx="1710" cy="1165"/>
                </a:xfrm>
                <a:prstGeom prst="roundRect">
                  <a:avLst/>
                </a:prstGeom>
                <a:noFill/>
                <a:ln w="28575">
                  <a:solidFill>
                    <a:srgbClr val="00B0F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156" y="1976"/>
                  <a:ext cx="1186" cy="6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200" b="1"/>
                    <a:t>99</a:t>
                  </a:r>
                  <a:endParaRPr lang="en-US" altLang="zh-CN" sz="1200" b="1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 rot="0">
                <a:off x="2743" y="2440"/>
                <a:ext cx="1222" cy="744"/>
                <a:chOff x="10483" y="6812"/>
                <a:chExt cx="1710" cy="1165"/>
              </a:xfrm>
            </p:grpSpPr>
            <p:sp>
              <p:nvSpPr>
                <p:cNvPr id="50" name="圆角矩形 49"/>
                <p:cNvSpPr/>
                <p:nvPr/>
              </p:nvSpPr>
              <p:spPr>
                <a:xfrm>
                  <a:off x="10483" y="6812"/>
                  <a:ext cx="1710" cy="1165"/>
                </a:xfrm>
                <a:prstGeom prst="roundRect">
                  <a:avLst/>
                </a:prstGeom>
                <a:noFill/>
                <a:ln w="28575">
                  <a:solidFill>
                    <a:srgbClr val="00B0F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11007" y="7032"/>
                  <a:ext cx="1186" cy="6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 b="1"/>
                    <a:t>v</a:t>
                  </a:r>
                  <a:endParaRPr lang="en-US" altLang="zh-CN" sz="1200" b="1"/>
                </a:p>
              </p:txBody>
            </p:sp>
          </p:grpSp>
          <p:grpSp>
            <p:nvGrpSpPr>
              <p:cNvPr id="53" name="组合 52"/>
              <p:cNvGrpSpPr/>
              <p:nvPr/>
            </p:nvGrpSpPr>
            <p:grpSpPr>
              <a:xfrm rot="0">
                <a:off x="5458" y="2442"/>
                <a:ext cx="1222" cy="744"/>
                <a:chOff x="10483" y="6812"/>
                <a:chExt cx="1710" cy="1165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>
                  <a:off x="10483" y="6812"/>
                  <a:ext cx="1710" cy="1165"/>
                </a:xfrm>
                <a:prstGeom prst="roundRect">
                  <a:avLst/>
                </a:prstGeom>
                <a:noFill/>
                <a:ln w="28575">
                  <a:solidFill>
                    <a:srgbClr val="00B0F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1007" y="7032"/>
                  <a:ext cx="1186" cy="6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 b="1"/>
                    <a:t>D</a:t>
                  </a:r>
                  <a:endParaRPr lang="en-US" altLang="zh-CN" sz="1200" b="1"/>
                </a:p>
              </p:txBody>
            </p:sp>
          </p:grpSp>
          <p:grpSp>
            <p:nvGrpSpPr>
              <p:cNvPr id="60" name="组合 59"/>
              <p:cNvGrpSpPr/>
              <p:nvPr/>
            </p:nvGrpSpPr>
            <p:grpSpPr>
              <a:xfrm rot="0">
                <a:off x="1386" y="2440"/>
                <a:ext cx="1222" cy="744"/>
                <a:chOff x="7763" y="4475"/>
                <a:chExt cx="1710" cy="1165"/>
              </a:xfrm>
            </p:grpSpPr>
            <p:sp>
              <p:nvSpPr>
                <p:cNvPr id="61" name="圆角矩形 60"/>
                <p:cNvSpPr/>
                <p:nvPr/>
              </p:nvSpPr>
              <p:spPr>
                <a:xfrm>
                  <a:off x="7763" y="4475"/>
                  <a:ext cx="1710" cy="1165"/>
                </a:xfrm>
                <a:prstGeom prst="roundRect">
                  <a:avLst/>
                </a:prstGeom>
                <a:noFill/>
                <a:ln w="28575">
                  <a:solidFill>
                    <a:srgbClr val="00B0F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8025" y="4695"/>
                  <a:ext cx="1186" cy="6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200" b="1"/>
                    <a:t>a</a:t>
                  </a:r>
                  <a:endParaRPr lang="en-US" altLang="zh-CN" sz="1200" b="1"/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 rot="0">
                <a:off x="6816" y="2440"/>
                <a:ext cx="1222" cy="744"/>
                <a:chOff x="10483" y="6812"/>
                <a:chExt cx="1710" cy="1165"/>
              </a:xfrm>
            </p:grpSpPr>
            <p:sp>
              <p:nvSpPr>
                <p:cNvPr id="64" name="圆角矩形 63"/>
                <p:cNvSpPr/>
                <p:nvPr/>
              </p:nvSpPr>
              <p:spPr>
                <a:xfrm>
                  <a:off x="10483" y="6812"/>
                  <a:ext cx="1710" cy="1165"/>
                </a:xfrm>
                <a:prstGeom prst="roundRect">
                  <a:avLst/>
                </a:prstGeom>
                <a:noFill/>
                <a:ln w="28575">
                  <a:solidFill>
                    <a:srgbClr val="00B0F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65" name="文本框 64"/>
                <p:cNvSpPr txBox="1"/>
                <p:nvPr/>
              </p:nvSpPr>
              <p:spPr>
                <a:xfrm>
                  <a:off x="11007" y="7032"/>
                  <a:ext cx="1186" cy="6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 b="1"/>
                    <a:t>F</a:t>
                  </a:r>
                  <a:endParaRPr lang="en-US" altLang="zh-CN" sz="1200" b="1"/>
                </a:p>
              </p:txBody>
            </p:sp>
          </p:grpSp>
        </p:grpSp>
        <p:sp>
          <p:nvSpPr>
            <p:cNvPr id="66" name="文本框 65"/>
            <p:cNvSpPr txBox="1"/>
            <p:nvPr/>
          </p:nvSpPr>
          <p:spPr>
            <a:xfrm>
              <a:off x="7301" y="2699"/>
              <a:ext cx="551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/>
                <a:t>The result we expect ↓</a:t>
              </a:r>
              <a:endParaRPr lang="en-US" altLang="zh-CN" sz="1400"/>
            </a:p>
          </p:txBody>
        </p:sp>
      </p:grpSp>
    </p:spTree>
    <p:custDataLst>
      <p:tags r:id="rId1"/>
    </p:custDataLst>
  </p:cSld>
  <p:clrMapOvr>
    <a:masterClrMapping/>
  </p:clrMapOvr>
  <p:transition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2651760" y="1054100"/>
            <a:ext cx="6888480" cy="1011555"/>
            <a:chOff x="4356" y="494"/>
            <a:chExt cx="10848" cy="1593"/>
          </a:xfrm>
        </p:grpSpPr>
        <p:sp>
          <p:nvSpPr>
            <p:cNvPr id="4" name="文本框 3"/>
            <p:cNvSpPr txBox="1"/>
            <p:nvPr/>
          </p:nvSpPr>
          <p:spPr>
            <a:xfrm>
              <a:off x="4356" y="494"/>
              <a:ext cx="10480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Input data set </a:t>
              </a:r>
              <a:r>
                <a:rPr lang="en-US" altLang="zh-CN" dirty="0">
                  <a:sym typeface="+mn-ea"/>
                </a:rPr>
                <a:t>D, a, F, 99, B, c, A, z</a:t>
              </a:r>
              <a:endParaRPr lang="en-US" altLang="zh-CN" dirty="0">
                <a:sym typeface="+mn-ea"/>
              </a:endParaRPr>
            </a:p>
            <a:p>
              <a:endParaRPr lang="en-US" altLang="zh-CN"/>
            </a:p>
            <a:p>
              <a:endParaRPr lang="en-US" altLang="zh-CN"/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4480" y="1341"/>
              <a:ext cx="10724" cy="746"/>
              <a:chOff x="1386" y="2440"/>
              <a:chExt cx="10724" cy="746"/>
            </a:xfrm>
          </p:grpSpPr>
          <p:grpSp>
            <p:nvGrpSpPr>
              <p:cNvPr id="32" name="组合 31"/>
              <p:cNvGrpSpPr/>
              <p:nvPr/>
            </p:nvGrpSpPr>
            <p:grpSpPr>
              <a:xfrm rot="0">
                <a:off x="4101" y="2442"/>
                <a:ext cx="1222" cy="744"/>
                <a:chOff x="7763" y="4475"/>
                <a:chExt cx="1710" cy="1165"/>
              </a:xfrm>
            </p:grpSpPr>
            <p:sp>
              <p:nvSpPr>
                <p:cNvPr id="6" name="圆角矩形 5"/>
                <p:cNvSpPr/>
                <p:nvPr/>
              </p:nvSpPr>
              <p:spPr>
                <a:xfrm>
                  <a:off x="7763" y="4475"/>
                  <a:ext cx="1710" cy="1165"/>
                </a:xfrm>
                <a:prstGeom prst="roundRect">
                  <a:avLst/>
                </a:prstGeom>
                <a:noFill/>
                <a:ln w="28575">
                  <a:solidFill>
                    <a:srgbClr val="00B0F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600"/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8025" y="4695"/>
                  <a:ext cx="1186" cy="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600" b="1"/>
                    <a:t>F</a:t>
                  </a:r>
                  <a:endParaRPr lang="en-US" altLang="zh-CN" sz="1600" b="1"/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 rot="0">
                <a:off x="8173" y="2440"/>
                <a:ext cx="1222" cy="744"/>
                <a:chOff x="13342" y="5048"/>
                <a:chExt cx="1710" cy="1165"/>
              </a:xfrm>
            </p:grpSpPr>
            <p:sp>
              <p:nvSpPr>
                <p:cNvPr id="9" name="圆角矩形 8"/>
                <p:cNvSpPr/>
                <p:nvPr/>
              </p:nvSpPr>
              <p:spPr>
                <a:xfrm>
                  <a:off x="13342" y="5048"/>
                  <a:ext cx="1710" cy="1165"/>
                </a:xfrm>
                <a:prstGeom prst="roundRect">
                  <a:avLst/>
                </a:prstGeom>
                <a:noFill/>
                <a:ln w="28575">
                  <a:solidFill>
                    <a:srgbClr val="00B0F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600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13604" y="5268"/>
                  <a:ext cx="1186" cy="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600" b="1"/>
                    <a:t>v</a:t>
                  </a:r>
                  <a:endParaRPr lang="en-US" altLang="zh-CN" sz="1600" b="1"/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 rot="0">
                <a:off x="9531" y="2440"/>
                <a:ext cx="1222" cy="744"/>
                <a:chOff x="7341" y="6592"/>
                <a:chExt cx="1710" cy="1165"/>
              </a:xfrm>
            </p:grpSpPr>
            <p:sp>
              <p:nvSpPr>
                <p:cNvPr id="11" name="圆角矩形 10"/>
                <p:cNvSpPr/>
                <p:nvPr/>
              </p:nvSpPr>
              <p:spPr>
                <a:xfrm>
                  <a:off x="7341" y="6592"/>
                  <a:ext cx="1710" cy="1165"/>
                </a:xfrm>
                <a:prstGeom prst="roundRect">
                  <a:avLst/>
                </a:prstGeom>
                <a:noFill/>
                <a:ln w="28575">
                  <a:solidFill>
                    <a:srgbClr val="00B0F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600"/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7603" y="6812"/>
                  <a:ext cx="1186" cy="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600" b="1"/>
                    <a:t>A</a:t>
                  </a:r>
                  <a:endParaRPr lang="en-US" altLang="zh-CN" sz="1600" b="1"/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 rot="0">
                <a:off x="10888" y="2440"/>
                <a:ext cx="1222" cy="744"/>
                <a:chOff x="11894" y="1756"/>
                <a:chExt cx="1710" cy="1165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11894" y="1756"/>
                  <a:ext cx="1710" cy="1165"/>
                </a:xfrm>
                <a:prstGeom prst="roundRect">
                  <a:avLst/>
                </a:prstGeom>
                <a:noFill/>
                <a:ln w="28575">
                  <a:solidFill>
                    <a:srgbClr val="00B0F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600"/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12156" y="1976"/>
                  <a:ext cx="1186" cy="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600" b="1"/>
                    <a:t>c</a:t>
                  </a:r>
                  <a:endParaRPr lang="en-US" altLang="zh-CN" sz="1600" b="1"/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 rot="0">
                <a:off x="2743" y="2440"/>
                <a:ext cx="1222" cy="744"/>
                <a:chOff x="10483" y="6812"/>
                <a:chExt cx="1710" cy="1165"/>
              </a:xfrm>
            </p:grpSpPr>
            <p:sp>
              <p:nvSpPr>
                <p:cNvPr id="21" name="圆角矩形 20"/>
                <p:cNvSpPr/>
                <p:nvPr/>
              </p:nvSpPr>
              <p:spPr>
                <a:xfrm>
                  <a:off x="10483" y="6812"/>
                  <a:ext cx="1710" cy="1165"/>
                </a:xfrm>
                <a:prstGeom prst="roundRect">
                  <a:avLst/>
                </a:prstGeom>
                <a:noFill/>
                <a:ln w="28575">
                  <a:solidFill>
                    <a:srgbClr val="00B0F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600"/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11007" y="7032"/>
                  <a:ext cx="1186" cy="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 b="1"/>
                    <a:t>a</a:t>
                  </a:r>
                  <a:endParaRPr lang="en-US" altLang="zh-CN" sz="1600" b="1"/>
                </a:p>
              </p:txBody>
            </p:sp>
          </p:grpSp>
          <p:grpSp>
            <p:nvGrpSpPr>
              <p:cNvPr id="29" name="组合 28"/>
              <p:cNvGrpSpPr/>
              <p:nvPr/>
            </p:nvGrpSpPr>
            <p:grpSpPr>
              <a:xfrm rot="0">
                <a:off x="5458" y="2442"/>
                <a:ext cx="1222" cy="744"/>
                <a:chOff x="10483" y="6812"/>
                <a:chExt cx="1710" cy="1165"/>
              </a:xfrm>
            </p:grpSpPr>
            <p:sp>
              <p:nvSpPr>
                <p:cNvPr id="30" name="圆角矩形 29"/>
                <p:cNvSpPr/>
                <p:nvPr/>
              </p:nvSpPr>
              <p:spPr>
                <a:xfrm>
                  <a:off x="10483" y="6812"/>
                  <a:ext cx="1710" cy="1165"/>
                </a:xfrm>
                <a:prstGeom prst="roundRect">
                  <a:avLst/>
                </a:prstGeom>
                <a:noFill/>
                <a:ln w="28575">
                  <a:solidFill>
                    <a:srgbClr val="00B0F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600"/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11007" y="7032"/>
                  <a:ext cx="1186" cy="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 b="1"/>
                    <a:t>99</a:t>
                  </a:r>
                  <a:endParaRPr lang="en-US" altLang="zh-CN" sz="1600" b="1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 rot="0">
                <a:off x="1386" y="2440"/>
                <a:ext cx="1222" cy="744"/>
                <a:chOff x="7763" y="4475"/>
                <a:chExt cx="1710" cy="1165"/>
              </a:xfrm>
            </p:grpSpPr>
            <p:sp>
              <p:nvSpPr>
                <p:cNvPr id="40" name="圆角矩形 39"/>
                <p:cNvSpPr/>
                <p:nvPr/>
              </p:nvSpPr>
              <p:spPr>
                <a:xfrm>
                  <a:off x="7763" y="4475"/>
                  <a:ext cx="1710" cy="1165"/>
                </a:xfrm>
                <a:prstGeom prst="roundRect">
                  <a:avLst/>
                </a:prstGeom>
                <a:noFill/>
                <a:ln w="28575">
                  <a:solidFill>
                    <a:srgbClr val="00B0F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600"/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8025" y="4695"/>
                  <a:ext cx="1186" cy="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600" b="1"/>
                    <a:t>D</a:t>
                  </a:r>
                  <a:endParaRPr lang="en-US" altLang="zh-CN" sz="1600" b="1"/>
                </a:p>
              </p:txBody>
            </p:sp>
          </p:grpSp>
          <p:grpSp>
            <p:nvGrpSpPr>
              <p:cNvPr id="46" name="组合 45"/>
              <p:cNvGrpSpPr/>
              <p:nvPr/>
            </p:nvGrpSpPr>
            <p:grpSpPr>
              <a:xfrm rot="0">
                <a:off x="6816" y="2440"/>
                <a:ext cx="1222" cy="744"/>
                <a:chOff x="10483" y="6812"/>
                <a:chExt cx="1710" cy="1165"/>
              </a:xfrm>
            </p:grpSpPr>
            <p:sp>
              <p:nvSpPr>
                <p:cNvPr id="47" name="圆角矩形 46"/>
                <p:cNvSpPr/>
                <p:nvPr/>
              </p:nvSpPr>
              <p:spPr>
                <a:xfrm>
                  <a:off x="10483" y="6812"/>
                  <a:ext cx="1710" cy="1165"/>
                </a:xfrm>
                <a:prstGeom prst="roundRect">
                  <a:avLst/>
                </a:prstGeom>
                <a:noFill/>
                <a:ln w="28575">
                  <a:solidFill>
                    <a:srgbClr val="00B0F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600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11007" y="7032"/>
                  <a:ext cx="1186" cy="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 b="1"/>
                    <a:t>B</a:t>
                  </a:r>
                  <a:endParaRPr lang="en-US" altLang="zh-CN" sz="1600" b="1"/>
                </a:p>
              </p:txBody>
            </p:sp>
          </p:grpSp>
        </p:grpSp>
      </p:grpSp>
      <p:sp>
        <p:nvSpPr>
          <p:cNvPr id="59" name="文本框 58"/>
          <p:cNvSpPr txBox="1"/>
          <p:nvPr/>
        </p:nvSpPr>
        <p:spPr>
          <a:xfrm>
            <a:off x="15240" y="0"/>
            <a:ext cx="32969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chemeClr val="bg1">
                    <a:lumMod val="50000"/>
                  </a:schemeClr>
                </a:solidFill>
                <a:sym typeface="+mn-ea"/>
              </a:rPr>
              <a:t>Dynamic description</a:t>
            </a:r>
            <a:endParaRPr lang="en-US" altLang="zh-CN" sz="1600" b="1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endParaRPr lang="en-US" altLang="zh-CN" sz="1600" b="1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30500" y="2538095"/>
            <a:ext cx="29311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rgbClr val="00B0F0"/>
                </a:solidFill>
                <a:sym typeface="+mn-ea"/>
              </a:rPr>
              <a:t>lowerNum =</a:t>
            </a:r>
            <a:endParaRPr lang="en-US" altLang="zh-CN" dirty="0">
              <a:solidFill>
                <a:srgbClr val="00B0F0"/>
              </a:solidFill>
              <a:sym typeface="+mn-ea"/>
            </a:endParaRPr>
          </a:p>
          <a:p>
            <a:endParaRPr lang="en-US" altLang="zh-CN" dirty="0">
              <a:solidFill>
                <a:srgbClr val="00B0F0"/>
              </a:solidFill>
              <a:sym typeface="+mn-ea"/>
            </a:endParaRPr>
          </a:p>
          <a:p>
            <a:r>
              <a:rPr lang="en-US" altLang="zh-CN" dirty="0">
                <a:solidFill>
                  <a:srgbClr val="00B0F0"/>
                </a:solidFill>
                <a:sym typeface="+mn-ea"/>
              </a:rPr>
              <a:t>upNum     =</a:t>
            </a:r>
            <a:endParaRPr lang="en-US" altLang="zh-CN" dirty="0">
              <a:solidFill>
                <a:srgbClr val="00B0F0"/>
              </a:solidFill>
              <a:sym typeface="+mn-ea"/>
            </a:endParaRPr>
          </a:p>
          <a:p>
            <a:endParaRPr lang="en-US" altLang="zh-CN" dirty="0">
              <a:solidFill>
                <a:srgbClr val="00B0F0"/>
              </a:solidFill>
              <a:sym typeface="+mn-ea"/>
            </a:endParaRPr>
          </a:p>
          <a:p>
            <a:r>
              <a:rPr lang="en-US" altLang="zh-CN" dirty="0">
                <a:solidFill>
                  <a:srgbClr val="00B0F0"/>
                </a:solidFill>
                <a:sym typeface="+mn-ea"/>
              </a:rPr>
              <a:t>digiNum    =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1"/>
            </p:custDataLst>
          </p:nvPr>
        </p:nvSpPr>
        <p:spPr>
          <a:xfrm>
            <a:off x="4005580" y="2545715"/>
            <a:ext cx="567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4005580" y="3083560"/>
            <a:ext cx="567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6" name="文本框 25"/>
          <p:cNvSpPr txBox="1"/>
          <p:nvPr>
            <p:custDataLst>
              <p:tags r:id="rId3"/>
            </p:custDataLst>
          </p:nvPr>
        </p:nvSpPr>
        <p:spPr>
          <a:xfrm>
            <a:off x="4010660" y="3621405"/>
            <a:ext cx="567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6469380" y="2545715"/>
            <a:ext cx="3510280" cy="1476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auto">
              <a:lnSpc>
                <a:spcPct val="100000"/>
              </a:lnSpc>
            </a:pPr>
            <a:r>
              <a:rPr lang="en-US" altLang="zh-CN" dirty="0">
                <a:solidFill>
                  <a:srgbClr val="00B0F0"/>
                </a:solidFill>
                <a:sym typeface="+mn-ea"/>
              </a:rPr>
              <a:t>lowerIndex   = 0</a:t>
            </a:r>
            <a:endParaRPr lang="en-US" altLang="zh-CN" dirty="0">
              <a:solidFill>
                <a:srgbClr val="00B0F0"/>
              </a:solidFill>
              <a:sym typeface="+mn-ea"/>
            </a:endParaRPr>
          </a:p>
          <a:p>
            <a:pPr algn="l" fontAlgn="auto">
              <a:lnSpc>
                <a:spcPct val="100000"/>
              </a:lnSpc>
            </a:pPr>
            <a:endParaRPr lang="en-US" altLang="zh-CN" dirty="0">
              <a:solidFill>
                <a:srgbClr val="00B0F0"/>
              </a:solidFill>
              <a:sym typeface="+mn-ea"/>
            </a:endParaRPr>
          </a:p>
          <a:p>
            <a:pPr algn="l" fontAlgn="auto">
              <a:lnSpc>
                <a:spcPct val="100000"/>
              </a:lnSpc>
            </a:pPr>
            <a:r>
              <a:rPr lang="en-US" altLang="zh-CN" dirty="0">
                <a:solidFill>
                  <a:srgbClr val="00B0F0"/>
                </a:solidFill>
                <a:sym typeface="+mn-ea"/>
              </a:rPr>
              <a:t>upIndex       = lowerNum</a:t>
            </a:r>
            <a:endParaRPr lang="en-US" altLang="zh-CN" dirty="0">
              <a:solidFill>
                <a:srgbClr val="00B0F0"/>
              </a:solidFill>
              <a:sym typeface="+mn-ea"/>
            </a:endParaRPr>
          </a:p>
          <a:p>
            <a:pPr algn="l" fontAlgn="auto">
              <a:lnSpc>
                <a:spcPct val="100000"/>
              </a:lnSpc>
            </a:pPr>
            <a:endParaRPr lang="en-US" altLang="zh-CN" dirty="0">
              <a:solidFill>
                <a:srgbClr val="00B0F0"/>
              </a:solidFill>
              <a:sym typeface="+mn-ea"/>
            </a:endParaRPr>
          </a:p>
          <a:p>
            <a:pPr algn="l" fontAlgn="auto">
              <a:lnSpc>
                <a:spcPct val="100000"/>
              </a:lnSpc>
            </a:pPr>
            <a:r>
              <a:rPr lang="en-US" altLang="zh-CN" dirty="0">
                <a:solidFill>
                  <a:srgbClr val="00B0F0"/>
                </a:solidFill>
                <a:sym typeface="+mn-ea"/>
              </a:rPr>
              <a:t>digiIndex     = lowerNum+upNum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849245" y="4697095"/>
            <a:ext cx="7125335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50000"/>
              </a:lnSpc>
            </a:pPr>
            <a:r>
              <a:rPr lang="en-US" altLang="zh-CN" dirty="0">
                <a:sym typeface="+mn-ea"/>
              </a:rPr>
              <a:t>First, traverse the array, count the number of elements of three types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849245" y="5203825"/>
            <a:ext cx="7780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ym typeface="+mn-ea"/>
              </a:rPr>
              <a:t>Next, calculate the starting index of each type  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ransition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839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16" dur="1000" fill="hold"/>
                                              <p:tgtEl>
                                                <p:spTgt spid="19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839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20" dur="1000" fill="hold"/>
                                              <p:tgtEl>
                                                <p:spTgt spid="20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839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24" dur="1000" fill="hold"/>
                                              <p:tgtEl>
                                                <p:spTgt spid="26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839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7" grpId="0"/>
      <p:bldP spid="17" grpId="1"/>
      <p:bldP spid="19" grpId="0"/>
      <p:bldP spid="19" grpId="1"/>
      <p:bldP spid="20" grpId="0"/>
      <p:bldP spid="20" grpId="1"/>
      <p:bldP spid="26" grpId="0"/>
      <p:bldP spid="26" grpId="1"/>
      <p:bldP spid="28" grpId="0"/>
      <p:bldP spid="28" grpId="1"/>
      <p:bldP spid="27" grpId="0"/>
      <p:bldP spid="27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66.xml><?xml version="1.0" encoding="utf-8"?>
<p:tagLst xmlns:p="http://schemas.openxmlformats.org/presentationml/2006/main">
  <p:tag name="KSO_WM_UNIT_TABLE_BEAUTIFY" val="smartTable{307630fc-ac05-4589-9f8b-b36c7d8fd2fc}"/>
  <p:tag name="TABLE_ENDDRAG_ORIGIN_RECT" val="207*203"/>
  <p:tag name="TABLE_ENDDRAG_RECT" val="693*244*207*203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69.xml><?xml version="1.0" encoding="utf-8"?>
<p:tagLst xmlns:p="http://schemas.openxmlformats.org/presentationml/2006/main"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7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37593979267_1_1"/>
  <p:tag name="KSO_WM_UNIT_DYNAMIC_NUM_START" val="0"/>
  <p:tag name="KSO_WM_UNIT_DYNAMIC_NUM_END" val="3"/>
</p:tagLst>
</file>

<file path=ppt/tags/tag73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37593983700_1_1"/>
</p:tagLst>
</file>

<file path=ppt/tags/tag74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37593988902_1_1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77.xml><?xml version="1.0" encoding="utf-8"?>
<p:tagLst xmlns:p="http://schemas.openxmlformats.org/presentationml/2006/main">
  <p:tag name="KSO_DOCER_TEMPLATE_OPEN_ONCE_MARK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2963</Words>
  <Application>WPS 演示</Application>
  <PresentationFormat>宽屏</PresentationFormat>
  <Paragraphs>467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等线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黄婷婷</cp:lastModifiedBy>
  <cp:revision>157</cp:revision>
  <dcterms:created xsi:type="dcterms:W3CDTF">2019-06-19T02:08:00Z</dcterms:created>
  <dcterms:modified xsi:type="dcterms:W3CDTF">2021-11-24T14:59:58Z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2AFEC07CF4BE4121918436FECD291B3D</vt:lpwstr>
  </property>
</Properties>
</file>