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57" r:id="rId5"/>
    <p:sldId id="295" r:id="rId6"/>
    <p:sldId id="286" r:id="rId7"/>
    <p:sldId id="294" r:id="rId8"/>
    <p:sldId id="296" r:id="rId9"/>
    <p:sldId id="297" r:id="rId10"/>
    <p:sldId id="298" r:id="rId11"/>
    <p:sldId id="287" r:id="rId12"/>
    <p:sldId id="271" r:id="rId13"/>
    <p:sldId id="299" r:id="rId14"/>
    <p:sldId id="300" r:id="rId15"/>
    <p:sldId id="301" r:id="rId16"/>
    <p:sldId id="288" r:id="rId17"/>
    <p:sldId id="275" r:id="rId18"/>
    <p:sldId id="289" r:id="rId19"/>
    <p:sldId id="273" r:id="rId20"/>
    <p:sldId id="302" r:id="rId21"/>
    <p:sldId id="303" r:id="rId22"/>
    <p:sldId id="283" r:id="rId23"/>
  </p:sldIdLst>
  <p:sldSz cx="12192000" cy="6858000"/>
  <p:notesSz cx="6858000" cy="9144000"/>
  <p:defaultTextStyle>
    <a:defPPr>
      <a:defRPr lang="zh-CN"/>
    </a:defPPr>
    <a:lvl1pPr marL="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jihai" initials="lj" lastIdx="1" clrIdx="0">
    <p:extLst>
      <p:ext uri="{19B8F6BF-5375-455C-9EA6-DF929625EA0E}">
        <p15:presenceInfo xmlns:p15="http://schemas.microsoft.com/office/powerpoint/2012/main" userId="dbeefd91566c34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A2A2A2"/>
    <a:srgbClr val="EBE9DC"/>
    <a:srgbClr val="540000"/>
    <a:srgbClr val="AD1C21"/>
    <a:srgbClr val="7B1216"/>
    <a:srgbClr val="BAB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12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" y="13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8:17:32.36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81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6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61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5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4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2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4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03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2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9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2020/10/14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&lt;#/p&gt;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13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-8551" y="4672004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grpSp>
        <p:nvGrpSpPr>
          <p:cNvPr id="61" name="组合 60"/>
          <p:cNvGrpSpPr/>
          <p:nvPr/>
        </p:nvGrpSpPr>
        <p:grpSpPr>
          <a:xfrm rot="16200000">
            <a:off x="11436485" y="5106095"/>
            <a:ext cx="1271471" cy="363349"/>
            <a:chOff x="6507038" y="462977"/>
            <a:chExt cx="2430800" cy="471379"/>
          </a:xfrm>
        </p:grpSpPr>
        <p:grpSp>
          <p:nvGrpSpPr>
            <p:cNvPr id="62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圆角矩形 62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圆角矩形 24"/>
          <p:cNvSpPr/>
          <p:nvPr/>
        </p:nvSpPr>
        <p:spPr>
          <a:xfrm rot="10800000" flipV="1">
            <a:off x="2344408" y="5100889"/>
            <a:ext cx="38707" cy="369281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80637" y="5069232"/>
            <a:ext cx="5034071" cy="423233"/>
            <a:chOff x="7560319" y="5783608"/>
            <a:chExt cx="5034072" cy="426697"/>
          </a:xfrm>
        </p:grpSpPr>
        <p:sp>
          <p:nvSpPr>
            <p:cNvPr id="42" name="文本框 41"/>
            <p:cNvSpPr txBox="1"/>
            <p:nvPr/>
          </p:nvSpPr>
          <p:spPr>
            <a:xfrm>
              <a:off x="7560319" y="5783608"/>
              <a:ext cx="1210588" cy="403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汇报人：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0357880" y="5806920"/>
              <a:ext cx="2236511" cy="4033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指导老师：魏立斐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2460874" y="3044280"/>
            <a:ext cx="7295250" cy="76943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4400" dirty="0">
                <a:ln w="0"/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以太坊智能合约案例</a:t>
            </a:r>
            <a:r>
              <a:rPr lang="en-US" altLang="zh-CN" sz="4400" dirty="0">
                <a:ln w="0"/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4400" dirty="0">
                <a:ln w="0"/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投票</a:t>
            </a:r>
          </a:p>
        </p:txBody>
      </p:sp>
      <p:sp>
        <p:nvSpPr>
          <p:cNvPr id="57" name="圆角矩形 56"/>
          <p:cNvSpPr/>
          <p:nvPr/>
        </p:nvSpPr>
        <p:spPr>
          <a:xfrm rot="16200000" flipV="1">
            <a:off x="10447003" y="4634619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Freeform 96"/>
          <p:cNvSpPr>
            <a:spLocks/>
          </p:cNvSpPr>
          <p:nvPr/>
        </p:nvSpPr>
        <p:spPr bwMode="auto">
          <a:xfrm>
            <a:off x="10716633" y="4926395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C740751-9782-4335-A7FF-180B53C7E3D3}"/>
              </a:ext>
            </a:extLst>
          </p:cNvPr>
          <p:cNvGrpSpPr/>
          <p:nvPr/>
        </p:nvGrpSpPr>
        <p:grpSpPr>
          <a:xfrm>
            <a:off x="1" y="0"/>
            <a:ext cx="5635986" cy="1170773"/>
            <a:chOff x="3016408" y="510454"/>
            <a:chExt cx="7324494" cy="3297092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5758171-7F20-4A3A-BDB9-6DC80F9B1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6408" y="510454"/>
              <a:ext cx="1754757" cy="3297092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5E868EF-0ECB-459A-8155-4F0005A40896}"/>
                </a:ext>
              </a:extLst>
            </p:cNvPr>
            <p:cNvSpPr txBox="1"/>
            <p:nvPr/>
          </p:nvSpPr>
          <p:spPr>
            <a:xfrm>
              <a:off x="4241612" y="1245986"/>
              <a:ext cx="6099290" cy="1993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133984"/>
                  </a:solidFill>
                  <a:effectLst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sym typeface="Calibri"/>
                </a:rPr>
                <a:t>上海海洋大学</a:t>
              </a:r>
              <a:r>
                <a:rPr lang="en-US" altLang="zh-CN" sz="2000" dirty="0">
                  <a:solidFill>
                    <a:srgbClr val="133984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  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>
                  <a:solidFill>
                    <a:srgbClr val="13398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SHANGHAI OCEAN UNIVERSITY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133984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/>
              </a:endParaRPr>
            </a:p>
          </p:txBody>
        </p:sp>
      </p:grpSp>
      <p:sp>
        <p:nvSpPr>
          <p:cNvPr id="2" name="圆角矩形 24">
            <a:extLst>
              <a:ext uri="{FF2B5EF4-FFF2-40B4-BE49-F238E27FC236}">
                <a16:creationId xmlns:a16="http://schemas.microsoft.com/office/drawing/2014/main" id="{6C4A4CE6-3600-4931-A439-3BE8690CF482}"/>
              </a:ext>
            </a:extLst>
          </p:cNvPr>
          <p:cNvSpPr/>
          <p:nvPr/>
        </p:nvSpPr>
        <p:spPr>
          <a:xfrm rot="10800000" flipV="1">
            <a:off x="5635987" y="5100056"/>
            <a:ext cx="38707" cy="369281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9E6A49-996A-4088-8B0F-1C881574E837}"/>
              </a:ext>
            </a:extLst>
          </p:cNvPr>
          <p:cNvSpPr txBox="1"/>
          <p:nvPr/>
        </p:nvSpPr>
        <p:spPr>
          <a:xfrm>
            <a:off x="5947006" y="5100056"/>
            <a:ext cx="3698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号星期三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53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矩形 393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395" name="圆角矩形 394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grpSp>
        <p:nvGrpSpPr>
          <p:cNvPr id="399" name="组 398"/>
          <p:cNvGrpSpPr/>
          <p:nvPr/>
        </p:nvGrpSpPr>
        <p:grpSpPr>
          <a:xfrm>
            <a:off x="11559368" y="252857"/>
            <a:ext cx="632630" cy="484287"/>
            <a:chOff x="11559367" y="252856"/>
            <a:chExt cx="632630" cy="484287"/>
          </a:xfrm>
        </p:grpSpPr>
        <p:grpSp>
          <p:nvGrpSpPr>
            <p:cNvPr id="401" name="组 400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405" name="圆角矩形 404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6" name="圆角矩形 405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7" name="圆角矩形 406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8" name="圆角矩形 407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9" name="圆角矩形 408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4" name="Freeform 96"/>
            <p:cNvSpPr>
              <a:spLocks/>
            </p:cNvSpPr>
            <p:nvPr/>
          </p:nvSpPr>
          <p:spPr bwMode="auto">
            <a:xfrm>
              <a:off x="11559367" y="359658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BD5FF47-F458-4A9B-9DDE-6F6EC8085900}"/>
              </a:ext>
            </a:extLst>
          </p:cNvPr>
          <p:cNvSpPr txBox="1"/>
          <p:nvPr/>
        </p:nvSpPr>
        <p:spPr>
          <a:xfrm>
            <a:off x="352042" y="264167"/>
            <a:ext cx="2274944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开发准备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AEBAE5-AF35-45E6-8B9B-1748C700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843" y="110079"/>
            <a:ext cx="777640" cy="76984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031EFB5-6E7F-4F4B-9B3C-508D425CF8C7}"/>
              </a:ext>
            </a:extLst>
          </p:cNvPr>
          <p:cNvSpPr txBox="1"/>
          <p:nvPr/>
        </p:nvSpPr>
        <p:spPr>
          <a:xfrm>
            <a:off x="967838" y="1339308"/>
            <a:ext cx="1043351" cy="384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web3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854B65-5E4F-4B51-8A31-EF6DDF0888DA}"/>
              </a:ext>
            </a:extLst>
          </p:cNvPr>
          <p:cNvSpPr txBox="1"/>
          <p:nvPr/>
        </p:nvSpPr>
        <p:spPr>
          <a:xfrm>
            <a:off x="2671851" y="1724029"/>
            <a:ext cx="3636177" cy="384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应用和节点进行通信的中间层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2B454E-2887-4332-A6AF-AEE13020B886}"/>
              </a:ext>
            </a:extLst>
          </p:cNvPr>
          <p:cNvSpPr txBox="1"/>
          <p:nvPr/>
        </p:nvSpPr>
        <p:spPr>
          <a:xfrm>
            <a:off x="2626986" y="2372360"/>
            <a:ext cx="3703476" cy="67710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Json-</a:t>
            </a:r>
            <a:r>
              <a:rPr lang="en-US" altLang="zh-CN" dirty="0" err="1"/>
              <a:t>Rpc</a:t>
            </a:r>
            <a:r>
              <a:rPr lang="zh-CN" altLang="en-US" dirty="0"/>
              <a:t>的封装，节点暴露的接口都是</a:t>
            </a:r>
            <a:r>
              <a:rPr lang="en-US" altLang="zh-CN" dirty="0"/>
              <a:t>json</a:t>
            </a:r>
            <a:r>
              <a:rPr lang="zh-CN" altLang="en-US" dirty="0"/>
              <a:t>的一些调用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FAC7E0-8FC4-47B6-B312-B51BE8E10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409" y="3405411"/>
            <a:ext cx="8095238" cy="677107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82BECFD-9352-4705-9B8C-83554D7332B5}"/>
              </a:ext>
            </a:extLst>
          </p:cNvPr>
          <p:cNvCxnSpPr/>
          <p:nvPr/>
        </p:nvCxnSpPr>
        <p:spPr>
          <a:xfrm>
            <a:off x="5187297" y="3095635"/>
            <a:ext cx="581114" cy="33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72DC58A-DB39-43CE-93FA-CF3A1DC2B51E}"/>
              </a:ext>
            </a:extLst>
          </p:cNvPr>
          <p:cNvSpPr txBox="1"/>
          <p:nvPr/>
        </p:nvSpPr>
        <p:spPr>
          <a:xfrm>
            <a:off x="1178169" y="4413738"/>
            <a:ext cx="175846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0.2X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9C28A2-281A-456F-B6CA-0AF484FA01FB}"/>
              </a:ext>
            </a:extLst>
          </p:cNvPr>
          <p:cNvSpPr txBox="1"/>
          <p:nvPr/>
        </p:nvSpPr>
        <p:spPr>
          <a:xfrm>
            <a:off x="9425354" y="4438461"/>
            <a:ext cx="11605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1.0X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0138F40-BF3E-4749-BCCB-FB3CD858B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863" y="1417678"/>
            <a:ext cx="5238095" cy="167795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825EAF6-CF6B-49A1-A802-C4F687F1A0A7}"/>
              </a:ext>
            </a:extLst>
          </p:cNvPr>
          <p:cNvSpPr txBox="1"/>
          <p:nvPr/>
        </p:nvSpPr>
        <p:spPr>
          <a:xfrm>
            <a:off x="6991124" y="1093087"/>
            <a:ext cx="35948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Geth</a:t>
            </a:r>
            <a:r>
              <a:rPr lang="zh-CN" altLang="en-US" dirty="0"/>
              <a:t>里采用的</a:t>
            </a:r>
            <a:r>
              <a:rPr lang="en-US" altLang="zh-CN" dirty="0"/>
              <a:t>0.2X</a:t>
            </a:r>
            <a:r>
              <a:rPr lang="zh-CN" altLang="en-US" dirty="0"/>
              <a:t>版本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7E6C8B0-1EAE-41D6-B0AC-604089BF0A5C}"/>
              </a:ext>
            </a:extLst>
          </p:cNvPr>
          <p:cNvSpPr txBox="1"/>
          <p:nvPr/>
        </p:nvSpPr>
        <p:spPr>
          <a:xfrm>
            <a:off x="3474802" y="4292267"/>
            <a:ext cx="4587218" cy="6771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版本进行了重构，变换很大。最大的改变是引入了</a:t>
            </a:r>
            <a:r>
              <a:rPr lang="en-US" altLang="zh-CN" dirty="0"/>
              <a:t>promise</a:t>
            </a:r>
            <a:r>
              <a:rPr lang="zh-CN" altLang="en-US" dirty="0"/>
              <a:t>避免层层回调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A09C5C1-153E-4E7A-82E9-35ECF0D1EF8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897166" y="4630821"/>
            <a:ext cx="1577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FA103EF-33FD-44DC-BD04-408D9FF868E5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>
            <a:off x="8062020" y="4630821"/>
            <a:ext cx="13633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11430D7-9D0E-403F-836F-A9D3E66372A0}"/>
              </a:ext>
            </a:extLst>
          </p:cNvPr>
          <p:cNvSpPr txBox="1"/>
          <p:nvPr/>
        </p:nvSpPr>
        <p:spPr>
          <a:xfrm>
            <a:off x="4214957" y="5179124"/>
            <a:ext cx="3100245" cy="384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不兼容，一定要看清版本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CD488C-444A-4AD5-8BD5-6ACD83FF061C}"/>
              </a:ext>
            </a:extLst>
          </p:cNvPr>
          <p:cNvSpPr txBox="1"/>
          <p:nvPr/>
        </p:nvSpPr>
        <p:spPr>
          <a:xfrm>
            <a:off x="1193782" y="6097267"/>
            <a:ext cx="82315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检查环境</a:t>
            </a:r>
            <a:r>
              <a:rPr lang="en-US" altLang="zh-CN" dirty="0"/>
              <a:t>—</a:t>
            </a:r>
            <a:r>
              <a:rPr lang="zh-CN" altLang="en-US" dirty="0"/>
              <a:t>发送交易</a:t>
            </a:r>
            <a:r>
              <a:rPr lang="en-US" altLang="zh-CN" dirty="0"/>
              <a:t>—</a:t>
            </a:r>
            <a:r>
              <a:rPr lang="zh-CN" altLang="en-US" dirty="0"/>
              <a:t>合约部署</a:t>
            </a:r>
            <a:r>
              <a:rPr lang="en-US" altLang="zh-CN" dirty="0"/>
              <a:t>—</a:t>
            </a:r>
            <a:r>
              <a:rPr lang="zh-CN" altLang="en-US" dirty="0"/>
              <a:t>加载合约</a:t>
            </a:r>
            <a:r>
              <a:rPr lang="en-US" altLang="zh-CN" dirty="0"/>
              <a:t>—</a:t>
            </a:r>
            <a:r>
              <a:rPr lang="zh-CN" altLang="en-US" dirty="0"/>
              <a:t>合约交互</a:t>
            </a:r>
            <a:r>
              <a:rPr lang="en-US" altLang="zh-CN" dirty="0"/>
              <a:t>—</a:t>
            </a:r>
            <a:r>
              <a:rPr lang="zh-CN" altLang="en-US" dirty="0"/>
              <a:t>监听合约事件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4834848-8C1B-404C-B554-0C3CEA5B3661}"/>
              </a:ext>
            </a:extLst>
          </p:cNvPr>
          <p:cNvSpPr txBox="1"/>
          <p:nvPr/>
        </p:nvSpPr>
        <p:spPr>
          <a:xfrm>
            <a:off x="236479" y="5566353"/>
            <a:ext cx="23905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Web3.js</a:t>
            </a:r>
            <a:r>
              <a:rPr lang="zh-CN" altLang="en-US" dirty="0"/>
              <a:t>使用步骤</a:t>
            </a:r>
          </a:p>
        </p:txBody>
      </p:sp>
    </p:spTree>
    <p:extLst>
      <p:ext uri="{BB962C8B-B14F-4D97-AF65-F5344CB8AC3E}">
        <p14:creationId xmlns:p14="http://schemas.microsoft.com/office/powerpoint/2010/main" val="159928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3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202897" y="3062066"/>
              <a:ext cx="2954651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合约编写</a:t>
              </a: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7264EC26-FF23-41C2-8E6B-CE91316BB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314" y="147894"/>
            <a:ext cx="780356" cy="7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4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rot="20638227">
            <a:off x="4752897" y="2516905"/>
            <a:ext cx="1937447" cy="3637043"/>
            <a:chOff x="4121315" y="642428"/>
            <a:chExt cx="2509212" cy="4731232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4542014" y="1292601"/>
              <a:ext cx="2088513" cy="408105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4121315" y="642428"/>
              <a:ext cx="1152114" cy="2292893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矩形 61"/>
          <p:cNvSpPr/>
          <p:nvPr/>
        </p:nvSpPr>
        <p:spPr>
          <a:xfrm>
            <a:off x="687081" y="4250775"/>
            <a:ext cx="1617387" cy="145039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</a:t>
            </a:r>
            <a:endParaRPr lang="en-US" altLang="zh-CN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690032" y="3283103"/>
            <a:ext cx="1013651" cy="40011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352357" y="5018114"/>
            <a:ext cx="1013651" cy="40011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138773" y="4576237"/>
            <a:ext cx="1013651" cy="40011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77" name="文本框 76"/>
          <p:cNvSpPr txBox="1"/>
          <p:nvPr/>
        </p:nvSpPr>
        <p:spPr>
          <a:xfrm>
            <a:off x="647718" y="267581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合约编写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7CC8B3-B5E9-4A4A-9D3E-5D0E703EA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757" y="133276"/>
            <a:ext cx="780356" cy="76816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A31BFFB-B88E-4741-8160-2C7A068BE25A}"/>
              </a:ext>
            </a:extLst>
          </p:cNvPr>
          <p:cNvSpPr txBox="1"/>
          <p:nvPr/>
        </p:nvSpPr>
        <p:spPr>
          <a:xfrm>
            <a:off x="478623" y="1153682"/>
            <a:ext cx="31879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Remix</a:t>
            </a:r>
            <a:r>
              <a:rPr lang="zh-CN" altLang="en-US" dirty="0"/>
              <a:t>平台上进行编写测试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B358DC-4FA9-42EC-A511-662F72328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34" y="1587167"/>
            <a:ext cx="6838095" cy="19397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3D5E265-D748-4DDA-8A66-74CD0A7A82F1}"/>
              </a:ext>
            </a:extLst>
          </p:cNvPr>
          <p:cNvSpPr txBox="1"/>
          <p:nvPr/>
        </p:nvSpPr>
        <p:spPr>
          <a:xfrm>
            <a:off x="7622207" y="1587167"/>
            <a:ext cx="356412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1.ballot()</a:t>
            </a:r>
            <a:r>
              <a:rPr lang="zh-CN" altLang="en-US" dirty="0"/>
              <a:t>函数：初始化候选者</a:t>
            </a:r>
            <a:endParaRPr lang="en-US" altLang="zh-CN" dirty="0"/>
          </a:p>
          <a:p>
            <a:r>
              <a:rPr lang="en-US" altLang="zh-CN" dirty="0"/>
              <a:t>2.Giverighttovote()</a:t>
            </a:r>
            <a:r>
              <a:rPr lang="zh-CN" altLang="en-US" dirty="0"/>
              <a:t>函数：主持人指定投票人</a:t>
            </a:r>
            <a:endParaRPr lang="en-US" altLang="zh-CN" dirty="0"/>
          </a:p>
          <a:p>
            <a:r>
              <a:rPr lang="en-US" altLang="zh-CN" dirty="0"/>
              <a:t>3.Delegate():</a:t>
            </a:r>
            <a:r>
              <a:rPr lang="zh-CN" altLang="en-US" dirty="0"/>
              <a:t>代投</a:t>
            </a:r>
            <a:endParaRPr lang="en-US" altLang="zh-CN" dirty="0"/>
          </a:p>
          <a:p>
            <a:r>
              <a:rPr lang="en-US" altLang="zh-CN" dirty="0"/>
              <a:t>4.vote():</a:t>
            </a:r>
            <a:r>
              <a:rPr lang="zh-CN" altLang="en-US" dirty="0"/>
              <a:t>投票</a:t>
            </a:r>
            <a:endParaRPr lang="en-US" altLang="zh-CN" dirty="0"/>
          </a:p>
          <a:p>
            <a:r>
              <a:rPr lang="en-US" altLang="zh-CN" dirty="0"/>
              <a:t>5.winningVoteCount():</a:t>
            </a:r>
            <a:r>
              <a:rPr lang="zh-CN" altLang="en-US" dirty="0"/>
              <a:t>计票</a:t>
            </a:r>
            <a:endParaRPr lang="en-US" altLang="zh-CN" dirty="0"/>
          </a:p>
          <a:p>
            <a:r>
              <a:rPr lang="en-US" altLang="zh-CN" dirty="0"/>
              <a:t>6.winnerName():</a:t>
            </a:r>
            <a:r>
              <a:rPr lang="zh-CN" altLang="en-US" dirty="0"/>
              <a:t>获取中标者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DC9C97-2349-49AC-85B7-D3F6BF7AF8E3}"/>
              </a:ext>
            </a:extLst>
          </p:cNvPr>
          <p:cNvSpPr txBox="1"/>
          <p:nvPr/>
        </p:nvSpPr>
        <p:spPr>
          <a:xfrm>
            <a:off x="478623" y="4026877"/>
            <a:ext cx="27745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AC5BA3-785D-406D-86AD-DAB765F5D26F}"/>
              </a:ext>
            </a:extLst>
          </p:cNvPr>
          <p:cNvSpPr txBox="1"/>
          <p:nvPr/>
        </p:nvSpPr>
        <p:spPr>
          <a:xfrm>
            <a:off x="1675625" y="4026877"/>
            <a:ext cx="201967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初始化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D9DFE97-F24D-49F8-AC49-889AE06F9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437" y="4449281"/>
            <a:ext cx="3076190" cy="6476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D37CB88-DA42-4134-8B63-3460FA7D7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505" y="5330976"/>
            <a:ext cx="2504762" cy="127416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667509F-4623-444D-A09C-37B78FA82CB9}"/>
              </a:ext>
            </a:extLst>
          </p:cNvPr>
          <p:cNvSpPr txBox="1"/>
          <p:nvPr/>
        </p:nvSpPr>
        <p:spPr>
          <a:xfrm>
            <a:off x="5187388" y="4006785"/>
            <a:ext cx="15426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授权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192D6D6-DFB6-4C79-9D66-7C7BBE59CE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9644" y="4576237"/>
            <a:ext cx="3173120" cy="51428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4BD1EDD-BC54-4834-8A23-26C80FC33F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9152" y="5652496"/>
            <a:ext cx="2171429" cy="6311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E20847F-E926-4E1E-95B6-452A7814AF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0287" y="4642904"/>
            <a:ext cx="3488208" cy="33221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583781D-8B90-464F-862F-61FC83E9E9A8}"/>
              </a:ext>
            </a:extLst>
          </p:cNvPr>
          <p:cNvSpPr txBox="1"/>
          <p:nvPr/>
        </p:nvSpPr>
        <p:spPr>
          <a:xfrm>
            <a:off x="8366008" y="4026877"/>
            <a:ext cx="17864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投票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125CF84-7FA2-4762-99F2-1C344F1C75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90032" y="5379150"/>
            <a:ext cx="4152381" cy="129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25342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rot="20638227">
            <a:off x="4752897" y="2516905"/>
            <a:ext cx="1937447" cy="3637043"/>
            <a:chOff x="4121315" y="642428"/>
            <a:chExt cx="2509212" cy="4731232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4542014" y="1292601"/>
              <a:ext cx="2088513" cy="408105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4121315" y="642428"/>
              <a:ext cx="1152114" cy="2292893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矩形 61"/>
          <p:cNvSpPr/>
          <p:nvPr/>
        </p:nvSpPr>
        <p:spPr>
          <a:xfrm>
            <a:off x="687081" y="4250775"/>
            <a:ext cx="1617387" cy="145039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</a:t>
            </a:r>
            <a:endParaRPr lang="en-US" altLang="zh-CN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690032" y="3283103"/>
            <a:ext cx="1013651" cy="40011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77" name="文本框 76"/>
          <p:cNvSpPr txBox="1"/>
          <p:nvPr/>
        </p:nvSpPr>
        <p:spPr>
          <a:xfrm>
            <a:off x="647718" y="267581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合约编写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7CC8B3-B5E9-4A4A-9D3E-5D0E703EA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757" y="133276"/>
            <a:ext cx="780356" cy="76816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A31BFFB-B88E-4741-8160-2C7A068BE25A}"/>
              </a:ext>
            </a:extLst>
          </p:cNvPr>
          <p:cNvSpPr txBox="1"/>
          <p:nvPr/>
        </p:nvSpPr>
        <p:spPr>
          <a:xfrm>
            <a:off x="478623" y="1153682"/>
            <a:ext cx="31879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Remix</a:t>
            </a:r>
            <a:r>
              <a:rPr lang="zh-CN" altLang="en-US" dirty="0"/>
              <a:t>平台上进行编写测试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65C8F88-518A-4CE3-A8D3-99CBD2A9F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23" y="1606985"/>
            <a:ext cx="5617377" cy="199476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F2F8D0-4DE9-4997-BBEB-F1A3C0B8AE14}"/>
              </a:ext>
            </a:extLst>
          </p:cNvPr>
          <p:cNvSpPr txBox="1"/>
          <p:nvPr/>
        </p:nvSpPr>
        <p:spPr>
          <a:xfrm>
            <a:off x="6134688" y="1774336"/>
            <a:ext cx="608355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本次一个简单的</a:t>
            </a:r>
            <a:r>
              <a:rPr lang="en-US" altLang="zh-CN" dirty="0" err="1"/>
              <a:t>Dapp</a:t>
            </a:r>
            <a:r>
              <a:rPr lang="zh-CN" altLang="en-US" dirty="0"/>
              <a:t>只用到了几个简单的函数</a:t>
            </a:r>
            <a:endParaRPr lang="en-US" altLang="zh-CN" dirty="0"/>
          </a:p>
          <a:p>
            <a:r>
              <a:rPr lang="zh-CN" altLang="en-US" dirty="0"/>
              <a:t>一个构造函数，用来初始化一些候选者</a:t>
            </a:r>
            <a:endParaRPr lang="en-US" altLang="zh-CN" dirty="0"/>
          </a:p>
          <a:p>
            <a:r>
              <a:rPr lang="zh-CN" altLang="en-US" dirty="0"/>
              <a:t>一个用来检测是不是有效候选人：</a:t>
            </a:r>
            <a:r>
              <a:rPr lang="en-US" altLang="zh-CN" dirty="0" err="1"/>
              <a:t>validCandidate</a:t>
            </a:r>
            <a:endParaRPr lang="en-US" altLang="zh-CN" dirty="0"/>
          </a:p>
          <a:p>
            <a:r>
              <a:rPr lang="zh-CN" altLang="en-US" dirty="0"/>
              <a:t>一个用来投票的方法</a:t>
            </a:r>
            <a:r>
              <a:rPr lang="en-US" altLang="zh-CN" dirty="0" err="1"/>
              <a:t>voteForCandidate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一个返回候选者所获得的总票数的方法 </a:t>
            </a:r>
            <a:r>
              <a:rPr lang="en-US" altLang="zh-CN" dirty="0" err="1"/>
              <a:t>totalVotesFor</a:t>
            </a:r>
            <a:endParaRPr lang="en-US" altLang="zh-CN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626A327-D93C-45B9-B215-DDD780B5B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694" y="3792776"/>
            <a:ext cx="4342857" cy="265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43218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rot="20638227">
            <a:off x="4752897" y="2516905"/>
            <a:ext cx="1937447" cy="3637043"/>
            <a:chOff x="4121315" y="642428"/>
            <a:chExt cx="2509212" cy="4731232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4542014" y="1292601"/>
              <a:ext cx="2088513" cy="408105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4121315" y="642428"/>
              <a:ext cx="1152114" cy="2292893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矩形 61"/>
          <p:cNvSpPr/>
          <p:nvPr/>
        </p:nvSpPr>
        <p:spPr>
          <a:xfrm>
            <a:off x="687081" y="4250775"/>
            <a:ext cx="1617387" cy="26160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样对合约进行编译</a:t>
            </a:r>
            <a:endParaRPr lang="en-US" altLang="zh-CN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690032" y="3283103"/>
            <a:ext cx="1013651" cy="40011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77" name="文本框 76"/>
          <p:cNvSpPr txBox="1"/>
          <p:nvPr/>
        </p:nvSpPr>
        <p:spPr>
          <a:xfrm>
            <a:off x="647718" y="267581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合约编写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7CC8B3-B5E9-4A4A-9D3E-5D0E703EA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757" y="133276"/>
            <a:ext cx="780356" cy="76816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A31BFFB-B88E-4741-8160-2C7A068BE25A}"/>
              </a:ext>
            </a:extLst>
          </p:cNvPr>
          <p:cNvSpPr txBox="1"/>
          <p:nvPr/>
        </p:nvSpPr>
        <p:spPr>
          <a:xfrm>
            <a:off x="478623" y="1153682"/>
            <a:ext cx="31879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控制台上进行编译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90BAFE-0953-4101-B920-5A83F38F3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27" y="1656806"/>
            <a:ext cx="7057143" cy="171428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B4DCD9A-581A-4FA0-81EC-F0981265304F}"/>
              </a:ext>
            </a:extLst>
          </p:cNvPr>
          <p:cNvSpPr txBox="1"/>
          <p:nvPr/>
        </p:nvSpPr>
        <p:spPr>
          <a:xfrm>
            <a:off x="1772861" y="1854458"/>
            <a:ext cx="6372808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进入 </a:t>
            </a:r>
            <a:r>
              <a:rPr lang="en-US" altLang="zh-CN" dirty="0"/>
              <a:t>node </a:t>
            </a:r>
            <a:r>
              <a:rPr lang="zh-CN" altLang="en-US" dirty="0"/>
              <a:t>控制台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CD6E98-0E89-4058-A3D9-0204EC8F7351}"/>
              </a:ext>
            </a:extLst>
          </p:cNvPr>
          <p:cNvSpPr txBox="1"/>
          <p:nvPr/>
        </p:nvSpPr>
        <p:spPr>
          <a:xfrm>
            <a:off x="114471" y="2650371"/>
            <a:ext cx="6372808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ganache </a:t>
            </a:r>
            <a:r>
              <a:rPr lang="zh-CN" altLang="en-US" dirty="0"/>
              <a:t>另一个窗口中运行模拟区块链 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4D272D6-FFDC-4450-A86A-85D06062998B}"/>
              </a:ext>
            </a:extLst>
          </p:cNvPr>
          <p:cNvCxnSpPr>
            <a:cxnSpLocks/>
          </p:cNvCxnSpPr>
          <p:nvPr/>
        </p:nvCxnSpPr>
        <p:spPr>
          <a:xfrm>
            <a:off x="2743200" y="2170632"/>
            <a:ext cx="0" cy="479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14A0101-8365-4BDA-8414-AECCD0F1E244}"/>
              </a:ext>
            </a:extLst>
          </p:cNvPr>
          <p:cNvSpPr txBox="1"/>
          <p:nvPr/>
        </p:nvSpPr>
        <p:spPr>
          <a:xfrm>
            <a:off x="1495774" y="3740041"/>
            <a:ext cx="638321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初始化 </a:t>
            </a:r>
            <a:r>
              <a:rPr lang="en-US" altLang="zh-CN" dirty="0"/>
              <a:t>web3 </a:t>
            </a:r>
            <a:r>
              <a:rPr lang="zh-CN" altLang="en-US" dirty="0"/>
              <a:t>对象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749CC7C-5B1A-4A72-AD60-24FF2BF495BD}"/>
              </a:ext>
            </a:extLst>
          </p:cNvPr>
          <p:cNvSpPr txBox="1"/>
          <p:nvPr/>
        </p:nvSpPr>
        <p:spPr>
          <a:xfrm>
            <a:off x="1452015" y="4562667"/>
            <a:ext cx="638321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从 </a:t>
            </a:r>
            <a:r>
              <a:rPr lang="en-US" altLang="zh-CN" dirty="0" err="1"/>
              <a:t>Voting.sol</a:t>
            </a:r>
            <a:r>
              <a:rPr lang="en-US" altLang="zh-CN" dirty="0"/>
              <a:t> </a:t>
            </a:r>
            <a:r>
              <a:rPr lang="zh-CN" altLang="en-US" dirty="0"/>
              <a:t>中加载代码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5D4B09E-F2C1-4BC7-941A-0F0F45D94F02}"/>
              </a:ext>
            </a:extLst>
          </p:cNvPr>
          <p:cNvSpPr txBox="1"/>
          <p:nvPr/>
        </p:nvSpPr>
        <p:spPr>
          <a:xfrm>
            <a:off x="1452015" y="5411854"/>
            <a:ext cx="638321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对合约进行编译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E580374-9C2B-4482-AA53-445168FA889E}"/>
              </a:ext>
            </a:extLst>
          </p:cNvPr>
          <p:cNvSpPr txBox="1"/>
          <p:nvPr/>
        </p:nvSpPr>
        <p:spPr>
          <a:xfrm>
            <a:off x="1421321" y="6034730"/>
            <a:ext cx="638321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得到</a:t>
            </a:r>
            <a:r>
              <a:rPr lang="en-US" altLang="zh-CN" dirty="0" err="1"/>
              <a:t>compiledCode</a:t>
            </a:r>
            <a:r>
              <a:rPr lang="en-US" altLang="zh-CN" dirty="0"/>
              <a:t> </a:t>
            </a:r>
            <a:r>
              <a:rPr lang="zh-CN" altLang="en-US" dirty="0"/>
              <a:t>对象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8FD7D2D-3F26-468A-BE4B-18755513FC7B}"/>
              </a:ext>
            </a:extLst>
          </p:cNvPr>
          <p:cNvCxnSpPr/>
          <p:nvPr/>
        </p:nvCxnSpPr>
        <p:spPr>
          <a:xfrm>
            <a:off x="2666288" y="4050707"/>
            <a:ext cx="0" cy="63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0A15111-AB1A-4521-8D2A-93B7C8E4F72F}"/>
              </a:ext>
            </a:extLst>
          </p:cNvPr>
          <p:cNvCxnSpPr/>
          <p:nvPr/>
        </p:nvCxnSpPr>
        <p:spPr>
          <a:xfrm>
            <a:off x="2538101" y="4862557"/>
            <a:ext cx="0" cy="62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BC9D97E-1D26-445A-A8FB-2AA46912E2C8}"/>
              </a:ext>
            </a:extLst>
          </p:cNvPr>
          <p:cNvCxnSpPr/>
          <p:nvPr/>
        </p:nvCxnSpPr>
        <p:spPr>
          <a:xfrm>
            <a:off x="2529555" y="5796575"/>
            <a:ext cx="0" cy="430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E3E5E6EF-1A95-4C39-B45F-661623273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280" y="4410805"/>
            <a:ext cx="6780952" cy="1304762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F27D7D2-870A-49D6-AA16-5097B8DBEC4B}"/>
              </a:ext>
            </a:extLst>
          </p:cNvPr>
          <p:cNvCxnSpPr/>
          <p:nvPr/>
        </p:nvCxnSpPr>
        <p:spPr>
          <a:xfrm>
            <a:off x="3608012" y="3959819"/>
            <a:ext cx="1489089" cy="597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C113AF1-1AAD-4296-9F2A-09D937D811AD}"/>
              </a:ext>
            </a:extLst>
          </p:cNvPr>
          <p:cNvCxnSpPr/>
          <p:nvPr/>
        </p:nvCxnSpPr>
        <p:spPr>
          <a:xfrm>
            <a:off x="4242212" y="4749248"/>
            <a:ext cx="854889" cy="50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298E1D8-A4B4-466E-A7C0-FB9FC292123B}"/>
              </a:ext>
            </a:extLst>
          </p:cNvPr>
          <p:cNvCxnSpPr/>
          <p:nvPr/>
        </p:nvCxnSpPr>
        <p:spPr>
          <a:xfrm>
            <a:off x="3300875" y="5588906"/>
            <a:ext cx="1731405" cy="1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88E0A7C-3EE7-4A12-82A1-123A31EED59A}"/>
              </a:ext>
            </a:extLst>
          </p:cNvPr>
          <p:cNvCxnSpPr/>
          <p:nvPr/>
        </p:nvCxnSpPr>
        <p:spPr>
          <a:xfrm flipV="1">
            <a:off x="4352556" y="5674979"/>
            <a:ext cx="679724" cy="50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016241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rot="20638227">
            <a:off x="4752897" y="2516905"/>
            <a:ext cx="1937447" cy="3637043"/>
            <a:chOff x="4121315" y="642428"/>
            <a:chExt cx="2509212" cy="4731232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4542014" y="1292601"/>
              <a:ext cx="2088513" cy="4081059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4121315" y="642428"/>
              <a:ext cx="1152114" cy="2292893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  <a:alpha val="33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矩形 61"/>
          <p:cNvSpPr/>
          <p:nvPr/>
        </p:nvSpPr>
        <p:spPr>
          <a:xfrm>
            <a:off x="687081" y="4250775"/>
            <a:ext cx="1617387" cy="26160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样对合约进行编译</a:t>
            </a:r>
            <a:endParaRPr lang="en-US" altLang="zh-CN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690032" y="3283103"/>
            <a:ext cx="1013651" cy="40011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77" name="文本框 76"/>
          <p:cNvSpPr txBox="1"/>
          <p:nvPr/>
        </p:nvSpPr>
        <p:spPr>
          <a:xfrm>
            <a:off x="647718" y="267581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合约编写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7CC8B3-B5E9-4A4A-9D3E-5D0E703EA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757" y="133276"/>
            <a:ext cx="780356" cy="76816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A31BFFB-B88E-4741-8160-2C7A068BE25A}"/>
              </a:ext>
            </a:extLst>
          </p:cNvPr>
          <p:cNvSpPr txBox="1"/>
          <p:nvPr/>
        </p:nvSpPr>
        <p:spPr>
          <a:xfrm>
            <a:off x="478623" y="1153682"/>
            <a:ext cx="31879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控制台上进行编译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2A7E975-F157-4B7B-9BFB-B9B67B415B31}"/>
              </a:ext>
            </a:extLst>
          </p:cNvPr>
          <p:cNvSpPr txBox="1"/>
          <p:nvPr/>
        </p:nvSpPr>
        <p:spPr>
          <a:xfrm>
            <a:off x="745390" y="1817763"/>
            <a:ext cx="951327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compiled Code</a:t>
            </a:r>
            <a:r>
              <a:rPr lang="zh-CN" altLang="en-US" dirty="0"/>
              <a:t>包含俩个重要对象：</a:t>
            </a:r>
            <a:r>
              <a:rPr lang="en-US" altLang="zh-CN" dirty="0"/>
              <a:t>bytecode</a:t>
            </a:r>
            <a:r>
              <a:rPr lang="zh-CN" altLang="en-US" dirty="0"/>
              <a:t>和</a:t>
            </a:r>
            <a:r>
              <a:rPr lang="en-US" altLang="zh-CN" dirty="0"/>
              <a:t>interface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6D5CCFC-88E4-4E22-BAE9-A69DF93A7B25}"/>
              </a:ext>
            </a:extLst>
          </p:cNvPr>
          <p:cNvSpPr txBox="1"/>
          <p:nvPr/>
        </p:nvSpPr>
        <p:spPr>
          <a:xfrm>
            <a:off x="775094" y="2629991"/>
            <a:ext cx="951327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compiledCode.contracts</a:t>
            </a:r>
            <a:r>
              <a:rPr lang="en-US" altLang="zh-CN" dirty="0"/>
              <a:t>[‘:Voting’].bytecode</a:t>
            </a:r>
            <a:r>
              <a:rPr lang="zh-CN" altLang="en-US" dirty="0"/>
              <a:t>： </a:t>
            </a:r>
            <a:r>
              <a:rPr lang="en-US" altLang="zh-CN" dirty="0" err="1"/>
              <a:t>Voting.sol</a:t>
            </a:r>
            <a:r>
              <a:rPr lang="en-US" altLang="zh-CN" dirty="0"/>
              <a:t> </a:t>
            </a:r>
            <a:r>
              <a:rPr lang="zh-CN" altLang="en-US" dirty="0"/>
              <a:t>编译好后的字节码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3921833-94F9-4076-8365-C05BAFEEEB03}"/>
              </a:ext>
            </a:extLst>
          </p:cNvPr>
          <p:cNvSpPr txBox="1"/>
          <p:nvPr/>
        </p:nvSpPr>
        <p:spPr>
          <a:xfrm>
            <a:off x="834196" y="3330637"/>
            <a:ext cx="1010841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compiledCode.contracts</a:t>
            </a:r>
            <a:r>
              <a:rPr lang="en-US" altLang="zh-CN" dirty="0"/>
              <a:t>[‘:Voting’].interface</a:t>
            </a:r>
            <a:r>
              <a:rPr lang="zh-CN" altLang="en-US" dirty="0"/>
              <a:t>：合约的接口，告诉了用户合约里的方法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61D859-302D-4950-8DFE-36DEA2DDA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351" y="4154601"/>
            <a:ext cx="2514286" cy="19714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A26A02-A086-4460-B86C-1DF73AD95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907" y="4505252"/>
            <a:ext cx="7790476" cy="1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11997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4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981221" y="2972116"/>
              <a:ext cx="3049805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合约部署</a:t>
              </a: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6CB8D695-DD8F-4373-AD57-EADCE88F0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299" y="143456"/>
            <a:ext cx="780356" cy="7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0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2807273" y="252859"/>
            <a:ext cx="938472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64" name="文本框 63"/>
          <p:cNvSpPr txBox="1"/>
          <p:nvPr/>
        </p:nvSpPr>
        <p:spPr>
          <a:xfrm>
            <a:off x="647718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合约部署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BE5EA7-0EEE-4987-85B5-E60BCB3E9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187" y="110916"/>
            <a:ext cx="780356" cy="768163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1BC3B825-BD25-4A90-AFFB-648BE459C6CC}"/>
              </a:ext>
            </a:extLst>
          </p:cNvPr>
          <p:cNvSpPr txBox="1"/>
          <p:nvPr/>
        </p:nvSpPr>
        <p:spPr>
          <a:xfrm>
            <a:off x="647718" y="1613762"/>
            <a:ext cx="638321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创建一个合约对象 </a:t>
            </a:r>
            <a:r>
              <a:rPr lang="en-US" altLang="zh-CN" dirty="0"/>
              <a:t>Voting Contract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8DDAED6-A72E-4DCF-B0AC-5A43A232581D}"/>
              </a:ext>
            </a:extLst>
          </p:cNvPr>
          <p:cNvSpPr txBox="1"/>
          <p:nvPr/>
        </p:nvSpPr>
        <p:spPr>
          <a:xfrm>
            <a:off x="6186885" y="1639648"/>
            <a:ext cx="449782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用这个对象在链上部署并初始化合约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65C0F2E-79E5-43F0-B29E-93ACA3EABA27}"/>
              </a:ext>
            </a:extLst>
          </p:cNvPr>
          <p:cNvCxnSpPr/>
          <p:nvPr/>
        </p:nvCxnSpPr>
        <p:spPr>
          <a:xfrm>
            <a:off x="4903532" y="1806123"/>
            <a:ext cx="10425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C53E6E46-EF9D-4472-8765-441780638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13" y="2224576"/>
            <a:ext cx="10155372" cy="68571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A19452B-5F41-4A66-8A81-B96038DC10CE}"/>
              </a:ext>
            </a:extLst>
          </p:cNvPr>
          <p:cNvSpPr txBox="1"/>
          <p:nvPr/>
        </p:nvSpPr>
        <p:spPr>
          <a:xfrm>
            <a:off x="4047870" y="3143667"/>
            <a:ext cx="1471229" cy="384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候选者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0B5C09-6FF9-4C63-AF63-A54316513F9A}"/>
              </a:ext>
            </a:extLst>
          </p:cNvPr>
          <p:cNvSpPr txBox="1"/>
          <p:nvPr/>
        </p:nvSpPr>
        <p:spPr>
          <a:xfrm>
            <a:off x="5064368" y="3591331"/>
            <a:ext cx="3059723" cy="384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部署到区块链上的字节码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00DB930-D16F-454B-8A51-363E9783C83E}"/>
              </a:ext>
            </a:extLst>
          </p:cNvPr>
          <p:cNvSpPr txBox="1"/>
          <p:nvPr/>
        </p:nvSpPr>
        <p:spPr>
          <a:xfrm>
            <a:off x="6534363" y="4255787"/>
            <a:ext cx="4497824" cy="384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区块链跟踪是谁部署了这个合约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95FF67-C2D2-434A-99CA-C2278D8477A1}"/>
              </a:ext>
            </a:extLst>
          </p:cNvPr>
          <p:cNvSpPr txBox="1"/>
          <p:nvPr/>
        </p:nvSpPr>
        <p:spPr>
          <a:xfrm>
            <a:off x="7913077" y="5257800"/>
            <a:ext cx="3899466" cy="384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与区块链进行交互需要花费金钱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31581DD-4A91-4FE0-96C8-54BA2AFF1E9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687369" y="2918582"/>
            <a:ext cx="96116" cy="225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DB077FA-CFE8-4809-9BDE-054DA249D8FB}"/>
              </a:ext>
            </a:extLst>
          </p:cNvPr>
          <p:cNvCxnSpPr/>
          <p:nvPr/>
        </p:nvCxnSpPr>
        <p:spPr>
          <a:xfrm>
            <a:off x="6349525" y="2926873"/>
            <a:ext cx="0" cy="63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F13535A-7190-4355-BA83-0ADE37271127}"/>
              </a:ext>
            </a:extLst>
          </p:cNvPr>
          <p:cNvCxnSpPr/>
          <p:nvPr/>
        </p:nvCxnSpPr>
        <p:spPr>
          <a:xfrm>
            <a:off x="7913077" y="2926875"/>
            <a:ext cx="0" cy="1328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2C3BF1E-9AC1-40DD-A923-4399A32F7BB7}"/>
              </a:ext>
            </a:extLst>
          </p:cNvPr>
          <p:cNvCxnSpPr>
            <a:cxnSpLocks/>
          </p:cNvCxnSpPr>
          <p:nvPr/>
        </p:nvCxnSpPr>
        <p:spPr>
          <a:xfrm>
            <a:off x="9639656" y="2803021"/>
            <a:ext cx="47986" cy="2415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622974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5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882053" y="3062066"/>
              <a:ext cx="2954651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网页交互</a:t>
              </a: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63B0E891-446F-4F21-8592-C7A150086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299" y="55098"/>
            <a:ext cx="780356" cy="7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9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2807273" y="252859"/>
            <a:ext cx="938472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47718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网页交互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EBF852-42DA-4873-B24B-5871C929B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104" y="110916"/>
            <a:ext cx="780356" cy="768163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78859D6D-1BCB-4EDB-8FBE-863044B59C50}"/>
              </a:ext>
            </a:extLst>
          </p:cNvPr>
          <p:cNvSpPr txBox="1"/>
          <p:nvPr/>
        </p:nvSpPr>
        <p:spPr>
          <a:xfrm>
            <a:off x="478623" y="2056507"/>
            <a:ext cx="2194239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一个简单的 </a:t>
            </a:r>
            <a:r>
              <a:rPr lang="en-US" altLang="zh-CN" dirty="0"/>
              <a:t>html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71AC7E8-0190-486E-8CBB-6D57849F6687}"/>
              </a:ext>
            </a:extLst>
          </p:cNvPr>
          <p:cNvSpPr txBox="1"/>
          <p:nvPr/>
        </p:nvSpPr>
        <p:spPr>
          <a:xfrm>
            <a:off x="2904393" y="1416632"/>
            <a:ext cx="638321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候选者姓名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9DEBA55-8FFB-4CE9-A409-F9B2BCDEF27B}"/>
              </a:ext>
            </a:extLst>
          </p:cNvPr>
          <p:cNvSpPr txBox="1"/>
          <p:nvPr/>
        </p:nvSpPr>
        <p:spPr>
          <a:xfrm>
            <a:off x="2904393" y="2888740"/>
            <a:ext cx="638321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投票命令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18407B-1699-48E5-B0DD-38D0B2982BA7}"/>
              </a:ext>
            </a:extLst>
          </p:cNvPr>
          <p:cNvSpPr txBox="1"/>
          <p:nvPr/>
        </p:nvSpPr>
        <p:spPr>
          <a:xfrm>
            <a:off x="2904393" y="2096120"/>
            <a:ext cx="19313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投票数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B2DB3C4-00B8-4E5D-87E6-7844D3A2C287}"/>
              </a:ext>
            </a:extLst>
          </p:cNvPr>
          <p:cNvCxnSpPr/>
          <p:nvPr/>
        </p:nvCxnSpPr>
        <p:spPr>
          <a:xfrm flipV="1">
            <a:off x="2371259" y="1683521"/>
            <a:ext cx="628315" cy="487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14AD853-EB7D-425E-B010-8C3CDD6CF32F}"/>
              </a:ext>
            </a:extLst>
          </p:cNvPr>
          <p:cNvCxnSpPr>
            <a:endCxn id="10" idx="1"/>
          </p:cNvCxnSpPr>
          <p:nvPr/>
        </p:nvCxnSpPr>
        <p:spPr>
          <a:xfrm>
            <a:off x="2371259" y="2209252"/>
            <a:ext cx="533134" cy="7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2C3588D-73B3-4F28-AA40-6FD52ECD783A}"/>
              </a:ext>
            </a:extLst>
          </p:cNvPr>
          <p:cNvCxnSpPr>
            <a:endCxn id="32" idx="1"/>
          </p:cNvCxnSpPr>
          <p:nvPr/>
        </p:nvCxnSpPr>
        <p:spPr>
          <a:xfrm>
            <a:off x="2371259" y="2248867"/>
            <a:ext cx="533134" cy="832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8A63EB20-FCE6-4F5E-A516-BFD22644C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187" y="989404"/>
            <a:ext cx="7276190" cy="260952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7CCB5A6-C0A9-4E57-AD0A-36B992C2CF0F}"/>
              </a:ext>
            </a:extLst>
          </p:cNvPr>
          <p:cNvSpPr txBox="1"/>
          <p:nvPr/>
        </p:nvSpPr>
        <p:spPr>
          <a:xfrm>
            <a:off x="7174522" y="3681360"/>
            <a:ext cx="4226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初始化时各为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97CDD58-A056-47E2-AB06-BFEB9D4C30AD}"/>
              </a:ext>
            </a:extLst>
          </p:cNvPr>
          <p:cNvSpPr txBox="1"/>
          <p:nvPr/>
        </p:nvSpPr>
        <p:spPr>
          <a:xfrm>
            <a:off x="478623" y="4224412"/>
            <a:ext cx="1123475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引用的</a:t>
            </a:r>
            <a:r>
              <a:rPr lang="en-US" altLang="zh-CN" dirty="0"/>
              <a:t>web3</a:t>
            </a:r>
            <a:r>
              <a:rPr lang="zh-CN" altLang="en-US" dirty="0"/>
              <a:t>：通过官方提供的在线引入包。目前只找到</a:t>
            </a:r>
            <a:r>
              <a:rPr lang="en-US" altLang="zh-CN" dirty="0"/>
              <a:t>1.X</a:t>
            </a:r>
            <a:r>
              <a:rPr lang="zh-CN" altLang="en-US" dirty="0"/>
              <a:t>版本的，所以</a:t>
            </a:r>
            <a:r>
              <a:rPr lang="en-US" altLang="zh-CN" dirty="0" err="1"/>
              <a:t>js</a:t>
            </a:r>
            <a:r>
              <a:rPr lang="zh-CN" altLang="en-US" dirty="0"/>
              <a:t>与控制台的代码略有不同</a:t>
            </a:r>
          </a:p>
        </p:txBody>
      </p:sp>
    </p:spTree>
    <p:extLst>
      <p:ext uri="{BB962C8B-B14F-4D97-AF65-F5344CB8AC3E}">
        <p14:creationId xmlns:p14="http://schemas.microsoft.com/office/powerpoint/2010/main" val="150244693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14"/>
          <p:cNvGrpSpPr/>
          <p:nvPr/>
        </p:nvGrpSpPr>
        <p:grpSpPr>
          <a:xfrm>
            <a:off x="-22301" y="6654791"/>
            <a:ext cx="1271471" cy="203211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13075" y="245328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CONTENTS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73" name="圆角矩形 72"/>
          <p:cNvSpPr/>
          <p:nvPr/>
        </p:nvSpPr>
        <p:spPr>
          <a:xfrm rot="10800000" flipV="1">
            <a:off x="2209362" y="777898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74" name="圆角矩形 73"/>
          <p:cNvSpPr/>
          <p:nvPr/>
        </p:nvSpPr>
        <p:spPr>
          <a:xfrm rot="10800000" flipV="1">
            <a:off x="2209360" y="3247230"/>
            <a:ext cx="484287" cy="4911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75" name="圆角矩形 74"/>
          <p:cNvSpPr/>
          <p:nvPr/>
        </p:nvSpPr>
        <p:spPr>
          <a:xfrm rot="10800000" flipV="1">
            <a:off x="2209361" y="1601008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2209359" y="40703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77" name="圆角矩形 76"/>
          <p:cNvSpPr/>
          <p:nvPr/>
        </p:nvSpPr>
        <p:spPr>
          <a:xfrm rot="10800000" flipV="1">
            <a:off x="2218481" y="2424119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78" name="圆角矩形 77"/>
          <p:cNvSpPr/>
          <p:nvPr/>
        </p:nvSpPr>
        <p:spPr>
          <a:xfrm rot="10800000" flipV="1">
            <a:off x="2218481" y="489345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6</a:t>
            </a:r>
            <a:endParaRPr lang="zh-CN" altLang="en-US" sz="3600" dirty="0"/>
          </a:p>
        </p:txBody>
      </p:sp>
      <p:sp>
        <p:nvSpPr>
          <p:cNvPr id="87" name="文本框 86"/>
          <p:cNvSpPr txBox="1"/>
          <p:nvPr/>
        </p:nvSpPr>
        <p:spPr>
          <a:xfrm>
            <a:off x="2899003" y="730720"/>
            <a:ext cx="2646870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去中心化应用</a:t>
            </a:r>
            <a:endParaRPr lang="en-US" altLang="zh-CN" sz="3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1559368" y="252857"/>
            <a:ext cx="632630" cy="484287"/>
            <a:chOff x="11559367" y="252856"/>
            <a:chExt cx="632630" cy="484287"/>
          </a:xfrm>
        </p:grpSpPr>
        <p:grpSp>
          <p:nvGrpSpPr>
            <p:cNvPr id="2" name="组 1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96" name="圆角矩形 95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圆角矩形 96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圆角矩形 97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圆角矩形 98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圆角矩形 94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2" name="Freeform 96"/>
            <p:cNvSpPr>
              <a:spLocks/>
            </p:cNvSpPr>
            <p:nvPr/>
          </p:nvSpPr>
          <p:spPr bwMode="auto">
            <a:xfrm>
              <a:off x="11559367" y="359658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714FA497-1F72-4BB0-8E48-B2BBEBFBCC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843" y="110079"/>
            <a:ext cx="777640" cy="76984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F90C4AC-F0E1-4B7E-B2BA-6E3C803BD21C}"/>
              </a:ext>
            </a:extLst>
          </p:cNvPr>
          <p:cNvSpPr txBox="1"/>
          <p:nvPr/>
        </p:nvSpPr>
        <p:spPr>
          <a:xfrm>
            <a:off x="2899003" y="1554180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开发准备</a:t>
            </a:r>
            <a:endParaRPr lang="en-US" altLang="zh-CN" sz="3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CD3F36-421A-45A7-9B29-939BE2CE4510}"/>
              </a:ext>
            </a:extLst>
          </p:cNvPr>
          <p:cNvSpPr txBox="1"/>
          <p:nvPr/>
        </p:nvSpPr>
        <p:spPr>
          <a:xfrm>
            <a:off x="2899003" y="2400569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合约编写</a:t>
            </a:r>
            <a:endParaRPr lang="en-US" altLang="zh-CN" sz="3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D8BEB5-BFEB-46BE-B015-9BB8B3C21129}"/>
              </a:ext>
            </a:extLst>
          </p:cNvPr>
          <p:cNvSpPr txBox="1"/>
          <p:nvPr/>
        </p:nvSpPr>
        <p:spPr>
          <a:xfrm>
            <a:off x="2899003" y="3200402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合约部署</a:t>
            </a:r>
            <a:endParaRPr lang="en-US" altLang="zh-CN" sz="3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1BB8B16-7030-4A93-ADCD-A3AC8E40FD38}"/>
              </a:ext>
            </a:extLst>
          </p:cNvPr>
          <p:cNvSpPr txBox="1"/>
          <p:nvPr/>
        </p:nvSpPr>
        <p:spPr>
          <a:xfrm>
            <a:off x="2899003" y="4000235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网页交互</a:t>
            </a:r>
            <a:endParaRPr lang="en-US" altLang="zh-CN" sz="3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9BC0FFD-E20D-41C1-A412-BDD587638A7E}"/>
              </a:ext>
            </a:extLst>
          </p:cNvPr>
          <p:cNvSpPr txBox="1"/>
          <p:nvPr/>
        </p:nvSpPr>
        <p:spPr>
          <a:xfrm>
            <a:off x="2899002" y="4799795"/>
            <a:ext cx="1826133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成品展示</a:t>
            </a:r>
            <a:endParaRPr lang="en-US" altLang="zh-CN" sz="3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03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2807273" y="252859"/>
            <a:ext cx="938472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47718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网页交互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EBF852-42DA-4873-B24B-5871C929B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104" y="110916"/>
            <a:ext cx="780356" cy="76816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37878F-0D8F-4DC7-853A-EF86C404D485}"/>
              </a:ext>
            </a:extLst>
          </p:cNvPr>
          <p:cNvSpPr txBox="1"/>
          <p:nvPr/>
        </p:nvSpPr>
        <p:spPr>
          <a:xfrm>
            <a:off x="478623" y="1354015"/>
            <a:ext cx="23286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初始化</a:t>
            </a:r>
            <a:r>
              <a:rPr lang="en-US" altLang="zh-CN" dirty="0"/>
              <a:t>web3</a:t>
            </a:r>
            <a:r>
              <a:rPr lang="zh-CN" altLang="en-US" dirty="0"/>
              <a:t>对象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C1B6E9-1774-45D1-BDB5-B3B088FC4BAC}"/>
              </a:ext>
            </a:extLst>
          </p:cNvPr>
          <p:cNvSpPr txBox="1"/>
          <p:nvPr/>
        </p:nvSpPr>
        <p:spPr>
          <a:xfrm>
            <a:off x="478623" y="2024954"/>
            <a:ext cx="29152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创建实例，这里要获得合约接口和初始化的地址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7AF7E0-0119-47A3-ADD6-38C375984EFB}"/>
              </a:ext>
            </a:extLst>
          </p:cNvPr>
          <p:cNvSpPr txBox="1"/>
          <p:nvPr/>
        </p:nvSpPr>
        <p:spPr>
          <a:xfrm>
            <a:off x="478623" y="3026546"/>
            <a:ext cx="2915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将候选人与其</a:t>
            </a:r>
            <a:r>
              <a:rPr lang="en-US" altLang="zh-CN" dirty="0"/>
              <a:t>id</a:t>
            </a:r>
            <a:r>
              <a:rPr lang="zh-CN" altLang="en-US" dirty="0"/>
              <a:t>对应关系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A5CC71-0E9C-4C6D-9E57-EBD95A7C0DFD}"/>
              </a:ext>
            </a:extLst>
          </p:cNvPr>
          <p:cNvSpPr txBox="1"/>
          <p:nvPr/>
        </p:nvSpPr>
        <p:spPr>
          <a:xfrm>
            <a:off x="478623" y="3788505"/>
            <a:ext cx="291520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遍历查询当前票数并渲染到屏幕上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1441BF-0C10-4BEC-82B8-F0905A2FD4F7}"/>
              </a:ext>
            </a:extLst>
          </p:cNvPr>
          <p:cNvSpPr txBox="1"/>
          <p:nvPr/>
        </p:nvSpPr>
        <p:spPr>
          <a:xfrm>
            <a:off x="647718" y="4958862"/>
            <a:ext cx="27461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投票函数，获取当前输入内容，判断输入是否有效，调用合约函数投票，必须在区块链里加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将投票人地址渲染到屏幕上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F66CE8-BA56-40E1-8D47-CA3B07034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112" y="1473697"/>
            <a:ext cx="6866667" cy="1809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988A505-6421-4DDE-A419-EA68E0AC5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816" y="2268270"/>
            <a:ext cx="5561905" cy="1904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6E49449-7BE2-4321-9CD9-009115B73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7027" y="3051064"/>
            <a:ext cx="7114286" cy="3142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69027B8-B20C-4520-8288-A386EF88F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9337" y="3637955"/>
            <a:ext cx="7790476" cy="112381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EA3EA85-710D-494F-ABB5-6A0FB4264B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2009" y="4945736"/>
            <a:ext cx="8000000" cy="156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47214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2807273" y="252859"/>
            <a:ext cx="938472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47718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网页交互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B1FB2DB-BFC2-4E4D-A556-6F6C74F48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18" y="1201805"/>
            <a:ext cx="7276190" cy="304761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2E73F0F-70BE-497A-878E-6035AF24F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10" y="4984766"/>
            <a:ext cx="7047619" cy="1342857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C11E17F-CF8C-48FF-9112-E685E2B77DFC}"/>
              </a:ext>
            </a:extLst>
          </p:cNvPr>
          <p:cNvCxnSpPr/>
          <p:nvPr/>
        </p:nvCxnSpPr>
        <p:spPr>
          <a:xfrm>
            <a:off x="3409772" y="4255806"/>
            <a:ext cx="0" cy="72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180D9CB4-8FD7-4066-95ED-3F1851E80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4104" y="110916"/>
            <a:ext cx="780356" cy="7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85553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711620" y="2246378"/>
            <a:ext cx="4760277" cy="14773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8800" dirty="0">
                <a:ln w="0"/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致谢感恩</a:t>
            </a:r>
          </a:p>
        </p:txBody>
      </p:sp>
      <p:sp>
        <p:nvSpPr>
          <p:cNvPr id="52" name="矩形 51"/>
          <p:cNvSpPr/>
          <p:nvPr/>
        </p:nvSpPr>
        <p:spPr>
          <a:xfrm>
            <a:off x="4919483" y="4065895"/>
            <a:ext cx="2282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指导教师：魏立斐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4230668" y="3853601"/>
            <a:ext cx="3660629" cy="432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-8551" y="5623749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403710" y="5713686"/>
            <a:ext cx="6218119" cy="1015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endParaRPr lang="zh-CN" altLang="en-US" sz="6000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grpSp>
        <p:nvGrpSpPr>
          <p:cNvPr id="84" name="组合 48"/>
          <p:cNvGrpSpPr/>
          <p:nvPr/>
        </p:nvGrpSpPr>
        <p:grpSpPr>
          <a:xfrm>
            <a:off x="5183531" y="2160559"/>
            <a:ext cx="484560" cy="382547"/>
            <a:chOff x="4625150" y="6808104"/>
            <a:chExt cx="540316" cy="426565"/>
          </a:xfrm>
          <a:solidFill>
            <a:srgbClr val="4C98CF"/>
          </a:solidFill>
        </p:grpSpPr>
        <p:sp>
          <p:nvSpPr>
            <p:cNvPr id="85" name="Freeform 127"/>
            <p:cNvSpPr>
              <a:spLocks/>
            </p:cNvSpPr>
            <p:nvPr/>
          </p:nvSpPr>
          <p:spPr bwMode="auto">
            <a:xfrm>
              <a:off x="4625150" y="6808104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86" name="Freeform 128"/>
            <p:cNvSpPr>
              <a:spLocks/>
            </p:cNvSpPr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F160A60A-BBCA-4B41-AB7D-706F3AC18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042" y="72941"/>
            <a:ext cx="780356" cy="7681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F57B516-0B6D-4EF6-9580-186DBB851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754" y="1904188"/>
            <a:ext cx="780356" cy="7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9455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1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852351" y="3044676"/>
              <a:ext cx="4339645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去中心化应用</a:t>
              </a: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" name="组 27"/>
          <p:cNvGrpSpPr/>
          <p:nvPr/>
        </p:nvGrpSpPr>
        <p:grpSpPr>
          <a:xfrm>
            <a:off x="11559368" y="252857"/>
            <a:ext cx="632630" cy="484287"/>
            <a:chOff x="11559367" y="252856"/>
            <a:chExt cx="632630" cy="484287"/>
          </a:xfrm>
        </p:grpSpPr>
        <p:grpSp>
          <p:nvGrpSpPr>
            <p:cNvPr id="30" name="组 2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34" name="圆角矩形 33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圆角矩形 34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Freeform 96"/>
            <p:cNvSpPr>
              <a:spLocks/>
            </p:cNvSpPr>
            <p:nvPr/>
          </p:nvSpPr>
          <p:spPr bwMode="auto">
            <a:xfrm>
              <a:off x="11559367" y="359658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87B00A1A-FF41-40BB-8DE5-776C7A0CBE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843" y="110079"/>
            <a:ext cx="777640" cy="76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727148" y="264167"/>
            <a:ext cx="2570620" cy="4616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去中心化应用</a:t>
            </a:r>
          </a:p>
        </p:txBody>
      </p:sp>
      <p:grpSp>
        <p:nvGrpSpPr>
          <p:cNvPr id="43" name="组 42"/>
          <p:cNvGrpSpPr/>
          <p:nvPr/>
        </p:nvGrpSpPr>
        <p:grpSpPr>
          <a:xfrm>
            <a:off x="11559368" y="252857"/>
            <a:ext cx="632630" cy="484287"/>
            <a:chOff x="11559367" y="252856"/>
            <a:chExt cx="632630" cy="484287"/>
          </a:xfrm>
        </p:grpSpPr>
        <p:grpSp>
          <p:nvGrpSpPr>
            <p:cNvPr id="50" name="组 4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54" name="圆角矩形 53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圆角矩形 7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Freeform 96"/>
            <p:cNvSpPr>
              <a:spLocks/>
            </p:cNvSpPr>
            <p:nvPr/>
          </p:nvSpPr>
          <p:spPr bwMode="auto">
            <a:xfrm>
              <a:off x="11559367" y="359658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9DAD6B6-48A7-40D2-BA6E-537BA9437F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843" y="110079"/>
            <a:ext cx="777640" cy="76984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6E39100-DF48-4173-BE29-53DAAD531F7A}"/>
              </a:ext>
            </a:extLst>
          </p:cNvPr>
          <p:cNvSpPr txBox="1"/>
          <p:nvPr/>
        </p:nvSpPr>
        <p:spPr>
          <a:xfrm>
            <a:off x="2162907" y="1424536"/>
            <a:ext cx="2602523" cy="3847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中心化应用</a:t>
            </a:r>
            <a:r>
              <a:rPr lang="en-US" altLang="zh-CN" dirty="0"/>
              <a:t>—web2.0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B7E5A8-7649-48CC-A973-A959231812F5}"/>
              </a:ext>
            </a:extLst>
          </p:cNvPr>
          <p:cNvSpPr txBox="1"/>
          <p:nvPr/>
        </p:nvSpPr>
        <p:spPr>
          <a:xfrm>
            <a:off x="2162907" y="3921369"/>
            <a:ext cx="2602523" cy="3847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    服务器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BC76EA-F20D-4478-90D8-D75DE757F31C}"/>
              </a:ext>
            </a:extLst>
          </p:cNvPr>
          <p:cNvSpPr txBox="1"/>
          <p:nvPr/>
        </p:nvSpPr>
        <p:spPr>
          <a:xfrm>
            <a:off x="6822831" y="1424536"/>
            <a:ext cx="3206262" cy="3847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H5/</a:t>
            </a:r>
            <a:r>
              <a:rPr lang="zh-CN" altLang="en-US" dirty="0"/>
              <a:t>小程序</a:t>
            </a:r>
            <a:r>
              <a:rPr lang="en-US" altLang="zh-CN" dirty="0"/>
              <a:t>/App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82C775-96CE-4658-8E56-99490D48ADAD}"/>
              </a:ext>
            </a:extLst>
          </p:cNvPr>
          <p:cNvSpPr txBox="1"/>
          <p:nvPr/>
        </p:nvSpPr>
        <p:spPr>
          <a:xfrm>
            <a:off x="6822831" y="4858342"/>
            <a:ext cx="773723" cy="384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节点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6AEC1A-6F02-4DD2-9D2A-FEBD787EF9D8}"/>
              </a:ext>
            </a:extLst>
          </p:cNvPr>
          <p:cNvSpPr txBox="1"/>
          <p:nvPr/>
        </p:nvSpPr>
        <p:spPr>
          <a:xfrm>
            <a:off x="8880230" y="3973052"/>
            <a:ext cx="773723" cy="384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节点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70F7C4-53BD-4B57-B5C9-2DB216F7E990}"/>
              </a:ext>
            </a:extLst>
          </p:cNvPr>
          <p:cNvSpPr txBox="1"/>
          <p:nvPr/>
        </p:nvSpPr>
        <p:spPr>
          <a:xfrm>
            <a:off x="8393723" y="5551952"/>
            <a:ext cx="773723" cy="384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节点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8449F6-52BF-4922-AF70-11565175E85B}"/>
              </a:ext>
            </a:extLst>
          </p:cNvPr>
          <p:cNvSpPr txBox="1"/>
          <p:nvPr/>
        </p:nvSpPr>
        <p:spPr>
          <a:xfrm>
            <a:off x="9642231" y="5048744"/>
            <a:ext cx="773723" cy="384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节点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EE808E-9951-4B76-AD30-1B567E9F7AEC}"/>
              </a:ext>
            </a:extLst>
          </p:cNvPr>
          <p:cNvSpPr txBox="1"/>
          <p:nvPr/>
        </p:nvSpPr>
        <p:spPr>
          <a:xfrm>
            <a:off x="7039710" y="4023568"/>
            <a:ext cx="773723" cy="384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节点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0A8E6F5-F374-4FEA-86A0-4584FFE54293}"/>
              </a:ext>
            </a:extLst>
          </p:cNvPr>
          <p:cNvCxnSpPr/>
          <p:nvPr/>
        </p:nvCxnSpPr>
        <p:spPr>
          <a:xfrm>
            <a:off x="2879933" y="1809257"/>
            <a:ext cx="0" cy="21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F507727-A3D6-48B7-AE8D-038ED15E4A91}"/>
              </a:ext>
            </a:extLst>
          </p:cNvPr>
          <p:cNvCxnSpPr/>
          <p:nvPr/>
        </p:nvCxnSpPr>
        <p:spPr>
          <a:xfrm flipV="1">
            <a:off x="3896882" y="1809257"/>
            <a:ext cx="0" cy="21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C4329BD1-4EDF-4A1C-A972-1F7CDD1B98FC}"/>
              </a:ext>
            </a:extLst>
          </p:cNvPr>
          <p:cNvCxnSpPr>
            <a:endCxn id="8" idx="0"/>
          </p:cNvCxnSpPr>
          <p:nvPr/>
        </p:nvCxnSpPr>
        <p:spPr>
          <a:xfrm rot="5400000">
            <a:off x="7041248" y="4541661"/>
            <a:ext cx="485126" cy="1482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BECA3D18-1E5A-4710-809F-06EE72E28DFC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7813433" y="4165413"/>
            <a:ext cx="1066797" cy="50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85DD29A-AC4C-42C4-8B2C-B86B9B7BD320}"/>
              </a:ext>
            </a:extLst>
          </p:cNvPr>
          <p:cNvCxnSpPr>
            <a:endCxn id="10" idx="0"/>
          </p:cNvCxnSpPr>
          <p:nvPr/>
        </p:nvCxnSpPr>
        <p:spPr>
          <a:xfrm>
            <a:off x="7813433" y="4334418"/>
            <a:ext cx="967152" cy="121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45AED11-6F02-4C52-977E-D6BC87A2FAB0}"/>
              </a:ext>
            </a:extLst>
          </p:cNvPr>
          <p:cNvCxnSpPr/>
          <p:nvPr/>
        </p:nvCxnSpPr>
        <p:spPr>
          <a:xfrm flipH="1" flipV="1">
            <a:off x="7527912" y="5241104"/>
            <a:ext cx="865811" cy="384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4B37414-F5A0-4C28-B8C5-041B561B177B}"/>
              </a:ext>
            </a:extLst>
          </p:cNvPr>
          <p:cNvCxnSpPr>
            <a:cxnSpLocks/>
          </p:cNvCxnSpPr>
          <p:nvPr/>
        </p:nvCxnSpPr>
        <p:spPr>
          <a:xfrm flipV="1">
            <a:off x="8934518" y="4371648"/>
            <a:ext cx="232928" cy="118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6F86722-8659-43F7-BED2-386CCCED7B6D}"/>
              </a:ext>
            </a:extLst>
          </p:cNvPr>
          <p:cNvCxnSpPr/>
          <p:nvPr/>
        </p:nvCxnSpPr>
        <p:spPr>
          <a:xfrm>
            <a:off x="9554308" y="4408289"/>
            <a:ext cx="193428" cy="64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C01DA34F-EE9A-41E7-A105-8810A9245163}"/>
              </a:ext>
            </a:extLst>
          </p:cNvPr>
          <p:cNvCxnSpPr/>
          <p:nvPr/>
        </p:nvCxnSpPr>
        <p:spPr>
          <a:xfrm rot="10800000">
            <a:off x="9631111" y="5366759"/>
            <a:ext cx="1112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C0885561-8D9F-42A3-BC21-1C9294B5C254}"/>
              </a:ext>
            </a:extLst>
          </p:cNvPr>
          <p:cNvSpPr/>
          <p:nvPr/>
        </p:nvSpPr>
        <p:spPr>
          <a:xfrm>
            <a:off x="7597211" y="4418176"/>
            <a:ext cx="2188164" cy="878637"/>
          </a:xfrm>
          <a:custGeom>
            <a:avLst/>
            <a:gdLst>
              <a:gd name="connsiteX0" fmla="*/ 25638 w 2188164"/>
              <a:gd name="connsiteY0" fmla="*/ 0 h 878637"/>
              <a:gd name="connsiteX1" fmla="*/ 2042445 w 2188164"/>
              <a:gd name="connsiteY1" fmla="*/ 811850 h 878637"/>
              <a:gd name="connsiteX2" fmla="*/ 2025353 w 2188164"/>
              <a:gd name="connsiteY2" fmla="*/ 828942 h 878637"/>
              <a:gd name="connsiteX3" fmla="*/ 2042445 w 2188164"/>
              <a:gd name="connsiteY3" fmla="*/ 871671 h 878637"/>
              <a:gd name="connsiteX4" fmla="*/ 0 w 2188164"/>
              <a:gd name="connsiteY4" fmla="*/ 666572 h 878637"/>
              <a:gd name="connsiteX5" fmla="*/ 0 w 2188164"/>
              <a:gd name="connsiteY5" fmla="*/ 666572 h 87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8164" h="878637">
                <a:moveTo>
                  <a:pt x="25638" y="0"/>
                </a:moveTo>
                <a:lnTo>
                  <a:pt x="2042445" y="811850"/>
                </a:lnTo>
                <a:cubicBezTo>
                  <a:pt x="2375731" y="950007"/>
                  <a:pt x="2025353" y="818972"/>
                  <a:pt x="2025353" y="828942"/>
                </a:cubicBezTo>
                <a:cubicBezTo>
                  <a:pt x="2025353" y="838912"/>
                  <a:pt x="2380004" y="898733"/>
                  <a:pt x="2042445" y="871671"/>
                </a:cubicBezTo>
                <a:cubicBezTo>
                  <a:pt x="1704886" y="844609"/>
                  <a:pt x="0" y="666572"/>
                  <a:pt x="0" y="666572"/>
                </a:cubicBezTo>
                <a:lnTo>
                  <a:pt x="0" y="66657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E6E7947-2162-44E9-9B14-E70658DABD10}"/>
              </a:ext>
            </a:extLst>
          </p:cNvPr>
          <p:cNvCxnSpPr>
            <a:cxnSpLocks/>
          </p:cNvCxnSpPr>
          <p:nvPr/>
        </p:nvCxnSpPr>
        <p:spPr>
          <a:xfrm>
            <a:off x="7813433" y="1809257"/>
            <a:ext cx="0" cy="21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B9831D1-E2B3-4401-94A9-6E69C6C11A1A}"/>
              </a:ext>
            </a:extLst>
          </p:cNvPr>
          <p:cNvCxnSpPr/>
          <p:nvPr/>
        </p:nvCxnSpPr>
        <p:spPr>
          <a:xfrm flipV="1">
            <a:off x="8622707" y="1809257"/>
            <a:ext cx="0" cy="21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3634D51-41A4-45B3-8E2C-C9959E42D28A}"/>
              </a:ext>
            </a:extLst>
          </p:cNvPr>
          <p:cNvSpPr txBox="1"/>
          <p:nvPr/>
        </p:nvSpPr>
        <p:spPr>
          <a:xfrm>
            <a:off x="1999337" y="2551910"/>
            <a:ext cx="7847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51B355F-9B8D-49D4-B102-ABC0526DBBD7}"/>
              </a:ext>
            </a:extLst>
          </p:cNvPr>
          <p:cNvSpPr txBox="1"/>
          <p:nvPr/>
        </p:nvSpPr>
        <p:spPr>
          <a:xfrm>
            <a:off x="3950520" y="2672952"/>
            <a:ext cx="8149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响应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CD94C73-C3A2-495F-8966-1B043F346307}"/>
              </a:ext>
            </a:extLst>
          </p:cNvPr>
          <p:cNvSpPr txBox="1"/>
          <p:nvPr/>
        </p:nvSpPr>
        <p:spPr>
          <a:xfrm>
            <a:off x="7039710" y="2672952"/>
            <a:ext cx="7737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交易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0C7A5A0-B139-4A3B-B69E-EDCC81D00019}"/>
              </a:ext>
            </a:extLst>
          </p:cNvPr>
          <p:cNvSpPr txBox="1"/>
          <p:nvPr/>
        </p:nvSpPr>
        <p:spPr>
          <a:xfrm>
            <a:off x="9167446" y="2672952"/>
            <a:ext cx="7737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141232385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727148" y="264167"/>
            <a:ext cx="2570620" cy="46166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去中心化应用</a:t>
            </a:r>
          </a:p>
        </p:txBody>
      </p:sp>
      <p:grpSp>
        <p:nvGrpSpPr>
          <p:cNvPr id="43" name="组 42"/>
          <p:cNvGrpSpPr/>
          <p:nvPr/>
        </p:nvGrpSpPr>
        <p:grpSpPr>
          <a:xfrm>
            <a:off x="11559368" y="252857"/>
            <a:ext cx="632630" cy="484287"/>
            <a:chOff x="11559367" y="252856"/>
            <a:chExt cx="632630" cy="484287"/>
          </a:xfrm>
        </p:grpSpPr>
        <p:grpSp>
          <p:nvGrpSpPr>
            <p:cNvPr id="50" name="组 49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54" name="圆角矩形 53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圆角矩形 54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圆角矩形 70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圆角矩形 71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圆角矩形 72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Freeform 96"/>
            <p:cNvSpPr>
              <a:spLocks/>
            </p:cNvSpPr>
            <p:nvPr/>
          </p:nvSpPr>
          <p:spPr bwMode="auto">
            <a:xfrm>
              <a:off x="11559367" y="359658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9DAD6B6-48A7-40D2-BA6E-537BA9437F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843" y="110079"/>
            <a:ext cx="777640" cy="769846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5395EEC-F228-4AF8-BF7B-B244D36CF8E4}"/>
              </a:ext>
            </a:extLst>
          </p:cNvPr>
          <p:cNvCxnSpPr/>
          <p:nvPr/>
        </p:nvCxnSpPr>
        <p:spPr>
          <a:xfrm>
            <a:off x="5828232" y="1119499"/>
            <a:ext cx="0" cy="4973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E564860-504C-4740-ADF3-BFE8844AB0AF}"/>
              </a:ext>
            </a:extLst>
          </p:cNvPr>
          <p:cNvSpPr txBox="1"/>
          <p:nvPr/>
        </p:nvSpPr>
        <p:spPr>
          <a:xfrm>
            <a:off x="2356338" y="1140769"/>
            <a:ext cx="25706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中心化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AE662D-411E-4034-A6BA-239E60D167ED}"/>
              </a:ext>
            </a:extLst>
          </p:cNvPr>
          <p:cNvSpPr txBox="1"/>
          <p:nvPr/>
        </p:nvSpPr>
        <p:spPr>
          <a:xfrm>
            <a:off x="7719646" y="1140769"/>
            <a:ext cx="1828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去中心化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F9FAD0E-78E3-4AB9-83FC-01783A2658F0}"/>
              </a:ext>
            </a:extLst>
          </p:cNvPr>
          <p:cNvSpPr txBox="1"/>
          <p:nvPr/>
        </p:nvSpPr>
        <p:spPr>
          <a:xfrm>
            <a:off x="4636483" y="2127739"/>
            <a:ext cx="14595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UI</a:t>
            </a:r>
            <a:r>
              <a:rPr lang="zh-CN" altLang="en-US" dirty="0">
                <a:solidFill>
                  <a:srgbClr val="FF0000"/>
                </a:solidFill>
              </a:rPr>
              <a:t>表现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503144E-652D-4E0B-ABA9-23A70C2C59DE}"/>
              </a:ext>
            </a:extLst>
          </p:cNvPr>
          <p:cNvSpPr txBox="1"/>
          <p:nvPr/>
        </p:nvSpPr>
        <p:spPr>
          <a:xfrm>
            <a:off x="6260129" y="2127739"/>
            <a:ext cx="14595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UI</a:t>
            </a:r>
            <a:r>
              <a:rPr lang="zh-CN" altLang="en-US" dirty="0">
                <a:solidFill>
                  <a:srgbClr val="FF0000"/>
                </a:solidFill>
              </a:rPr>
              <a:t>表现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1EC1FAD-08F8-495D-A61B-453F341CC673}"/>
              </a:ext>
            </a:extLst>
          </p:cNvPr>
          <p:cNvSpPr txBox="1"/>
          <p:nvPr/>
        </p:nvSpPr>
        <p:spPr>
          <a:xfrm>
            <a:off x="4325815" y="3165231"/>
            <a:ext cx="14595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请求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22284E1-E9B2-4DF3-A5E7-4094CD9410A7}"/>
              </a:ext>
            </a:extLst>
          </p:cNvPr>
          <p:cNvSpPr txBox="1"/>
          <p:nvPr/>
        </p:nvSpPr>
        <p:spPr>
          <a:xfrm>
            <a:off x="6260129" y="3165231"/>
            <a:ext cx="12660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rpc</a:t>
            </a:r>
            <a:r>
              <a:rPr lang="zh-CN" altLang="en-US" dirty="0"/>
              <a:t>请求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133146A-8C1D-4C14-980A-E2ADDEACC819}"/>
              </a:ext>
            </a:extLst>
          </p:cNvPr>
          <p:cNvSpPr txBox="1"/>
          <p:nvPr/>
        </p:nvSpPr>
        <p:spPr>
          <a:xfrm>
            <a:off x="3956538" y="4237892"/>
            <a:ext cx="18287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后端服务程序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7E76ADC-80AE-4CCF-AC06-04AEDAA43289}"/>
              </a:ext>
            </a:extLst>
          </p:cNvPr>
          <p:cNvSpPr txBox="1"/>
          <p:nvPr/>
        </p:nvSpPr>
        <p:spPr>
          <a:xfrm>
            <a:off x="6265184" y="4311188"/>
            <a:ext cx="20944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智能合约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48CEA47-1DC8-42D3-B34B-2430EE5439AB}"/>
              </a:ext>
            </a:extLst>
          </p:cNvPr>
          <p:cNvSpPr txBox="1"/>
          <p:nvPr/>
        </p:nvSpPr>
        <p:spPr>
          <a:xfrm>
            <a:off x="2890824" y="5388949"/>
            <a:ext cx="34289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服务器</a:t>
            </a:r>
            <a:r>
              <a:rPr lang="en-US" altLang="zh-CN" dirty="0"/>
              <a:t>Apache/tomcat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323AC4D-31A7-4DEC-9090-C1CB0611294B}"/>
              </a:ext>
            </a:extLst>
          </p:cNvPr>
          <p:cNvSpPr txBox="1"/>
          <p:nvPr/>
        </p:nvSpPr>
        <p:spPr>
          <a:xfrm>
            <a:off x="6260129" y="5317882"/>
            <a:ext cx="25497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</a:t>
            </a:r>
            <a:r>
              <a:rPr lang="en-US" altLang="zh-CN" dirty="0"/>
              <a:t>EVM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0D717A9-6ED5-497F-BB9C-1B40C6CCBBD2}"/>
              </a:ext>
            </a:extLst>
          </p:cNvPr>
          <p:cNvSpPr txBox="1"/>
          <p:nvPr/>
        </p:nvSpPr>
        <p:spPr>
          <a:xfrm>
            <a:off x="7877907" y="2147463"/>
            <a:ext cx="1155497" cy="384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钱包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AB87F10-7BCC-4241-B58E-7462CC5040CD}"/>
              </a:ext>
            </a:extLst>
          </p:cNvPr>
          <p:cNvSpPr txBox="1"/>
          <p:nvPr/>
        </p:nvSpPr>
        <p:spPr>
          <a:xfrm>
            <a:off x="7877907" y="3123326"/>
            <a:ext cx="1389173" cy="384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Web3.js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3FB6286-A49B-4510-B391-8DBEE74DA836}"/>
              </a:ext>
            </a:extLst>
          </p:cNvPr>
          <p:cNvCxnSpPr>
            <a:stCxn id="29" idx="1"/>
          </p:cNvCxnSpPr>
          <p:nvPr/>
        </p:nvCxnSpPr>
        <p:spPr>
          <a:xfrm flipH="1" flipV="1">
            <a:off x="7118647" y="2307364"/>
            <a:ext cx="759260" cy="3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5232CFF-84D2-4F13-9138-280282358480}"/>
              </a:ext>
            </a:extLst>
          </p:cNvPr>
          <p:cNvCxnSpPr>
            <a:stCxn id="31" idx="1"/>
          </p:cNvCxnSpPr>
          <p:nvPr/>
        </p:nvCxnSpPr>
        <p:spPr>
          <a:xfrm flipH="1">
            <a:off x="7312399" y="3315687"/>
            <a:ext cx="565508" cy="4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31307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2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084953" y="3065064"/>
              <a:ext cx="2954651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开发准备</a:t>
              </a: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0" name="组 29"/>
          <p:cNvGrpSpPr/>
          <p:nvPr/>
        </p:nvGrpSpPr>
        <p:grpSpPr>
          <a:xfrm>
            <a:off x="12039605" y="252857"/>
            <a:ext cx="152393" cy="484287"/>
            <a:chOff x="12039604" y="252856"/>
            <a:chExt cx="152393" cy="484287"/>
          </a:xfrm>
        </p:grpSpPr>
        <p:sp>
          <p:nvSpPr>
            <p:cNvPr id="34" name="圆角矩形 33"/>
            <p:cNvSpPr/>
            <p:nvPr/>
          </p:nvSpPr>
          <p:spPr>
            <a:xfrm rot="16200000" flipV="1">
              <a:off x="12072988" y="518121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圆角矩形 34"/>
            <p:cNvSpPr/>
            <p:nvPr/>
          </p:nvSpPr>
          <p:spPr>
            <a:xfrm rot="16200000" flipV="1">
              <a:off x="12072988" y="618134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2F559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圆角矩形 35"/>
            <p:cNvSpPr/>
            <p:nvPr/>
          </p:nvSpPr>
          <p:spPr>
            <a:xfrm rot="16200000" flipV="1">
              <a:off x="12072988" y="321750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圆角矩形 36"/>
            <p:cNvSpPr/>
            <p:nvPr/>
          </p:nvSpPr>
          <p:spPr>
            <a:xfrm rot="16200000" flipV="1">
              <a:off x="12072988" y="42176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2F559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 rot="16200000" flipV="1">
              <a:off x="12072987" y="21947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2F559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DD704845-90CC-4354-A82B-546C00CD13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843" y="110079"/>
            <a:ext cx="777640" cy="76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1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矩形 393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395" name="圆角矩形 394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grpSp>
        <p:nvGrpSpPr>
          <p:cNvPr id="399" name="组 398"/>
          <p:cNvGrpSpPr/>
          <p:nvPr/>
        </p:nvGrpSpPr>
        <p:grpSpPr>
          <a:xfrm>
            <a:off x="11559368" y="252857"/>
            <a:ext cx="632630" cy="484287"/>
            <a:chOff x="11559367" y="252856"/>
            <a:chExt cx="632630" cy="484287"/>
          </a:xfrm>
        </p:grpSpPr>
        <p:grpSp>
          <p:nvGrpSpPr>
            <p:cNvPr id="401" name="组 400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405" name="圆角矩形 404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6" name="圆角矩形 405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7" name="圆角矩形 406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8" name="圆角矩形 407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9" name="圆角矩形 408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4" name="Freeform 96"/>
            <p:cNvSpPr>
              <a:spLocks/>
            </p:cNvSpPr>
            <p:nvPr/>
          </p:nvSpPr>
          <p:spPr bwMode="auto">
            <a:xfrm>
              <a:off x="11559367" y="359658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BD5FF47-F458-4A9B-9DDE-6F6EC8085900}"/>
              </a:ext>
            </a:extLst>
          </p:cNvPr>
          <p:cNvSpPr txBox="1"/>
          <p:nvPr/>
        </p:nvSpPr>
        <p:spPr>
          <a:xfrm>
            <a:off x="352042" y="264167"/>
            <a:ext cx="2274944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开发准备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AEBAE5-AF35-45E6-8B9B-1748C700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843" y="110079"/>
            <a:ext cx="777640" cy="76984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32E473F-8DC4-47BF-8DB7-924AD3D56C1D}"/>
              </a:ext>
            </a:extLst>
          </p:cNvPr>
          <p:cNvSpPr txBox="1"/>
          <p:nvPr/>
        </p:nvSpPr>
        <p:spPr>
          <a:xfrm>
            <a:off x="2004646" y="1143001"/>
            <a:ext cx="9144000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Nodejs</a:t>
            </a:r>
            <a:r>
              <a:rPr lang="zh-CN" altLang="en-US" dirty="0"/>
              <a:t>：通过</a:t>
            </a:r>
            <a:r>
              <a:rPr lang="en-US" altLang="zh-CN" dirty="0"/>
              <a:t>JavaScript</a:t>
            </a:r>
            <a:r>
              <a:rPr lang="zh-CN" altLang="en-US" dirty="0"/>
              <a:t>语言开发</a:t>
            </a:r>
            <a:r>
              <a:rPr lang="en-US" altLang="zh-CN" dirty="0"/>
              <a:t>web</a:t>
            </a:r>
            <a:r>
              <a:rPr lang="zh-CN" altLang="en-US" dirty="0"/>
              <a:t>服务端的东西。有非阻塞，事件驱动</a:t>
            </a:r>
            <a:r>
              <a:rPr lang="en-US" altLang="zh-CN" dirty="0"/>
              <a:t>I/O</a:t>
            </a:r>
            <a:r>
              <a:rPr lang="zh-CN" altLang="en-US" dirty="0"/>
              <a:t>等特性。传统的服务器（比如</a:t>
            </a:r>
            <a:r>
              <a:rPr lang="en-US" altLang="zh-CN" dirty="0"/>
              <a:t>Apache</a:t>
            </a:r>
            <a:r>
              <a:rPr lang="zh-CN" altLang="en-US" dirty="0"/>
              <a:t>）每次一个新用户连到你的网站上，你的服务器就得开一个连接</a:t>
            </a:r>
            <a:r>
              <a:rPr lang="en-US" altLang="zh-CN" dirty="0"/>
              <a:t>,</a:t>
            </a:r>
            <a:r>
              <a:rPr lang="zh-CN" altLang="en-US" dirty="0"/>
              <a:t>占资源。而</a:t>
            </a:r>
            <a:r>
              <a:rPr lang="en-US" altLang="zh-CN" dirty="0" err="1"/>
              <a:t>nodejs</a:t>
            </a:r>
            <a:r>
              <a:rPr lang="zh-CN" altLang="en-US" dirty="0"/>
              <a:t>就可以解决这个问题，非常适合分布式设备上运行数据密集型应用。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Npm</a:t>
            </a:r>
            <a:r>
              <a:rPr lang="zh-CN" altLang="en-US" dirty="0"/>
              <a:t>：主要是从</a:t>
            </a:r>
            <a:r>
              <a:rPr lang="en-US" altLang="zh-CN" dirty="0" err="1"/>
              <a:t>npm</a:t>
            </a:r>
            <a:r>
              <a:rPr lang="zh-CN" altLang="en-US" dirty="0"/>
              <a:t>服务器上下载别人编写好的第三方包，比如</a:t>
            </a:r>
            <a:r>
              <a:rPr lang="en-US" altLang="zh-CN" dirty="0"/>
              <a:t>ganache-cli,web3,solc</a:t>
            </a:r>
            <a:r>
              <a:rPr lang="zh-CN" altLang="en-US" dirty="0"/>
              <a:t>都是通过他下载的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ganache-cli:</a:t>
            </a:r>
            <a:r>
              <a:rPr lang="zh-CN" altLang="en-US" dirty="0"/>
              <a:t>模拟区块链，相对</a:t>
            </a:r>
            <a:r>
              <a:rPr lang="en-US" altLang="zh-CN" dirty="0" err="1"/>
              <a:t>geth</a:t>
            </a:r>
            <a:r>
              <a:rPr lang="zh-CN" altLang="en-US" dirty="0"/>
              <a:t>更加方便的测试平台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Web3</a:t>
            </a:r>
            <a:r>
              <a:rPr lang="zh-CN" altLang="en-US" dirty="0"/>
              <a:t>：以太坊区块链交互的</a:t>
            </a:r>
            <a:r>
              <a:rPr lang="en-US" altLang="zh-CN" dirty="0" err="1"/>
              <a:t>javascript</a:t>
            </a:r>
            <a:r>
              <a:rPr lang="zh-CN" altLang="en-US" dirty="0"/>
              <a:t>库</a:t>
            </a:r>
            <a:endParaRPr lang="en-US" altLang="zh-CN" dirty="0"/>
          </a:p>
          <a:p>
            <a:r>
              <a:rPr lang="en-US" altLang="zh-CN" dirty="0" err="1"/>
              <a:t>Solc</a:t>
            </a:r>
            <a:r>
              <a:rPr lang="zh-CN" altLang="en-US" dirty="0"/>
              <a:t>：合约代码的一个编译器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474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矩形 393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395" name="圆角矩形 394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grpSp>
        <p:nvGrpSpPr>
          <p:cNvPr id="399" name="组 398"/>
          <p:cNvGrpSpPr/>
          <p:nvPr/>
        </p:nvGrpSpPr>
        <p:grpSpPr>
          <a:xfrm>
            <a:off x="11559368" y="252857"/>
            <a:ext cx="632630" cy="484287"/>
            <a:chOff x="11559367" y="252856"/>
            <a:chExt cx="632630" cy="484287"/>
          </a:xfrm>
        </p:grpSpPr>
        <p:grpSp>
          <p:nvGrpSpPr>
            <p:cNvPr id="401" name="组 400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405" name="圆角矩形 404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6" name="圆角矩形 405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7" name="圆角矩形 406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8" name="圆角矩形 407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9" name="圆角矩形 408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4" name="Freeform 96"/>
            <p:cNvSpPr>
              <a:spLocks/>
            </p:cNvSpPr>
            <p:nvPr/>
          </p:nvSpPr>
          <p:spPr bwMode="auto">
            <a:xfrm>
              <a:off x="11559367" y="359658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BD5FF47-F458-4A9B-9DDE-6F6EC8085900}"/>
              </a:ext>
            </a:extLst>
          </p:cNvPr>
          <p:cNvSpPr txBox="1"/>
          <p:nvPr/>
        </p:nvSpPr>
        <p:spPr>
          <a:xfrm>
            <a:off x="352042" y="264167"/>
            <a:ext cx="2274944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开发准备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AEBAE5-AF35-45E6-8B9B-1748C700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843" y="110079"/>
            <a:ext cx="777640" cy="7698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64D4B7E-BDD6-4A10-8A1C-5CAF1C87E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100" y="1474125"/>
            <a:ext cx="8904185" cy="434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7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矩形 393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395" name="圆角矩形 394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grpSp>
        <p:nvGrpSpPr>
          <p:cNvPr id="399" name="组 398"/>
          <p:cNvGrpSpPr/>
          <p:nvPr/>
        </p:nvGrpSpPr>
        <p:grpSpPr>
          <a:xfrm>
            <a:off x="11559368" y="252857"/>
            <a:ext cx="632630" cy="484287"/>
            <a:chOff x="11559367" y="252856"/>
            <a:chExt cx="632630" cy="484287"/>
          </a:xfrm>
        </p:grpSpPr>
        <p:grpSp>
          <p:nvGrpSpPr>
            <p:cNvPr id="401" name="组 400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405" name="圆角矩形 404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6" name="圆角矩形 405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7" name="圆角矩形 406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8" name="圆角矩形 407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9" name="圆角矩形 408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4" name="Freeform 96"/>
            <p:cNvSpPr>
              <a:spLocks/>
            </p:cNvSpPr>
            <p:nvPr/>
          </p:nvSpPr>
          <p:spPr bwMode="auto">
            <a:xfrm>
              <a:off x="11559367" y="359658"/>
              <a:ext cx="280590" cy="270687"/>
            </a:xfrm>
            <a:custGeom>
              <a:avLst/>
              <a:gdLst>
                <a:gd name="T0" fmla="*/ 184 w 216"/>
                <a:gd name="T1" fmla="*/ 0 h 208"/>
                <a:gd name="T2" fmla="*/ 152 w 216"/>
                <a:gd name="T3" fmla="*/ 32 h 208"/>
                <a:gd name="T4" fmla="*/ 154 w 216"/>
                <a:gd name="T5" fmla="*/ 41 h 208"/>
                <a:gd name="T6" fmla="*/ 60 w 216"/>
                <a:gd name="T7" fmla="*/ 80 h 208"/>
                <a:gd name="T8" fmla="*/ 32 w 216"/>
                <a:gd name="T9" fmla="*/ 64 h 208"/>
                <a:gd name="T10" fmla="*/ 0 w 216"/>
                <a:gd name="T11" fmla="*/ 96 h 208"/>
                <a:gd name="T12" fmla="*/ 32 w 216"/>
                <a:gd name="T13" fmla="*/ 128 h 208"/>
                <a:gd name="T14" fmla="*/ 56 w 216"/>
                <a:gd name="T15" fmla="*/ 118 h 208"/>
                <a:gd name="T16" fmla="*/ 116 w 216"/>
                <a:gd name="T17" fmla="*/ 161 h 208"/>
                <a:gd name="T18" fmla="*/ 112 w 216"/>
                <a:gd name="T19" fmla="*/ 176 h 208"/>
                <a:gd name="T20" fmla="*/ 144 w 216"/>
                <a:gd name="T21" fmla="*/ 208 h 208"/>
                <a:gd name="T22" fmla="*/ 176 w 216"/>
                <a:gd name="T23" fmla="*/ 176 h 208"/>
                <a:gd name="T24" fmla="*/ 144 w 216"/>
                <a:gd name="T25" fmla="*/ 144 h 208"/>
                <a:gd name="T26" fmla="*/ 121 w 216"/>
                <a:gd name="T27" fmla="*/ 154 h 208"/>
                <a:gd name="T28" fmla="*/ 61 w 216"/>
                <a:gd name="T29" fmla="*/ 111 h 208"/>
                <a:gd name="T30" fmla="*/ 64 w 216"/>
                <a:gd name="T31" fmla="*/ 96 h 208"/>
                <a:gd name="T32" fmla="*/ 63 w 216"/>
                <a:gd name="T33" fmla="*/ 87 h 208"/>
                <a:gd name="T34" fmla="*/ 157 w 216"/>
                <a:gd name="T35" fmla="*/ 48 h 208"/>
                <a:gd name="T36" fmla="*/ 184 w 216"/>
                <a:gd name="T37" fmla="*/ 64 h 208"/>
                <a:gd name="T38" fmla="*/ 216 w 216"/>
                <a:gd name="T39" fmla="*/ 32 h 208"/>
                <a:gd name="T40" fmla="*/ 184 w 216"/>
                <a:gd name="T41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" h="208">
                  <a:moveTo>
                    <a:pt x="184" y="0"/>
                  </a:moveTo>
                  <a:cubicBezTo>
                    <a:pt x="167" y="0"/>
                    <a:pt x="152" y="14"/>
                    <a:pt x="152" y="32"/>
                  </a:cubicBezTo>
                  <a:cubicBezTo>
                    <a:pt x="152" y="35"/>
                    <a:pt x="153" y="38"/>
                    <a:pt x="154" y="41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55" y="70"/>
                    <a:pt x="44" y="64"/>
                    <a:pt x="32" y="64"/>
                  </a:cubicBezTo>
                  <a:cubicBezTo>
                    <a:pt x="15" y="64"/>
                    <a:pt x="0" y="78"/>
                    <a:pt x="0" y="96"/>
                  </a:cubicBezTo>
                  <a:cubicBezTo>
                    <a:pt x="0" y="113"/>
                    <a:pt x="15" y="128"/>
                    <a:pt x="32" y="128"/>
                  </a:cubicBezTo>
                  <a:cubicBezTo>
                    <a:pt x="42" y="128"/>
                    <a:pt x="50" y="124"/>
                    <a:pt x="56" y="118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4" y="165"/>
                    <a:pt x="112" y="170"/>
                    <a:pt x="112" y="176"/>
                  </a:cubicBezTo>
                  <a:cubicBezTo>
                    <a:pt x="112" y="193"/>
                    <a:pt x="127" y="208"/>
                    <a:pt x="144" y="208"/>
                  </a:cubicBezTo>
                  <a:cubicBezTo>
                    <a:pt x="162" y="208"/>
                    <a:pt x="176" y="193"/>
                    <a:pt x="176" y="176"/>
                  </a:cubicBezTo>
                  <a:cubicBezTo>
                    <a:pt x="176" y="158"/>
                    <a:pt x="162" y="144"/>
                    <a:pt x="144" y="144"/>
                  </a:cubicBezTo>
                  <a:cubicBezTo>
                    <a:pt x="135" y="144"/>
                    <a:pt x="127" y="148"/>
                    <a:pt x="121" y="154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07"/>
                    <a:pt x="64" y="101"/>
                    <a:pt x="64" y="96"/>
                  </a:cubicBezTo>
                  <a:cubicBezTo>
                    <a:pt x="64" y="93"/>
                    <a:pt x="64" y="90"/>
                    <a:pt x="63" y="87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2" y="57"/>
                    <a:pt x="173" y="64"/>
                    <a:pt x="184" y="64"/>
                  </a:cubicBezTo>
                  <a:cubicBezTo>
                    <a:pt x="202" y="64"/>
                    <a:pt x="216" y="49"/>
                    <a:pt x="216" y="32"/>
                  </a:cubicBezTo>
                  <a:cubicBezTo>
                    <a:pt x="216" y="14"/>
                    <a:pt x="202" y="0"/>
                    <a:pt x="1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BD5FF47-F458-4A9B-9DDE-6F6EC8085900}"/>
              </a:ext>
            </a:extLst>
          </p:cNvPr>
          <p:cNvSpPr txBox="1"/>
          <p:nvPr/>
        </p:nvSpPr>
        <p:spPr>
          <a:xfrm>
            <a:off x="352042" y="264167"/>
            <a:ext cx="2274944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开发准备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AEBAE5-AF35-45E6-8B9B-1748C7008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843" y="110079"/>
            <a:ext cx="777640" cy="76984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2CB45A6-C99A-4AD4-A309-E2E44F30300E}"/>
              </a:ext>
            </a:extLst>
          </p:cNvPr>
          <p:cNvSpPr txBox="1"/>
          <p:nvPr/>
        </p:nvSpPr>
        <p:spPr>
          <a:xfrm>
            <a:off x="650631" y="1784889"/>
            <a:ext cx="36751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Ganache</a:t>
            </a:r>
            <a:r>
              <a:rPr lang="zh-CN" altLang="en-US" dirty="0"/>
              <a:t>学习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7D2381-8E11-4CAB-8E63-86DACAAB8E7B}"/>
              </a:ext>
            </a:extLst>
          </p:cNvPr>
          <p:cNvSpPr txBox="1"/>
          <p:nvPr/>
        </p:nvSpPr>
        <p:spPr>
          <a:xfrm>
            <a:off x="3798277" y="1811316"/>
            <a:ext cx="2567354" cy="384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快速</a:t>
            </a:r>
            <a:r>
              <a:rPr lang="zh-CN" altLang="en-US" dirty="0"/>
              <a:t>打包确认交易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19D954-A40B-4F46-94CE-E8B3901F94AD}"/>
              </a:ext>
            </a:extLst>
          </p:cNvPr>
          <p:cNvSpPr txBox="1"/>
          <p:nvPr/>
        </p:nvSpPr>
        <p:spPr>
          <a:xfrm>
            <a:off x="3798277" y="2552683"/>
            <a:ext cx="2883877" cy="384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直接提供多个测试账户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D09261-B09D-49E0-8CF6-AA22DB2AD871}"/>
              </a:ext>
            </a:extLst>
          </p:cNvPr>
          <p:cNvSpPr txBox="1"/>
          <p:nvPr/>
        </p:nvSpPr>
        <p:spPr>
          <a:xfrm>
            <a:off x="3798277" y="1108901"/>
            <a:ext cx="2760785" cy="384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一键创建一个区块链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AD685C1-9150-4F99-9C68-7965600A4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672" y="1284316"/>
            <a:ext cx="4914286" cy="8285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457ADF0-1826-42EA-B9BE-1D133AF30525}"/>
              </a:ext>
            </a:extLst>
          </p:cNvPr>
          <p:cNvSpPr txBox="1"/>
          <p:nvPr/>
        </p:nvSpPr>
        <p:spPr>
          <a:xfrm>
            <a:off x="7719101" y="2349006"/>
            <a:ext cx="3327428" cy="384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rpc</a:t>
            </a:r>
            <a:r>
              <a:rPr lang="zh-CN" altLang="en-US" dirty="0"/>
              <a:t>服务地址进行连接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697ECEF-5344-4755-A64B-C777BB1C1D62}"/>
              </a:ext>
            </a:extLst>
          </p:cNvPr>
          <p:cNvCxnSpPr>
            <a:endCxn id="8" idx="1"/>
          </p:cNvCxnSpPr>
          <p:nvPr/>
        </p:nvCxnSpPr>
        <p:spPr>
          <a:xfrm flipV="1">
            <a:off x="2488223" y="1301262"/>
            <a:ext cx="1310054" cy="67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EC2FD3E-FEDE-486E-A43F-FB7A35008C10}"/>
              </a:ext>
            </a:extLst>
          </p:cNvPr>
          <p:cNvCxnSpPr>
            <a:cxnSpLocks/>
          </p:cNvCxnSpPr>
          <p:nvPr/>
        </p:nvCxnSpPr>
        <p:spPr>
          <a:xfrm flipV="1">
            <a:off x="2488223" y="1977250"/>
            <a:ext cx="1310054" cy="2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4D019C2-7B15-4574-84A9-9E112057B5B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488223" y="2003676"/>
            <a:ext cx="1310054" cy="74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F5164CC-DDDD-47C7-B085-9392D0383F15}"/>
              </a:ext>
            </a:extLst>
          </p:cNvPr>
          <p:cNvCxnSpPr/>
          <p:nvPr/>
        </p:nvCxnSpPr>
        <p:spPr>
          <a:xfrm flipV="1">
            <a:off x="8597069" y="2112887"/>
            <a:ext cx="0" cy="23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C512EEE-1CB0-471E-99C3-E4926118A57A}"/>
              </a:ext>
            </a:extLst>
          </p:cNvPr>
          <p:cNvCxnSpPr/>
          <p:nvPr/>
        </p:nvCxnSpPr>
        <p:spPr>
          <a:xfrm flipV="1">
            <a:off x="9614019" y="2112887"/>
            <a:ext cx="0" cy="23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2EBDF85-1B5C-4D71-A91C-C68282AC3BE7}"/>
              </a:ext>
            </a:extLst>
          </p:cNvPr>
          <p:cNvSpPr txBox="1"/>
          <p:nvPr/>
        </p:nvSpPr>
        <p:spPr>
          <a:xfrm>
            <a:off x="650631" y="4519246"/>
            <a:ext cx="18375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Geth</a:t>
            </a:r>
            <a:r>
              <a:rPr lang="zh-CN" altLang="en-US" dirty="0"/>
              <a:t>学习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B416090-B916-449A-B26C-58F57A62CDF4}"/>
              </a:ext>
            </a:extLst>
          </p:cNvPr>
          <p:cNvSpPr txBox="1"/>
          <p:nvPr/>
        </p:nvSpPr>
        <p:spPr>
          <a:xfrm>
            <a:off x="91201" y="3580910"/>
            <a:ext cx="3200400" cy="384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以太坊官方</a:t>
            </a:r>
            <a:r>
              <a:rPr lang="en-US" altLang="zh-CN" dirty="0"/>
              <a:t>go</a:t>
            </a:r>
            <a:r>
              <a:rPr lang="zh-CN" altLang="en-US" dirty="0"/>
              <a:t>语言实现版本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C8AC8E7-545F-45FC-A10C-503B23C04D2E}"/>
              </a:ext>
            </a:extLst>
          </p:cNvPr>
          <p:cNvSpPr txBox="1"/>
          <p:nvPr/>
        </p:nvSpPr>
        <p:spPr>
          <a:xfrm>
            <a:off x="3798277" y="3674672"/>
            <a:ext cx="2672862" cy="384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创建创世区块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41866A-1194-47BF-ACF4-B729020DECF0}"/>
              </a:ext>
            </a:extLst>
          </p:cNvPr>
          <p:cNvSpPr txBox="1"/>
          <p:nvPr/>
        </p:nvSpPr>
        <p:spPr>
          <a:xfrm>
            <a:off x="3798276" y="4334265"/>
            <a:ext cx="2672862" cy="3847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创建账户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AA423A0-C3E0-4561-9A64-95FF805A5E87}"/>
              </a:ext>
            </a:extLst>
          </p:cNvPr>
          <p:cNvSpPr txBox="1"/>
          <p:nvPr/>
        </p:nvSpPr>
        <p:spPr>
          <a:xfrm>
            <a:off x="3798276" y="4993311"/>
            <a:ext cx="2672862" cy="384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挖矿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9A2E520-FC69-40C0-9B3F-2C8C606F83ED}"/>
              </a:ext>
            </a:extLst>
          </p:cNvPr>
          <p:cNvSpPr txBox="1"/>
          <p:nvPr/>
        </p:nvSpPr>
        <p:spPr>
          <a:xfrm>
            <a:off x="3798276" y="5604754"/>
            <a:ext cx="2672862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转账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1C5A636-B833-48D0-9DDF-E8EE164ED521}"/>
              </a:ext>
            </a:extLst>
          </p:cNvPr>
          <p:cNvSpPr txBox="1"/>
          <p:nvPr/>
        </p:nvSpPr>
        <p:spPr>
          <a:xfrm>
            <a:off x="3798276" y="6220420"/>
            <a:ext cx="2672862" cy="384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启用</a:t>
            </a:r>
            <a:r>
              <a:rPr lang="en-US" altLang="zh-CN" dirty="0" err="1"/>
              <a:t>api</a:t>
            </a:r>
            <a:r>
              <a:rPr lang="zh-CN" altLang="en-US" dirty="0"/>
              <a:t>服务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EAD572B-4FEF-46E0-A517-B34F361C918D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836679" y="3867033"/>
            <a:ext cx="1961598" cy="84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831D51F-C077-4D5D-84C8-E919EE229852}"/>
              </a:ext>
            </a:extLst>
          </p:cNvPr>
          <p:cNvCxnSpPr>
            <a:endCxn id="28" idx="1"/>
          </p:cNvCxnSpPr>
          <p:nvPr/>
        </p:nvCxnSpPr>
        <p:spPr>
          <a:xfrm flipV="1">
            <a:off x="1836679" y="4526626"/>
            <a:ext cx="1961597" cy="19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8EBC8AE-A789-4953-82DF-713A6B46A301}"/>
              </a:ext>
            </a:extLst>
          </p:cNvPr>
          <p:cNvCxnSpPr>
            <a:endCxn id="29" idx="1"/>
          </p:cNvCxnSpPr>
          <p:nvPr/>
        </p:nvCxnSpPr>
        <p:spPr>
          <a:xfrm>
            <a:off x="1836679" y="4735893"/>
            <a:ext cx="1961597" cy="44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FF6BAEB-A2C2-49B2-AFFB-3D3CC96D05FB}"/>
              </a:ext>
            </a:extLst>
          </p:cNvPr>
          <p:cNvCxnSpPr>
            <a:endCxn id="30" idx="1"/>
          </p:cNvCxnSpPr>
          <p:nvPr/>
        </p:nvCxnSpPr>
        <p:spPr>
          <a:xfrm>
            <a:off x="1836679" y="4735893"/>
            <a:ext cx="1961597" cy="106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C80BBF3-51DF-41F7-9B17-9841E1D807D8}"/>
              </a:ext>
            </a:extLst>
          </p:cNvPr>
          <p:cNvCxnSpPr>
            <a:endCxn id="31" idx="1"/>
          </p:cNvCxnSpPr>
          <p:nvPr/>
        </p:nvCxnSpPr>
        <p:spPr>
          <a:xfrm>
            <a:off x="1836679" y="4752943"/>
            <a:ext cx="1961597" cy="1659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64958F46-2FD5-433E-AF6D-CFCDBF622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160" y="3965631"/>
            <a:ext cx="4904323" cy="434068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88DF524-2A70-4199-899D-D48D09475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0638" y="2997274"/>
            <a:ext cx="2672862" cy="775996"/>
          </a:xfrm>
          <a:prstGeom prst="rect">
            <a:avLst/>
          </a:prstGeom>
        </p:spPr>
      </p:pic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245990C-FFEB-4BE6-B8FC-7914CC1212D0}"/>
              </a:ext>
            </a:extLst>
          </p:cNvPr>
          <p:cNvCxnSpPr>
            <a:stCxn id="27" idx="3"/>
            <a:endCxn id="46" idx="1"/>
          </p:cNvCxnSpPr>
          <p:nvPr/>
        </p:nvCxnSpPr>
        <p:spPr>
          <a:xfrm flipV="1">
            <a:off x="6471139" y="3385272"/>
            <a:ext cx="789499" cy="48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A689072-4FDA-4060-B9E5-0EF107187F51}"/>
              </a:ext>
            </a:extLst>
          </p:cNvPr>
          <p:cNvCxnSpPr>
            <a:endCxn id="45" idx="1"/>
          </p:cNvCxnSpPr>
          <p:nvPr/>
        </p:nvCxnSpPr>
        <p:spPr>
          <a:xfrm flipV="1">
            <a:off x="6471138" y="4182665"/>
            <a:ext cx="713022" cy="21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图片 50">
            <a:extLst>
              <a:ext uri="{FF2B5EF4-FFF2-40B4-BE49-F238E27FC236}">
                <a16:creationId xmlns:a16="http://schemas.microsoft.com/office/drawing/2014/main" id="{42752E9E-94C2-4252-A5F0-AC893610E9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2197" y="4609883"/>
            <a:ext cx="4038646" cy="1059070"/>
          </a:xfrm>
          <a:prstGeom prst="rect">
            <a:avLst/>
          </a:prstGeom>
        </p:spPr>
      </p:pic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15F35FC-4375-4D04-9F98-C9450D3935F2}"/>
              </a:ext>
            </a:extLst>
          </p:cNvPr>
          <p:cNvCxnSpPr>
            <a:cxnSpLocks/>
            <a:stCxn id="29" idx="3"/>
            <a:endCxn id="51" idx="1"/>
          </p:cNvCxnSpPr>
          <p:nvPr/>
        </p:nvCxnSpPr>
        <p:spPr>
          <a:xfrm flipV="1">
            <a:off x="6471138" y="5139418"/>
            <a:ext cx="801059" cy="4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>
            <a:extLst>
              <a:ext uri="{FF2B5EF4-FFF2-40B4-BE49-F238E27FC236}">
                <a16:creationId xmlns:a16="http://schemas.microsoft.com/office/drawing/2014/main" id="{63DC25F8-75F5-412A-9DDF-412CCFBCB9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3595" y="6018334"/>
            <a:ext cx="4787492" cy="586972"/>
          </a:xfrm>
          <a:prstGeom prst="rect">
            <a:avLst/>
          </a:prstGeom>
        </p:spPr>
      </p:pic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E101981-045C-4AED-A4A1-6E6564A10E70}"/>
              </a:ext>
            </a:extLst>
          </p:cNvPr>
          <p:cNvCxnSpPr>
            <a:stCxn id="31" idx="3"/>
            <a:endCxn id="56" idx="1"/>
          </p:cNvCxnSpPr>
          <p:nvPr/>
        </p:nvCxnSpPr>
        <p:spPr>
          <a:xfrm flipV="1">
            <a:off x="6471138" y="6311820"/>
            <a:ext cx="542457" cy="10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23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1966</TotalTime>
  <Words>811</Words>
  <Application>Microsoft Office PowerPoint</Application>
  <PresentationFormat>宽屏</PresentationFormat>
  <Paragraphs>175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华文行楷</vt:lpstr>
      <vt:lpstr>微软雅黑</vt:lpstr>
      <vt:lpstr>Arial</vt:lpstr>
      <vt:lpstr>Calibri</vt:lpstr>
      <vt:lpstr>Century Gothic</vt:lpstr>
      <vt:lpstr>Eras Light ITC</vt:lpstr>
      <vt:lpstr>Segoe UI Semilight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liu jihai</cp:lastModifiedBy>
  <cp:revision>68</cp:revision>
  <dcterms:created xsi:type="dcterms:W3CDTF">2015-04-07T16:28:23Z</dcterms:created>
  <dcterms:modified xsi:type="dcterms:W3CDTF">2020-10-14T12:56:06Z</dcterms:modified>
</cp:coreProperties>
</file>