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11">
  <p:sldMasterIdLst>
    <p:sldMasterId id="2147483648" r:id="rId1"/>
    <p:sldMasterId id="2147483662" r:id="rId3"/>
  </p:sldMasterIdLst>
  <p:notesMasterIdLst>
    <p:notesMasterId r:id="rId29"/>
  </p:notesMasterIdLst>
  <p:handoutMasterIdLst>
    <p:handoutMasterId r:id="rId36"/>
  </p:handoutMasterIdLst>
  <p:sldIdLst>
    <p:sldId id="257" r:id="rId4"/>
    <p:sldId id="552" r:id="rId5"/>
    <p:sldId id="495" r:id="rId6"/>
    <p:sldId id="497" r:id="rId7"/>
    <p:sldId id="551" r:id="rId8"/>
    <p:sldId id="496" r:id="rId9"/>
    <p:sldId id="498" r:id="rId10"/>
    <p:sldId id="499" r:id="rId11"/>
    <p:sldId id="500" r:id="rId12"/>
    <p:sldId id="501" r:id="rId13"/>
    <p:sldId id="502" r:id="rId14"/>
    <p:sldId id="503" r:id="rId15"/>
    <p:sldId id="504" r:id="rId16"/>
    <p:sldId id="505" r:id="rId17"/>
    <p:sldId id="506" r:id="rId18"/>
    <p:sldId id="349" r:id="rId19"/>
    <p:sldId id="507" r:id="rId20"/>
    <p:sldId id="543" r:id="rId21"/>
    <p:sldId id="521" r:id="rId22"/>
    <p:sldId id="522" r:id="rId23"/>
    <p:sldId id="523" r:id="rId24"/>
    <p:sldId id="524" r:id="rId25"/>
    <p:sldId id="525" r:id="rId26"/>
    <p:sldId id="541" r:id="rId27"/>
    <p:sldId id="533" r:id="rId28"/>
    <p:sldId id="534" r:id="rId30"/>
    <p:sldId id="535" r:id="rId31"/>
    <p:sldId id="536" r:id="rId32"/>
    <p:sldId id="537" r:id="rId33"/>
    <p:sldId id="538" r:id="rId34"/>
    <p:sldId id="539" r:id="rId35"/>
  </p:sldIdLst>
  <p:sldSz cx="12192000" cy="6858000"/>
  <p:notesSz cx="6858000" cy="9144000"/>
  <p:custDataLst>
    <p:tags r:id="rId4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394" y="29"/>
      </p:cViewPr>
      <p:guideLst>
        <p:guide orient="horz" pos="2160"/>
        <p:guide pos="3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gs" Target="tags/tag1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B8065-86B4-4EE2-B3DB-9EBEADE51A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7F709-FDF6-47E2-B9EE-E847BE4B7B7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6560398-3F52-4C91-81C2-042D76BA5B8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3952B720-5EC9-44EC-8DDA-03CCC29EDB6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4DF55-E391-4F5B-B774-95BB217A30F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2EC913-C402-4A12-825B-8E9DB08C0F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A6C35-2D22-45D6-8BCB-9DAB5A22E08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A7CC1E-5250-48FE-8363-C35B93593F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ABCA1-EBC5-4A0A-8528-D3B0E6F70B2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958B08-CC37-4E5C-A733-16349788771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4763" y="2095500"/>
            <a:ext cx="12190412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950" dirty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771486" y="2706149"/>
            <a:ext cx="5889861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日期占位符 29"/>
          <p:cNvSpPr>
            <a:spLocks noGrp="1"/>
          </p:cNvSpPr>
          <p:nvPr>
            <p:ph type="dt" sz="half" idx="10"/>
          </p:nvPr>
        </p:nvSpPr>
        <p:spPr>
          <a:xfrm>
            <a:off x="7875588" y="3771900"/>
            <a:ext cx="1682750" cy="365125"/>
          </a:xfrm>
        </p:spPr>
        <p:txBody>
          <a:bodyPr/>
          <a:lstStyle>
            <a:lvl1pPr algn="r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2018/6/22</a:t>
            </a:r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en-US" altLang="zh-CN" sz="100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7114DC2A-9258-42CD-B4BA-C0EE09488F17}" type="slidenum">
              <a:rPr lang="en-US" altLang="zh-CN" sz="1000">
                <a:cs typeface="Arial" panose="020B0604020202020204" pitchFamily="34" charset="0"/>
              </a:rPr>
            </a:fld>
            <a:endParaRPr lang="en-US" altLang="zh-CN" sz="1000">
              <a:cs typeface="Arial" panose="020B0604020202020204" pitchFamily="34" charset="0"/>
            </a:endParaRPr>
          </a:p>
        </p:txBody>
      </p:sp>
      <p:cxnSp>
        <p:nvCxnSpPr>
          <p:cNvPr id="6" name="直接连接符 19"/>
          <p:cNvCxnSpPr/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4"/>
          <p:cNvCxnSpPr/>
          <p:nvPr userDrawn="1"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23"/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11" name="AutoShape 23"/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817174"/>
            <a:ext cx="11107601" cy="433972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buClr>
                <a:srgbClr val="032089"/>
              </a:buClr>
              <a:buFont typeface="Arial" panose="020B0604020202020204" pitchFamily="34" charset="0"/>
              <a:buChar char="•"/>
              <a:defRPr sz="1800" b="0">
                <a:latin typeface="Lucida Console" panose="020B0609040504020204" pitchFamily="49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950" dirty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926234" y="2706149"/>
            <a:ext cx="5889861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日期占位符 29"/>
          <p:cNvSpPr>
            <a:spLocks noGrp="1"/>
          </p:cNvSpPr>
          <p:nvPr>
            <p:ph type="dt" sz="half" idx="10"/>
          </p:nvPr>
        </p:nvSpPr>
        <p:spPr>
          <a:xfrm>
            <a:off x="9447213" y="3771900"/>
            <a:ext cx="2743200" cy="365125"/>
          </a:xfrm>
        </p:spPr>
        <p:txBody>
          <a:bodyPr/>
          <a:lstStyle>
            <a:lvl1pPr algn="r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210DF35-72B1-449D-903F-B4FECF80D334}" type="datetimeFigureOut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en-US" altLang="zh-CN" sz="100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59812CF8-9405-4B77-9462-D19AD98136B6}" type="slidenum">
              <a:rPr lang="en-US" altLang="zh-CN" sz="1000">
                <a:cs typeface="Arial" panose="020B0604020202020204" pitchFamily="34" charset="0"/>
              </a:rPr>
            </a:fld>
            <a:endParaRPr lang="en-US" altLang="zh-CN" sz="1000">
              <a:cs typeface="Arial" panose="020B0604020202020204" pitchFamily="34" charset="0"/>
            </a:endParaRPr>
          </a:p>
        </p:txBody>
      </p:sp>
      <p:cxnSp>
        <p:nvCxnSpPr>
          <p:cNvPr id="6" name="直接连接符 19"/>
          <p:cNvCxnSpPr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/>
          <p:cNvCxnSpPr/>
          <p:nvPr userDrawn="1"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/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9" name="AutoShape 23"/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10" name="矩形 9"/>
          <p:cNvSpPr>
            <a:spLocks noChangeArrowheads="1"/>
          </p:cNvSpPr>
          <p:nvPr userDrawn="1"/>
        </p:nvSpPr>
        <p:spPr bwMode="auto">
          <a:xfrm>
            <a:off x="2479675" y="6346825"/>
            <a:ext cx="1239838" cy="346075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大数据挖掘专家</a:t>
            </a:r>
            <a:endParaRPr lang="en-US" altLang="zh-CN" sz="110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1" name="图片 12" descr="泰迪logo无底色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>
            <a:fillRect/>
          </a:stretch>
        </p:blipFill>
        <p:spPr bwMode="auto">
          <a:xfrm>
            <a:off x="230188" y="6272213"/>
            <a:ext cx="216217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 userDrawn="1"/>
        </p:nvCxnSpPr>
        <p:spPr>
          <a:xfrm>
            <a:off x="2371725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817174"/>
            <a:ext cx="11107601" cy="433972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buClr>
                <a:srgbClr val="032089"/>
              </a:buClr>
              <a:buFont typeface="Arial" panose="020B0604020202020204" pitchFamily="34" charset="0"/>
              <a:buChar char="•"/>
              <a:defRPr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en-US" altLang="zh-CN" sz="100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51E28845-2D74-4233-A601-DDD4B2B38AD3}" type="slidenum">
              <a:rPr lang="en-US" altLang="zh-CN" sz="1000">
                <a:cs typeface="Arial" panose="020B0604020202020204" pitchFamily="34" charset="0"/>
              </a:rPr>
            </a:fld>
            <a:endParaRPr lang="en-US" altLang="zh-CN" sz="1000">
              <a:cs typeface="Arial" panose="020B0604020202020204" pitchFamily="34" charset="0"/>
            </a:endParaRPr>
          </a:p>
        </p:txBody>
      </p:sp>
      <p:cxnSp>
        <p:nvCxnSpPr>
          <p:cNvPr id="6" name="直接连接符 19"/>
          <p:cNvCxnSpPr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/>
          <p:cNvCxnSpPr/>
          <p:nvPr userDrawn="1"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/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9" name="AutoShape 23"/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41968"/>
            <a:ext cx="11107601" cy="436923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AC193-3948-47C7-98DE-42FD5A2B31E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97206F-F6AF-4CAB-8AAC-8C1F76A7BC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E8586-FED5-40D3-B61A-BF218856B6A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FB13D8-DB3D-43C3-AFBD-C31F5885B33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0A2A4-36E6-412F-B22E-30A458DCD70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012CB9-1E3D-4F4A-8017-DC43CE06998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FFDA8-92E1-49B0-B704-7A01C6871291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8DC24D-561F-497A-8FAD-EF3A6F0EF3D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0310B-8B31-4DA1-A14F-DB0126F79884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50AA5-8A79-426A-86B5-8321F35E583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40778-5D6F-4F15-8EC5-876DD97C7BCD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3EBF5D-E9E6-4B76-A9EA-D7D2B721C7A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14469-66B1-423D-807B-0E82DE20B05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E8EF5F-B260-4EC2-B63F-02D2A53A02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C4165-CEA9-420F-AC56-D5F84FBEDD1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D8F822-6004-4FF4-9CE4-E77D12E7F73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6D0881C-1DF2-4257-9D19-28024A2B5FD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ea typeface="黑体" panose="02010609060101010101" pitchFamily="49" charset="-122"/>
              </a:defRPr>
            </a:lvl1pPr>
          </a:lstStyle>
          <a:p>
            <a:fld id="{E0D4FC58-9EEE-4C1A-A420-2514B5723F8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255588" y="195263"/>
            <a:ext cx="109728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B90F5B4-9D60-4FAF-B741-55CBFBE91CE7}" type="datetimeFigureOut">
              <a:rPr lang="zh-CN" altLang="en-US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ea typeface="黑体" panose="02010609060101010101" pitchFamily="49" charset="-122"/>
              </a:defRPr>
            </a:lvl1pPr>
          </a:lstStyle>
          <a:p>
            <a:fld id="{FE11873F-0A0B-4CD9-B9FB-090DD09FEEA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48387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6pPr>
      <a:lvl7pPr marL="96774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7pPr>
      <a:lvl8pPr marL="145097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8pPr>
      <a:lvl9pPr marL="193484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86130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00">
          <a:solidFill>
            <a:schemeClr val="tx1"/>
          </a:solidFill>
          <a:latin typeface="+mn-lt"/>
          <a:ea typeface="+mn-ea"/>
        </a:defRPr>
      </a:lvl2pPr>
      <a:lvl3pPr marL="120840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7678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6065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6pPr>
      <a:lvl7pPr marL="314452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7pPr>
      <a:lvl8pPr marL="362839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8pPr>
      <a:lvl9pPr marL="411226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16.xml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4"/>
          <p:cNvSpPr txBox="1"/>
          <p:nvPr/>
        </p:nvSpPr>
        <p:spPr bwMode="auto">
          <a:xfrm>
            <a:off x="5322888" y="2917825"/>
            <a:ext cx="607536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zh-CN" sz="3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数值计算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latin typeface="+mj-ea"/>
              </a:rPr>
              <a:t>ndarray</a:t>
            </a:r>
            <a:r>
              <a:rPr lang="zh-CN" altLang="en-US" dirty="0">
                <a:latin typeface="+mj-ea"/>
              </a:rPr>
              <a:t>的索引与切片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zh-CN" altLang="en-US" b="1" dirty="0">
                <a:latin typeface="+mj-ea"/>
                <a:ea typeface="+mj-ea"/>
              </a:rPr>
              <a:t>多维</a:t>
            </a:r>
            <a:r>
              <a:rPr lang="en-US" altLang="zh-CN" b="1" dirty="0" err="1">
                <a:latin typeface="+mj-ea"/>
                <a:ea typeface="+mj-ea"/>
              </a:rPr>
              <a:t>ndarray</a:t>
            </a:r>
            <a:r>
              <a:rPr lang="zh-CN" altLang="en-US" b="1" dirty="0">
                <a:latin typeface="+mj-ea"/>
                <a:ea typeface="+mj-ea"/>
              </a:rPr>
              <a:t>的索引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46542" y="1414457"/>
            <a:ext cx="11501437" cy="74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dirty="0"/>
              <a:t>多维</a:t>
            </a:r>
            <a:r>
              <a:rPr lang="en-US" altLang="zh-CN" sz="1800" dirty="0"/>
              <a:t>ndarray</a:t>
            </a:r>
            <a:r>
              <a:rPr lang="zh-CN" altLang="zh-CN" sz="1800" dirty="0"/>
              <a:t>的每一个维度都有一个索引，各个维度的索引之间用逗号隔开，如</a:t>
            </a:r>
            <a:r>
              <a:rPr lang="zh-CN" altLang="en-US" sz="1800" dirty="0"/>
              <a:t>下</a:t>
            </a:r>
            <a:r>
              <a:rPr lang="zh-CN" altLang="zh-CN" sz="1800" dirty="0"/>
              <a:t>代码所示。</a:t>
            </a:r>
            <a:endParaRPr lang="zh-CN" altLang="zh-CN" sz="1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67471" y="2156604"/>
          <a:ext cx="9859578" cy="3880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6642"/>
                <a:gridCol w="8802936"/>
              </a:tblGrid>
              <a:tr h="246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In[32]: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154" marR="18154" marT="2521" marB="252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 = np.array([[1, 2, 3, 4, 5], [4, 5, 6, 7, 8], [7, 8, 9, 10, 11]])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print('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创建的二维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 arr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为：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\n', arr)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154" marR="18154" marT="2521" marB="2521" anchor="ctr"/>
                </a:tc>
              </a:tr>
              <a:tr h="4772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Out[32]: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154" marR="18154" marT="2521" marB="252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创建的二维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为：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[[ 1  2  3  4  5]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[ 4  5  6  7  8]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[ 7  8  9 10 11]]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154" marR="18154" marT="2521" marB="2521" anchor="ctr"/>
                </a:tc>
              </a:tr>
              <a:tr h="1612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In[33]: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154" marR="18154" marT="2521" marB="252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print('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切片结果为：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', arr[0, 3:5])   # 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访问第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行中第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和第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列的元素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154" marR="18154" marT="2521" marB="2521" anchor="ctr"/>
                </a:tc>
              </a:tr>
              <a:tr h="1612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Out[33]: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154" marR="18154" marT="2521" marB="252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切片结果为：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[4 5]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154" marR="18154" marT="2521" marB="2521" anchor="ctr"/>
                </a:tc>
              </a:tr>
              <a:tr h="1612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In[34]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154" marR="18154" marT="2521" marB="252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print('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切片结果为：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\n', arr[1:, 2:])  # 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访问第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和第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行中第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列、第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列和第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列的元素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154" marR="18154" marT="2521" marB="2521" anchor="ctr"/>
                </a:tc>
              </a:tr>
              <a:tr h="3619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Out[34]: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154" marR="18154" marT="2521" marB="252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切片结果为：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[[ 6  7  8]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[ 9 10 11]]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154" marR="18154" marT="2521" marB="2521" anchor="ctr"/>
                </a:tc>
              </a:tr>
              <a:tr h="1612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In[35]: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154" marR="18154" marT="2521" marB="252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print('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切片结果为：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\n', arr[:, 2])  # 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访问第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列所有的元素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154" marR="18154" marT="2521" marB="2521" anchor="ctr"/>
                </a:tc>
              </a:tr>
              <a:tr h="1612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Out[35]: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154" marR="18154" marT="2521" marB="252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切片结果为：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[3 6 9]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154" marR="18154" marT="2521" marB="2521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latin typeface="+mj-ea"/>
              </a:rPr>
              <a:t>ndarray</a:t>
            </a:r>
            <a:r>
              <a:rPr lang="zh-CN" altLang="en-US" dirty="0">
                <a:latin typeface="+mj-ea"/>
              </a:rPr>
              <a:t>的索引与切片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zh-CN" altLang="en-US" b="1" dirty="0">
                <a:latin typeface="+mj-ea"/>
                <a:ea typeface="+mj-ea"/>
              </a:rPr>
              <a:t>多维</a:t>
            </a:r>
            <a:r>
              <a:rPr lang="en-US" altLang="zh-CN" b="1" dirty="0" err="1">
                <a:latin typeface="+mj-ea"/>
                <a:ea typeface="+mj-ea"/>
              </a:rPr>
              <a:t>ndarray</a:t>
            </a:r>
            <a:r>
              <a:rPr lang="zh-CN" altLang="en-US" b="1" dirty="0">
                <a:latin typeface="+mj-ea"/>
                <a:ea typeface="+mj-ea"/>
              </a:rPr>
              <a:t>的索引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46542" y="1414457"/>
            <a:ext cx="11501437" cy="74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 err="1"/>
              <a:t>ndarray</a:t>
            </a:r>
            <a:r>
              <a:rPr lang="zh-CN" altLang="zh-CN" sz="1800" dirty="0"/>
              <a:t>在索引与切片的时候除了使用整型的数据外，还可以使用布尔型，如</a:t>
            </a:r>
            <a:r>
              <a:rPr lang="zh-CN" altLang="en-US" sz="1800" dirty="0"/>
              <a:t>下</a:t>
            </a:r>
            <a:r>
              <a:rPr lang="zh-CN" altLang="zh-CN" sz="1800" dirty="0"/>
              <a:t>代码所示。</a:t>
            </a:r>
            <a:endParaRPr lang="zh-CN" altLang="zh-CN" sz="1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87463" y="2156604"/>
          <a:ext cx="8522702" cy="13574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1996"/>
                <a:gridCol w="7440706"/>
              </a:tblGrid>
              <a:tr h="7634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In[36]: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2066" marR="52066" marT="7231" marB="723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索引第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行中第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列的元素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mask =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np.array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([1, 0, 1],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dtype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np.bool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print('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使用布尔值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索引结果为：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',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[mask, 2])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2066" marR="52066" marT="7231" marB="7231" anchor="ctr"/>
                </a:tc>
              </a:tr>
              <a:tr h="5199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Out[36]: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2066" marR="52066" marT="7231" marB="723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使用布尔值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索引结果为： 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[3 9]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2066" marR="52066" marT="7231" marB="7231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latin typeface="+mj-ea"/>
              </a:rPr>
              <a:t>ndarray</a:t>
            </a:r>
            <a:r>
              <a:rPr lang="zh-CN" altLang="en-US" dirty="0">
                <a:latin typeface="+mj-ea"/>
              </a:rPr>
              <a:t>的索引与切片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zh-CN" altLang="en-US" b="1" dirty="0">
                <a:latin typeface="+mj-ea"/>
                <a:ea typeface="+mj-ea"/>
              </a:rPr>
              <a:t>花式索引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46542" y="1557889"/>
            <a:ext cx="11501437" cy="71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dirty="0"/>
              <a:t>花式索引（</a:t>
            </a:r>
            <a:r>
              <a:rPr lang="en-US" altLang="zh-CN" sz="1800" dirty="0"/>
              <a:t>Fancy indexing</a:t>
            </a:r>
            <a:r>
              <a:rPr lang="zh-CN" altLang="zh-CN" sz="1800" dirty="0"/>
              <a:t>）是一个</a:t>
            </a:r>
            <a:r>
              <a:rPr lang="en-US" altLang="zh-CN" sz="1800" dirty="0"/>
              <a:t>NumPy</a:t>
            </a:r>
            <a:r>
              <a:rPr lang="zh-CN" altLang="zh-CN" sz="1800" dirty="0"/>
              <a:t>术语，是在基础索引方式上衍生出的功能更强大的索引方式。它能够利用整数</a:t>
            </a:r>
            <a:r>
              <a:rPr lang="en-US" altLang="zh-CN" sz="1800" dirty="0"/>
              <a:t>ndarray</a:t>
            </a:r>
            <a:r>
              <a:rPr lang="zh-CN" altLang="zh-CN" sz="1800" dirty="0"/>
              <a:t>进行索引，如</a:t>
            </a:r>
            <a:r>
              <a:rPr lang="zh-CN" altLang="en-US" sz="1800" dirty="0"/>
              <a:t>下</a:t>
            </a:r>
            <a:r>
              <a:rPr lang="zh-CN" altLang="zh-CN" sz="1800" dirty="0"/>
              <a:t>代码所示。</a:t>
            </a:r>
            <a:endParaRPr lang="zh-CN" altLang="zh-CN" sz="1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07767" y="2277374"/>
          <a:ext cx="8538257" cy="35740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5235"/>
                <a:gridCol w="7623022"/>
              </a:tblGrid>
              <a:tr h="3497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In[37]: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278" marR="14278" marT="1983" marB="1983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18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np.empty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((8, 4))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for i in range(8):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8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[i] = i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print('</a:t>
                      </a:r>
                      <a:r>
                        <a:rPr lang="zh-CN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创建的二维</a:t>
                      </a:r>
                      <a:r>
                        <a:rPr lang="en-US" sz="18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zh-CN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为：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\n', </a:t>
                      </a:r>
                      <a:r>
                        <a:rPr lang="en-US" sz="18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278" marR="14278" marT="1983" marB="1983" anchor="ctr"/>
                </a:tc>
              </a:tr>
              <a:tr h="77309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Out[37]: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278" marR="14278" marT="1983" marB="1983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创建的二维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为：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[[0. 0. 0. 0.]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[1. 1. 1. 1.]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[2. 2. 2. 2.]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[3. 3. 3. 3.]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[4. 4. 4. 4.]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[5. 5. 5. 5.]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[6. 6. 6. 6.]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[7. 7. 7. 7.]]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278" marR="14278" marT="1983" marB="1983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latin typeface="+mj-ea"/>
              </a:rPr>
              <a:t>ndarray</a:t>
            </a:r>
            <a:r>
              <a:rPr lang="zh-CN" altLang="en-US" dirty="0">
                <a:latin typeface="+mj-ea"/>
              </a:rPr>
              <a:t>的索引与切片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zh-CN" altLang="en-US" b="1" dirty="0">
                <a:latin typeface="+mj-ea"/>
                <a:ea typeface="+mj-ea"/>
              </a:rPr>
              <a:t>花式索引</a:t>
            </a:r>
            <a:endParaRPr lang="zh-CN" altLang="en-US" b="1" dirty="0">
              <a:latin typeface="+mj-ea"/>
              <a:ea typeface="+mj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71908" y="1648771"/>
          <a:ext cx="8538257" cy="3033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5235"/>
                <a:gridCol w="7623022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In[38]: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278" marR="14278" marT="1983" marB="1983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print('</a:t>
                      </a:r>
                      <a:r>
                        <a:rPr lang="zh-CN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以特定顺序索引</a:t>
                      </a: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zh-CN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结果为：</a:t>
                      </a: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\n', arr[[4, 3, 0, 6]])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278" marR="14278" marT="1983" marB="1983" anchor="ctr"/>
                </a:tc>
              </a:tr>
              <a:tr h="4343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Out[38]: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278" marR="14278" marT="1983" marB="1983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以特定顺序索引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结果为：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[[4. 4. 4. 4.]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[3. 3. 3. 3.]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[0. 0. 0. 0.]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[6. 6. 6. 6.]]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278" marR="14278" marT="1983" marB="1983" anchor="ctr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In[39]: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278" marR="14278" marT="1983" marB="1983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print('</a:t>
                      </a:r>
                      <a:r>
                        <a:rPr lang="zh-CN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以特定逆序索引</a:t>
                      </a: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zh-CN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结果为：</a:t>
                      </a: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\n', arr[[-3, -5, -7]])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278" marR="14278" marT="1983" marB="1983" anchor="ctr"/>
                </a:tc>
              </a:tr>
              <a:tr h="349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Out[39]: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278" marR="14278" marT="1983" marB="1983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以特定逆序索引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结果为：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[[5. 5. 5. 5.]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[3. 3. 3. 3.]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[1. 1. 1. 1.]]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278" marR="14278" marT="1983" marB="1983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latin typeface="+mj-ea"/>
              </a:rPr>
              <a:t>ndarray</a:t>
            </a:r>
            <a:r>
              <a:rPr lang="zh-CN" altLang="en-US" dirty="0">
                <a:latin typeface="+mj-ea"/>
              </a:rPr>
              <a:t>的索引与切片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zh-CN" altLang="en-US" b="1" dirty="0">
                <a:latin typeface="+mj-ea"/>
                <a:ea typeface="+mj-ea"/>
              </a:rPr>
              <a:t>花式索引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46542" y="1557890"/>
            <a:ext cx="11501437" cy="788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dirty="0"/>
              <a:t>对二维</a:t>
            </a:r>
            <a:r>
              <a:rPr lang="en-US" altLang="zh-CN" sz="1800" dirty="0"/>
              <a:t>ndarray</a:t>
            </a:r>
            <a:r>
              <a:rPr lang="zh-CN" altLang="zh-CN" sz="1800" dirty="0"/>
              <a:t>传入两个索引</a:t>
            </a:r>
            <a:r>
              <a:rPr lang="en-US" altLang="zh-CN" sz="1800" dirty="0"/>
              <a:t>ndarray</a:t>
            </a:r>
            <a:r>
              <a:rPr lang="zh-CN" altLang="zh-CN" sz="1800" dirty="0"/>
              <a:t>进行花式索引，返回的是一个一维</a:t>
            </a:r>
            <a:r>
              <a:rPr lang="en-US" altLang="zh-CN" sz="1800" dirty="0"/>
              <a:t>ndarray</a:t>
            </a:r>
            <a:r>
              <a:rPr lang="zh-CN" altLang="zh-CN" sz="1800" dirty="0"/>
              <a:t>。此时，其中两个</a:t>
            </a:r>
            <a:r>
              <a:rPr lang="en-US" altLang="zh-CN" sz="1800" dirty="0"/>
              <a:t>ndarray</a:t>
            </a:r>
            <a:r>
              <a:rPr lang="zh-CN" altLang="zh-CN" sz="1800" dirty="0"/>
              <a:t>的元素一一对应，如</a:t>
            </a:r>
            <a:r>
              <a:rPr lang="zh-CN" altLang="en-US" sz="1800" dirty="0"/>
              <a:t>下</a:t>
            </a:r>
            <a:r>
              <a:rPr lang="zh-CN" altLang="zh-CN" sz="1800" dirty="0"/>
              <a:t>代码所示。</a:t>
            </a:r>
            <a:endParaRPr lang="zh-CN" altLang="zh-CN" sz="1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60063" y="2346386"/>
          <a:ext cx="8468031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7325"/>
                <a:gridCol w="7440706"/>
              </a:tblGrid>
              <a:tr h="4135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In[40]: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4856" marR="2485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 = np.array([np.arange(i*4, i*4+4) for i in np.arange(6)])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print('</a:t>
                      </a:r>
                      <a:r>
                        <a:rPr lang="zh-CN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创建的二维</a:t>
                      </a: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 arr</a:t>
                      </a:r>
                      <a:r>
                        <a:rPr lang="zh-CN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为：</a:t>
                      </a: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\n', arr)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4856" marR="24856" marT="0" marB="0" anchor="ctr"/>
                </a:tc>
              </a:tr>
              <a:tr h="10422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Out[40]: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4856" marR="248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创建的二维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为：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[[ 0  1  2  3]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[ 4  5  6  7]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[ 8  9 10 11]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[12 13 14 15]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[16 17 18 19]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[20 21 22 23]]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4856" marR="24856" marT="0" marB="0" anchor="ctr"/>
                </a:tc>
              </a:tr>
              <a:tr h="2977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In[41]: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4856" marR="2485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zh-CN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返回一个</a:t>
                      </a: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r>
                        <a:rPr lang="zh-CN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最终的元素</a:t>
                      </a: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(1,0)</a:t>
                      </a:r>
                      <a:r>
                        <a:rPr lang="zh-CN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(5,3)</a:t>
                      </a:r>
                      <a:r>
                        <a:rPr lang="zh-CN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(4,1)</a:t>
                      </a:r>
                      <a:r>
                        <a:rPr lang="zh-CN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(2,2)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print('</a:t>
                      </a:r>
                      <a:r>
                        <a:rPr lang="zh-CN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使用二维</a:t>
                      </a: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r>
                        <a:rPr lang="zh-CN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索引</a:t>
                      </a: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zh-CN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结果为：</a:t>
                      </a: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', arr[[1, 5, 4, 2], [0, 3, 1, 2]])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4856" marR="24856" marT="0" marB="0" anchor="ctr"/>
                </a:tc>
              </a:tr>
              <a:tr h="2738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Out[41]: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4856" marR="248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使用二维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索引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结果为：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[ 4 23 17 10]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4856" marR="24856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latin typeface="+mj-ea"/>
              </a:rPr>
              <a:t>ndarray</a:t>
            </a:r>
            <a:r>
              <a:rPr lang="zh-CN" altLang="en-US" dirty="0">
                <a:latin typeface="+mj-ea"/>
              </a:rPr>
              <a:t>的索引与切片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zh-CN" altLang="en-US" b="1" dirty="0">
                <a:latin typeface="+mj-ea"/>
                <a:ea typeface="+mj-ea"/>
              </a:rPr>
              <a:t>花式索引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46542" y="1557889"/>
            <a:ext cx="11501437" cy="77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dirty="0"/>
              <a:t>若需要使用</a:t>
            </a:r>
            <a:r>
              <a:rPr lang="en-US" altLang="zh-CN" sz="1800" dirty="0"/>
              <a:t>ndarray</a:t>
            </a:r>
            <a:r>
              <a:rPr lang="zh-CN" altLang="zh-CN" sz="1800" dirty="0"/>
              <a:t>索引的方式来达成获取某个区域数据的效果，则需要配合</a:t>
            </a:r>
            <a:r>
              <a:rPr lang="en-US" altLang="zh-CN" sz="1800" dirty="0"/>
              <a:t>ix</a:t>
            </a:r>
            <a:r>
              <a:rPr lang="zh-CN" altLang="zh-CN" sz="1800" dirty="0"/>
              <a:t>函数来达成目的，如</a:t>
            </a:r>
            <a:r>
              <a:rPr lang="zh-CN" altLang="en-US" sz="1800" dirty="0"/>
              <a:t>下</a:t>
            </a:r>
            <a:r>
              <a:rPr lang="zh-CN" altLang="zh-CN" sz="1800" dirty="0"/>
              <a:t>代码所示。</a:t>
            </a:r>
            <a:endParaRPr lang="zh-CN" altLang="zh-CN" sz="1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11943" y="2329132"/>
          <a:ext cx="8515475" cy="192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9442"/>
                <a:gridCol w="7306033"/>
              </a:tblGrid>
              <a:tr h="2847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In[42]: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0403" marR="5040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zh-CN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利用</a:t>
                      </a: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np.ix</a:t>
                      </a:r>
                      <a:r>
                        <a:rPr lang="zh-CN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函数将两个一维的整数</a:t>
                      </a: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r>
                        <a:rPr lang="zh-CN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转化为方形区域的索引器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print('</a:t>
                      </a:r>
                      <a:r>
                        <a:rPr lang="zh-CN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使用</a:t>
                      </a: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ix</a:t>
                      </a:r>
                      <a:r>
                        <a:rPr lang="zh-CN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成片索引</a:t>
                      </a: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zh-CN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结果为：</a:t>
                      </a: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\n', arr[np.ix_([1, 5, 4, 2], [0, 3, 1, 2])])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0403" marR="50403" marT="0" marB="0" anchor="ctr"/>
                </a:tc>
              </a:tr>
              <a:tr h="7118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Out[42]: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0403" marR="5040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使用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ix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成片索引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结果为：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[[ 4  7  5  6]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[20 23 21 22]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[16 19 17 18]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[ 8 11  9 10]]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0403" marR="50403" marT="0" marB="0" anchor="ctr"/>
                </a:tc>
              </a:tr>
            </a:tbl>
          </a:graphicData>
        </a:graphic>
      </p:graphicFrame>
      <p:sp>
        <p:nvSpPr>
          <p:cNvPr id="8" name="内容占位符 3"/>
          <p:cNvSpPr txBox="1"/>
          <p:nvPr/>
        </p:nvSpPr>
        <p:spPr bwMode="auto">
          <a:xfrm>
            <a:off x="346541" y="4730552"/>
            <a:ext cx="11501437" cy="95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dirty="0"/>
              <a:t>在使用</a:t>
            </a:r>
            <a:r>
              <a:rPr lang="en-US" altLang="zh-CN" sz="1800" dirty="0"/>
              <a:t>NumPy</a:t>
            </a:r>
            <a:r>
              <a:rPr lang="zh-CN" altLang="zh-CN" sz="1800" dirty="0"/>
              <a:t>的过程中使用花式索引常常会引起误会，所以在实际使用过程中应尽可能使用一般索引方式，在必须使用花式索引时，需做好代码注释。</a:t>
            </a:r>
            <a:endParaRPr lang="zh-CN" altLang="zh-CN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marL="457200" indent="-457200"/>
            <a:r>
              <a:rPr lang="zh-CN" altLang="en-US" dirty="0">
                <a:latin typeface="+mj-ea"/>
              </a:rPr>
              <a:t>变换</a:t>
            </a:r>
            <a:r>
              <a:rPr lang="en-US" altLang="zh-CN" dirty="0" err="1">
                <a:latin typeface="+mj-ea"/>
              </a:rPr>
              <a:t>ndarray</a:t>
            </a:r>
            <a:r>
              <a:rPr lang="zh-CN" altLang="en-US" dirty="0">
                <a:latin typeface="+mj-ea"/>
              </a:rPr>
              <a:t>的形态</a:t>
            </a:r>
            <a:endParaRPr lang="zh-CN" altLang="en-US" dirty="0">
              <a:latin typeface="+mj-ea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328612" y="1086420"/>
            <a:ext cx="11107737" cy="4270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latin typeface="+mj-ea"/>
              </a:rPr>
              <a:t>设置</a:t>
            </a:r>
            <a:r>
              <a:rPr lang="en-US" altLang="zh-CN" b="1" dirty="0" err="1">
                <a:latin typeface="+mj-ea"/>
              </a:rPr>
              <a:t>ndarray</a:t>
            </a:r>
            <a:r>
              <a:rPr lang="zh-CN" altLang="en-US" b="1" dirty="0">
                <a:latin typeface="+mj-ea"/>
              </a:rPr>
              <a:t>形状</a:t>
            </a:r>
            <a:endParaRPr lang="zh-CN" altLang="en-US" b="1" dirty="0">
              <a:latin typeface="+mj-ea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46541" y="1559862"/>
            <a:ext cx="11504800" cy="89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 err="1"/>
              <a:t>NumPy</a:t>
            </a:r>
            <a:r>
              <a:rPr lang="zh-CN" altLang="zh-CN" sz="1800" dirty="0"/>
              <a:t>提供了</a:t>
            </a:r>
            <a:r>
              <a:rPr lang="en-US" altLang="zh-CN" sz="1800" dirty="0"/>
              <a:t>reshape</a:t>
            </a:r>
            <a:r>
              <a:rPr lang="zh-CN" altLang="zh-CN" sz="1800" dirty="0"/>
              <a:t>方法用于改变</a:t>
            </a:r>
            <a:r>
              <a:rPr lang="en-US" altLang="zh-CN" sz="1800" dirty="0"/>
              <a:t>ndarray</a:t>
            </a:r>
            <a:r>
              <a:rPr lang="zh-CN" altLang="zh-CN" sz="1800" dirty="0"/>
              <a:t>的形状，</a:t>
            </a:r>
            <a:r>
              <a:rPr lang="en-US" altLang="zh-CN" sz="1800" dirty="0"/>
              <a:t>reshape</a:t>
            </a:r>
            <a:r>
              <a:rPr lang="zh-CN" altLang="zh-CN" sz="1800" dirty="0"/>
              <a:t>方法仅改变原始数据的形状，不改变原始数据的值，且不改变原</a:t>
            </a:r>
            <a:r>
              <a:rPr lang="en-US" altLang="zh-CN" sz="1800" dirty="0"/>
              <a:t>ndarray</a:t>
            </a:r>
            <a:r>
              <a:rPr lang="zh-CN" altLang="zh-CN" sz="1800" dirty="0"/>
              <a:t>，如</a:t>
            </a:r>
            <a:r>
              <a:rPr lang="zh-CN" altLang="en-US" sz="1800" dirty="0"/>
              <a:t>下</a:t>
            </a:r>
            <a:r>
              <a:rPr lang="zh-CN" altLang="zh-CN" sz="1800" dirty="0"/>
              <a:t>代码所示。</a:t>
            </a:r>
            <a:endParaRPr lang="zh-CN" altLang="zh-CN" sz="1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72089" y="2400758"/>
          <a:ext cx="8554721" cy="3057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7233"/>
                <a:gridCol w="7637488"/>
              </a:tblGrid>
              <a:tr h="2350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In[1]: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4007" marR="24007" marT="3334" marB="3334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 = np.arange(12)  # </a:t>
                      </a:r>
                      <a:r>
                        <a:rPr lang="zh-CN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创建一维</a:t>
                      </a: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print('</a:t>
                      </a:r>
                      <a:r>
                        <a:rPr lang="zh-CN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创建的一维</a:t>
                      </a: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 arr</a:t>
                      </a:r>
                      <a:r>
                        <a:rPr lang="zh-CN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为：</a:t>
                      </a: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', arr)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4007" marR="24007" marT="3334" marB="3334" anchor="ctr"/>
                </a:tc>
              </a:tr>
              <a:tr h="15479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Out[1]: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4007" marR="24007" marT="3334" marB="3334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创建的一维</a:t>
                      </a: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 arr</a:t>
                      </a:r>
                      <a:r>
                        <a:rPr lang="zh-CN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为：</a:t>
                      </a: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[ 0  1  2 ...,  9 10 11]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4007" marR="24007" marT="3334" marB="3334" anchor="ctr"/>
                </a:tc>
              </a:tr>
              <a:tr h="2350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In[2]: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4007" marR="24007" marT="3334" marB="3334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arr1 = </a:t>
                      </a:r>
                      <a:r>
                        <a:rPr lang="en-US" sz="18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arr.reshape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(3, 4)  # </a:t>
                      </a:r>
                      <a:r>
                        <a:rPr lang="zh-CN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设置</a:t>
                      </a:r>
                      <a:r>
                        <a:rPr lang="en-US" sz="18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r>
                        <a:rPr lang="zh-CN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的维度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print('</a:t>
                      </a:r>
                      <a:r>
                        <a:rPr lang="zh-CN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改变形状后的</a:t>
                      </a:r>
                      <a:r>
                        <a:rPr lang="en-US" sz="18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arr1</a:t>
                      </a:r>
                      <a:r>
                        <a:rPr lang="zh-CN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为：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\n', arr1)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4007" marR="24007" marT="3334" marB="3334" anchor="ctr"/>
                </a:tc>
              </a:tr>
              <a:tr h="4548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Out[2]: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4007" marR="24007" marT="3334" marB="3334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改变形状后的</a:t>
                      </a:r>
                      <a:r>
                        <a:rPr lang="en-US" sz="18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arr1</a:t>
                      </a:r>
                      <a:r>
                        <a:rPr lang="zh-CN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为：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[[ 0  1  2  3]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[ 4  5  6  7]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[ 8  9 10 11]]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4007" marR="24007" marT="3334" marB="3334" anchor="ctr"/>
                </a:tc>
              </a:tr>
              <a:tr h="1444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In[3]: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4007" marR="24007" marT="3334" marB="3334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print('</a:t>
                      </a:r>
                      <a:r>
                        <a:rPr lang="zh-CN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形状改变后</a:t>
                      </a: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 arr1</a:t>
                      </a:r>
                      <a:r>
                        <a:rPr lang="zh-CN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的维度为：</a:t>
                      </a: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', arr1.ndim)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4007" marR="24007" marT="3334" marB="3334" anchor="ctr"/>
                </a:tc>
              </a:tr>
              <a:tr h="1251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Out[3]: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4007" marR="24007" marT="3334" marB="3334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形状改变后</a:t>
                      </a:r>
                      <a:r>
                        <a:rPr lang="en-US" sz="18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arr1</a:t>
                      </a:r>
                      <a:r>
                        <a:rPr lang="zh-CN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的维度为：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4007" marR="24007" marT="3334" marB="3334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变换</a:t>
            </a:r>
            <a:r>
              <a:rPr lang="en-US" altLang="zh-CN" dirty="0" err="1">
                <a:latin typeface="+mj-ea"/>
              </a:rPr>
              <a:t>ndarray</a:t>
            </a:r>
            <a:r>
              <a:rPr lang="zh-CN" altLang="en-US" dirty="0">
                <a:latin typeface="+mj-ea"/>
              </a:rPr>
              <a:t>的形态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328612" y="1086420"/>
            <a:ext cx="11107737" cy="4270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latin typeface="+mj-ea"/>
              </a:rPr>
              <a:t>设置</a:t>
            </a:r>
            <a:r>
              <a:rPr lang="en-US" altLang="zh-CN" b="1" dirty="0" err="1">
                <a:latin typeface="+mj-ea"/>
              </a:rPr>
              <a:t>ndarray</a:t>
            </a:r>
            <a:r>
              <a:rPr lang="zh-CN" altLang="en-US" b="1" dirty="0">
                <a:latin typeface="+mj-ea"/>
              </a:rPr>
              <a:t>形状</a:t>
            </a:r>
            <a:endParaRPr lang="zh-CN" altLang="en-US" b="1" dirty="0">
              <a:latin typeface="+mj-ea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46541" y="1502433"/>
            <a:ext cx="11504800" cy="71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/>
              <a:t>resize</a:t>
            </a:r>
            <a:r>
              <a:rPr lang="zh-CN" altLang="zh-CN" sz="1800" dirty="0"/>
              <a:t>方法也提供了类似</a:t>
            </a:r>
            <a:r>
              <a:rPr lang="en-US" altLang="zh-CN" sz="1800" dirty="0"/>
              <a:t>reshape</a:t>
            </a:r>
            <a:r>
              <a:rPr lang="zh-CN" altLang="zh-CN" sz="1800" dirty="0"/>
              <a:t>方法的功能，但</a:t>
            </a:r>
            <a:r>
              <a:rPr lang="en-US" altLang="zh-CN" sz="1800" dirty="0"/>
              <a:t>resize</a:t>
            </a:r>
            <a:r>
              <a:rPr lang="zh-CN" altLang="zh-CN" sz="1800" dirty="0"/>
              <a:t>方法会直接作用于所操作的</a:t>
            </a:r>
            <a:r>
              <a:rPr lang="en-US" altLang="zh-CN" sz="1800" dirty="0" err="1"/>
              <a:t>ndarray</a:t>
            </a:r>
            <a:r>
              <a:rPr lang="zh-CN" altLang="zh-CN" sz="1800" dirty="0"/>
              <a:t>，如</a:t>
            </a:r>
            <a:r>
              <a:rPr lang="zh-CN" altLang="en-US" sz="1800" dirty="0"/>
              <a:t>下</a:t>
            </a:r>
            <a:r>
              <a:rPr lang="zh-CN" altLang="zh-CN" sz="1800" dirty="0"/>
              <a:t>代码所示。</a:t>
            </a:r>
            <a:endParaRPr lang="zh-CN" altLang="zh-CN" sz="1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41643" y="2219609"/>
          <a:ext cx="8569876" cy="1398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222"/>
                <a:gridCol w="7510654"/>
              </a:tblGrid>
              <a:tr h="4909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In[4]: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8777" marR="48777" marT="6775" marB="67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arr.resize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(2, 6)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print('resize</a:t>
                      </a:r>
                      <a:r>
                        <a:rPr lang="zh-CN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改变原</a:t>
                      </a:r>
                      <a:r>
                        <a:rPr lang="en-US" sz="18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r>
                        <a:rPr lang="zh-CN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形状，</a:t>
                      </a:r>
                      <a:r>
                        <a:rPr lang="en-US" sz="18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zh-CN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变为：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\n', </a:t>
                      </a:r>
                      <a:r>
                        <a:rPr lang="en-US" sz="18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8777" marR="48777" marT="6775" marB="6775" anchor="ctr"/>
                </a:tc>
              </a:tr>
              <a:tr h="7204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Out[4]: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8777" marR="48777" marT="6775" marB="67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resize</a:t>
                      </a:r>
                      <a:r>
                        <a:rPr lang="zh-CN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改变原</a:t>
                      </a:r>
                      <a:r>
                        <a:rPr lang="en-US" sz="18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r>
                        <a:rPr lang="zh-CN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形状，</a:t>
                      </a:r>
                      <a:r>
                        <a:rPr lang="en-US" sz="18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zh-CN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变为：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[[ 0  1  2  3  4  5]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[ 6  7  8  9 10 11]]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8777" marR="48777" marT="6775" marB="67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变换</a:t>
            </a:r>
            <a:r>
              <a:rPr lang="en-US" altLang="zh-CN" dirty="0" err="1">
                <a:latin typeface="+mj-ea"/>
              </a:rPr>
              <a:t>ndarray</a:t>
            </a:r>
            <a:r>
              <a:rPr lang="zh-CN" altLang="en-US" dirty="0">
                <a:latin typeface="+mj-ea"/>
              </a:rPr>
              <a:t>的形态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328612" y="1086420"/>
            <a:ext cx="11107737" cy="4270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latin typeface="+mj-ea"/>
              </a:rPr>
              <a:t>设置</a:t>
            </a:r>
            <a:r>
              <a:rPr lang="en-US" altLang="zh-CN" b="1" dirty="0" err="1">
                <a:latin typeface="+mj-ea"/>
              </a:rPr>
              <a:t>ndarray</a:t>
            </a:r>
            <a:r>
              <a:rPr lang="zh-CN" altLang="en-US" b="1" dirty="0">
                <a:latin typeface="+mj-ea"/>
              </a:rPr>
              <a:t>形状</a:t>
            </a:r>
            <a:endParaRPr lang="zh-CN" altLang="en-US" b="1" dirty="0">
              <a:latin typeface="+mj-ea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46541" y="1556219"/>
            <a:ext cx="11504800" cy="900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dirty="0"/>
              <a:t>通过修改</a:t>
            </a:r>
            <a:r>
              <a:rPr lang="en-US" altLang="zh-CN" sz="1800" dirty="0" err="1"/>
              <a:t>ndarray</a:t>
            </a:r>
            <a:r>
              <a:rPr lang="zh-CN" altLang="zh-CN" sz="1800" dirty="0"/>
              <a:t>的</a:t>
            </a:r>
            <a:r>
              <a:rPr lang="en-US" altLang="zh-CN" sz="1800" dirty="0"/>
              <a:t>shape</a:t>
            </a:r>
            <a:r>
              <a:rPr lang="zh-CN" altLang="zh-CN" sz="1800" dirty="0"/>
              <a:t>属性也可以实现</a:t>
            </a:r>
            <a:r>
              <a:rPr lang="en-US" altLang="zh-CN" sz="1800" dirty="0" err="1"/>
              <a:t>ndarray</a:t>
            </a:r>
            <a:r>
              <a:rPr lang="zh-CN" altLang="zh-CN" sz="1800" dirty="0"/>
              <a:t>形状的更改，但这种方法将直接作用于所操作的</a:t>
            </a:r>
            <a:r>
              <a:rPr lang="en-US" altLang="zh-CN" sz="1800" dirty="0" err="1"/>
              <a:t>ndarray</a:t>
            </a:r>
            <a:r>
              <a:rPr lang="zh-CN" altLang="zh-CN" sz="1800" dirty="0"/>
              <a:t>，如</a:t>
            </a:r>
            <a:r>
              <a:rPr lang="zh-CN" altLang="en-US" sz="1800" dirty="0"/>
              <a:t>下</a:t>
            </a:r>
            <a:r>
              <a:rPr lang="zh-CN" altLang="zh-CN" sz="1800" dirty="0"/>
              <a:t>代码所示。</a:t>
            </a:r>
            <a:endParaRPr lang="zh-CN" altLang="zh-CN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2337" y="2456328"/>
          <a:ext cx="8537827" cy="1942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5260"/>
                <a:gridCol w="7482567"/>
              </a:tblGrid>
              <a:tr h="229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In[5]: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0867" marR="40867" marT="5676" marB="5676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arr.shape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= (4, 3)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print('</a:t>
                      </a:r>
                      <a:r>
                        <a:rPr lang="zh-CN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通过重新设置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shape</a:t>
                      </a:r>
                      <a:r>
                        <a:rPr lang="zh-CN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属性后，</a:t>
                      </a:r>
                      <a:r>
                        <a:rPr lang="en-US" sz="18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zh-CN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为：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\n', </a:t>
                      </a:r>
                      <a:r>
                        <a:rPr lang="en-US" sz="18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0867" marR="40867" marT="5676" marB="5676" anchor="ctr"/>
                </a:tc>
              </a:tr>
              <a:tr h="5511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Out[5]: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0867" marR="40867" marT="5676" marB="5676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通过重新设置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shape</a:t>
                      </a:r>
                      <a:r>
                        <a:rPr lang="zh-CN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属性后，</a:t>
                      </a:r>
                      <a:r>
                        <a:rPr lang="en-US" sz="18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zh-CN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为：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[[ 0  1  2]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[ 3  4  5]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[ 6  7  8]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[ 9 10 11]]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0867" marR="40867" marT="5676" marB="5676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marL="457200" indent="-457200"/>
            <a:r>
              <a:rPr lang="zh-CN" altLang="en-US" dirty="0">
                <a:latin typeface="+mj-ea"/>
              </a:rPr>
              <a:t>排序与搜索</a:t>
            </a:r>
            <a:endParaRPr lang="zh-CN" altLang="en-US" dirty="0">
              <a:latin typeface="+mj-ea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328612" y="1086420"/>
            <a:ext cx="11107737" cy="4270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latin typeface="+mj-ea"/>
              </a:rPr>
              <a:t>排序</a:t>
            </a:r>
            <a:endParaRPr lang="zh-CN" altLang="en-US" b="1" dirty="0">
              <a:latin typeface="+mj-ea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46541" y="1557326"/>
            <a:ext cx="11504800" cy="1201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 err="1"/>
              <a:t>NumPy</a:t>
            </a:r>
            <a:r>
              <a:rPr lang="zh-CN" altLang="zh-CN" sz="1800" dirty="0"/>
              <a:t>的主要排序方式可以概括为直接排序和间接排序两种。直接排序指对数值直接进行排序；间接排序是指根据一个或多个键对数据集进行排序。</a:t>
            </a:r>
            <a:r>
              <a:rPr lang="en-US" altLang="zh-CN" sz="1800" dirty="0"/>
              <a:t>NumPy</a:t>
            </a:r>
            <a:r>
              <a:rPr lang="zh-CN" altLang="zh-CN" sz="1800" dirty="0"/>
              <a:t>中的常用排序函数有</a:t>
            </a:r>
            <a:r>
              <a:rPr lang="en-US" altLang="zh-CN" sz="1800" dirty="0"/>
              <a:t>sort</a:t>
            </a:r>
            <a:r>
              <a:rPr lang="zh-CN" altLang="zh-CN" sz="1800" dirty="0"/>
              <a:t>、</a:t>
            </a:r>
            <a:r>
              <a:rPr lang="en-US" altLang="zh-CN" sz="1800" dirty="0"/>
              <a:t>argsort</a:t>
            </a:r>
            <a:r>
              <a:rPr lang="zh-CN" altLang="zh-CN" sz="1800" dirty="0"/>
              <a:t>和</a:t>
            </a:r>
            <a:r>
              <a:rPr lang="en-US" altLang="zh-CN" sz="1800" dirty="0"/>
              <a:t>lexsort</a:t>
            </a:r>
            <a:r>
              <a:rPr lang="zh-CN" altLang="zh-CN" sz="1800" dirty="0"/>
              <a:t>函数。</a:t>
            </a:r>
            <a:endParaRPr lang="zh-CN" altLang="zh-CN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dirty="0"/>
              <a:t>其中，</a:t>
            </a:r>
            <a:r>
              <a:rPr lang="en-US" altLang="zh-CN" sz="1800" dirty="0"/>
              <a:t>sort</a:t>
            </a:r>
            <a:r>
              <a:rPr lang="zh-CN" altLang="zh-CN" sz="1800" dirty="0"/>
              <a:t>函数是最常用的排序方法，其基本语法格式如下。默认为升序，降序</a:t>
            </a:r>
            <a:r>
              <a:rPr lang="en-US" altLang="zh-CN" sz="1800" dirty="0"/>
              <a:t>a[::-1]</a:t>
            </a:r>
            <a:endParaRPr sz="1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52045" y="2898243"/>
          <a:ext cx="8611907" cy="3622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11907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numpy.sort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(a, axis=-1, kind='quicksort', order=None)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内容占位符 3"/>
          <p:cNvSpPr txBox="1"/>
          <p:nvPr/>
        </p:nvSpPr>
        <p:spPr bwMode="auto">
          <a:xfrm>
            <a:off x="346541" y="3429001"/>
            <a:ext cx="11504800" cy="461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/>
              <a:t>sort</a:t>
            </a:r>
            <a:r>
              <a:rPr lang="zh-CN" altLang="zh-CN" sz="1800" dirty="0"/>
              <a:t>函数的常用参数及其说明如</a:t>
            </a:r>
            <a:r>
              <a:rPr lang="zh-CN" altLang="en-US" sz="1800" dirty="0"/>
              <a:t>下</a:t>
            </a:r>
            <a:r>
              <a:rPr lang="zh-CN" altLang="zh-CN" sz="1800" dirty="0"/>
              <a:t>表所示。</a:t>
            </a:r>
            <a:endParaRPr lang="zh-CN" altLang="zh-CN" sz="1800" b="1" dirty="0">
              <a:latin typeface="+mj-ea"/>
              <a:ea typeface="+mj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93694" y="4109944"/>
          <a:ext cx="8516455" cy="1743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4595"/>
                <a:gridCol w="7021860"/>
              </a:tblGrid>
              <a:tr h="3229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参数名称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0417" marR="6041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0417" marR="60417" marT="0" marB="0" anchor="ctr"/>
                </a:tc>
              </a:tr>
              <a:tr h="3229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0417" marR="6041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。表示想要排序的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。无默认值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0417" marR="60417" marT="0" marB="0" anchor="ctr"/>
                </a:tc>
              </a:tr>
              <a:tr h="4100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axis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0417" marR="6041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。表示指定的轴，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axis=1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时指定横轴，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axis=0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时指定纵轴。默认为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，即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被横向展开排序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0417" marR="60417" marT="0" marB="0" anchor="ctr"/>
                </a:tc>
              </a:tr>
              <a:tr h="4100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kind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0417" marR="6041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。表示排序的算法，可取“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quicksort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”，“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mergesort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”，“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heapsort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”，“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stable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”。默认为“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quicksort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0417" marR="60417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marL="457200" indent="-457200"/>
            <a:r>
              <a:rPr lang="zh-CN" altLang="en-US" dirty="0">
                <a:latin typeface="+mj-ea"/>
              </a:rPr>
              <a:t>创建</a:t>
            </a:r>
            <a:r>
              <a:rPr lang="en-US" altLang="zh-CN" dirty="0" err="1">
                <a:latin typeface="+mj-ea"/>
              </a:rPr>
              <a:t>ndarray</a:t>
            </a:r>
            <a:r>
              <a:rPr lang="zh-CN" altLang="en-US" dirty="0">
                <a:latin typeface="+mj-ea"/>
              </a:rPr>
              <a:t>对象</a:t>
            </a:r>
            <a:endParaRPr lang="zh-CN" altLang="en-US" dirty="0">
              <a:latin typeface="+mj-ea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 err="1">
                <a:latin typeface="+mj-ea"/>
                <a:ea typeface="+mj-ea"/>
              </a:rPr>
              <a:t>ndarray</a:t>
            </a:r>
            <a:r>
              <a:rPr lang="zh-CN" altLang="en-US" b="1" dirty="0">
                <a:latin typeface="+mj-ea"/>
                <a:ea typeface="+mj-ea"/>
              </a:rPr>
              <a:t>数据类型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28613" y="1559859"/>
            <a:ext cx="11501437" cy="89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 err="1"/>
              <a:t>NumPy</a:t>
            </a:r>
            <a:r>
              <a:rPr lang="zh-CN" altLang="zh-CN" sz="1800" dirty="0"/>
              <a:t>比原生</a:t>
            </a:r>
            <a:r>
              <a:rPr lang="en-US" altLang="zh-CN" sz="1800" dirty="0"/>
              <a:t>Python</a:t>
            </a:r>
            <a:r>
              <a:rPr lang="zh-CN" altLang="zh-CN" sz="1800" dirty="0"/>
              <a:t>支持更丰富的数据类型。这些数据类型大多以数字结尾，表示其在内存中占有的位数。同时，为了能够更容易确定一个</a:t>
            </a:r>
            <a:r>
              <a:rPr lang="en-US" altLang="zh-CN" sz="1800" dirty="0" err="1"/>
              <a:t>ndarray</a:t>
            </a:r>
            <a:r>
              <a:rPr lang="zh-CN" altLang="zh-CN" sz="1800" dirty="0"/>
              <a:t>所需的存储空间，同一个</a:t>
            </a:r>
            <a:r>
              <a:rPr lang="en-US" altLang="zh-CN" sz="1800" dirty="0" err="1"/>
              <a:t>ndarray</a:t>
            </a:r>
            <a:r>
              <a:rPr lang="zh-CN" altLang="zh-CN" sz="1800" dirty="0"/>
              <a:t>中所有元素的类型必须是一致的。</a:t>
            </a:r>
            <a:r>
              <a:rPr lang="en-US" altLang="zh-CN" sz="1800" dirty="0" err="1"/>
              <a:t>NumPy</a:t>
            </a:r>
            <a:r>
              <a:rPr lang="zh-CN" altLang="zh-CN" sz="1800" dirty="0"/>
              <a:t>基本数据类型与其取值范围，如下</a:t>
            </a:r>
            <a:r>
              <a:rPr lang="zh-CN" altLang="en-US" sz="1800" dirty="0"/>
              <a:t>表所示</a:t>
            </a:r>
            <a:r>
              <a:rPr lang="zh-CN" altLang="zh-CN" sz="1800" dirty="0"/>
              <a:t>。</a:t>
            </a:r>
            <a:endParaRPr lang="zh-CN" altLang="zh-CN" sz="1800" dirty="0">
              <a:latin typeface="+mj-ea"/>
              <a:ea typeface="+mj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73062" y="2449903"/>
          <a:ext cx="10081077" cy="37437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7745"/>
                <a:gridCol w="8453332"/>
              </a:tblGrid>
              <a:tr h="2430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类型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0326" marR="3032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描述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0326" marR="30326" marT="0" marB="0" anchor="ctr"/>
                </a:tc>
              </a:tr>
              <a:tr h="2430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布尔型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0326" marR="3032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bool</a:t>
                      </a:r>
                      <a:r>
                        <a:rPr lang="zh-CN" sz="1800" kern="100">
                          <a:effectLst/>
                        </a:rPr>
                        <a:t>，用一位存储的布尔类型（值为</a:t>
                      </a:r>
                      <a:r>
                        <a:rPr lang="en-US" sz="1800" kern="100">
                          <a:effectLst/>
                        </a:rPr>
                        <a:t>TRUE</a:t>
                      </a:r>
                      <a:r>
                        <a:rPr lang="zh-CN" sz="1800" kern="100">
                          <a:effectLst/>
                        </a:rPr>
                        <a:t>或</a:t>
                      </a:r>
                      <a:r>
                        <a:rPr lang="en-US" sz="1800" kern="100">
                          <a:effectLst/>
                        </a:rPr>
                        <a:t>FALSE</a:t>
                      </a:r>
                      <a:r>
                        <a:rPr lang="zh-CN" sz="1800" kern="100">
                          <a:effectLst/>
                        </a:rPr>
                        <a:t>）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0326" marR="30326" marT="0" marB="0" anchor="ctr"/>
                </a:tc>
              </a:tr>
              <a:tr h="4661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整型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0326" marR="3032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int32</a:t>
                      </a:r>
                      <a:r>
                        <a:rPr lang="zh-CN" sz="1800" kern="100" dirty="0">
                          <a:effectLst/>
                        </a:rPr>
                        <a:t>或</a:t>
                      </a:r>
                      <a:r>
                        <a:rPr lang="en-US" sz="1800" kern="100" dirty="0">
                          <a:effectLst/>
                        </a:rPr>
                        <a:t>int64</a:t>
                      </a:r>
                      <a:r>
                        <a:rPr lang="zh-CN" sz="1800" kern="100" dirty="0">
                          <a:effectLst/>
                        </a:rPr>
                        <a:t>，由所在平台决定其精度的整数，取值范围为</a:t>
                      </a:r>
                      <a:r>
                        <a:rPr lang="en-US" altLang="zh-CN" sz="1800" kern="100" dirty="0">
                          <a:effectLst/>
                        </a:rPr>
                        <a:t> </a:t>
                      </a:r>
                      <a:r>
                        <a:rPr lang="en-US" sz="1800" kern="100" dirty="0">
                          <a:effectLst/>
                        </a:rPr>
                        <a:t>   </a:t>
                      </a:r>
                      <a:r>
                        <a:rPr lang="zh-CN" sz="1800" kern="100" dirty="0">
                          <a:effectLst/>
                        </a:rPr>
                        <a:t>至</a:t>
                      </a:r>
                      <a:r>
                        <a:rPr lang="en-US" altLang="zh-CN" sz="1800" kern="100" dirty="0">
                          <a:effectLst/>
                        </a:rPr>
                        <a:t>  </a:t>
                      </a:r>
                      <a:r>
                        <a:rPr lang="en-US" sz="1800" kern="100" dirty="0">
                          <a:effectLst/>
                        </a:rPr>
                        <a:t>   </a:t>
                      </a:r>
                      <a:r>
                        <a:rPr lang="zh-CN" sz="1800" kern="100" dirty="0">
                          <a:effectLst/>
                        </a:rPr>
                        <a:t>和</a:t>
                      </a:r>
                      <a:r>
                        <a:rPr lang="en-US" altLang="zh-CN" sz="1800" kern="100" dirty="0">
                          <a:effectLst/>
                        </a:rPr>
                        <a:t> </a:t>
                      </a:r>
                      <a:r>
                        <a:rPr lang="en-US" sz="1800" kern="100" dirty="0">
                          <a:effectLst/>
                        </a:rPr>
                        <a:t>   </a:t>
                      </a:r>
                      <a:r>
                        <a:rPr lang="zh-CN" sz="1800" kern="100" dirty="0">
                          <a:effectLst/>
                        </a:rPr>
                        <a:t>至</a:t>
                      </a:r>
                      <a:r>
                        <a:rPr lang="en-US" altLang="zh-CN" sz="1800" kern="100" dirty="0">
                          <a:effectLst/>
                        </a:rPr>
                        <a:t> </a:t>
                      </a:r>
                      <a:r>
                        <a:rPr lang="en-US" sz="1800" kern="100" dirty="0">
                          <a:effectLst/>
                        </a:rPr>
                        <a:t>    </a:t>
                      </a:r>
                      <a:r>
                        <a:rPr lang="zh-CN" sz="1800" kern="100" dirty="0">
                          <a:effectLst/>
                        </a:rPr>
                        <a:t>，同样属于整型的还有</a:t>
                      </a:r>
                      <a:r>
                        <a:rPr lang="en-US" sz="1800" kern="100" dirty="0">
                          <a:effectLst/>
                        </a:rPr>
                        <a:t>int8</a:t>
                      </a:r>
                      <a:r>
                        <a:rPr lang="zh-CN" sz="1800" kern="100" dirty="0">
                          <a:effectLst/>
                        </a:rPr>
                        <a:t>和</a:t>
                      </a:r>
                      <a:r>
                        <a:rPr lang="en-US" sz="1800" kern="100" dirty="0">
                          <a:effectLst/>
                        </a:rPr>
                        <a:t>int16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0326" marR="30326" marT="0" marB="0" anchor="ctr"/>
                </a:tc>
              </a:tr>
              <a:tr h="4661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无符号整型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0326" marR="3032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uint32</a:t>
                      </a:r>
                      <a:r>
                        <a:rPr lang="zh-CN" sz="1800" kern="100" dirty="0">
                          <a:effectLst/>
                        </a:rPr>
                        <a:t>或</a:t>
                      </a:r>
                      <a:r>
                        <a:rPr lang="en-US" sz="1800" kern="100" dirty="0">
                          <a:effectLst/>
                        </a:rPr>
                        <a:t>uint64</a:t>
                      </a:r>
                      <a:r>
                        <a:rPr lang="zh-CN" sz="1800" kern="100" dirty="0">
                          <a:effectLst/>
                        </a:rPr>
                        <a:t>，非负整数，取值范围为</a:t>
                      </a:r>
                      <a:r>
                        <a:rPr lang="en-US" sz="1800" kern="100" dirty="0">
                          <a:effectLst/>
                        </a:rPr>
                        <a:t>0</a:t>
                      </a:r>
                      <a:r>
                        <a:rPr lang="zh-CN" sz="1800" kern="100" dirty="0">
                          <a:effectLst/>
                        </a:rPr>
                        <a:t>至</a:t>
                      </a:r>
                      <a:r>
                        <a:rPr lang="en-US" sz="1800" kern="100" dirty="0">
                          <a:effectLst/>
                        </a:rPr>
                        <a:t>    </a:t>
                      </a:r>
                      <a:r>
                        <a:rPr lang="zh-CN" sz="1800" kern="100" dirty="0">
                          <a:effectLst/>
                        </a:rPr>
                        <a:t>和</a:t>
                      </a:r>
                      <a:r>
                        <a:rPr lang="en-US" sz="1800" kern="100" dirty="0">
                          <a:effectLst/>
                        </a:rPr>
                        <a:t>0</a:t>
                      </a:r>
                      <a:r>
                        <a:rPr lang="zh-CN" sz="1800" kern="100" dirty="0">
                          <a:effectLst/>
                        </a:rPr>
                        <a:t>至</a:t>
                      </a:r>
                      <a:r>
                        <a:rPr lang="en-US" altLang="zh-CN" sz="1800" kern="100" dirty="0">
                          <a:effectLst/>
                        </a:rPr>
                        <a:t> </a:t>
                      </a:r>
                      <a:r>
                        <a:rPr lang="en-US" sz="1800" kern="100" dirty="0">
                          <a:effectLst/>
                        </a:rPr>
                        <a:t>   </a:t>
                      </a:r>
                      <a:r>
                        <a:rPr lang="zh-CN" sz="1800" kern="100" dirty="0">
                          <a:effectLst/>
                        </a:rPr>
                        <a:t>，同样属于无符号整型的还有</a:t>
                      </a:r>
                      <a:r>
                        <a:rPr lang="en-US" sz="1800" kern="100" dirty="0">
                          <a:effectLst/>
                        </a:rPr>
                        <a:t>uint8</a:t>
                      </a:r>
                      <a:r>
                        <a:rPr lang="zh-CN" sz="1800" kern="100" dirty="0">
                          <a:effectLst/>
                        </a:rPr>
                        <a:t>和</a:t>
                      </a:r>
                      <a:r>
                        <a:rPr lang="en-US" sz="1800" kern="100" dirty="0">
                          <a:effectLst/>
                        </a:rPr>
                        <a:t>uint16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0326" marR="30326" marT="0" marB="0" anchor="ctr"/>
                </a:tc>
              </a:tr>
              <a:tr h="1398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浮点数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0326" marR="3032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包括</a:t>
                      </a:r>
                      <a:r>
                        <a:rPr lang="en-US" sz="1800" kern="100" dirty="0">
                          <a:effectLst/>
                        </a:rPr>
                        <a:t>float16</a:t>
                      </a:r>
                      <a:r>
                        <a:rPr lang="zh-CN" sz="1800" kern="100" dirty="0">
                          <a:effectLst/>
                        </a:rPr>
                        <a:t>（</a:t>
                      </a:r>
                      <a:r>
                        <a:rPr lang="en-US" sz="1800" kern="100" dirty="0">
                          <a:effectLst/>
                        </a:rPr>
                        <a:t>16</a:t>
                      </a:r>
                      <a:r>
                        <a:rPr lang="zh-CN" sz="1800" kern="100" dirty="0">
                          <a:effectLst/>
                        </a:rPr>
                        <a:t>位半精度浮点数）、</a:t>
                      </a:r>
                      <a:r>
                        <a:rPr lang="en-US" sz="1800" kern="100" dirty="0">
                          <a:effectLst/>
                        </a:rPr>
                        <a:t>float32</a:t>
                      </a:r>
                      <a:r>
                        <a:rPr lang="zh-CN" sz="1800" kern="100" dirty="0">
                          <a:effectLst/>
                        </a:rPr>
                        <a:t>（</a:t>
                      </a:r>
                      <a:r>
                        <a:rPr lang="en-US" sz="1800" kern="100" dirty="0">
                          <a:effectLst/>
                        </a:rPr>
                        <a:t>32</a:t>
                      </a:r>
                      <a:r>
                        <a:rPr lang="zh-CN" sz="1800" kern="100" dirty="0">
                          <a:effectLst/>
                        </a:rPr>
                        <a:t>位单精度浮点数）和</a:t>
                      </a:r>
                      <a:r>
                        <a:rPr lang="en-US" sz="1800" kern="100" dirty="0">
                          <a:effectLst/>
                        </a:rPr>
                        <a:t>float64</a:t>
                      </a:r>
                      <a:r>
                        <a:rPr lang="zh-CN" sz="1800" kern="100" dirty="0">
                          <a:effectLst/>
                        </a:rPr>
                        <a:t>或</a:t>
                      </a:r>
                      <a:r>
                        <a:rPr lang="en-US" sz="1800" kern="100" dirty="0">
                          <a:effectLst/>
                        </a:rPr>
                        <a:t>float</a:t>
                      </a:r>
                      <a:r>
                        <a:rPr lang="zh-CN" sz="1800" kern="100" dirty="0">
                          <a:effectLst/>
                        </a:rPr>
                        <a:t>（</a:t>
                      </a:r>
                      <a:r>
                        <a:rPr lang="en-US" sz="1800" kern="100" dirty="0">
                          <a:effectLst/>
                        </a:rPr>
                        <a:t>64</a:t>
                      </a:r>
                      <a:r>
                        <a:rPr lang="zh-CN" sz="1800" kern="100" dirty="0">
                          <a:effectLst/>
                        </a:rPr>
                        <a:t>位双精度浮点数）。其中</a:t>
                      </a:r>
                      <a:r>
                        <a:rPr lang="en-US" sz="1800" kern="100" dirty="0">
                          <a:effectLst/>
                        </a:rPr>
                        <a:t>float16</a:t>
                      </a:r>
                      <a:r>
                        <a:rPr lang="zh-CN" sz="1800" kern="100" dirty="0">
                          <a:effectLst/>
                        </a:rPr>
                        <a:t>用</a:t>
                      </a:r>
                      <a:r>
                        <a:rPr lang="en-US" sz="1800" kern="100" dirty="0">
                          <a:effectLst/>
                        </a:rPr>
                        <a:t>1</a:t>
                      </a:r>
                      <a:r>
                        <a:rPr lang="zh-CN" sz="1800" kern="100" dirty="0">
                          <a:effectLst/>
                        </a:rPr>
                        <a:t>位表示正负号，</a:t>
                      </a:r>
                      <a:r>
                        <a:rPr lang="en-US" sz="1800" kern="100" dirty="0">
                          <a:effectLst/>
                        </a:rPr>
                        <a:t>5</a:t>
                      </a:r>
                      <a:r>
                        <a:rPr lang="zh-CN" sz="1800" kern="100" dirty="0">
                          <a:effectLst/>
                        </a:rPr>
                        <a:t>位表示指数，</a:t>
                      </a:r>
                      <a:r>
                        <a:rPr lang="en-US" sz="1800" kern="100" dirty="0">
                          <a:effectLst/>
                        </a:rPr>
                        <a:t>10</a:t>
                      </a:r>
                      <a:r>
                        <a:rPr lang="zh-CN" sz="1800" kern="100" dirty="0">
                          <a:effectLst/>
                        </a:rPr>
                        <a:t>位表示尾数；</a:t>
                      </a:r>
                      <a:r>
                        <a:rPr lang="en-US" sz="1800" kern="100" dirty="0">
                          <a:effectLst/>
                        </a:rPr>
                        <a:t>float32</a:t>
                      </a:r>
                      <a:r>
                        <a:rPr lang="zh-CN" sz="1800" kern="100" dirty="0">
                          <a:effectLst/>
                        </a:rPr>
                        <a:t>用</a:t>
                      </a:r>
                      <a:r>
                        <a:rPr lang="en-US" sz="1800" kern="100" dirty="0">
                          <a:effectLst/>
                        </a:rPr>
                        <a:t>1</a:t>
                      </a:r>
                      <a:r>
                        <a:rPr lang="zh-CN" sz="1800" kern="100" dirty="0">
                          <a:effectLst/>
                        </a:rPr>
                        <a:t>位表示正负号，</a:t>
                      </a:r>
                      <a:r>
                        <a:rPr lang="en-US" sz="1800" kern="100" dirty="0">
                          <a:effectLst/>
                        </a:rPr>
                        <a:t>8</a:t>
                      </a:r>
                      <a:r>
                        <a:rPr lang="zh-CN" sz="1800" kern="100" dirty="0">
                          <a:effectLst/>
                        </a:rPr>
                        <a:t>位表示指数，</a:t>
                      </a:r>
                      <a:r>
                        <a:rPr lang="en-US" sz="1800" kern="100" dirty="0">
                          <a:effectLst/>
                        </a:rPr>
                        <a:t>23</a:t>
                      </a:r>
                      <a:r>
                        <a:rPr lang="zh-CN" sz="1800" kern="100" dirty="0">
                          <a:effectLst/>
                        </a:rPr>
                        <a:t>位表示尾数；</a:t>
                      </a:r>
                      <a:r>
                        <a:rPr lang="en-US" sz="1800" kern="100" dirty="0">
                          <a:effectLst/>
                        </a:rPr>
                        <a:t>float64</a:t>
                      </a:r>
                      <a:r>
                        <a:rPr lang="zh-CN" sz="1800" kern="100" dirty="0">
                          <a:effectLst/>
                        </a:rPr>
                        <a:t>用</a:t>
                      </a:r>
                      <a:r>
                        <a:rPr lang="en-US" sz="1800" kern="100" dirty="0">
                          <a:effectLst/>
                        </a:rPr>
                        <a:t>1</a:t>
                      </a:r>
                      <a:r>
                        <a:rPr lang="zh-CN" sz="1800" kern="100" dirty="0">
                          <a:effectLst/>
                        </a:rPr>
                        <a:t>位表示正负号，</a:t>
                      </a:r>
                      <a:r>
                        <a:rPr lang="en-US" sz="1800" kern="100" dirty="0">
                          <a:effectLst/>
                        </a:rPr>
                        <a:t>11</a:t>
                      </a:r>
                      <a:r>
                        <a:rPr lang="zh-CN" sz="1800" kern="100" dirty="0">
                          <a:effectLst/>
                        </a:rPr>
                        <a:t>位表示指数，</a:t>
                      </a:r>
                      <a:r>
                        <a:rPr lang="en-US" sz="1800" kern="100" dirty="0">
                          <a:effectLst/>
                        </a:rPr>
                        <a:t>52</a:t>
                      </a:r>
                      <a:r>
                        <a:rPr lang="zh-CN" sz="1800" kern="100" dirty="0">
                          <a:effectLst/>
                        </a:rPr>
                        <a:t>位表示尾数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0326" marR="30326" marT="0" marB="0" anchor="ctr"/>
                </a:tc>
              </a:tr>
              <a:tr h="6992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复数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0326" marR="3032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complex64</a:t>
                      </a:r>
                      <a:r>
                        <a:rPr lang="zh-CN" sz="1800" kern="100" dirty="0">
                          <a:effectLst/>
                        </a:rPr>
                        <a:t>、</a:t>
                      </a:r>
                      <a:r>
                        <a:rPr lang="en-US" sz="1800" kern="100" dirty="0">
                          <a:effectLst/>
                        </a:rPr>
                        <a:t>complex128</a:t>
                      </a:r>
                      <a:r>
                        <a:rPr lang="zh-CN" sz="1800" kern="100" dirty="0">
                          <a:effectLst/>
                        </a:rPr>
                        <a:t>或</a:t>
                      </a:r>
                      <a:r>
                        <a:rPr lang="en-US" sz="1800" kern="100" dirty="0">
                          <a:effectLst/>
                        </a:rPr>
                        <a:t>complex</a:t>
                      </a:r>
                      <a:r>
                        <a:rPr lang="zh-CN" sz="1800" kern="100" dirty="0">
                          <a:effectLst/>
                        </a:rPr>
                        <a:t>，其中</a:t>
                      </a:r>
                      <a:r>
                        <a:rPr lang="en-US" sz="1800" kern="100" dirty="0">
                          <a:effectLst/>
                        </a:rPr>
                        <a:t>complex64</a:t>
                      </a:r>
                      <a:r>
                        <a:rPr lang="zh-CN" sz="1800" kern="100" dirty="0">
                          <a:effectLst/>
                        </a:rPr>
                        <a:t>用两个</a:t>
                      </a:r>
                      <a:r>
                        <a:rPr lang="en-US" sz="1800" kern="100" dirty="0">
                          <a:effectLst/>
                        </a:rPr>
                        <a:t>32</a:t>
                      </a:r>
                      <a:r>
                        <a:rPr lang="zh-CN" sz="1800" kern="100" dirty="0">
                          <a:effectLst/>
                        </a:rPr>
                        <a:t>位浮点数表示实部和虚部，</a:t>
                      </a:r>
                      <a:r>
                        <a:rPr lang="en-US" sz="1800" kern="100" dirty="0">
                          <a:effectLst/>
                        </a:rPr>
                        <a:t>complex128</a:t>
                      </a:r>
                      <a:r>
                        <a:rPr lang="zh-CN" sz="1800" kern="100" dirty="0">
                          <a:effectLst/>
                        </a:rPr>
                        <a:t>用两个</a:t>
                      </a:r>
                      <a:r>
                        <a:rPr lang="en-US" sz="1800" kern="100" dirty="0">
                          <a:effectLst/>
                        </a:rPr>
                        <a:t>64</a:t>
                      </a:r>
                      <a:r>
                        <a:rPr lang="zh-CN" sz="1800" kern="100" dirty="0">
                          <a:effectLst/>
                        </a:rPr>
                        <a:t>位浮点数表示实部和虚部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0326" marR="30326" marT="0" marB="0" anchor="ctr"/>
                </a:tc>
              </a:tr>
            </a:tbl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8323263" y="3046413"/>
          <a:ext cx="258762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1" imgW="254000" imgH="190500" progId="Equation.DSMT4">
                  <p:embed/>
                </p:oleObj>
              </mc:Choice>
              <mc:Fallback>
                <p:oleObj name="Equation" r:id="rId1" imgW="254000" imgH="190500" progId="Equation.DSMT4">
                  <p:embed/>
                  <p:pic>
                    <p:nvPicPr>
                      <p:cNvPr id="0" name="图片 2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3263" y="3046413"/>
                        <a:ext cx="258762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8805863" y="3046413"/>
          <a:ext cx="334962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3" imgW="330200" imgH="190500" progId="Equation.DSMT4">
                  <p:embed/>
                </p:oleObj>
              </mc:Choice>
              <mc:Fallback>
                <p:oleObj name="Equation" r:id="rId3" imgW="330200" imgH="190500" progId="Equation.DSMT4">
                  <p:embed/>
                  <p:pic>
                    <p:nvPicPr>
                      <p:cNvPr id="0" name="图片 2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5863" y="3046413"/>
                        <a:ext cx="334962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9364663" y="3046413"/>
          <a:ext cx="258762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5" imgW="254000" imgH="190500" progId="Equation.DSMT4">
                  <p:embed/>
                </p:oleObj>
              </mc:Choice>
              <mc:Fallback>
                <p:oleObj name="Equation" r:id="rId5" imgW="254000" imgH="190500" progId="Equation.DSMT4">
                  <p:embed/>
                  <p:pic>
                    <p:nvPicPr>
                      <p:cNvPr id="0" name="图片 2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4663" y="3046413"/>
                        <a:ext cx="258762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9889331" y="3059503"/>
          <a:ext cx="3429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7" imgW="342900" imgH="190500" progId="Equation.DSMT4">
                  <p:embed/>
                </p:oleObj>
              </mc:Choice>
              <mc:Fallback>
                <p:oleObj name="Equation" r:id="rId7" imgW="342900" imgH="190500" progId="Equation.DSMT4">
                  <p:embed/>
                  <p:pic>
                    <p:nvPicPr>
                      <p:cNvPr id="0" name="图片 2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9331" y="3059503"/>
                        <a:ext cx="3429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6881424" y="3566459"/>
          <a:ext cx="3429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9" imgW="342900" imgH="190500" progId="Equation.DSMT4">
                  <p:embed/>
                </p:oleObj>
              </mc:Choice>
              <mc:Fallback>
                <p:oleObj name="Equation" r:id="rId9" imgW="342900" imgH="190500" progId="Equation.DSMT4">
                  <p:embed/>
                  <p:pic>
                    <p:nvPicPr>
                      <p:cNvPr id="0" name="图片 20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1424" y="3566459"/>
                        <a:ext cx="3429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7793831" y="3554803"/>
          <a:ext cx="3429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11" imgW="342900" imgH="190500" progId="Equation.DSMT4">
                  <p:embed/>
                </p:oleObj>
              </mc:Choice>
              <mc:Fallback>
                <p:oleObj name="Equation" r:id="rId11" imgW="342900" imgH="190500" progId="Equation.DSMT4">
                  <p:embed/>
                  <p:pic>
                    <p:nvPicPr>
                      <p:cNvPr id="0" name="图片 2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3831" y="3554803"/>
                        <a:ext cx="3429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排序与搜索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328612" y="1086420"/>
            <a:ext cx="11107737" cy="4270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latin typeface="+mj-ea"/>
              </a:rPr>
              <a:t>排序</a:t>
            </a:r>
            <a:endParaRPr lang="zh-CN" altLang="en-US" b="1" dirty="0">
              <a:latin typeface="+mj-ea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46541" y="1528760"/>
            <a:ext cx="11504800" cy="1254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 err="1"/>
              <a:t>argsort</a:t>
            </a:r>
            <a:r>
              <a:rPr lang="zh-CN" altLang="zh-CN" sz="1800" dirty="0"/>
              <a:t>函数和</a:t>
            </a:r>
            <a:r>
              <a:rPr lang="en-US" altLang="zh-CN" sz="1800" dirty="0"/>
              <a:t>lexsort</a:t>
            </a:r>
            <a:r>
              <a:rPr lang="zh-CN" altLang="zh-CN" sz="1800" dirty="0"/>
              <a:t>函数可以实现在给定一个或多个键下，得到一个由整数构成的索引</a:t>
            </a:r>
            <a:r>
              <a:rPr lang="en-US" altLang="zh-CN" sz="1800" dirty="0"/>
              <a:t>ndarray</a:t>
            </a:r>
            <a:r>
              <a:rPr lang="zh-CN" altLang="zh-CN" sz="1800" dirty="0"/>
              <a:t>，索引值表示数据在新的顺序下的位置。配合花式索引即可实现基于某一列或者某一行的排序。</a:t>
            </a:r>
            <a:endParaRPr lang="zh-CN" altLang="zh-CN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/>
              <a:t>argsort</a:t>
            </a:r>
            <a:r>
              <a:rPr lang="zh-CN" altLang="zh-CN" sz="1800" dirty="0"/>
              <a:t>函数的基本语法格式如下。</a:t>
            </a:r>
            <a:endParaRPr lang="zh-CN" altLang="zh-CN" sz="1800" b="1" dirty="0">
              <a:latin typeface="+mj-ea"/>
              <a:ea typeface="+mj-ea"/>
            </a:endParaRPr>
          </a:p>
        </p:txBody>
      </p:sp>
      <p:sp>
        <p:nvSpPr>
          <p:cNvPr id="8" name="内容占位符 3"/>
          <p:cNvSpPr txBox="1"/>
          <p:nvPr/>
        </p:nvSpPr>
        <p:spPr bwMode="auto">
          <a:xfrm>
            <a:off x="346541" y="3536575"/>
            <a:ext cx="11504800" cy="461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/>
              <a:t>sort </a:t>
            </a:r>
            <a:r>
              <a:rPr lang="zh-CN" altLang="zh-CN" sz="1800" dirty="0"/>
              <a:t>函数的常用参数及其说明如</a:t>
            </a:r>
            <a:r>
              <a:rPr lang="zh-CN" altLang="en-US" sz="1800" dirty="0"/>
              <a:t>下</a:t>
            </a:r>
            <a:r>
              <a:rPr lang="zh-CN" altLang="zh-CN" sz="1800" dirty="0"/>
              <a:t>表所示。</a:t>
            </a:r>
            <a:endParaRPr lang="zh-CN" altLang="zh-CN" sz="1800" b="1" dirty="0">
              <a:latin typeface="+mj-ea"/>
              <a:ea typeface="+mj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69974" y="2969962"/>
          <a:ext cx="8576049" cy="3622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76049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numpy.argsort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(a, axis=-1, kind='quicksort', order=None)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82979" y="4303357"/>
          <a:ext cx="8545115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5798"/>
                <a:gridCol w="6749317"/>
              </a:tblGrid>
              <a:tr h="197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参数名称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497" marR="6449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497" marR="64497" marT="0" marB="0" anchor="ctr"/>
                </a:tc>
              </a:tr>
              <a:tr h="197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497" marR="6449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。表示想要排序的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。无默认值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497" marR="64497" marT="0" marB="0" anchor="ctr"/>
                </a:tc>
              </a:tr>
              <a:tr h="295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axis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497" marR="6449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。表示指定的轴，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axis=1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时指定横轴，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axis=0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时指定纵轴。默认为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，即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被展开排序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497" marR="64497" marT="0" marB="0" anchor="ctr"/>
                </a:tc>
              </a:tr>
              <a:tr h="295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kind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497" marR="6449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。表示排序的方法，可取“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quicksort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”，“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mergesort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”，“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heapsort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”，“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stable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”。默认为“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quicksort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497" marR="64497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排序与搜索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328612" y="1086420"/>
            <a:ext cx="11107737" cy="42703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zh-CN" altLang="en-US" b="1" dirty="0">
                <a:latin typeface="+mj-ea"/>
              </a:rPr>
              <a:t>搜索</a:t>
            </a:r>
            <a:endParaRPr lang="zh-CN" altLang="en-US" b="1" dirty="0">
              <a:latin typeface="+mj-ea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46541" y="1571622"/>
            <a:ext cx="11504800" cy="1182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 err="1"/>
              <a:t>NumPy</a:t>
            </a:r>
            <a:r>
              <a:rPr lang="zh-CN" altLang="zh-CN" sz="1800" dirty="0"/>
              <a:t>模块提供了一些用于在</a:t>
            </a:r>
            <a:r>
              <a:rPr lang="en-US" altLang="zh-CN" sz="1800" dirty="0"/>
              <a:t>ndarray</a:t>
            </a:r>
            <a:r>
              <a:rPr lang="zh-CN" altLang="zh-CN" sz="1800" dirty="0"/>
              <a:t>内搜索的函数，包括用于找到最大值、最小值以及满足给定条件的元素的函数。</a:t>
            </a:r>
            <a:endParaRPr lang="zh-CN" altLang="zh-CN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dirty="0"/>
              <a:t>其中，</a:t>
            </a:r>
            <a:r>
              <a:rPr lang="en-US" altLang="zh-CN" sz="1800" dirty="0"/>
              <a:t>argmax</a:t>
            </a:r>
            <a:r>
              <a:rPr lang="zh-CN" altLang="zh-CN" sz="1800" dirty="0"/>
              <a:t>和</a:t>
            </a:r>
            <a:r>
              <a:rPr lang="en-US" altLang="zh-CN" sz="1800" dirty="0"/>
              <a:t>argmin</a:t>
            </a:r>
            <a:r>
              <a:rPr lang="zh-CN" altLang="zh-CN" sz="1800" dirty="0"/>
              <a:t>函数可以求最大和最小元素的索引，基本语法格式如下。</a:t>
            </a:r>
            <a:endParaRPr lang="zh-CN" altLang="zh-CN" sz="1800" dirty="0"/>
          </a:p>
        </p:txBody>
      </p:sp>
      <p:sp>
        <p:nvSpPr>
          <p:cNvPr id="8" name="内容占位符 3"/>
          <p:cNvSpPr txBox="1"/>
          <p:nvPr/>
        </p:nvSpPr>
        <p:spPr bwMode="auto">
          <a:xfrm>
            <a:off x="346541" y="3948942"/>
            <a:ext cx="11504800" cy="461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/>
              <a:t>argmax</a:t>
            </a:r>
            <a:r>
              <a:rPr lang="zh-CN" altLang="zh-CN" sz="1800" dirty="0"/>
              <a:t>和</a:t>
            </a:r>
            <a:r>
              <a:rPr lang="en-US" altLang="zh-CN" sz="1800" dirty="0"/>
              <a:t>argmin</a:t>
            </a:r>
            <a:r>
              <a:rPr lang="zh-CN" altLang="zh-CN" sz="1800" dirty="0"/>
              <a:t>函数的常用参数及其说明如</a:t>
            </a:r>
            <a:r>
              <a:rPr lang="zh-CN" altLang="en-US" sz="1800" dirty="0"/>
              <a:t>下</a:t>
            </a:r>
            <a:r>
              <a:rPr lang="zh-CN" altLang="zh-CN" sz="1800" dirty="0"/>
              <a:t>表所示。</a:t>
            </a:r>
            <a:endParaRPr lang="zh-CN" altLang="zh-CN" sz="1800" b="1" dirty="0">
              <a:latin typeface="+mj-ea"/>
              <a:ea typeface="+mj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87904" y="3013759"/>
          <a:ext cx="8558119" cy="7736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58119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numpy.argmax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(a, axis=None, out=None)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numpy.argmin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(a, axis=None, out=None)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9266" y="4812133"/>
          <a:ext cx="8548828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6579"/>
                <a:gridCol w="6752249"/>
              </a:tblGrid>
              <a:tr h="2162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参数名称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62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。表示想要搜索的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。无默认值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51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axis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。表示指定的轴，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axis=1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时指定横轴，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axis=0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时指定纵轴。默认情况下，索引的是平铺的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排序与搜索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328612" y="1086420"/>
            <a:ext cx="11107737" cy="42703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zh-CN" altLang="en-US" b="1" dirty="0">
                <a:latin typeface="+mj-ea"/>
              </a:rPr>
              <a:t>搜索</a:t>
            </a:r>
            <a:endParaRPr lang="zh-CN" altLang="en-US" b="1" dirty="0">
              <a:latin typeface="+mj-ea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46541" y="1543046"/>
            <a:ext cx="11504800" cy="63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/>
              <a:t>where</a:t>
            </a:r>
            <a:r>
              <a:rPr lang="zh-CN" altLang="zh-CN" sz="1800" dirty="0"/>
              <a:t>函数返回输入</a:t>
            </a:r>
            <a:r>
              <a:rPr lang="en-US" altLang="zh-CN" sz="1800" dirty="0"/>
              <a:t>ndarray</a:t>
            </a:r>
            <a:r>
              <a:rPr lang="zh-CN" altLang="zh-CN" sz="1800" dirty="0"/>
              <a:t>中满足给定条件的元素的索引，其基本语法格式如下。</a:t>
            </a:r>
            <a:endParaRPr lang="zh-CN" altLang="zh-CN" sz="1800" dirty="0"/>
          </a:p>
        </p:txBody>
      </p:sp>
      <p:sp>
        <p:nvSpPr>
          <p:cNvPr id="8" name="内容占位符 3"/>
          <p:cNvSpPr txBox="1"/>
          <p:nvPr/>
        </p:nvSpPr>
        <p:spPr bwMode="auto">
          <a:xfrm>
            <a:off x="346541" y="2967318"/>
            <a:ext cx="11504800" cy="461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/>
              <a:t>where</a:t>
            </a:r>
            <a:r>
              <a:rPr lang="zh-CN" altLang="zh-CN" sz="1800" dirty="0"/>
              <a:t>函数的常用参数及其说明如</a:t>
            </a:r>
            <a:r>
              <a:rPr lang="zh-CN" altLang="en-US" sz="1800" dirty="0"/>
              <a:t>下</a:t>
            </a:r>
            <a:r>
              <a:rPr lang="zh-CN" altLang="zh-CN" sz="1800" dirty="0"/>
              <a:t>表所示。</a:t>
            </a:r>
            <a:endParaRPr lang="zh-CN" altLang="zh-CN" sz="1800" b="1" dirty="0">
              <a:latin typeface="+mj-ea"/>
              <a:ea typeface="+mj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36146" y="2180659"/>
          <a:ext cx="8558119" cy="4545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58119"/>
              </a:tblGrid>
              <a:tr h="45455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np.where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(condition, x, y)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76325" y="3602007"/>
          <a:ext cx="8551769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7197"/>
                <a:gridCol w="6754572"/>
              </a:tblGrid>
              <a:tr h="249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参数名称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9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condition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bool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，表示搜索的条件。无默认值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9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，表示搜索对象。无默认值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9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，表示不满足条件的值的替换值。无默认值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排序与搜索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328612" y="1086420"/>
            <a:ext cx="11107737" cy="42703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zh-CN" altLang="en-US" b="1" dirty="0">
                <a:latin typeface="+mj-ea"/>
              </a:rPr>
              <a:t>搜索</a:t>
            </a:r>
            <a:endParaRPr lang="zh-CN" altLang="en-US" b="1" dirty="0">
              <a:latin typeface="+mj-ea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46541" y="1585907"/>
            <a:ext cx="11504800" cy="53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/>
              <a:t>extract</a:t>
            </a:r>
            <a:r>
              <a:rPr lang="zh-CN" altLang="zh-CN" sz="1800" dirty="0"/>
              <a:t>函数返回输入</a:t>
            </a:r>
            <a:r>
              <a:rPr lang="en-US" altLang="zh-CN" sz="1800" dirty="0"/>
              <a:t>ndarray</a:t>
            </a:r>
            <a:r>
              <a:rPr lang="zh-CN" altLang="zh-CN" sz="1800" dirty="0"/>
              <a:t>中满足给定条件的元素。</a:t>
            </a:r>
            <a:r>
              <a:rPr lang="en-US" altLang="zh-CN" sz="1800" dirty="0"/>
              <a:t>extract</a:t>
            </a:r>
            <a:r>
              <a:rPr lang="zh-CN" altLang="zh-CN" sz="1800" dirty="0"/>
              <a:t>函数的基本语法格式如下。</a:t>
            </a:r>
            <a:endParaRPr lang="zh-CN" altLang="zh-CN" sz="1800" dirty="0"/>
          </a:p>
        </p:txBody>
      </p:sp>
      <p:sp>
        <p:nvSpPr>
          <p:cNvPr id="8" name="内容占位符 3"/>
          <p:cNvSpPr txBox="1"/>
          <p:nvPr/>
        </p:nvSpPr>
        <p:spPr bwMode="auto">
          <a:xfrm>
            <a:off x="346541" y="3198159"/>
            <a:ext cx="11504800" cy="461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/>
              <a:t>extract</a:t>
            </a:r>
            <a:r>
              <a:rPr lang="zh-CN" altLang="zh-CN" sz="1800" dirty="0"/>
              <a:t>函数的常用参数及其说明如</a:t>
            </a:r>
            <a:r>
              <a:rPr lang="zh-CN" altLang="en-US" sz="1800" dirty="0"/>
              <a:t>下</a:t>
            </a:r>
            <a:r>
              <a:rPr lang="zh-CN" altLang="zh-CN" sz="1800" dirty="0"/>
              <a:t>表所示。</a:t>
            </a:r>
            <a:endParaRPr lang="zh-CN" altLang="zh-CN" sz="1800" b="1" dirty="0">
              <a:latin typeface="+mj-ea"/>
              <a:ea typeface="+mj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87904" y="2450006"/>
          <a:ext cx="8558120" cy="4186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58120"/>
              </a:tblGrid>
              <a:tr h="4186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numpy.extract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condition,arr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6325" y="3949466"/>
          <a:ext cx="8569699" cy="11245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965"/>
                <a:gridCol w="6768734"/>
              </a:tblGrid>
              <a:tr h="3748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参数名称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48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condition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，表示搜索的条件。无默认值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48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，表示满足条件的元素。无默认值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统计运算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11872" y="1210168"/>
            <a:ext cx="11504800" cy="55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dirty="0"/>
              <a:t>在</a:t>
            </a:r>
            <a:r>
              <a:rPr lang="en-US" altLang="zh-CN" sz="1800" dirty="0"/>
              <a:t>NumPy</a:t>
            </a:r>
            <a:r>
              <a:rPr lang="zh-CN" altLang="zh-CN" sz="1800" dirty="0"/>
              <a:t>中有许多可以用于统计分析的函数，如</a:t>
            </a:r>
            <a:r>
              <a:rPr lang="zh-CN" altLang="en-US" sz="1800" dirty="0"/>
              <a:t>下表</a:t>
            </a:r>
            <a:r>
              <a:rPr lang="zh-CN" altLang="zh-CN" sz="1800" dirty="0"/>
              <a:t>所示。</a:t>
            </a:r>
            <a:endParaRPr lang="zh-CN" altLang="zh-CN" sz="1800" dirty="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3" name="Rectangle 3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30959" y="1984117"/>
          <a:ext cx="10766056" cy="3597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7168"/>
                <a:gridCol w="4135118"/>
                <a:gridCol w="1393467"/>
                <a:gridCol w="3550303"/>
              </a:tblGrid>
              <a:tr h="3059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函数格式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3969" marR="3396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3969" marR="3396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函数格式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3969" marR="3396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3969" marR="33969" marT="0" marB="0" anchor="ctr"/>
                </a:tc>
              </a:tr>
              <a:tr h="332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sum(x)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3969" marR="3396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x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内元素和，返回数值型数据或数值型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3969" marR="3396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var(x)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3969" marR="3396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 x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内元素方差，返回数值型数据或数值型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3969" marR="33969" marT="0" marB="0" anchor="ctr"/>
                </a:tc>
              </a:tr>
              <a:tr h="332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ptp(x)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3969" marR="3396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 x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内元素极差，返回数值型数据或数值型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3969" marR="3396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min(x)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3969" marR="3396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 x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内元素最小值，返回数值型数据或数值型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3969" marR="33969" marT="0" marB="0" anchor="ctr"/>
                </a:tc>
              </a:tr>
              <a:tr h="332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mean(x)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3969" marR="3396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 x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内元素均值，返回数值型数据或数值型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3969" marR="3396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max(x)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3969" marR="3396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 x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内元素最大值，返回数值型数据或数值型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3969" marR="33969" marT="0" marB="0" anchor="ctr"/>
                </a:tc>
              </a:tr>
              <a:tr h="332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median(x)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3969" marR="3396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x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内元素中位数，返回数值型数据或数值型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3969" marR="3396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cumsum(x)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3969" marR="3396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 x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内元素累计和，返回数值型数据或数值型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3969" marR="33969" marT="0" marB="0" anchor="ctr"/>
                </a:tc>
              </a:tr>
              <a:tr h="4994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percentile(x,y)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3969" marR="3396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 x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内元素的对应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元素值的百分位数，返回数值型数据或数值型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3969" marR="3396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cumprod(x)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3969" marR="3396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 x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内元素累计积，返回数值型数据或数值型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3969" marR="33969" marT="0" marB="0" anchor="ctr"/>
                </a:tc>
              </a:tr>
              <a:tr h="332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std(x)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3969" marR="3396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 x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内元素标准差，返回数值型数据或数值型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3969" marR="3396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3969" marR="3396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3969" marR="33969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823393" y="519495"/>
            <a:ext cx="886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综合案例</a:t>
            </a:r>
            <a:r>
              <a:rPr lang="en-US" altLang="zh-CN" sz="2400" b="1" dirty="0">
                <a:latin typeface="+mj-ea"/>
                <a:ea typeface="+mj-ea"/>
              </a:rPr>
              <a:t>——</a:t>
            </a:r>
            <a:r>
              <a:rPr lang="zh-CN" altLang="en-US" sz="2400" b="1" dirty="0">
                <a:latin typeface="+mj-ea"/>
                <a:ea typeface="+mj-ea"/>
              </a:rPr>
              <a:t>以互联网公司发行的港股为分析对象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95468" y="1137265"/>
            <a:ext cx="1961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  </a:t>
            </a:r>
            <a:r>
              <a:rPr lang="zh-CN" altLang="en-US" sz="2000" b="1" dirty="0"/>
              <a:t>案例详情</a:t>
            </a:r>
            <a:endParaRPr lang="zh-CN" altLang="en-US" sz="20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595469" y="1648637"/>
            <a:ext cx="9205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        B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公司是总部位于上海的一家信托公司，为了有效满足高净值投资者配置港股资产的需求，公司在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2019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年年初发行了一款集合资金信托管理计划（简称“信托计划”），该信托计划的投资范围集中于在香港联交所上市的互联网公司股票。截止到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2019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月末，该信托计划配置的重仓股包括了阿里健康、平安好医生、腾讯控股、小米集团以及美团点评等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5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家知名互联网公司发行的港股股票。表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2-3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就列出了这些股票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2019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年上半年的月度涨跌幅信息。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184" y="3584544"/>
            <a:ext cx="8020050" cy="2476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595468" y="1137265"/>
            <a:ext cx="1961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  </a:t>
            </a:r>
            <a:r>
              <a:rPr lang="zh-CN" altLang="en-US" sz="2000" b="1" dirty="0"/>
              <a:t>编程任务</a:t>
            </a:r>
            <a:endParaRPr lang="zh-CN" altLang="en-US" sz="20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595469" y="1648637"/>
            <a:ext cx="94007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任务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1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创建包含表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2-3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5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只股票的月度涨跌幅数据的一个数组；同时针对该数组，分别索引阿里健康在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2019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2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月的涨跌幅、腾讯控股在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2019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3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月的涨跌幅以及美团点评在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2019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月的涨跌幅。</a:t>
            </a:r>
            <a:endParaRPr lang="en-US" altLang="zh-CN" sz="1800" b="0" i="0" dirty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b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任务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2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针对任务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创建的数组，依次找出股票的月度涨幅高于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10%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、月度跌幅超过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ymbolMT"/>
              </a:rPr>
              <a:t>-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15%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的数值所在数组中的索引值以及对应的数据。</a:t>
            </a:r>
            <a:endParaRPr lang="en-US" altLang="zh-CN" sz="1800" b="0" i="0" dirty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b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任务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3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针对任务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创建的数组，分别截取小米集团的全部月度涨跌幅数据、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2019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5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月全部股票的涨跌幅数据以及同时截取平安好医生和腾讯控股在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2019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2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月至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月期间的月度涨跌幅数据。</a:t>
            </a:r>
            <a:endParaRPr lang="en-US" altLang="zh-CN" sz="1800" b="0" i="0" dirty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b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任务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4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针对任务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创建的数组，分别按照行、列对月度涨跌幅由小到大进行排序。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3393" y="519495"/>
            <a:ext cx="886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综合案例</a:t>
            </a:r>
            <a:r>
              <a:rPr lang="en-US" altLang="zh-CN" sz="2400" b="1" dirty="0">
                <a:latin typeface="+mj-ea"/>
                <a:ea typeface="+mj-ea"/>
              </a:rPr>
              <a:t>——</a:t>
            </a:r>
            <a:r>
              <a:rPr lang="zh-CN" altLang="en-US" sz="2400" b="1" dirty="0">
                <a:latin typeface="+mj-ea"/>
                <a:ea typeface="+mj-ea"/>
              </a:rPr>
              <a:t>以互联网公司发行的港股为分析对象</a:t>
            </a:r>
            <a:endParaRPr lang="zh-CN" altLang="en-US" sz="24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595468" y="1137265"/>
            <a:ext cx="1961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  </a:t>
            </a:r>
            <a:r>
              <a:rPr lang="zh-CN" altLang="en-US" sz="2000" b="1" dirty="0"/>
              <a:t>编程提示</a:t>
            </a:r>
            <a:endParaRPr lang="zh-CN" altLang="en-US" sz="20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595470" y="1648637"/>
            <a:ext cx="92143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SymbolMT"/>
              </a:rPr>
              <a:t>•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对二维数组的索引需要同时输入相关元素在数组中的行数与列数，按照某个特定规则对数组进行索引，可以运用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where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函数。</a:t>
            </a:r>
            <a:endParaRPr lang="en-US" altLang="zh-CN" sz="1800" b="0" i="0" dirty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b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SymbolMT"/>
              </a:rPr>
              <a:t>•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对数组内部的元素按照由小到大排序，可以运用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sort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函数，并且在函数中输入参数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axis=0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表示按列对元素排序，输入参数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axis=1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则代表按行对元素排序，不输入参数则默认按行对元素排序。</a:t>
            </a:r>
            <a:r>
              <a:rPr lang="zh-CN" altLang="en-US" dirty="0"/>
              <a:t> </a:t>
            </a:r>
            <a:endParaRPr lang="zh-CN" altLang="en-US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3393" y="519495"/>
            <a:ext cx="886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综合案例</a:t>
            </a:r>
            <a:r>
              <a:rPr lang="en-US" altLang="zh-CN" sz="2400" b="1" dirty="0">
                <a:latin typeface="+mj-ea"/>
                <a:ea typeface="+mj-ea"/>
              </a:rPr>
              <a:t>——</a:t>
            </a:r>
            <a:r>
              <a:rPr lang="zh-CN" altLang="en-US" sz="2400" b="1" dirty="0">
                <a:latin typeface="+mj-ea"/>
                <a:ea typeface="+mj-ea"/>
              </a:rPr>
              <a:t>以互联网公司发行的港股为分析对象</a:t>
            </a:r>
            <a:endParaRPr lang="zh-CN" altLang="en-US" sz="24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595468" y="1137265"/>
            <a:ext cx="3088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4  </a:t>
            </a:r>
            <a:r>
              <a:rPr lang="zh-CN" altLang="en-US" sz="2000" b="1" dirty="0"/>
              <a:t>参考代码与说明</a:t>
            </a:r>
            <a:endParaRPr lang="zh-CN" altLang="en-US" sz="20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595469" y="1648637"/>
            <a:ext cx="179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任务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的代码</a:t>
            </a:r>
            <a:r>
              <a:rPr lang="zh-CN" altLang="en-US" dirty="0"/>
              <a:t> </a:t>
            </a:r>
            <a:endParaRPr lang="zh-CN" altLang="en-US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90" y="2141272"/>
            <a:ext cx="8067675" cy="1381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90" y="3522397"/>
            <a:ext cx="8067675" cy="27717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23393" y="519495"/>
            <a:ext cx="886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综合案例</a:t>
            </a:r>
            <a:r>
              <a:rPr lang="en-US" altLang="zh-CN" sz="2400" b="1" dirty="0">
                <a:latin typeface="+mj-ea"/>
                <a:ea typeface="+mj-ea"/>
              </a:rPr>
              <a:t>——</a:t>
            </a:r>
            <a:r>
              <a:rPr lang="zh-CN" altLang="en-US" sz="2400" b="1" dirty="0">
                <a:latin typeface="+mj-ea"/>
                <a:ea typeface="+mj-ea"/>
              </a:rPr>
              <a:t>以互联网公司发行的港股为分析对象</a:t>
            </a:r>
            <a:endParaRPr lang="zh-CN" altLang="en-US" sz="24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595468" y="1137265"/>
            <a:ext cx="2618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4  </a:t>
            </a:r>
            <a:r>
              <a:rPr lang="zh-CN" altLang="en-US" sz="2000" b="1" dirty="0"/>
              <a:t>参考代码与说明</a:t>
            </a:r>
            <a:endParaRPr lang="zh-CN" altLang="en-US" sz="20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595468" y="1557384"/>
            <a:ext cx="179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任务 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的代码</a:t>
            </a:r>
            <a:r>
              <a:rPr lang="zh-CN" altLang="en-US" dirty="0"/>
              <a:t> </a:t>
            </a:r>
            <a:endParaRPr lang="zh-CN" altLang="en-US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90" y="1946725"/>
            <a:ext cx="8058150" cy="20002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95468" y="3989210"/>
            <a:ext cx="9214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需要说明的是，由于在任务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中创建的数组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TimesNewRomanPSMT"/>
              </a:rPr>
              <a:t>return_stocks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是二维数组，因此得到的索引值就依次有两个数组，第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个数组中的数字代表二维数组中的行索引值，第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2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个数组中的数字则是二维数组中的列索引值。</a:t>
            </a:r>
            <a:r>
              <a:rPr lang="zh-CN" altLang="en-US" dirty="0"/>
              <a:t> </a:t>
            </a:r>
            <a:endParaRPr lang="zh-CN" altLang="en-US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15" y="4957951"/>
            <a:ext cx="8048625" cy="14001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23393" y="519495"/>
            <a:ext cx="886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综合案例</a:t>
            </a:r>
            <a:r>
              <a:rPr lang="en-US" altLang="zh-CN" sz="2400" b="1" dirty="0">
                <a:latin typeface="+mj-ea"/>
                <a:ea typeface="+mj-ea"/>
              </a:rPr>
              <a:t>——</a:t>
            </a:r>
            <a:r>
              <a:rPr lang="zh-CN" altLang="en-US" sz="2400" b="1" dirty="0">
                <a:latin typeface="+mj-ea"/>
                <a:ea typeface="+mj-ea"/>
              </a:rPr>
              <a:t>以互联网公司发行的港股为分析对象</a:t>
            </a:r>
            <a:endParaRPr lang="zh-CN" altLang="en-US" sz="24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创建</a:t>
            </a:r>
            <a:r>
              <a:rPr lang="en-US" altLang="zh-CN" dirty="0" err="1">
                <a:latin typeface="+mj-ea"/>
              </a:rPr>
              <a:t>ndarray</a:t>
            </a:r>
            <a:r>
              <a:rPr lang="zh-CN" altLang="en-US" dirty="0">
                <a:latin typeface="+mj-ea"/>
              </a:rPr>
              <a:t>对象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zh-CN" b="1" dirty="0" err="1">
                <a:latin typeface="+mj-ea"/>
                <a:ea typeface="+mj-ea"/>
              </a:rPr>
              <a:t>Ndarray</a:t>
            </a:r>
            <a:r>
              <a:rPr lang="zh-CN" altLang="en-US" b="1" dirty="0">
                <a:latin typeface="+mj-ea"/>
                <a:ea typeface="+mj-ea"/>
              </a:rPr>
              <a:t>创建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28613" y="1535168"/>
            <a:ext cx="11501437" cy="51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 err="1"/>
              <a:t>NumPy</a:t>
            </a:r>
            <a:r>
              <a:rPr lang="zh-CN" altLang="zh-CN" sz="1800" dirty="0"/>
              <a:t>提供了多种创建</a:t>
            </a:r>
            <a:r>
              <a:rPr lang="en-US" altLang="zh-CN" sz="1800" dirty="0"/>
              <a:t>ndarray</a:t>
            </a:r>
            <a:r>
              <a:rPr lang="zh-CN" altLang="zh-CN" sz="1800" dirty="0"/>
              <a:t>的方式，其中</a:t>
            </a:r>
            <a:r>
              <a:rPr lang="en-US" altLang="zh-CN" sz="1800" dirty="0"/>
              <a:t>array</a:t>
            </a:r>
            <a:r>
              <a:rPr lang="zh-CN" altLang="zh-CN" sz="1800" dirty="0"/>
              <a:t>函数可以创建一维或多维</a:t>
            </a:r>
            <a:r>
              <a:rPr lang="en-US" altLang="zh-CN" sz="1800" dirty="0"/>
              <a:t>ndarray</a:t>
            </a:r>
            <a:r>
              <a:rPr lang="zh-CN" altLang="zh-CN" sz="1800" dirty="0"/>
              <a:t>，其基本语法格式如下。</a:t>
            </a:r>
            <a:endParaRPr lang="zh-CN" altLang="zh-CN" sz="1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74130" y="2055118"/>
          <a:ext cx="10010402" cy="3630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10402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numpy.array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(object, </a:t>
                      </a:r>
                      <a:r>
                        <a:rPr lang="en-US" sz="18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dtype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=None, copy=True, order='K', </a:t>
                      </a:r>
                      <a:r>
                        <a:rPr lang="en-US" sz="18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subok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=False, </a:t>
                      </a:r>
                      <a:r>
                        <a:rPr lang="en-US" sz="18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ndmin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=0)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内容占位符 3"/>
          <p:cNvSpPr txBox="1"/>
          <p:nvPr/>
        </p:nvSpPr>
        <p:spPr bwMode="auto">
          <a:xfrm>
            <a:off x="346541" y="2723474"/>
            <a:ext cx="11501437" cy="70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/>
              <a:t>array</a:t>
            </a:r>
            <a:r>
              <a:rPr lang="zh-CN" altLang="zh-CN" sz="1800" dirty="0"/>
              <a:t>函数的常用参数及其说明如</a:t>
            </a:r>
            <a:r>
              <a:rPr lang="zh-CN" altLang="en-US" sz="1800" dirty="0"/>
              <a:t>下</a:t>
            </a:r>
            <a:r>
              <a:rPr lang="zh-CN" altLang="zh-CN" sz="1800" dirty="0"/>
              <a:t>表所示。</a:t>
            </a:r>
            <a:endParaRPr lang="zh-CN" altLang="zh-CN" sz="18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076188" y="3424687"/>
          <a:ext cx="8553259" cy="15613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7509"/>
                <a:gridCol w="6755750"/>
              </a:tblGrid>
              <a:tr h="307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参数名称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231" marR="6423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231" marR="64231" marT="0" marB="0" anchor="ctr"/>
                </a:tc>
              </a:tr>
              <a:tr h="3972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object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231" marR="6423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tuple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等。表示用于创建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的数据。无默认值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231" marR="64231" marT="0" marB="0" anchor="ctr"/>
                </a:tc>
              </a:tr>
              <a:tr h="3972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dtype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231" marR="6423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data-type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。表示创建的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的数据类型。如果未给定，那么选择保存对象所需的最小字节数的数据类型。无默认值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231" marR="64231" marT="0" marB="0" anchor="ctr"/>
                </a:tc>
              </a:tr>
              <a:tr h="307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ndmin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231" marR="6423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。指定生成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应该具有的最小维数。默认为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231" marR="64231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595468" y="1137265"/>
            <a:ext cx="2618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4  </a:t>
            </a:r>
            <a:r>
              <a:rPr lang="zh-CN" altLang="en-US" sz="2000" b="1" dirty="0"/>
              <a:t>参考代码与说明</a:t>
            </a:r>
            <a:endParaRPr lang="zh-CN" altLang="en-US" sz="20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595468" y="1557384"/>
            <a:ext cx="179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任务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的代码</a:t>
            </a:r>
            <a:r>
              <a:rPr lang="zh-CN" altLang="en-US" dirty="0"/>
              <a:t> </a:t>
            </a:r>
            <a:endParaRPr lang="zh-CN" altLang="en-US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90" y="2141272"/>
            <a:ext cx="8048625" cy="20478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23393" y="519495"/>
            <a:ext cx="886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综合案例</a:t>
            </a:r>
            <a:r>
              <a:rPr lang="en-US" altLang="zh-CN" sz="2400" b="1" dirty="0">
                <a:latin typeface="+mj-ea"/>
                <a:ea typeface="+mj-ea"/>
              </a:rPr>
              <a:t>——</a:t>
            </a:r>
            <a:r>
              <a:rPr lang="zh-CN" altLang="en-US" sz="2400" b="1" dirty="0">
                <a:latin typeface="+mj-ea"/>
                <a:ea typeface="+mj-ea"/>
              </a:rPr>
              <a:t>以互联网公司发行的港股为分析对象</a:t>
            </a:r>
            <a:endParaRPr lang="zh-CN" altLang="en-US" sz="24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595468" y="1137265"/>
            <a:ext cx="2618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4  </a:t>
            </a:r>
            <a:r>
              <a:rPr lang="zh-CN" altLang="en-US" sz="2000" b="1" dirty="0"/>
              <a:t>参考代码与说明</a:t>
            </a:r>
            <a:endParaRPr lang="zh-CN" altLang="en-US" sz="20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595468" y="1557384"/>
            <a:ext cx="179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任务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的代码</a:t>
            </a:r>
            <a:r>
              <a:rPr lang="zh-CN" altLang="en-US" dirty="0"/>
              <a:t> </a:t>
            </a:r>
            <a:endParaRPr lang="zh-CN" altLang="en-US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5111" y="5415175"/>
            <a:ext cx="9214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注意：如果按行对数组中的元素进行由小到大的排序，原先按照时间排序的涨跌幅数据就会被打乱。同样，如果按列对数组中的元素进行由小到大的排序，则原先按照证券简称排序的数据将会被打乱。</a:t>
            </a:r>
            <a:r>
              <a:rPr lang="zh-CN" altLang="en-US" dirty="0"/>
              <a:t> </a:t>
            </a:r>
            <a:endParaRPr lang="zh-CN" altLang="en-US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90" y="2101230"/>
            <a:ext cx="8039100" cy="31432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23393" y="519495"/>
            <a:ext cx="886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综合案例</a:t>
            </a:r>
            <a:r>
              <a:rPr lang="en-US" altLang="zh-CN" sz="2400" b="1" dirty="0">
                <a:latin typeface="+mj-ea"/>
                <a:ea typeface="+mj-ea"/>
              </a:rPr>
              <a:t>——</a:t>
            </a:r>
            <a:r>
              <a:rPr lang="zh-CN" altLang="en-US" sz="2400" b="1" dirty="0">
                <a:latin typeface="+mj-ea"/>
                <a:ea typeface="+mj-ea"/>
              </a:rPr>
              <a:t>以互联网公司发行的港股为分析对象</a:t>
            </a:r>
            <a:endParaRPr lang="zh-CN" altLang="en-US" sz="24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创建</a:t>
            </a:r>
            <a:r>
              <a:rPr lang="en-US" altLang="zh-CN" dirty="0" err="1">
                <a:latin typeface="+mj-ea"/>
              </a:rPr>
              <a:t>ndarray</a:t>
            </a:r>
            <a:r>
              <a:rPr lang="zh-CN" altLang="en-US" dirty="0">
                <a:latin typeface="+mj-ea"/>
              </a:rPr>
              <a:t>对象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zh-CN" b="1" dirty="0" err="1">
                <a:latin typeface="+mj-ea"/>
                <a:ea typeface="+mj-ea"/>
              </a:rPr>
              <a:t>Ndarray</a:t>
            </a:r>
            <a:r>
              <a:rPr lang="zh-CN" altLang="en-US" b="1" dirty="0">
                <a:latin typeface="+mj-ea"/>
                <a:ea typeface="+mj-ea"/>
              </a:rPr>
              <a:t>创建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28613" y="1507743"/>
            <a:ext cx="11501437" cy="700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dirty="0"/>
              <a:t>常用的</a:t>
            </a:r>
            <a:r>
              <a:rPr lang="en-US" altLang="zh-CN" sz="1800" dirty="0"/>
              <a:t>ndarray</a:t>
            </a:r>
            <a:r>
              <a:rPr lang="zh-CN" altLang="zh-CN" sz="1800" dirty="0"/>
              <a:t>属性主要有维数、尺寸、元素总数，数据类型，每个元素的存储字节数等，分别用</a:t>
            </a:r>
            <a:r>
              <a:rPr lang="en-US" altLang="zh-CN" sz="1800" dirty="0"/>
              <a:t>ndim</a:t>
            </a:r>
            <a:r>
              <a:rPr lang="zh-CN" altLang="zh-CN" sz="1800" dirty="0"/>
              <a:t>、</a:t>
            </a:r>
            <a:r>
              <a:rPr lang="en-US" altLang="zh-CN" sz="1800" dirty="0"/>
              <a:t>shape</a:t>
            </a:r>
            <a:r>
              <a:rPr lang="zh-CN" altLang="zh-CN" sz="1800" dirty="0"/>
              <a:t>、</a:t>
            </a:r>
            <a:r>
              <a:rPr lang="en-US" altLang="zh-CN" sz="1800" dirty="0"/>
              <a:t>size</a:t>
            </a:r>
            <a:r>
              <a:rPr lang="zh-CN" altLang="zh-CN" sz="1800" dirty="0"/>
              <a:t>、</a:t>
            </a:r>
            <a:r>
              <a:rPr lang="en-US" altLang="zh-CN" sz="1800" dirty="0"/>
              <a:t>dtype</a:t>
            </a:r>
            <a:r>
              <a:rPr lang="zh-CN" altLang="zh-CN" sz="1800" dirty="0"/>
              <a:t>和</a:t>
            </a:r>
            <a:r>
              <a:rPr lang="en-US" altLang="zh-CN" sz="1800" dirty="0"/>
              <a:t>itemsize</a:t>
            </a:r>
            <a:r>
              <a:rPr lang="zh-CN" altLang="zh-CN" sz="1800" dirty="0"/>
              <a:t>来表示，这些属性的详细作用如</a:t>
            </a:r>
            <a:r>
              <a:rPr lang="zh-CN" altLang="en-US" sz="1800" dirty="0"/>
              <a:t>下</a:t>
            </a:r>
            <a:r>
              <a:rPr lang="zh-CN" altLang="zh-CN" sz="1800" dirty="0"/>
              <a:t>表所示。</a:t>
            </a:r>
            <a:endParaRPr lang="zh-CN" altLang="zh-CN" sz="1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74647" y="2208362"/>
          <a:ext cx="8554800" cy="27947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3693"/>
                <a:gridCol w="7361107"/>
              </a:tblGrid>
              <a:tr h="3943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属性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 anchor="ctr"/>
                </a:tc>
              </a:tr>
              <a:tr h="3943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ndim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。表示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的维数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 anchor="ctr"/>
                </a:tc>
              </a:tr>
              <a:tr h="3943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shape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tuple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。表示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的尺寸，对于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行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列的矩阵，形状将为（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 anchor="ctr"/>
                </a:tc>
              </a:tr>
              <a:tr h="3943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size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。表示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的元素总数，这等于形状元素的乘积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 anchor="ctr"/>
                </a:tc>
              </a:tr>
              <a:tr h="3943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dtype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data-type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。描述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中元素类型的对象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 anchor="ctr"/>
                </a:tc>
              </a:tr>
              <a:tr h="7509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itemsize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。表示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的每个元素的大小（以字节为单位）。例如，数据类型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float64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具有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itemsize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8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 64/8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），数据类型的一个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complex32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具有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itemsize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4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 32/8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）。相当于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ndarray.dtype.itemsize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9719" marR="39719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创建</a:t>
            </a:r>
            <a:r>
              <a:rPr lang="en-US" altLang="zh-CN" dirty="0" err="1">
                <a:latin typeface="+mj-ea"/>
              </a:rPr>
              <a:t>ndarray</a:t>
            </a:r>
            <a:r>
              <a:rPr lang="zh-CN" altLang="en-US" dirty="0">
                <a:latin typeface="+mj-ea"/>
              </a:rPr>
              <a:t>对象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zh-CN" b="1" dirty="0" err="1">
                <a:latin typeface="+mj-ea"/>
                <a:ea typeface="+mj-ea"/>
              </a:rPr>
              <a:t>Ndarray</a:t>
            </a:r>
            <a:r>
              <a:rPr lang="zh-CN" altLang="en-US" b="1" dirty="0">
                <a:latin typeface="+mj-ea"/>
                <a:ea typeface="+mj-ea"/>
              </a:rPr>
              <a:t>创建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28613" y="1507743"/>
            <a:ext cx="11501437" cy="562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/>
              <a:t>array</a:t>
            </a:r>
            <a:r>
              <a:rPr lang="zh-CN" altLang="zh-CN" sz="1800" dirty="0"/>
              <a:t>函数创建</a:t>
            </a:r>
            <a:r>
              <a:rPr lang="en-US" altLang="zh-CN" sz="1800" dirty="0"/>
              <a:t>ndarray</a:t>
            </a:r>
            <a:r>
              <a:rPr lang="zh-CN" altLang="zh-CN" sz="1800" dirty="0"/>
              <a:t>虽然通用，但并不方便。针对一些特殊的</a:t>
            </a:r>
            <a:r>
              <a:rPr lang="en-US" altLang="zh-CN" sz="1800" dirty="0"/>
              <a:t>ndarray</a:t>
            </a:r>
            <a:r>
              <a:rPr lang="zh-CN" altLang="zh-CN" sz="1800" dirty="0"/>
              <a:t>，</a:t>
            </a:r>
            <a:r>
              <a:rPr lang="en-US" altLang="zh-CN" sz="1800" dirty="0"/>
              <a:t>NumPy</a:t>
            </a:r>
            <a:r>
              <a:rPr lang="zh-CN" altLang="zh-CN" sz="1800" dirty="0"/>
              <a:t>提供了其他的</a:t>
            </a:r>
            <a:r>
              <a:rPr lang="en-US" altLang="zh-CN" sz="1800" dirty="0"/>
              <a:t>ndarray</a:t>
            </a:r>
            <a:r>
              <a:rPr lang="zh-CN" altLang="zh-CN" sz="1800" dirty="0"/>
              <a:t>创建函数，如</a:t>
            </a:r>
            <a:r>
              <a:rPr lang="zh-CN" altLang="en-US" sz="1800" dirty="0"/>
              <a:t>下表</a:t>
            </a:r>
            <a:r>
              <a:rPr lang="zh-CN" altLang="zh-CN" sz="1800" dirty="0"/>
              <a:t>所示。</a:t>
            </a:r>
            <a:endParaRPr lang="zh-CN" altLang="zh-CN" sz="1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74647" y="2208362"/>
          <a:ext cx="8554800" cy="32435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3693"/>
                <a:gridCol w="7361107"/>
              </a:tblGrid>
              <a:tr h="3943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函数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说明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943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arange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创建等差数列（指定开始值，终值和步长）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943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linspace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创建等差数列（指定开始值，终值和元素个数）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943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logspace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创建等比数列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943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zeros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创建值全部为</a:t>
                      </a:r>
                      <a:r>
                        <a:rPr lang="en-US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r>
                        <a:rPr 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的矩阵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090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eye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创建单位矩阵（对角线元素为</a:t>
                      </a:r>
                      <a:r>
                        <a:rPr lang="en-US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r>
                        <a:rPr 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，其余为</a:t>
                      </a:r>
                      <a:r>
                        <a:rPr lang="en-US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r>
                        <a:rPr 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）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658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diag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创建对角矩阵（对角线元素为指定值，其余为</a:t>
                      </a:r>
                      <a:r>
                        <a:rPr lang="en-US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r>
                        <a:rPr 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）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968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ones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创建值全部为</a:t>
                      </a:r>
                      <a:r>
                        <a:rPr lang="en-US" sz="18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r>
                        <a:rPr lang="zh-CN" sz="18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的矩阵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创建</a:t>
            </a:r>
            <a:r>
              <a:rPr lang="en-US" altLang="zh-CN" dirty="0" err="1">
                <a:latin typeface="+mj-ea"/>
              </a:rPr>
              <a:t>ndarray</a:t>
            </a:r>
            <a:r>
              <a:rPr lang="zh-CN" altLang="en-US" dirty="0">
                <a:latin typeface="+mj-ea"/>
              </a:rPr>
              <a:t>对象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zh-CN" altLang="en-US" b="1" dirty="0">
                <a:latin typeface="+mj-ea"/>
                <a:ea typeface="+mj-ea"/>
              </a:rPr>
              <a:t>随机数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46542" y="1557889"/>
            <a:ext cx="11501437" cy="77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 err="1"/>
              <a:t>NumPy</a:t>
            </a:r>
            <a:r>
              <a:rPr lang="zh-CN" altLang="zh-CN" sz="1800" dirty="0"/>
              <a:t>提供了强大的生成随机数的功能，使用随机数也可以创建</a:t>
            </a:r>
            <a:r>
              <a:rPr lang="en-US" altLang="zh-CN" sz="1800" dirty="0"/>
              <a:t>ndarray</a:t>
            </a:r>
            <a:r>
              <a:rPr lang="zh-CN" altLang="zh-CN" sz="1800" dirty="0"/>
              <a:t>。随机数相关的函数都在</a:t>
            </a:r>
            <a:r>
              <a:rPr lang="en-US" altLang="zh-CN" sz="1800" dirty="0"/>
              <a:t>random</a:t>
            </a:r>
            <a:r>
              <a:rPr lang="zh-CN" altLang="zh-CN" sz="1800" dirty="0"/>
              <a:t>模块中，包括可以生成服从多种概率分布的随机数的函数，</a:t>
            </a:r>
            <a:r>
              <a:rPr lang="en-US" altLang="zh-CN" sz="1800" dirty="0"/>
              <a:t>numpy.random</a:t>
            </a:r>
            <a:r>
              <a:rPr lang="zh-CN" altLang="zh-CN" sz="1800" dirty="0"/>
              <a:t>中的部分函数</a:t>
            </a:r>
            <a:r>
              <a:rPr lang="zh-CN" altLang="en-US" sz="1800" dirty="0"/>
              <a:t>下</a:t>
            </a:r>
            <a:r>
              <a:rPr lang="zh-CN" altLang="zh-CN" sz="1800" dirty="0"/>
              <a:t>如表所示。</a:t>
            </a:r>
            <a:endParaRPr lang="zh-CN" altLang="zh-CN" sz="1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82241" y="2329132"/>
          <a:ext cx="8561822" cy="34838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8979"/>
                <a:gridCol w="6132843"/>
              </a:tblGrid>
              <a:tr h="278898">
                <a:tc>
                  <a:txBody>
                    <a:bodyPr/>
                    <a:lstStyle/>
                    <a:p>
                      <a:pPr indent="240030"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函数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名称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2872" marR="22872" marT="0" marB="0" anchor="ctr"/>
                </a:tc>
                <a:tc>
                  <a:txBody>
                    <a:bodyPr/>
                    <a:lstStyle/>
                    <a:p>
                      <a:pPr indent="240030"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2872" marR="22872" marT="0" marB="0" anchor="ctr"/>
                </a:tc>
              </a:tr>
              <a:tr h="1647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seed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2872" marR="228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确定随机数生成器的种子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2872" marR="22872" marT="0" marB="0" anchor="ctr"/>
                </a:tc>
              </a:tr>
              <a:tr h="2788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permutation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2872" marR="228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返回一个序列的随机排列或返回一个随机排列的范围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2872" marR="22872" marT="0" marB="0" anchor="ctr"/>
                </a:tc>
              </a:tr>
              <a:tr h="1647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shuffle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2872" marR="228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对一个序列进行随机排序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2872" marR="22872" marT="0" marB="0" anchor="ctr"/>
                </a:tc>
              </a:tr>
              <a:tr h="1647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random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2872" marR="228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产生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0-1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之间的随机浮点数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2872" marR="22872" marT="0" marB="0" anchor="ctr"/>
                </a:tc>
              </a:tr>
              <a:tr h="1647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rand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2872" marR="228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产生指定形状的随机数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2872" marR="22872" marT="0" marB="0" anchor="ctr"/>
                </a:tc>
              </a:tr>
              <a:tr h="1647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randint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2872" marR="228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产生给定上下限范围的随机整数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2872" marR="22872" marT="0" marB="0" anchor="ctr"/>
                </a:tc>
              </a:tr>
              <a:tr h="1647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randn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2872" marR="228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产生正态分布的随机数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2872" marR="22872" marT="0" marB="0" anchor="ctr"/>
                </a:tc>
              </a:tr>
              <a:tr h="1647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binomial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2872" marR="228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产生二项分布的随机数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2872" marR="22872" marT="0" marB="0" anchor="ctr"/>
                </a:tc>
              </a:tr>
              <a:tr h="1647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normal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2872" marR="228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产生正态（高斯）分布的随机数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2872" marR="22872" marT="0" marB="0" anchor="ctr"/>
                </a:tc>
              </a:tr>
              <a:tr h="1647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beta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2872" marR="228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产生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beta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分布的随机数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2872" marR="22872" marT="0" marB="0" anchor="ctr"/>
                </a:tc>
              </a:tr>
              <a:tr h="1647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chisquare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2872" marR="228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产生卡方分布的随机数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2872" marR="22872" marT="0" marB="0" anchor="ctr"/>
                </a:tc>
              </a:tr>
              <a:tr h="1647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gamma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2872" marR="228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产生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gamma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分布的随机数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2872" marR="22872" marT="0" marB="0" anchor="ctr"/>
                </a:tc>
              </a:tr>
              <a:tr h="1647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uniform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2872" marR="228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产生在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[0,1)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中均匀分布的随机数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2872" marR="22872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创建</a:t>
            </a:r>
            <a:r>
              <a:rPr lang="en-US" altLang="zh-CN" dirty="0" err="1">
                <a:latin typeface="+mj-ea"/>
              </a:rPr>
              <a:t>ndarray</a:t>
            </a:r>
            <a:r>
              <a:rPr lang="zh-CN" altLang="en-US" dirty="0">
                <a:latin typeface="+mj-ea"/>
              </a:rPr>
              <a:t>对象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zh-CN" altLang="en-US" b="1" dirty="0">
                <a:latin typeface="+mj-ea"/>
                <a:ea typeface="+mj-ea"/>
              </a:rPr>
              <a:t>随机数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46542" y="1557890"/>
            <a:ext cx="11501437" cy="667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 err="1"/>
              <a:t>randint</a:t>
            </a:r>
            <a:r>
              <a:rPr lang="zh-CN" altLang="zh-CN" sz="1800" dirty="0"/>
              <a:t>函数能够根据给定的上下限范围生成随机整数</a:t>
            </a:r>
            <a:r>
              <a:rPr lang="en-US" altLang="zh-CN" sz="1800" dirty="0"/>
              <a:t>ndarray</a:t>
            </a:r>
            <a:r>
              <a:rPr lang="zh-CN" altLang="zh-CN" sz="1800" dirty="0"/>
              <a:t>，它稍比其他生成随机数的函数复杂，共有</a:t>
            </a:r>
            <a:r>
              <a:rPr lang="en-US" altLang="zh-CN" sz="1800" dirty="0"/>
              <a:t>3</a:t>
            </a:r>
            <a:r>
              <a:rPr lang="zh-CN" altLang="zh-CN" sz="1800" dirty="0"/>
              <a:t>个参数，其基本语法格式如下。</a:t>
            </a:r>
            <a:endParaRPr lang="zh-CN" altLang="zh-CN" sz="1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87905" y="2225616"/>
          <a:ext cx="8576048" cy="3622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76048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numpy.random.randint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(low, high=None, size=None,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dtype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='l')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内容占位符 3"/>
          <p:cNvSpPr txBox="1"/>
          <p:nvPr/>
        </p:nvSpPr>
        <p:spPr bwMode="auto">
          <a:xfrm>
            <a:off x="346542" y="2804707"/>
            <a:ext cx="11501437" cy="63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/>
              <a:t>randint</a:t>
            </a:r>
            <a:r>
              <a:rPr lang="zh-CN" altLang="zh-CN" sz="1800" dirty="0"/>
              <a:t>函数的常用参数及其说明如</a:t>
            </a:r>
            <a:r>
              <a:rPr lang="zh-CN" altLang="en-US" sz="1800" dirty="0"/>
              <a:t>下</a:t>
            </a:r>
            <a:r>
              <a:rPr lang="zh-CN" altLang="zh-CN" sz="1800" dirty="0"/>
              <a:t>表所示。</a:t>
            </a:r>
            <a:endParaRPr lang="zh-CN" altLang="zh-CN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62589" y="3438685"/>
          <a:ext cx="8569699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965"/>
                <a:gridCol w="6768734"/>
              </a:tblGrid>
              <a:tr h="2364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参数名称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64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low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。表示随机范围下限。无默认值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64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high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。表示随机范围上限。无默认值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64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size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接收整数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tuple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，指定生成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shape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。无默认值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marL="457200" indent="-457200"/>
            <a:r>
              <a:rPr lang="en-US" altLang="zh-CN" sz="2800" dirty="0" err="1">
                <a:latin typeface="+mj-ea"/>
              </a:rPr>
              <a:t>ndarray</a:t>
            </a:r>
            <a:r>
              <a:rPr lang="zh-CN" altLang="en-US" sz="2800" dirty="0">
                <a:latin typeface="+mj-ea"/>
              </a:rPr>
              <a:t>的索引与切片</a:t>
            </a:r>
            <a:endParaRPr lang="zh-CN" altLang="en-US" sz="2800" dirty="0">
              <a:latin typeface="+mj-ea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latin typeface="+mj-ea"/>
                <a:ea typeface="+mj-ea"/>
              </a:rPr>
              <a:t>一维</a:t>
            </a:r>
            <a:r>
              <a:rPr lang="en-US" altLang="zh-CN" b="1" dirty="0" err="1">
                <a:latin typeface="+mj-ea"/>
                <a:ea typeface="+mj-ea"/>
              </a:rPr>
              <a:t>ndarray</a:t>
            </a:r>
            <a:r>
              <a:rPr lang="zh-CN" altLang="en-US" b="1" dirty="0">
                <a:latin typeface="+mj-ea"/>
                <a:ea typeface="+mj-ea"/>
              </a:rPr>
              <a:t>的索引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46542" y="1631581"/>
            <a:ext cx="11501437" cy="268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dirty="0"/>
              <a:t>一维</a:t>
            </a:r>
            <a:r>
              <a:rPr lang="en-US" altLang="zh-CN" sz="1800" dirty="0"/>
              <a:t>ndarray</a:t>
            </a:r>
            <a:r>
              <a:rPr lang="zh-CN" altLang="zh-CN" sz="1800" dirty="0"/>
              <a:t>的索引方法很简单，与</a:t>
            </a:r>
            <a:r>
              <a:rPr lang="en-US" altLang="zh-CN" sz="1800" dirty="0"/>
              <a:t>list</a:t>
            </a:r>
            <a:r>
              <a:rPr lang="zh-CN" altLang="zh-CN" sz="1800" dirty="0"/>
              <a:t>的索引方法一致，如</a:t>
            </a:r>
            <a:r>
              <a:rPr lang="zh-CN" altLang="en-US" sz="1800" dirty="0"/>
              <a:t>下</a:t>
            </a:r>
            <a:r>
              <a:rPr lang="zh-CN" altLang="zh-CN" sz="1800" dirty="0"/>
              <a:t>代码所示。</a:t>
            </a:r>
            <a:endParaRPr lang="zh-CN" altLang="zh-CN" sz="1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23373" y="2090636"/>
          <a:ext cx="8152215" cy="33275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3661"/>
                <a:gridCol w="7278554"/>
              </a:tblGrid>
              <a:tr h="171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In[25]: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855" marR="12855" marT="1785" marB="178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np.arange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(10)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print('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使用元素位置索引结果为：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',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[5])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855" marR="12855" marT="1785" marB="1785" anchor="ctr"/>
                </a:tc>
              </a:tr>
              <a:tr h="171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Out[25]: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855" marR="12855" marT="1785" marB="178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使用元素位置索引结果为：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855" marR="12855" marT="1785" marB="1785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In[26]: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855" marR="12855" marT="1785" marB="178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print('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使用元素位置切片结果为：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', arr[3:5])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855" marR="12855" marT="1785" marB="1785" anchor="ctr"/>
                </a:tc>
              </a:tr>
              <a:tr h="171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Out[26]: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855" marR="12855" marT="1785" marB="178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使用元素位置切片结果为：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[3 4]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855" marR="12855" marT="1785" marB="1785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In[27]: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855" marR="12855" marT="1785" marB="178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print('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省略单个位置切片结果为：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', arr[:5])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855" marR="12855" marT="1785" marB="1785" anchor="ctr"/>
                </a:tc>
              </a:tr>
              <a:tr h="171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Out[27]: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855" marR="12855" marT="1785" marB="178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省略单个位置切片结果为：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[0 1 2 3 4]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855" marR="12855" marT="1785" marB="1785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In[28]: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855" marR="12855" marT="1785" marB="178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print('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使用元素反向位置切片结果为：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', arr[:-1])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855" marR="12855" marT="1785" marB="1785" anchor="ctr"/>
                </a:tc>
              </a:tr>
              <a:tr h="171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Out[28]: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855" marR="12855" marT="1785" marB="178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使用元素反向位置切片结果为：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[0 1 2 3 4 5 6 7 8]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855" marR="12855" marT="1785" marB="1785" anchor="ctr"/>
                </a:tc>
              </a:tr>
              <a:tr h="171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In[29]: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855" marR="12855" marT="1785" marB="178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[2:4] = 100, 101  # 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修改对应下标的值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print('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修改后的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ndarrayarr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为：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',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855" marR="12855" marT="1785" marB="1785" anchor="ctr"/>
                </a:tc>
              </a:tr>
              <a:tr h="171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Out[29]: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855" marR="12855" marT="1785" marB="178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修改后的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ndarrayarr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为：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  0   1 100 101   4   5   6   7   8   9]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855" marR="12855" marT="1785" marB="178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latin typeface="+mj-ea"/>
              </a:rPr>
              <a:t>ndarray</a:t>
            </a:r>
            <a:r>
              <a:rPr lang="zh-CN" altLang="en-US" dirty="0">
                <a:latin typeface="+mj-ea"/>
              </a:rPr>
              <a:t>的索引与切片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latin typeface="+mj-ea"/>
                <a:ea typeface="+mj-ea"/>
              </a:rPr>
              <a:t>一维</a:t>
            </a:r>
            <a:r>
              <a:rPr lang="en-US" altLang="zh-CN" b="1" dirty="0" err="1">
                <a:latin typeface="+mj-ea"/>
                <a:ea typeface="+mj-ea"/>
              </a:rPr>
              <a:t>ndarray</a:t>
            </a:r>
            <a:r>
              <a:rPr lang="zh-CN" altLang="en-US" b="1" dirty="0">
                <a:latin typeface="+mj-ea"/>
                <a:ea typeface="+mj-ea"/>
              </a:rPr>
              <a:t>的索引</a:t>
            </a:r>
            <a:endParaRPr lang="zh-CN" altLang="en-US" b="1" dirty="0">
              <a:latin typeface="+mj-ea"/>
              <a:ea typeface="+mj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88868" y="1745580"/>
          <a:ext cx="8152215" cy="138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3661"/>
                <a:gridCol w="7278554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In[30]: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855" marR="12855" marT="1785" marB="178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print('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元素位置等差索引结果为：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', arr[1:-1:2])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855" marR="12855" marT="1785" marB="1785" anchor="ctr"/>
                </a:tc>
              </a:tr>
              <a:tr h="171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Out[30]: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855" marR="12855" marT="1785" marB="178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元素位置等差索引结果为：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  1 101   5   7]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855" marR="12855" marT="1785" marB="1785" anchor="ctr"/>
                </a:tc>
              </a:tr>
              <a:tr h="171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In[31]: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855" marR="12855" marT="1785" marB="178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步长为负数时，开始位置必须大于结束位置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print('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元素位置负数步长等差索引结果为：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',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[5:1:-2])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855" marR="12855" marT="1785" marB="1785" anchor="ctr"/>
                </a:tc>
              </a:tr>
              <a:tr h="171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Out[31]: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855" marR="12855" marT="1785" marB="178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元素位置负数步长等差索引结果为：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  5 101]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855" marR="12855" marT="1785" marB="1785" anchor="ctr"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270af69a-f0ad-4569-bfad-3aca1f1e7d74"/>
  <p:tag name="COMMONDATA" val="eyJoZGlkIjoiYWVhNzNiNTgyZWU3YjhmYTg4MThiZGQ2N2NlZGE0YW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8994</Words>
  <Application>WPS 演示</Application>
  <PresentationFormat>宽屏</PresentationFormat>
  <Paragraphs>753</Paragraphs>
  <Slides>31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31</vt:i4>
      </vt:variant>
    </vt:vector>
  </HeadingPairs>
  <TitlesOfParts>
    <vt:vector size="55" baseType="lpstr">
      <vt:lpstr>Arial</vt:lpstr>
      <vt:lpstr>宋体</vt:lpstr>
      <vt:lpstr>Wingdings</vt:lpstr>
      <vt:lpstr>黑体</vt:lpstr>
      <vt:lpstr>Arial Black</vt:lpstr>
      <vt:lpstr>微软雅黑</vt:lpstr>
      <vt:lpstr>Calibri</vt:lpstr>
      <vt:lpstr>Times New Roman</vt:lpstr>
      <vt:lpstr>Lucida Console</vt:lpstr>
      <vt:lpstr>Calibri</vt:lpstr>
      <vt:lpstr>等线</vt:lpstr>
      <vt:lpstr>Times New Roman</vt:lpstr>
      <vt:lpstr>Arial Unicode MS</vt:lpstr>
      <vt:lpstr>TimesNewRomanPSMT</vt:lpstr>
      <vt:lpstr>SymbolMT</vt:lpstr>
      <vt:lpstr>Segoe Print</vt:lpstr>
      <vt:lpstr>Office 主题​​</vt:lpstr>
      <vt:lpstr>2_Office 主题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创建ndarray对象</vt:lpstr>
      <vt:lpstr>创建ndarray对象</vt:lpstr>
      <vt:lpstr>创建ndarray对象</vt:lpstr>
      <vt:lpstr>创建ndarray对象</vt:lpstr>
      <vt:lpstr>创建ndarray对象</vt:lpstr>
      <vt:lpstr>创建ndarray对象</vt:lpstr>
      <vt:lpstr>ndarray的索引与切片</vt:lpstr>
      <vt:lpstr>ndarray的索引与切片</vt:lpstr>
      <vt:lpstr>ndarray的索引与切片</vt:lpstr>
      <vt:lpstr>ndarray的索引与切片</vt:lpstr>
      <vt:lpstr>ndarray的索引与切片</vt:lpstr>
      <vt:lpstr>ndarray的索引与切片</vt:lpstr>
      <vt:lpstr>ndarray的索引与切片</vt:lpstr>
      <vt:lpstr>ndarray的索引与切片</vt:lpstr>
      <vt:lpstr>变换ndarray的形态</vt:lpstr>
      <vt:lpstr>变换ndarray的形态</vt:lpstr>
      <vt:lpstr>变换ndarray的形态</vt:lpstr>
      <vt:lpstr>排序与搜索</vt:lpstr>
      <vt:lpstr>排序与搜索</vt:lpstr>
      <vt:lpstr>排序与搜索</vt:lpstr>
      <vt:lpstr>排序与搜索</vt:lpstr>
      <vt:lpstr>排序与搜索</vt:lpstr>
      <vt:lpstr>统计运算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498081096@qq.com</dc:creator>
  <cp:lastModifiedBy>吴胜飞</cp:lastModifiedBy>
  <cp:revision>2432</cp:revision>
  <dcterms:created xsi:type="dcterms:W3CDTF">2018-01-08T07:09:00Z</dcterms:created>
  <dcterms:modified xsi:type="dcterms:W3CDTF">2022-12-21T07:19:16Z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D0DDE167C35246849785A70913BF5CFF</vt:lpwstr>
  </property>
  <property fmtid="{D5CDD505-2E9C-101B-9397-08002B2CF9AE}" pid="3" name="KSOProductBuildVer">
    <vt:lpwstr>2052-11.1.0.12980</vt:lpwstr>
  </property>
</Properties>
</file>