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648" r:id="rId1"/>
    <p:sldMasterId id="2147483663" r:id="rId2"/>
  </p:sldMasterIdLst>
  <p:notesMasterIdLst>
    <p:notesMasterId r:id="rId45"/>
  </p:notesMasterIdLst>
  <p:handoutMasterIdLst>
    <p:handoutMasterId r:id="rId46"/>
  </p:handoutMasterIdLst>
  <p:sldIdLst>
    <p:sldId id="257" r:id="rId3"/>
    <p:sldId id="490" r:id="rId4"/>
    <p:sldId id="542" r:id="rId5"/>
    <p:sldId id="494" r:id="rId6"/>
    <p:sldId id="660" r:id="rId7"/>
    <p:sldId id="661" r:id="rId8"/>
    <p:sldId id="662" r:id="rId9"/>
    <p:sldId id="543" r:id="rId10"/>
    <p:sldId id="544" r:id="rId11"/>
    <p:sldId id="545" r:id="rId12"/>
    <p:sldId id="546" r:id="rId13"/>
    <p:sldId id="547" r:id="rId14"/>
    <p:sldId id="548" r:id="rId15"/>
    <p:sldId id="664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491" r:id="rId26"/>
    <p:sldId id="349" r:id="rId27"/>
    <p:sldId id="558" r:id="rId28"/>
    <p:sldId id="560" r:id="rId29"/>
    <p:sldId id="561" r:id="rId30"/>
    <p:sldId id="562" r:id="rId31"/>
    <p:sldId id="563" r:id="rId32"/>
    <p:sldId id="564" r:id="rId33"/>
    <p:sldId id="565" r:id="rId34"/>
    <p:sldId id="651" r:id="rId35"/>
    <p:sldId id="566" r:id="rId36"/>
    <p:sldId id="567" r:id="rId37"/>
    <p:sldId id="652" r:id="rId38"/>
    <p:sldId id="568" r:id="rId39"/>
    <p:sldId id="572" r:id="rId40"/>
    <p:sldId id="655" r:id="rId41"/>
    <p:sldId id="581" r:id="rId42"/>
    <p:sldId id="584" r:id="rId43"/>
    <p:sldId id="587" r:id="rId4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29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8065-86B4-4EE2-B3DB-9EBEADE51A73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09-FDF6-47E2-B9EE-E847BE4B7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0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560398-3F52-4C91-81C2-042D76BA5B8D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3952B720-5EC9-44EC-8DDA-03CCC29EDB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DF55-E391-4F5B-B774-95BB217A30F5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EC913-C402-4A12-825B-8E9DB08C0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A6C35-2D22-45D6-8BCB-9DAB5A22E08A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7CC1E-5250-48FE-8363-C35B93593F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ABCA1-EBC5-4A0A-8528-D3B0E6F70B24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58B08-CC37-4E5C-A733-1634978877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4763" y="2095500"/>
            <a:ext cx="12190412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cxnSp>
        <p:nvCxnSpPr>
          <p:cNvPr id="6" name="直接连接符 5"/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771486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7875588" y="3771900"/>
            <a:ext cx="168275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2018/6/22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1546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charset="0"/>
              </a:rPr>
              <a:t> </a:t>
            </a:r>
            <a:fld id="{7114DC2A-9258-42CD-B4BA-C0EE09488F17}" type="slidenum">
              <a:rPr lang="en-US" altLang="zh-CN" sz="1000">
                <a:cs typeface="Arial" charset="0"/>
              </a:rPr>
              <a:pPr algn="ctr" eaLnBrk="1" hangingPunct="1"/>
              <a:t>‹#›</a:t>
            </a:fld>
            <a:endParaRPr lang="en-US" altLang="zh-CN" sz="1000">
              <a:cs typeface="Arial" charset="0"/>
            </a:endParaRPr>
          </a:p>
        </p:txBody>
      </p:sp>
      <p:cxnSp>
        <p:nvCxnSpPr>
          <p:cNvPr id="6" name="直接连接符 19"/>
          <p:cNvCxnSpPr>
            <a:cxnSpLocks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8" name="图片 12" descr="泰迪logo无底色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7336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9727204-FA1A-4FE7-B2EC-A3954643D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fld id="{F9B4900B-05D0-4C49-AE49-F4E710C92AB2}" type="slidenum">
              <a:rPr lang="en-US" altLang="zh-CN" sz="1000">
                <a:latin typeface="Arial" pitchFamily="34" charset="0"/>
                <a:cs typeface="Arial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B8EDCBA-2BB6-48D7-9ABF-2C169DB41E45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804741FB-4967-4029-8B60-7D664999911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C8D1AB56-C39E-4F21-BB4B-E3BA38F4B6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5BBA299-82E7-4DC7-87FC-6D03132FB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38469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210DF35-72B1-449D-903F-B4FECF80D334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6870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charset="0"/>
              </a:rPr>
              <a:t> </a:t>
            </a:r>
            <a:fld id="{59812CF8-9405-4B77-9462-D19AD98136B6}" type="slidenum">
              <a:rPr lang="en-US" altLang="zh-CN" sz="1000">
                <a:cs typeface="Arial" charset="0"/>
              </a:rPr>
              <a:pPr algn="ctr" eaLnBrk="1" hangingPunct="1"/>
              <a:t>‹#›</a:t>
            </a:fld>
            <a:endParaRPr lang="en-US" altLang="zh-CN" sz="1000">
              <a:cs typeface="Arial" charset="0"/>
            </a:endParaRPr>
          </a:p>
        </p:txBody>
      </p:sp>
      <p:cxnSp>
        <p:nvCxnSpPr>
          <p:cNvPr id="6" name="直接连接符 19"/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3037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charset="0"/>
              </a:rPr>
              <a:t> </a:t>
            </a:r>
            <a:fld id="{51E28845-2D74-4233-A601-DDD4B2B38AD3}" type="slidenum">
              <a:rPr lang="en-US" altLang="zh-CN" sz="1000">
                <a:cs typeface="Arial" charset="0"/>
              </a:rPr>
              <a:pPr algn="ctr" eaLnBrk="1" hangingPunct="1"/>
              <a:t>‹#›</a:t>
            </a:fld>
            <a:endParaRPr lang="en-US" altLang="zh-CN" sz="1000">
              <a:cs typeface="Arial" charset="0"/>
            </a:endParaRPr>
          </a:p>
        </p:txBody>
      </p:sp>
      <p:cxnSp>
        <p:nvCxnSpPr>
          <p:cNvPr id="6" name="直接连接符 19"/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46520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C193-3948-47C7-98DE-42FD5A2B31E8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7206F-F6AF-4CAB-8AAC-8C1F76A7BC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E8586-FED5-40D3-B61A-BF218856B6A5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B13D8-DB3D-43C3-AFBD-C31F5885B3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A2A4-36E6-412F-B22E-30A458DCD70B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12CB9-1E3D-4F4A-8017-DC43CE0699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6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FFDA8-92E1-49B0-B704-7A01C6871291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DC24D-561F-497A-8FAD-EF3A6F0EF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310B-8B31-4DA1-A14F-DB0126F79884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50AA5-8A79-426A-86B5-8321F35E5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40778-5D6F-4F15-8EC5-876DD97C7BCD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EBF5D-E9E6-4B76-A9EA-D7D2B721C7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4469-66B1-423D-807B-0E82DE20B056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8EF5F-B260-4EC2-B63F-02D2A53A02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C4165-CEA9-420F-AC56-D5F84FBEDD1D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8F822-6004-4FF4-9CE4-E77D12E7F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0881C-1DF2-4257-9D19-28024A2B5FD9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黑体" pitchFamily="49" charset="-122"/>
              </a:defRPr>
            </a:lvl1pPr>
          </a:lstStyle>
          <a:p>
            <a:fld id="{E0D4FC58-9EEE-4C1A-A420-2514B5723F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43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0F5B4-9D60-4FAF-B741-55CBFBE91CE7}" type="datetimeFigureOut">
              <a:rPr lang="zh-CN" altLang="en-US"/>
              <a:pPr>
                <a:defRPr/>
              </a:pPr>
              <a:t>2022/1/16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黑体" pitchFamily="49" charset="-122"/>
              </a:defRPr>
            </a:lvl1pPr>
          </a:lstStyle>
          <a:p>
            <a:fld id="{FE11873F-0A0B-4CD9-B9FB-090DD09FEEA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 txBox="1">
            <a:spLocks/>
          </p:cNvSpPr>
          <p:nvPr/>
        </p:nvSpPr>
        <p:spPr bwMode="auto">
          <a:xfrm>
            <a:off x="5322888" y="2917825"/>
            <a:ext cx="60753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andas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访问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  <a:r>
              <a:rPr lang="zh-CN" altLang="en-US" b="1" dirty="0">
                <a:latin typeface="+mj-ea"/>
                <a:ea typeface="+mj-ea"/>
              </a:rPr>
              <a:t>数据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07191"/>
            <a:ext cx="11501437" cy="6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索引与切片是</a:t>
            </a:r>
            <a:r>
              <a:rPr lang="en-US" altLang="zh-CN" sz="1800" dirty="0"/>
              <a:t>Series</a:t>
            </a:r>
            <a:r>
              <a:rPr lang="zh-CN" altLang="zh-CN" sz="1800" dirty="0"/>
              <a:t>最常用的操作之一。通过索引位置访问</a:t>
            </a:r>
            <a:r>
              <a:rPr lang="en-US" altLang="zh-CN" sz="1800" dirty="0"/>
              <a:t>Series</a:t>
            </a:r>
            <a:r>
              <a:rPr lang="zh-CN" altLang="zh-CN" sz="1800" dirty="0"/>
              <a:t>的数据，与</a:t>
            </a:r>
            <a:r>
              <a:rPr lang="en-US" altLang="zh-CN" sz="1800" dirty="0"/>
              <a:t>ndarray</a:t>
            </a:r>
            <a:r>
              <a:rPr lang="zh-CN" altLang="zh-CN" sz="1800" dirty="0"/>
              <a:t>相同，如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66418"/>
              </p:ext>
            </p:extLst>
          </p:nvPr>
        </p:nvGraphicFramePr>
        <p:xfrm>
          <a:off x="1069945" y="2180527"/>
          <a:ext cx="8553899" cy="3926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In[10]: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 = (series &lt; 4)</a:t>
                      </a:r>
                      <a:endParaRPr lang="zh-CN" sz="1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print('bool</a:t>
                      </a:r>
                      <a:r>
                        <a:rPr lang="zh-CN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类型的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bool)</a:t>
                      </a:r>
                      <a:endParaRPr lang="zh-CN" sz="1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3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Out[10]: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类型的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 True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True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True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True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False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list, 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In[11]: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通过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数据访问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结果为：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series[bool])</a:t>
                      </a:r>
                      <a:endParaRPr lang="zh-CN" sz="1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Out[11]: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通过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数据访问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结果为：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0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list, </a:t>
                      </a:r>
                      <a:r>
                        <a:rPr lang="en-US" sz="16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2471" marR="22471" marT="3121" marB="31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474973"/>
            <a:ext cx="11501437" cy="102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更新</a:t>
            </a:r>
            <a:r>
              <a:rPr lang="en-US" altLang="zh-CN" sz="1800" dirty="0"/>
              <a:t>Series</a:t>
            </a:r>
            <a:r>
              <a:rPr lang="zh-CN" altLang="zh-CN" sz="1800" dirty="0"/>
              <a:t>的方法十分简单，采用赋值的方式对指定索引标签（或位置）对应的数据进行修改即可，如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29351"/>
              </p:ext>
            </p:extLst>
          </p:nvPr>
        </p:nvGraphicFramePr>
        <p:xfrm>
          <a:off x="1135994" y="2444413"/>
          <a:ext cx="8486262" cy="2763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更新元素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series['a'] =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更新后的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series)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更新后的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list,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55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71625"/>
            <a:ext cx="11501437" cy="8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类似</a:t>
            </a:r>
            <a:r>
              <a:rPr lang="en-US" altLang="zh-CN" sz="1800" dirty="0"/>
              <a:t>list</a:t>
            </a:r>
            <a:r>
              <a:rPr lang="zh-CN" altLang="zh-CN" sz="1800" dirty="0"/>
              <a:t>，通过</a:t>
            </a:r>
            <a:r>
              <a:rPr lang="en-US" altLang="zh-CN" sz="1800" dirty="0"/>
              <a:t>append</a:t>
            </a:r>
            <a:r>
              <a:rPr lang="zh-CN" altLang="zh-CN" sz="1800" dirty="0"/>
              <a:t>方法能够在原</a:t>
            </a:r>
            <a:r>
              <a:rPr lang="en-US" altLang="zh-CN" sz="1800" dirty="0"/>
              <a:t>Series</a:t>
            </a:r>
            <a:r>
              <a:rPr lang="zh-CN" altLang="zh-CN" sz="1800" dirty="0"/>
              <a:t>上插入（追加）新的</a:t>
            </a:r>
            <a:r>
              <a:rPr lang="en-US" altLang="zh-CN" sz="1800" dirty="0"/>
              <a:t>Series</a:t>
            </a:r>
            <a:r>
              <a:rPr lang="zh-CN" altLang="zh-CN" sz="1800" dirty="0"/>
              <a:t>。若只在原</a:t>
            </a:r>
            <a:r>
              <a:rPr lang="en-US" altLang="zh-CN" sz="1800" dirty="0"/>
              <a:t>Series</a:t>
            </a:r>
            <a:r>
              <a:rPr lang="zh-CN" altLang="zh-CN" sz="1800" dirty="0"/>
              <a:t>上插入单个值，则采用赋值方式即可，如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66633"/>
              </p:ext>
            </p:extLst>
          </p:nvPr>
        </p:nvGraphicFramePr>
        <p:xfrm>
          <a:off x="1074709" y="2384612"/>
          <a:ext cx="851752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 =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pd.Series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([4, 5], index = ['f', 'g'])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追加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在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series.append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(series1))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在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55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latin typeface="+mj-ea"/>
                <a:ea typeface="+mj-ea"/>
              </a:rPr>
              <a:t>Series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471615"/>
            <a:ext cx="11501437" cy="4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1" dirty="0">
                <a:latin typeface="微软雅黑" pitchFamily="34" charset="-122"/>
              </a:rPr>
              <a:t>更新、插入和删除</a:t>
            </a:r>
            <a:endParaRPr lang="en-US" altLang="zh-CN" sz="1800" b="1" dirty="0">
              <a:latin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70072"/>
              </p:ext>
            </p:extLst>
          </p:nvPr>
        </p:nvGraphicFramePr>
        <p:xfrm>
          <a:off x="1092638" y="2151521"/>
          <a:ext cx="8517527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新增单个数据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series1['h'] = 7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在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插入单个数据后为：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series1)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在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插入单个数据后为：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f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0161" marR="201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1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71625"/>
            <a:ext cx="11501437" cy="8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/>
              <a:t>一般使用</a:t>
            </a:r>
            <a:r>
              <a:rPr lang="en-US" altLang="zh-CN" sz="1800" dirty="0"/>
              <a:t>drop</a:t>
            </a:r>
            <a:r>
              <a:rPr lang="zh-CN" altLang="en-US" sz="1800" dirty="0"/>
              <a:t>方法删除</a:t>
            </a:r>
            <a:r>
              <a:rPr lang="en-US" altLang="zh-CN" sz="1800" dirty="0"/>
              <a:t>Series</a:t>
            </a:r>
            <a:r>
              <a:rPr lang="zh-CN" altLang="en-US" sz="1800" dirty="0"/>
              <a:t>元素，它接收被删除元素对应的索引，</a:t>
            </a:r>
            <a:r>
              <a:rPr lang="en-US" altLang="zh-CN" sz="1800" dirty="0" err="1"/>
              <a:t>inplace</a:t>
            </a:r>
            <a:r>
              <a:rPr lang="en-US" altLang="zh-CN" sz="1800" dirty="0"/>
              <a:t>=True</a:t>
            </a:r>
            <a:r>
              <a:rPr lang="zh-CN" altLang="en-US" sz="1800" dirty="0"/>
              <a:t>表示对原</a:t>
            </a:r>
            <a:r>
              <a:rPr lang="en-US" altLang="zh-CN" sz="1800" dirty="0"/>
              <a:t>Series</a:t>
            </a:r>
            <a:r>
              <a:rPr lang="zh-CN" altLang="en-US" sz="1800" dirty="0"/>
              <a:t>起作用，</a:t>
            </a:r>
            <a:r>
              <a:rPr lang="zh-CN" altLang="zh-CN" sz="1800" dirty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2284"/>
              </p:ext>
            </p:extLst>
          </p:nvPr>
        </p:nvGraphicFramePr>
        <p:xfrm>
          <a:off x="1074709" y="2384612"/>
          <a:ext cx="8517527" cy="223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In[15]: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# 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删除数据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series.drop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('e', </a:t>
                      </a: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inplace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= True)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print('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删除索引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对应数据后的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\n', series)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Out[15]: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删除索引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e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对应数据后的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a    3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b    1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c    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d    3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Name: list, </a:t>
                      </a:r>
                      <a:r>
                        <a:rPr lang="en-US" sz="16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dtype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: int64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4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 err="1">
                <a:latin typeface="+mj-ea"/>
                <a:ea typeface="+mj-ea"/>
              </a:rPr>
              <a:t>DataFrame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71624"/>
            <a:ext cx="11501437" cy="53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err="1"/>
              <a:t>DataFrame</a:t>
            </a:r>
            <a:r>
              <a:rPr lang="zh-CN" altLang="zh-CN" sz="1800" dirty="0"/>
              <a:t>类用于创建</a:t>
            </a:r>
            <a:r>
              <a:rPr lang="en-US" altLang="zh-CN" sz="1800" dirty="0"/>
              <a:t>DataFrame</a:t>
            </a:r>
            <a:r>
              <a:rPr lang="zh-CN" altLang="zh-CN" sz="1800" dirty="0"/>
              <a:t>对象，其基本语法格式如下。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52554"/>
              </p:ext>
            </p:extLst>
          </p:nvPr>
        </p:nvGraphicFramePr>
        <p:xfrm>
          <a:off x="1053398" y="2108666"/>
          <a:ext cx="8558119" cy="773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69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class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pandas.DataFrame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(data=None, index=None, columns=None,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=None, copy=False)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28612" y="3047647"/>
            <a:ext cx="11501437" cy="7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DataFrame</a:t>
            </a:r>
            <a:r>
              <a:rPr lang="zh-CN" altLang="zh-CN" sz="1800" dirty="0"/>
              <a:t>类常用的参数及其说明，如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3171"/>
              </p:ext>
            </p:extLst>
          </p:nvPr>
        </p:nvGraphicFramePr>
        <p:xfrm>
          <a:off x="1093507" y="3838507"/>
          <a:ext cx="8570446" cy="1637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06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dict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。表示输入数据。默认为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。表示索引。默认为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columns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。表示列标签（列名）。默认为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 err="1">
                <a:latin typeface="+mj-ea"/>
                <a:ea typeface="+mj-ea"/>
              </a:rPr>
              <a:t>DataFrame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71621"/>
            <a:ext cx="11501437" cy="82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由于</a:t>
            </a:r>
            <a:r>
              <a:rPr lang="en-US" altLang="zh-CN" sz="1800" dirty="0"/>
              <a:t>DataFrame</a:t>
            </a:r>
            <a:r>
              <a:rPr lang="zh-CN" altLang="zh-CN" sz="1800" dirty="0"/>
              <a:t>是二维数据结构，包含列索引（列名），因此较</a:t>
            </a:r>
            <a:r>
              <a:rPr lang="en-US" altLang="zh-CN" sz="1800" dirty="0"/>
              <a:t>Series</a:t>
            </a:r>
            <a:r>
              <a:rPr lang="zh-CN" altLang="zh-CN" sz="1800" dirty="0"/>
              <a:t>拥有更多的属性。</a:t>
            </a:r>
            <a:r>
              <a:rPr lang="en-US" altLang="zh-CN" sz="1800" dirty="0"/>
              <a:t>DataFrame</a:t>
            </a:r>
            <a:r>
              <a:rPr lang="zh-CN" altLang="zh-CN" sz="1800" dirty="0"/>
              <a:t>常用的属性及其说明，如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6529"/>
              </p:ext>
            </p:extLst>
          </p:nvPr>
        </p:nvGraphicFramePr>
        <p:xfrm>
          <a:off x="1097884" y="2398898"/>
          <a:ext cx="8546179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values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以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的格式返回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对象的所有元素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columns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对象的列标签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对象的数据类型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axes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对象的轴标签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ndim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对象的轴尺寸数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size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对象的个数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shape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对象的形状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45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访问</a:t>
            </a:r>
            <a:r>
              <a:rPr lang="en-US" altLang="zh-CN" b="1" dirty="0" err="1">
                <a:latin typeface="+mj-ea"/>
                <a:ea typeface="+mj-ea"/>
              </a:rPr>
              <a:t>DataFrame</a:t>
            </a:r>
            <a:r>
              <a:rPr lang="zh-CN" altLang="en-US" b="1" dirty="0">
                <a:latin typeface="+mj-ea"/>
                <a:ea typeface="+mj-ea"/>
              </a:rPr>
              <a:t>首尾数据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43050"/>
            <a:ext cx="115014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head</a:t>
            </a:r>
            <a:r>
              <a:rPr lang="zh-CN" altLang="zh-CN" sz="1800" dirty="0"/>
              <a:t>和</a:t>
            </a:r>
            <a:r>
              <a:rPr lang="en-US" altLang="zh-CN" sz="1800" dirty="0"/>
              <a:t>tail</a:t>
            </a:r>
            <a:r>
              <a:rPr lang="zh-CN" altLang="zh-CN" sz="1800" dirty="0"/>
              <a:t>方法用于访问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前</a:t>
            </a:r>
            <a:r>
              <a:rPr lang="en-US" altLang="zh-CN" sz="1800" dirty="0"/>
              <a:t>n</a:t>
            </a:r>
            <a:r>
              <a:rPr lang="zh-CN" altLang="zh-CN" sz="1800" dirty="0"/>
              <a:t>行和后</a:t>
            </a:r>
            <a:r>
              <a:rPr lang="en-US" altLang="zh-CN" sz="1800" dirty="0"/>
              <a:t>n</a:t>
            </a:r>
            <a:r>
              <a:rPr lang="zh-CN" altLang="zh-CN" sz="1800" dirty="0"/>
              <a:t>行数据，默认返回</a:t>
            </a:r>
            <a:r>
              <a:rPr lang="en-US" altLang="zh-CN" sz="1800" dirty="0"/>
              <a:t>5</a:t>
            </a:r>
            <a:r>
              <a:rPr lang="zh-CN" altLang="zh-CN" sz="1800" dirty="0"/>
              <a:t>行数据，如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16096"/>
              </p:ext>
            </p:extLst>
          </p:nvPr>
        </p:nvGraphicFramePr>
        <p:xfrm>
          <a:off x="1101016" y="2133600"/>
          <a:ext cx="8557334" cy="3867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默认返回前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df.head())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默认返回前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返回后</a:t>
                      </a: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df.tail(3))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返回后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4454" marR="24454" marT="3396" marB="339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28762"/>
            <a:ext cx="115014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类似</a:t>
            </a:r>
            <a:r>
              <a:rPr lang="en-US" altLang="zh-CN" sz="1800" dirty="0"/>
              <a:t>Series</a:t>
            </a:r>
            <a:r>
              <a:rPr lang="zh-CN" altLang="zh-CN" sz="1800" dirty="0"/>
              <a:t>，更新</a:t>
            </a:r>
            <a:r>
              <a:rPr lang="en-US" altLang="zh-CN" sz="1800" dirty="0"/>
              <a:t>DataFrame</a:t>
            </a:r>
            <a:r>
              <a:rPr lang="zh-CN" altLang="zh-CN" sz="1800" dirty="0"/>
              <a:t>列也采用赋值的方法，对指定列赋值即可，如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27759"/>
              </p:ext>
            </p:extLst>
          </p:nvPr>
        </p:nvGraphicFramePr>
        <p:xfrm>
          <a:off x="1140805" y="2283763"/>
          <a:ext cx="8537764" cy="2763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更新列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['col1'] = [10, 11, 12, 13, 14]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更新列后的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8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更新列后的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10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12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13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14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7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38"/>
            <a:ext cx="115014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插入列也可以采用赋值方法，如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8267"/>
              </p:ext>
            </p:extLst>
          </p:nvPr>
        </p:nvGraphicFramePr>
        <p:xfrm>
          <a:off x="1082883" y="2310323"/>
          <a:ext cx="8545888" cy="2763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In[26]: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插入列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df['col3'] = [15, 16, 17, 18, 19]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插入列后的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Out[26]: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插入列后的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  col3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10     5    15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11     6    16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12     7    17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13     8    18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14     9    19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6806" marR="36806" marT="5112" marB="51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DataFrame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基础操作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常用类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其他数据类型操作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22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</a:rPr>
              <a:t>DataFrame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更新、插入和删除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43050"/>
            <a:ext cx="115014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删除列方法有多种，如</a:t>
            </a:r>
            <a:r>
              <a:rPr lang="en-US" altLang="zh-CN" sz="1800" dirty="0"/>
              <a:t>del</a:t>
            </a:r>
            <a:r>
              <a:rPr lang="zh-CN" altLang="zh-CN" sz="1800" dirty="0"/>
              <a:t>、</a:t>
            </a:r>
            <a:r>
              <a:rPr lang="en-US" altLang="zh-CN" sz="1800" dirty="0"/>
              <a:t>pop</a:t>
            </a:r>
            <a:r>
              <a:rPr lang="zh-CN" altLang="zh-CN" sz="1800" dirty="0"/>
              <a:t>、</a:t>
            </a:r>
            <a:r>
              <a:rPr lang="en-US" altLang="zh-CN" sz="1800" dirty="0"/>
              <a:t>drop</a:t>
            </a:r>
            <a:r>
              <a:rPr lang="zh-CN" altLang="zh-CN" sz="1800" dirty="0"/>
              <a:t>等，常用的是</a:t>
            </a:r>
            <a:r>
              <a:rPr lang="en-US" altLang="zh-CN" sz="1800" dirty="0"/>
              <a:t>drop</a:t>
            </a:r>
            <a:r>
              <a:rPr lang="zh-CN" altLang="zh-CN" sz="1800" dirty="0"/>
              <a:t>方法，它可以删除行或者列，基本语法格式如下。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02733"/>
              </p:ext>
            </p:extLst>
          </p:nvPr>
        </p:nvGraphicFramePr>
        <p:xfrm>
          <a:off x="1087904" y="2324502"/>
          <a:ext cx="8611907" cy="36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05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DataFrame.drop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(labels, axis=0, level=None,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=False, errors='raise')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28612" y="2839845"/>
            <a:ext cx="11501437" cy="7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drop</a:t>
            </a:r>
            <a:r>
              <a:rPr lang="zh-CN" altLang="zh-CN" sz="1800" dirty="0"/>
              <a:t>方法常用的参数及其说明，如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90008"/>
              </p:ext>
            </p:extLst>
          </p:nvPr>
        </p:nvGraphicFramePr>
        <p:xfrm>
          <a:off x="1067513" y="3576917"/>
          <a:ext cx="8542043" cy="2225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labels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。表示删除的行或列的标签。无默认值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axis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。表示执行操作的轴向，其中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表示删除行，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表示删除列。默认为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levels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或者索引名。表示索引级别。默认为</a:t>
                      </a: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。表示操作是否对原数据生效。默认为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8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</a:rPr>
              <a:t>Index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258977"/>
            <a:ext cx="11501437" cy="58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Index</a:t>
            </a:r>
            <a:r>
              <a:rPr lang="zh-CN" altLang="zh-CN" sz="1800" dirty="0"/>
              <a:t>对象为其他</a:t>
            </a:r>
            <a:r>
              <a:rPr lang="en-US" altLang="zh-CN" sz="1800" dirty="0"/>
              <a:t>pandas</a:t>
            </a:r>
            <a:r>
              <a:rPr lang="zh-CN" altLang="zh-CN" sz="1800" dirty="0"/>
              <a:t>对象的存储轴标签，管理轴标签和其他元数据（如轴名称）。创建</a:t>
            </a:r>
            <a:r>
              <a:rPr lang="en-US" altLang="zh-CN" sz="1800" dirty="0"/>
              <a:t>Series</a:t>
            </a:r>
            <a:r>
              <a:rPr lang="zh-CN" altLang="zh-CN" sz="1800" dirty="0"/>
              <a:t>或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等对象时，索引都会被转换为</a:t>
            </a:r>
            <a:r>
              <a:rPr lang="en-US" altLang="zh-CN" sz="1800" dirty="0"/>
              <a:t>Index</a:t>
            </a:r>
            <a:r>
              <a:rPr lang="zh-CN" altLang="zh-CN" sz="1800" dirty="0"/>
              <a:t>对象。主要</a:t>
            </a:r>
            <a:r>
              <a:rPr lang="en-US" altLang="zh-CN" sz="1800" dirty="0"/>
              <a:t>Index</a:t>
            </a:r>
            <a:r>
              <a:rPr lang="zh-CN" altLang="zh-CN" sz="1800" dirty="0"/>
              <a:t>对象及其说明如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52749"/>
              </p:ext>
            </p:extLst>
          </p:nvPr>
        </p:nvGraphicFramePr>
        <p:xfrm>
          <a:off x="1112530" y="2093132"/>
          <a:ext cx="8533493" cy="1814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6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对象名称</a:t>
                      </a: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54847" marR="548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06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一般的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L="54847" marR="548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06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MultiIndex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层次化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L="54847" marR="548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06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DatetimeIndex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Timestamp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索引对象</a:t>
                      </a:r>
                    </a:p>
                  </a:txBody>
                  <a:tcPr marL="54847" marR="548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06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PeriodIndex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Period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索引对象</a:t>
                      </a:r>
                    </a:p>
                  </a:txBody>
                  <a:tcPr marL="54847" marR="548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87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</a:rPr>
              <a:t>Index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Index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28"/>
            <a:ext cx="11501437" cy="145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Index</a:t>
            </a:r>
            <a:r>
              <a:rPr lang="zh-CN" altLang="zh-CN" sz="1800" dirty="0"/>
              <a:t>对象可以通过</a:t>
            </a:r>
            <a:r>
              <a:rPr lang="en-US" altLang="zh-CN" sz="1800" dirty="0"/>
              <a:t>pandas</a:t>
            </a:r>
            <a:r>
              <a:rPr lang="zh-CN" altLang="zh-CN" sz="1800" dirty="0"/>
              <a:t>模块中的</a:t>
            </a:r>
            <a:r>
              <a:rPr lang="en-US" altLang="zh-CN" sz="1800" dirty="0"/>
              <a:t>Index</a:t>
            </a:r>
            <a:r>
              <a:rPr lang="zh-CN" altLang="zh-CN" sz="1800" dirty="0"/>
              <a:t>类创建，也可以通过创建数据对象如</a:t>
            </a:r>
            <a:r>
              <a:rPr lang="en-US" altLang="zh-CN" sz="1800" dirty="0"/>
              <a:t>Series</a:t>
            </a:r>
            <a:r>
              <a:rPr lang="zh-CN" altLang="zh-CN" sz="1800" dirty="0"/>
              <a:t>、</a:t>
            </a:r>
            <a:r>
              <a:rPr lang="en-US" altLang="zh-CN" sz="1800" dirty="0"/>
              <a:t>DataFrame</a:t>
            </a:r>
            <a:r>
              <a:rPr lang="zh-CN" altLang="zh-CN" sz="1800" dirty="0"/>
              <a:t>时接收</a:t>
            </a:r>
            <a:r>
              <a:rPr lang="en-US" altLang="zh-CN" sz="1800" dirty="0"/>
              <a:t>index</a:t>
            </a:r>
            <a:r>
              <a:rPr lang="zh-CN" altLang="zh-CN" sz="1800" dirty="0"/>
              <a:t>（或</a:t>
            </a:r>
            <a:r>
              <a:rPr lang="en-US" altLang="zh-CN" sz="1800" dirty="0"/>
              <a:t>column</a:t>
            </a:r>
            <a:r>
              <a:rPr lang="zh-CN" altLang="zh-CN" sz="1800" dirty="0"/>
              <a:t>）参数创建，前者属于显式创建，后者属于隐式创建。隐式创建中，通过访问</a:t>
            </a:r>
            <a:r>
              <a:rPr lang="en-US" altLang="zh-CN" sz="1800" dirty="0"/>
              <a:t>index</a:t>
            </a:r>
            <a:r>
              <a:rPr lang="zh-CN" altLang="zh-CN" sz="1800" dirty="0"/>
              <a:t>（或针对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的</a:t>
            </a:r>
            <a:r>
              <a:rPr lang="en-US" altLang="zh-CN" sz="1800" dirty="0"/>
              <a:t>column</a:t>
            </a:r>
            <a:r>
              <a:rPr lang="zh-CN" altLang="zh-CN" sz="1800" dirty="0"/>
              <a:t>）属性即可得到</a:t>
            </a:r>
            <a:r>
              <a:rPr lang="en-US" altLang="zh-CN" sz="1800" dirty="0"/>
              <a:t>Index</a:t>
            </a:r>
            <a:r>
              <a:rPr lang="zh-CN" altLang="zh-CN" sz="1800" dirty="0"/>
              <a:t>。创建的</a:t>
            </a:r>
            <a:r>
              <a:rPr lang="en-US" altLang="zh-CN" sz="1800" dirty="0"/>
              <a:t>Index</a:t>
            </a:r>
            <a:r>
              <a:rPr lang="zh-CN" altLang="zh-CN" sz="1800" dirty="0"/>
              <a:t>对象不可修改，保证了</a:t>
            </a:r>
            <a:r>
              <a:rPr lang="en-US" altLang="zh-CN" sz="1800" dirty="0"/>
              <a:t>Index</a:t>
            </a:r>
            <a:r>
              <a:rPr lang="zh-CN" altLang="zh-CN" sz="1800" dirty="0"/>
              <a:t>对象在各个数据结构之间的安全共享。</a:t>
            </a:r>
            <a:r>
              <a:rPr lang="en-US" altLang="zh-CN" sz="1800" dirty="0"/>
              <a:t>Series</a:t>
            </a:r>
            <a:r>
              <a:rPr lang="zh-CN" altLang="zh-CN" sz="1800" dirty="0"/>
              <a:t>的索引是一个</a:t>
            </a:r>
            <a:r>
              <a:rPr lang="en-US" altLang="zh-CN" sz="1800" dirty="0"/>
              <a:t>Index</a:t>
            </a:r>
            <a:r>
              <a:rPr lang="zh-CN" altLang="zh-CN" sz="1800" dirty="0"/>
              <a:t>对象，访问</a:t>
            </a:r>
            <a:r>
              <a:rPr lang="en-US" altLang="zh-CN" sz="1800" dirty="0"/>
              <a:t>Series</a:t>
            </a:r>
            <a:r>
              <a:rPr lang="zh-CN" altLang="zh-CN" sz="1800" dirty="0"/>
              <a:t>索引，如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45359"/>
              </p:ext>
            </p:extLst>
          </p:nvPr>
        </p:nvGraphicFramePr>
        <p:xfrm>
          <a:off x="1108355" y="3009609"/>
          <a:ext cx="8572851" cy="89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In[29]: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172" marR="68172" marT="9468" marB="9468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 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series.index)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172" marR="68172" marT="9468" marB="94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Out[29]: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172" marR="68172" marT="9468" marB="9468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 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Index(['a', 'b', 'c', 'd'],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='object')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172" marR="68172" marT="9468" marB="94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28612" y="4219425"/>
            <a:ext cx="11501437" cy="8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Index</a:t>
            </a:r>
            <a:r>
              <a:rPr lang="zh-CN" altLang="zh-CN" sz="1800" dirty="0"/>
              <a:t>对象常用的属性及其说明，如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  <a:p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91637"/>
              </p:ext>
            </p:extLst>
          </p:nvPr>
        </p:nvGraphicFramePr>
        <p:xfrm>
          <a:off x="1111624" y="4830454"/>
          <a:ext cx="8552329" cy="1088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3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3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is_monotonic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当各元素均大于前一个元素时，返回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3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is_unique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当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没有重复值时，返回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True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3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</a:rPr>
              <a:t>Index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常用方法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10830"/>
            <a:ext cx="11501437" cy="52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Index</a:t>
            </a:r>
            <a:r>
              <a:rPr lang="zh-CN" altLang="zh-CN" sz="1800" dirty="0"/>
              <a:t>对象的常用方法及其说明，如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29467"/>
              </p:ext>
            </p:extLst>
          </p:nvPr>
        </p:nvGraphicFramePr>
        <p:xfrm>
          <a:off x="1100098" y="2104845"/>
          <a:ext cx="8528673" cy="362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29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方法名称</a:t>
                      </a: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append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连接另一个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对象，产生一个新的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difference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计算两个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对象的差集，得到一个新的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intersection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计算两个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对象的交集</a:t>
                      </a: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union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计算两个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对象的并集</a:t>
                      </a: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isin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计算一个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是否在另一个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数组</a:t>
                      </a: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delete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删除指定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的元素，并得到新的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drop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删除传入的值，并得到新的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insert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将元素插入到指定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处，并得到新的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2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unique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7423" marR="2742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中唯一值的数组</a:t>
                      </a:r>
                    </a:p>
                  </a:txBody>
                  <a:tcPr marL="27423" marR="2742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9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DataFrame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基础操作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常用类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其他数据类型操作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753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+mj-ea"/>
              </a:rPr>
              <a:t>索引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57328"/>
            <a:ext cx="11504800" cy="11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根据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的定义可知，</a:t>
            </a:r>
            <a:r>
              <a:rPr lang="en-US" altLang="zh-CN" sz="1800" dirty="0"/>
              <a:t>DataFrame</a:t>
            </a:r>
            <a:r>
              <a:rPr lang="zh-CN" altLang="zh-CN" sz="1800" dirty="0"/>
              <a:t>是一个带有标签的二维数组，每个标签相当每一列的列名。只要以</a:t>
            </a:r>
            <a:r>
              <a:rPr lang="en-US" altLang="zh-CN" sz="1800" dirty="0"/>
              <a:t>dict</a:t>
            </a:r>
            <a:r>
              <a:rPr lang="zh-CN" altLang="zh-CN" sz="1800" dirty="0"/>
              <a:t>访问某一个键（</a:t>
            </a:r>
            <a:r>
              <a:rPr lang="en-US" altLang="zh-CN" sz="1800" dirty="0"/>
              <a:t>key</a:t>
            </a:r>
            <a:r>
              <a:rPr lang="zh-CN" altLang="zh-CN" sz="1800" dirty="0"/>
              <a:t>）的值的方式访问对应的列名，就可以访问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的某列数据，它返回的是</a:t>
            </a:r>
            <a:r>
              <a:rPr lang="en-US" altLang="zh-CN" sz="1800" dirty="0"/>
              <a:t>Series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30382"/>
              </p:ext>
            </p:extLst>
          </p:nvPr>
        </p:nvGraphicFramePr>
        <p:xfrm>
          <a:off x="1114425" y="2833498"/>
          <a:ext cx="8515350" cy="302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import pandas as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pd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=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pd.DataFrame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({'col1': [0, 1, 2, 3, 4], 'col2': [5, 6, 7, 8, 9]},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               index = ['a', 'b', 'c', 'd', 'e'])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创建的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创建的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为：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3179"/>
              </p:ext>
            </p:extLst>
          </p:nvPr>
        </p:nvGraphicFramePr>
        <p:xfrm>
          <a:off x="1019801" y="1753824"/>
          <a:ext cx="8601077" cy="247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8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访问单列数据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['col1'])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col1, </a:t>
                      </a: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9201" marR="19201" marT="2667" marB="26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49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71616"/>
            <a:ext cx="11504800" cy="6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此外，还能够以属性的方式访问单列数据，如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3112"/>
              </p:ext>
            </p:extLst>
          </p:nvPr>
        </p:nvGraphicFramePr>
        <p:xfrm>
          <a:off x="1087068" y="2402540"/>
          <a:ext cx="8571281" cy="249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705" marR="39705" marT="5515" marB="551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以属性的方式访问单列数据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df.col1)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705" marR="39705" marT="5515" marB="55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705" marR="39705" marT="5515" marB="551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col1,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9705" marR="39705" marT="5515" marB="55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 bwMode="auto">
          <a:xfrm>
            <a:off x="346541" y="5086122"/>
            <a:ext cx="11504800" cy="9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以上两种基础的索引方法均可以获得</a:t>
            </a:r>
            <a:r>
              <a:rPr lang="en-US" altLang="zh-CN" sz="1800" dirty="0"/>
              <a:t>DataFrame</a:t>
            </a:r>
            <a:r>
              <a:rPr lang="zh-CN" altLang="zh-CN" sz="1800" dirty="0"/>
              <a:t>中的某一列数据，但是不建议使用属性的方法访问数据，因为通常列名为英文，以属性方式访问某一列的形式和访问属性相同，若列名与属性相同，则会引起程序混乱，也使得代码晦涩难懂。</a:t>
            </a:r>
            <a:endParaRPr lang="zh-CN" altLang="zh-CN"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746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57330"/>
            <a:ext cx="11504800" cy="64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中某一列的某几行时，可以采用适用于</a:t>
            </a:r>
            <a:r>
              <a:rPr lang="en-US" altLang="zh-CN" sz="1800" dirty="0"/>
              <a:t>Series</a:t>
            </a:r>
            <a:r>
              <a:rPr lang="zh-CN" altLang="zh-CN" sz="1800" dirty="0"/>
              <a:t>的索引方式，如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38689"/>
              </p:ext>
            </p:extLst>
          </p:nvPr>
        </p:nvGraphicFramePr>
        <p:xfrm>
          <a:off x="1050533" y="2334672"/>
          <a:ext cx="8560986" cy="194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访问单列多行数据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['col1'][0: 3])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col1,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1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85901"/>
            <a:ext cx="115048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多列数据时，可以将多个列的列名（列标签）视为一个</a:t>
            </a:r>
            <a:r>
              <a:rPr lang="en-US" altLang="zh-CN" sz="1800" dirty="0"/>
              <a:t>list</a:t>
            </a:r>
            <a:r>
              <a:rPr lang="zh-CN" altLang="zh-CN" sz="1800" dirty="0"/>
              <a:t>，因此接收多个列名组成的</a:t>
            </a:r>
            <a:r>
              <a:rPr lang="en-US" altLang="zh-CN" sz="1800" dirty="0"/>
              <a:t>list</a:t>
            </a:r>
            <a:r>
              <a:rPr lang="zh-CN" altLang="zh-CN" sz="1800" dirty="0"/>
              <a:t>即可访问多列数据，与此同时，也可选择多行数据，如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11352"/>
              </p:ext>
            </p:extLst>
          </p:nvPr>
        </p:nvGraphicFramePr>
        <p:xfrm>
          <a:off x="1130489" y="2570673"/>
          <a:ext cx="8479675" cy="222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07" marR="46407" marT="6445" marB="644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访问多列多行数据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[['col1', 'col2']][0: 3])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07" marR="46407" marT="6445" marB="64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07" marR="46407" marT="6445" marB="644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07" marR="46407" marT="6445" marB="64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4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87351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</a:rPr>
              <a:t>pandas</a:t>
            </a:r>
            <a:r>
              <a:rPr lang="zh-CN" altLang="en-US" dirty="0">
                <a:latin typeface="微软雅黑" pitchFamily="34" charset="-122"/>
              </a:rPr>
              <a:t>常用类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121415"/>
            <a:ext cx="11501437" cy="5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pandas</a:t>
            </a:r>
            <a:r>
              <a:rPr lang="zh-CN" altLang="zh-CN" sz="1800" dirty="0"/>
              <a:t>提供了众多类，满足不同的使用需求，其中常用的类，如下</a:t>
            </a:r>
            <a:r>
              <a:rPr lang="zh-CN" altLang="en-US" sz="1800" dirty="0"/>
              <a:t>表所示</a:t>
            </a:r>
            <a:r>
              <a:rPr lang="zh-CN" altLang="zh-CN" sz="1800" dirty="0"/>
              <a:t>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80167"/>
              </p:ext>
            </p:extLst>
          </p:nvPr>
        </p:nvGraphicFramePr>
        <p:xfrm>
          <a:off x="4267387" y="3867799"/>
          <a:ext cx="2571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53890" imgH="190417" progId="Equation.DSMT4">
                  <p:embed/>
                </p:oleObj>
              </mc:Choice>
              <mc:Fallback>
                <p:oleObj r:id="rId3" imgW="253890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387" y="3867799"/>
                        <a:ext cx="2571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75191"/>
              </p:ext>
            </p:extLst>
          </p:nvPr>
        </p:nvGraphicFramePr>
        <p:xfrm>
          <a:off x="4705910" y="3855099"/>
          <a:ext cx="3333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330057" imgH="190417" progId="Equation.DSMT4">
                  <p:embed/>
                </p:oleObj>
              </mc:Choice>
              <mc:Fallback>
                <p:oleObj r:id="rId5" imgW="33005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910" y="3855099"/>
                        <a:ext cx="3333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17382"/>
              </p:ext>
            </p:extLst>
          </p:nvPr>
        </p:nvGraphicFramePr>
        <p:xfrm>
          <a:off x="4735513" y="4091549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342751" imgH="190417" progId="Equation.DSMT4">
                  <p:embed/>
                </p:oleObj>
              </mc:Choice>
              <mc:Fallback>
                <p:oleObj r:id="rId7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4091549"/>
                        <a:ext cx="342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09430"/>
              </p:ext>
            </p:extLst>
          </p:nvPr>
        </p:nvGraphicFramePr>
        <p:xfrm>
          <a:off x="5129213" y="4735881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9" imgW="342751" imgH="190417" progId="Equation.DSMT4">
                  <p:embed/>
                </p:oleObj>
              </mc:Choice>
              <mc:Fallback>
                <p:oleObj r:id="rId9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4735881"/>
                        <a:ext cx="3429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40632"/>
              </p:ext>
            </p:extLst>
          </p:nvPr>
        </p:nvGraphicFramePr>
        <p:xfrm>
          <a:off x="5154613" y="4939460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1" imgW="342751" imgH="190417" progId="Equation.DSMT4">
                  <p:embed/>
                </p:oleObj>
              </mc:Choice>
              <mc:Fallback>
                <p:oleObj r:id="rId11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939460"/>
                        <a:ext cx="342900" cy="19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797834"/>
              </p:ext>
            </p:extLst>
          </p:nvPr>
        </p:nvGraphicFramePr>
        <p:xfrm>
          <a:off x="4273550" y="4083050"/>
          <a:ext cx="2571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3" imgW="253890" imgH="190417" progId="Equation.DSMT4">
                  <p:embed/>
                </p:oleObj>
              </mc:Choice>
              <mc:Fallback>
                <p:oleObj r:id="rId13" imgW="253890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083050"/>
                        <a:ext cx="2571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21437"/>
              </p:ext>
            </p:extLst>
          </p:nvPr>
        </p:nvGraphicFramePr>
        <p:xfrm>
          <a:off x="1042988" y="2043114"/>
          <a:ext cx="8586787" cy="3041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74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57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Series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基本数据结构，一维标签数组，能够保存任何数据类型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0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DataFrame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基本数据结构，一般为二维数组，是一组有序的列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57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索引对象，负责管理轴标签和其他元数据（比如轴名称）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57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groupby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分组对象，通过传入需要分组的参数实现对数据分组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0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Timestamp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时间戳对象，表示时间轴上的一个时刻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57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Timedelta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时间差对象，用来计算两个时间点的差值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4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基础索引方式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71615"/>
            <a:ext cx="11504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若只访问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某几行数据，则方式与访问多列多行相似，此时不用接收所有列名组成的</a:t>
            </a:r>
            <a:r>
              <a:rPr lang="en-US" altLang="zh-CN" sz="1800" dirty="0"/>
              <a:t>list</a:t>
            </a:r>
            <a:r>
              <a:rPr lang="zh-CN" altLang="zh-CN" sz="1800" dirty="0"/>
              <a:t>，使用“</a:t>
            </a:r>
            <a:r>
              <a:rPr lang="en-US" altLang="zh-CN" sz="1800" dirty="0"/>
              <a:t>:</a:t>
            </a:r>
            <a:r>
              <a:rPr lang="zh-CN" altLang="zh-CN" sz="1800" dirty="0"/>
              <a:t>”代替即可，如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18218"/>
              </p:ext>
            </p:extLst>
          </p:nvPr>
        </p:nvGraphicFramePr>
        <p:xfrm>
          <a:off x="1037364" y="2587925"/>
          <a:ext cx="8572194" cy="194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In[6]: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访问多行数据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[: ][0: 3])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Out[6]: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行为：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130" marR="47130" marT="6546" marB="65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62951"/>
            <a:ext cx="11504800" cy="109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loc</a:t>
            </a:r>
            <a:r>
              <a:rPr lang="zh-CN" altLang="zh-CN" sz="1800" dirty="0"/>
              <a:t>方法是基于名称的索引方法，它接收索引名称（标签），若索引名称不存在则会报错。</a:t>
            </a:r>
            <a:r>
              <a:rPr lang="en-US" altLang="zh-CN" sz="1800" dirty="0"/>
              <a:t>loc</a:t>
            </a:r>
            <a:r>
              <a:rPr lang="zh-CN" altLang="zh-CN" sz="1800" dirty="0"/>
              <a:t>方法也能够接收整数，但这个整数必须是已存在的索引名称。</a:t>
            </a:r>
            <a:r>
              <a:rPr lang="en-US" altLang="zh-CN" sz="1800" dirty="0"/>
              <a:t>loc</a:t>
            </a:r>
            <a:r>
              <a:rPr lang="zh-CN" altLang="zh-CN" sz="1800" dirty="0"/>
              <a:t>方法的基本语法格式如下。</a:t>
            </a:r>
            <a:endParaRPr lang="zh-CN" altLang="zh-CN" sz="1800" b="1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8439"/>
              </p:ext>
            </p:extLst>
          </p:nvPr>
        </p:nvGraphicFramePr>
        <p:xfrm>
          <a:off x="1017540" y="2813780"/>
          <a:ext cx="8611907" cy="362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DataFrame.loc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行索引名称或条件，列索引名称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]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39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62951"/>
            <a:ext cx="11504800" cy="109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err="1"/>
              <a:t>loc</a:t>
            </a:r>
            <a:r>
              <a:rPr lang="zh-CN" altLang="zh-CN" sz="1800" dirty="0"/>
              <a:t>方法可以像基础索引方式一样访问数据子集。行索引在前，列索引在后，整行或整列用“</a:t>
            </a:r>
            <a:r>
              <a:rPr lang="en-US" altLang="zh-CN" sz="1800" dirty="0"/>
              <a:t>:</a:t>
            </a:r>
            <a:r>
              <a:rPr lang="zh-CN" altLang="zh-CN" sz="1800" dirty="0"/>
              <a:t>”代替，当只查看行数据时“</a:t>
            </a:r>
            <a:r>
              <a:rPr lang="en-US" altLang="zh-CN" sz="1800" dirty="0"/>
              <a:t>:</a:t>
            </a:r>
            <a:r>
              <a:rPr lang="zh-CN" altLang="zh-CN" sz="1800" dirty="0"/>
              <a:t>”可以省略，如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b="1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2932"/>
              </p:ext>
            </p:extLst>
          </p:nvPr>
        </p:nvGraphicFramePr>
        <p:xfrm>
          <a:off x="1079593" y="2656937"/>
          <a:ext cx="856710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In[7]: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访问单列数据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df.loc[: , 'col1'])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Out[7]: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a   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1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3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col1,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In[8]: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访问多列数据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df.loc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[: , ['col1', 'col2']])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7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05799"/>
            <a:ext cx="11504800" cy="53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zh-CN" altLang="zh-CN" sz="1800" b="1" dirty="0"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0509"/>
              </p:ext>
            </p:extLst>
          </p:nvPr>
        </p:nvGraphicFramePr>
        <p:xfrm>
          <a:off x="1078915" y="2035834"/>
          <a:ext cx="8567108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1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Out[8]: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In[9]: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访问单行数据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行对应数据为：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df.loc['a', :])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Out[9]: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行对应数据为：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col1   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Name: a,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int64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In[10]: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访问多行数据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行对应数据为：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df.loc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[['a', 'b'], :])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58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66592"/>
            <a:ext cx="11504800" cy="6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15952"/>
              </p:ext>
            </p:extLst>
          </p:nvPr>
        </p:nvGraphicFramePr>
        <p:xfrm>
          <a:off x="1096845" y="2238943"/>
          <a:ext cx="856710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6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Out[10]: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行、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行对应数据为：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In[11]: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行列结合访问数据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行，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列对应的数据为：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 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df.loc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[['a', 'b'], ['col1', 'col2']])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Out[11]: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行，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列、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列对应的数据为：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10182" marR="101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54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84520"/>
            <a:ext cx="11504800" cy="15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loc</a:t>
            </a:r>
            <a:r>
              <a:rPr lang="zh-CN" altLang="zh-CN" sz="1800" dirty="0"/>
              <a:t>方法接收多种输入形式，输入形式包括单个索引名称、索引名称组成的</a:t>
            </a:r>
            <a:r>
              <a:rPr lang="en-US" altLang="zh-CN" sz="1800" dirty="0"/>
              <a:t>list</a:t>
            </a:r>
            <a:r>
              <a:rPr lang="zh-CN" altLang="zh-CN" sz="1800" dirty="0"/>
              <a:t>、名称切片、</a:t>
            </a:r>
            <a:r>
              <a:rPr lang="en-US" altLang="zh-CN" sz="1800" dirty="0"/>
              <a:t>bool</a:t>
            </a:r>
            <a:r>
              <a:rPr lang="zh-CN" altLang="zh-CN" sz="1800" dirty="0"/>
              <a:t>类型的数据（</a:t>
            </a:r>
            <a:r>
              <a:rPr lang="en-US" altLang="zh-CN" sz="1800" dirty="0"/>
              <a:t>Series</a:t>
            </a:r>
            <a:r>
              <a:rPr lang="zh-CN" altLang="zh-CN" sz="1800" dirty="0"/>
              <a:t>、</a:t>
            </a:r>
            <a:r>
              <a:rPr lang="en-US" altLang="zh-CN" sz="1800" dirty="0"/>
              <a:t>list</a:t>
            </a:r>
            <a:r>
              <a:rPr lang="zh-CN" altLang="zh-CN" sz="1800" dirty="0"/>
              <a:t>或</a:t>
            </a:r>
            <a:r>
              <a:rPr lang="en-US" altLang="zh-CN" sz="1800" dirty="0"/>
              <a:t>array</a:t>
            </a:r>
            <a:r>
              <a:rPr lang="zh-CN" altLang="zh-CN" sz="1800" dirty="0"/>
              <a:t>）、包含一个参数的函数这</a:t>
            </a:r>
            <a:r>
              <a:rPr lang="en-US" altLang="zh-CN" sz="1800" dirty="0"/>
              <a:t>5</a:t>
            </a:r>
            <a:r>
              <a:rPr lang="zh-CN" altLang="zh-CN" sz="1800" dirty="0"/>
              <a:t>种。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使用</a:t>
            </a:r>
            <a:r>
              <a:rPr lang="en-US" altLang="zh-CN" sz="1800" dirty="0"/>
              <a:t>loc</a:t>
            </a:r>
            <a:r>
              <a:rPr lang="zh-CN" altLang="zh-CN" sz="1800" dirty="0"/>
              <a:t>方法允许的</a:t>
            </a:r>
            <a:r>
              <a:rPr lang="en-US" altLang="zh-CN" sz="1800" dirty="0"/>
              <a:t>5</a:t>
            </a:r>
            <a:r>
              <a:rPr lang="zh-CN" altLang="zh-CN" sz="1800" dirty="0"/>
              <a:t>种输入形式进行索引操作，如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b="1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7497"/>
              </p:ext>
            </p:extLst>
          </p:nvPr>
        </p:nvGraphicFramePr>
        <p:xfrm>
          <a:off x="1100479" y="3090586"/>
          <a:ext cx="8492433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print('DataFrame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列大于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的数据为：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df.loc[df['col1'] &gt; 0, :])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Out[12]: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In[13]: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接收函数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df.loc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[lambda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: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['col1'] &gt; 0, :])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05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84520"/>
            <a:ext cx="11504800" cy="5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11553"/>
              </p:ext>
            </p:extLst>
          </p:nvPr>
        </p:nvGraphicFramePr>
        <p:xfrm>
          <a:off x="1099802" y="2347247"/>
          <a:ext cx="849243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Out[13]: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     2     7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84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62950"/>
            <a:ext cx="11504800" cy="130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iloc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另外一种常用的索引方法是</a:t>
            </a:r>
            <a:r>
              <a:rPr lang="en-US" altLang="zh-CN" sz="1800" dirty="0"/>
              <a:t>iloc</a:t>
            </a:r>
            <a:r>
              <a:rPr lang="zh-CN" altLang="zh-CN" sz="1800" dirty="0"/>
              <a:t>，与</a:t>
            </a:r>
            <a:r>
              <a:rPr lang="en-US" altLang="zh-CN" sz="1800" dirty="0"/>
              <a:t>loc</a:t>
            </a:r>
            <a:r>
              <a:rPr lang="zh-CN" altLang="zh-CN" sz="1800" dirty="0"/>
              <a:t>方法基于索引名称不同，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方法完全基于位置，它接收</a:t>
            </a:r>
            <a:r>
              <a:rPr lang="en-US" altLang="zh-CN" sz="1800" dirty="0"/>
              <a:t>int</a:t>
            </a:r>
            <a:r>
              <a:rPr lang="zh-CN" altLang="zh-CN" sz="1800" dirty="0"/>
              <a:t>，不能接收索引名称，否则会报错。</a:t>
            </a:r>
            <a:r>
              <a:rPr lang="en-US" altLang="zh-CN" sz="1800" dirty="0"/>
              <a:t>iloc</a:t>
            </a:r>
            <a:r>
              <a:rPr lang="zh-CN" altLang="zh-CN" sz="1800" dirty="0"/>
              <a:t>的用法完全与</a:t>
            </a:r>
            <a:r>
              <a:rPr lang="en-US" altLang="zh-CN" sz="1800" dirty="0"/>
              <a:t>NumPy</a:t>
            </a:r>
            <a:r>
              <a:rPr lang="zh-CN" altLang="zh-CN" sz="1800" dirty="0"/>
              <a:t>中</a:t>
            </a:r>
            <a:r>
              <a:rPr lang="en-US" altLang="zh-CN" sz="1800" dirty="0"/>
              <a:t>ndarray</a:t>
            </a:r>
            <a:r>
              <a:rPr lang="zh-CN" altLang="zh-CN" sz="1800" dirty="0"/>
              <a:t>的数字索引方式相同。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方法的基本语法格式如下。</a:t>
            </a:r>
            <a:endParaRPr lang="zh-CN" altLang="zh-CN" sz="1800" b="1" dirty="0">
              <a:latin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3053"/>
              </p:ext>
            </p:extLst>
          </p:nvPr>
        </p:nvGraphicFramePr>
        <p:xfrm>
          <a:off x="1012491" y="2863970"/>
          <a:ext cx="8629836" cy="47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DataFrame.iloc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行索引位置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lang="zh-CN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列索引位置</a:t>
                      </a: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]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 bwMode="auto">
          <a:xfrm>
            <a:off x="346541" y="3438249"/>
            <a:ext cx="11504800" cy="150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1800" dirty="0"/>
              <a:t>使用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方法访问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的数据子集，基本用法与</a:t>
            </a:r>
            <a:r>
              <a:rPr lang="en-US" altLang="zh-CN" sz="1800" dirty="0"/>
              <a:t>loc</a:t>
            </a:r>
            <a:r>
              <a:rPr lang="zh-CN" altLang="zh-CN" sz="1800" dirty="0"/>
              <a:t>方法类似，行在前，列在后，它们的主要区别有两个。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sz="1800" dirty="0"/>
              <a:t>loc</a:t>
            </a:r>
            <a:r>
              <a:rPr lang="zh-CN" altLang="zh-CN" sz="1800" dirty="0"/>
              <a:t>方法传入的是索引名称，而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方法限定为是索引位置。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sz="1800" dirty="0"/>
              <a:t>loc</a:t>
            </a:r>
            <a:r>
              <a:rPr lang="zh-CN" altLang="zh-CN" sz="1800" dirty="0"/>
              <a:t>方法传入的行索引名称如果为一个区间，那么前后均为闭区间，而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方法为前闭后开区间。</a:t>
            </a:r>
          </a:p>
        </p:txBody>
      </p:sp>
    </p:spTree>
    <p:extLst>
      <p:ext uri="{BB962C8B-B14F-4D97-AF65-F5344CB8AC3E}">
        <p14:creationId xmlns:p14="http://schemas.microsoft.com/office/powerpoint/2010/main" val="251300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80878"/>
            <a:ext cx="11504800" cy="152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iloc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类似</a:t>
            </a:r>
            <a:r>
              <a:rPr lang="en-US" altLang="zh-CN" sz="1800" dirty="0"/>
              <a:t>loc</a:t>
            </a:r>
            <a:r>
              <a:rPr lang="zh-CN" altLang="zh-CN" sz="1800" dirty="0"/>
              <a:t>方法，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方法也允许多种输入形式，输入形式包括单个</a:t>
            </a:r>
            <a:r>
              <a:rPr lang="en-US" altLang="zh-CN" sz="1800" dirty="0"/>
              <a:t>int</a:t>
            </a:r>
            <a:r>
              <a:rPr lang="zh-CN" altLang="zh-CN" sz="1800" dirty="0"/>
              <a:t>、</a:t>
            </a:r>
            <a:r>
              <a:rPr lang="en-US" altLang="zh-CN" sz="1800" dirty="0"/>
              <a:t>int</a:t>
            </a:r>
            <a:r>
              <a:rPr lang="zh-CN" altLang="zh-CN" sz="1800" dirty="0"/>
              <a:t>组成的</a:t>
            </a:r>
            <a:r>
              <a:rPr lang="en-US" altLang="zh-CN" sz="1800" dirty="0"/>
              <a:t>list</a:t>
            </a:r>
            <a:r>
              <a:rPr lang="zh-CN" altLang="zh-CN" sz="1800" dirty="0"/>
              <a:t>、</a:t>
            </a:r>
            <a:r>
              <a:rPr lang="en-US" altLang="zh-CN" sz="1800" dirty="0"/>
              <a:t>int</a:t>
            </a:r>
            <a:r>
              <a:rPr lang="zh-CN" altLang="zh-CN" sz="1800" dirty="0"/>
              <a:t>切片、</a:t>
            </a:r>
            <a:r>
              <a:rPr lang="en-US" altLang="zh-CN" sz="1800" dirty="0"/>
              <a:t>bool</a:t>
            </a:r>
            <a:r>
              <a:rPr lang="zh-CN" altLang="zh-CN" sz="1800" dirty="0"/>
              <a:t>类型的数据（</a:t>
            </a:r>
            <a:r>
              <a:rPr lang="en-US" altLang="zh-CN" sz="1800" dirty="0"/>
              <a:t>list</a:t>
            </a:r>
            <a:r>
              <a:rPr lang="zh-CN" altLang="zh-CN" sz="1800" dirty="0"/>
              <a:t>或</a:t>
            </a:r>
            <a:r>
              <a:rPr lang="en-US" altLang="zh-CN" sz="1800" dirty="0"/>
              <a:t>array</a:t>
            </a:r>
            <a:r>
              <a:rPr lang="zh-CN" altLang="zh-CN" sz="1800" dirty="0"/>
              <a:t>）、包含一个参数的函数这</a:t>
            </a:r>
            <a:r>
              <a:rPr lang="en-US" altLang="zh-CN" sz="1800" dirty="0"/>
              <a:t>5</a:t>
            </a:r>
            <a:r>
              <a:rPr lang="zh-CN" altLang="zh-CN" sz="1800" dirty="0"/>
              <a:t>种。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使用</a:t>
            </a:r>
            <a:r>
              <a:rPr lang="en-US" altLang="zh-CN" sz="1800" dirty="0"/>
              <a:t>iloc</a:t>
            </a:r>
            <a:r>
              <a:rPr lang="zh-CN" altLang="zh-CN" sz="1800" dirty="0"/>
              <a:t>方法允许的</a:t>
            </a:r>
            <a:r>
              <a:rPr lang="en-US" altLang="zh-CN" sz="1800" dirty="0"/>
              <a:t>5</a:t>
            </a:r>
            <a:r>
              <a:rPr lang="zh-CN" altLang="zh-CN" sz="1800" dirty="0"/>
              <a:t>种输入形式进行索引操作，如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9735"/>
              </p:ext>
            </p:extLst>
          </p:nvPr>
        </p:nvGraphicFramePr>
        <p:xfrm>
          <a:off x="1089322" y="3104875"/>
          <a:ext cx="850756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In[19]: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的数据为：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df.iloc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['col1'].values&gt;0, :])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Out[19]: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col1  col2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     1     6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     2     7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     3     8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     4     9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3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索引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loc</a:t>
            </a:r>
            <a:r>
              <a:rPr lang="zh-CN" altLang="en-US" b="1" dirty="0">
                <a:latin typeface="+mj-ea"/>
              </a:rPr>
              <a:t>方法和</a:t>
            </a:r>
            <a:r>
              <a:rPr lang="en-US" altLang="zh-CN" b="1" dirty="0" err="1">
                <a:latin typeface="+mj-ea"/>
              </a:rPr>
              <a:t>iloc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62950"/>
            <a:ext cx="11504800" cy="49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 err="1"/>
              <a:t>iloc</a:t>
            </a:r>
            <a:r>
              <a:rPr lang="zh-CN" altLang="en-US" sz="1800" b="1" dirty="0"/>
              <a:t>方法</a:t>
            </a:r>
            <a:endParaRPr lang="en-US" altLang="zh-CN" sz="1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51114"/>
              </p:ext>
            </p:extLst>
          </p:nvPr>
        </p:nvGraphicFramePr>
        <p:xfrm>
          <a:off x="1037563" y="2276155"/>
          <a:ext cx="850756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In[20]: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# 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接收函数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print('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的数据为：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df.iloc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[lambda 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 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df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['col1'].values&gt;0, :])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Out[20]: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DataFrame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col1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列大于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的数据为：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col1  col2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     1     6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     2     7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     3     8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     4     9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3263" marR="2326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+mj-ea"/>
              </a:rPr>
              <a:t>Series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41"/>
            <a:ext cx="11501437" cy="5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Series</a:t>
            </a:r>
            <a:r>
              <a:rPr lang="zh-CN" altLang="zh-CN" sz="1800" dirty="0"/>
              <a:t>类用于创建</a:t>
            </a:r>
            <a:r>
              <a:rPr lang="en-US" altLang="zh-CN" sz="1800" dirty="0"/>
              <a:t>Series</a:t>
            </a:r>
            <a:r>
              <a:rPr lang="zh-CN" altLang="zh-CN" sz="1800" dirty="0"/>
              <a:t>对象，其主要参数为</a:t>
            </a:r>
            <a:r>
              <a:rPr lang="en-US" altLang="zh-CN" sz="1800" dirty="0"/>
              <a:t>data</a:t>
            </a:r>
            <a:r>
              <a:rPr lang="zh-CN" altLang="zh-CN" sz="1800" dirty="0"/>
              <a:t>和</a:t>
            </a:r>
            <a:r>
              <a:rPr lang="en-US" altLang="zh-CN" sz="1800" dirty="0"/>
              <a:t>index</a:t>
            </a:r>
            <a:r>
              <a:rPr lang="zh-CN" altLang="zh-CN" sz="1800" dirty="0"/>
              <a:t>，基本语法格式如下。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9143"/>
              </p:ext>
            </p:extLst>
          </p:nvPr>
        </p:nvGraphicFramePr>
        <p:xfrm>
          <a:off x="1072004" y="2123375"/>
          <a:ext cx="8522262" cy="773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4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class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pandas.Series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(data=None, index=None,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=None, name=None, copy=False,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fastpath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=False)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内容占位符 3"/>
          <p:cNvSpPr txBox="1">
            <a:spLocks/>
          </p:cNvSpPr>
          <p:nvPr/>
        </p:nvSpPr>
        <p:spPr bwMode="auto">
          <a:xfrm>
            <a:off x="328613" y="3080371"/>
            <a:ext cx="11501437" cy="6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Series</a:t>
            </a:r>
            <a:r>
              <a:rPr lang="zh-CN" altLang="zh-CN" sz="1800" dirty="0"/>
              <a:t>类常用的参数及其说明，如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08764"/>
              </p:ext>
            </p:extLst>
          </p:nvPr>
        </p:nvGraphicFramePr>
        <p:xfrm>
          <a:off x="1093508" y="3753707"/>
          <a:ext cx="8588374" cy="1862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1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dict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。表示接收的数据。默认为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4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。表示索引，它必须与数据长度相同。默认为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1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name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对象的名称。默认为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0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排序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 err="1">
                <a:latin typeface="+mj-ea"/>
              </a:rPr>
              <a:t>sort_index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30732"/>
            <a:ext cx="11504800" cy="5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err="1"/>
              <a:t>sort_index</a:t>
            </a:r>
            <a:r>
              <a:rPr lang="zh-CN" altLang="zh-CN" sz="1800" dirty="0"/>
              <a:t>方法用于对</a:t>
            </a:r>
            <a:r>
              <a:rPr lang="en-US" altLang="zh-CN" sz="1800" dirty="0"/>
              <a:t>DataFrame</a:t>
            </a:r>
            <a:r>
              <a:rPr lang="zh-CN" altLang="zh-CN" sz="1800" dirty="0"/>
              <a:t>按索引排序，其基本语法格式如下。</a:t>
            </a:r>
            <a:endParaRPr lang="en-US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81948"/>
              </p:ext>
            </p:extLst>
          </p:nvPr>
        </p:nvGraphicFramePr>
        <p:xfrm>
          <a:off x="1105157" y="2104469"/>
          <a:ext cx="8558120" cy="36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DataFrame.sort_index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(axis = 0, level = None, ascending = True,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= False)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46541" y="2693905"/>
            <a:ext cx="11504800" cy="54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sort_index</a:t>
            </a:r>
            <a:r>
              <a:rPr lang="zh-CN" altLang="zh-CN" sz="1800" dirty="0"/>
              <a:t>方法常用的参数及其说明，如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80081"/>
              </p:ext>
            </p:extLst>
          </p:nvPr>
        </p:nvGraphicFramePr>
        <p:xfrm>
          <a:off x="1075764" y="3240750"/>
          <a:ext cx="9305365" cy="2225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1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237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axis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。表示排序作用的轴，其中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表示对行排序，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表示对列排序。默认为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1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level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list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。表示索引级别。默认为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44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ascending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。表示排序方式，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表示升序，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True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表示降序。默认为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1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。表示操作是否对原数据生效。默认为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6447" marR="464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7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排序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sort_values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48660"/>
            <a:ext cx="11504800" cy="54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err="1"/>
              <a:t>sort_values</a:t>
            </a:r>
            <a:r>
              <a:rPr lang="zh-CN" altLang="zh-CN" sz="1800" dirty="0"/>
              <a:t>方法用于按值排序，其基本语法格式如下。</a:t>
            </a:r>
            <a:endParaRPr lang="en-US" altLang="zh-CN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99880"/>
              </p:ext>
            </p:extLst>
          </p:nvPr>
        </p:nvGraphicFramePr>
        <p:xfrm>
          <a:off x="1069974" y="2276812"/>
          <a:ext cx="8576049" cy="418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6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DataFrame.sort_values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(by, axis=0, ascending=True, 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=False)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46541" y="2870122"/>
            <a:ext cx="11504800" cy="42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sort_values</a:t>
            </a:r>
            <a:r>
              <a:rPr lang="zh-CN" altLang="zh-CN" sz="1800" dirty="0"/>
              <a:t>方法常用的参数及其说明，如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59163"/>
              </p:ext>
            </p:extLst>
          </p:nvPr>
        </p:nvGraphicFramePr>
        <p:xfrm>
          <a:off x="1094667" y="3556796"/>
          <a:ext cx="10008548" cy="2236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参数名称</a:t>
                      </a:r>
                    </a:p>
                  </a:txBody>
                  <a:tcPr marL="40278" marR="4027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40278" marR="402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by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或由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组成的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。表示排序依据的值，可以为列名或索引名。无默认值</a:t>
                      </a:r>
                    </a:p>
                  </a:txBody>
                  <a:tcPr marL="40278" marR="402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axis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。表示排序作用的轴，其中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表示对行排序，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表示对列排序。默认为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ascending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。表示排序方式，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True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表示降序，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表示升序。默认为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204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inplace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。表示操作是否对原数据生效。默认为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False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0278" marR="402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37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排序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8612" y="1086420"/>
            <a:ext cx="1110773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b="1" dirty="0" err="1">
                <a:latin typeface="+mj-ea"/>
              </a:rPr>
              <a:t>sort_values</a:t>
            </a:r>
            <a:r>
              <a:rPr lang="zh-CN" altLang="en-US" b="1" dirty="0">
                <a:latin typeface="+mj-ea"/>
              </a:rPr>
              <a:t>方法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46541" y="1530732"/>
            <a:ext cx="11504800" cy="5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err="1"/>
              <a:t>nlargest</a:t>
            </a:r>
            <a:r>
              <a:rPr lang="zh-CN" altLang="zh-CN" sz="1800" dirty="0"/>
              <a:t>方法和</a:t>
            </a:r>
            <a:r>
              <a:rPr lang="en-US" altLang="zh-CN" sz="1800" dirty="0"/>
              <a:t>nsmallest</a:t>
            </a:r>
            <a:r>
              <a:rPr lang="zh-CN" altLang="zh-CN" sz="1800" dirty="0"/>
              <a:t>方法也可用于按列排序，它们返回</a:t>
            </a:r>
            <a:r>
              <a:rPr lang="en-US" altLang="zh-CN" sz="1800" dirty="0"/>
              <a:t>DataFrame</a:t>
            </a:r>
            <a:r>
              <a:rPr lang="zh-CN" altLang="zh-CN" sz="1800" dirty="0"/>
              <a:t>的前</a:t>
            </a:r>
            <a:r>
              <a:rPr lang="en-US" altLang="zh-CN" sz="1800" dirty="0"/>
              <a:t>n</a:t>
            </a:r>
            <a:r>
              <a:rPr lang="zh-CN" altLang="zh-CN" sz="1800" dirty="0"/>
              <a:t>个最大值和最小值，如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en-US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46750"/>
              </p:ext>
            </p:extLst>
          </p:nvPr>
        </p:nvGraphicFramePr>
        <p:xfrm>
          <a:off x="1068955" y="2276246"/>
          <a:ext cx="859499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3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In[34]: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按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列排序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返回前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个最小值：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df.nsmallest(2, 'col2'))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Out[34]: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按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列排序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个最小值：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    0     5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    1     6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In[35]: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按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列排序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返回前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个最大值：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\n', df.nlargest(2, 'col2'))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Out[35]: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按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col2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列排序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返回前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个最大值：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   col1  col2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     4     9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     3     8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0651" marR="3065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+mj-ea"/>
              </a:rPr>
              <a:t>Series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41"/>
            <a:ext cx="11501437" cy="5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Series</a:t>
            </a:r>
            <a:r>
              <a:rPr lang="zh-CN" altLang="zh-CN" sz="1800" dirty="0"/>
              <a:t>本质上是一个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，通过</a:t>
            </a:r>
            <a:r>
              <a:rPr lang="en-US" altLang="zh-CN" sz="1800" dirty="0"/>
              <a:t>ndarray</a:t>
            </a:r>
            <a:r>
              <a:rPr lang="zh-CN" altLang="zh-CN" sz="1800" dirty="0"/>
              <a:t>创建</a:t>
            </a:r>
            <a:r>
              <a:rPr lang="en-US" altLang="zh-CN" sz="1800" dirty="0"/>
              <a:t>Series</a:t>
            </a:r>
            <a:r>
              <a:rPr lang="zh-CN" altLang="zh-CN" sz="1800" dirty="0"/>
              <a:t>对象，如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4709"/>
              </p:ext>
            </p:extLst>
          </p:nvPr>
        </p:nvGraphicFramePr>
        <p:xfrm>
          <a:off x="1145267" y="2252711"/>
          <a:ext cx="8588374" cy="33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In[1]: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import pandas as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pd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import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numpy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as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np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\n',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    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pd.Series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np.arange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(5), index = ['a', 'b', 'c', 'd', 'e'], name = '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'))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Out[1]: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ndarray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a    0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b    1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c    2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d    3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e    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Name: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ndarray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: int32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+mj-ea"/>
              </a:rPr>
              <a:t>Series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41"/>
            <a:ext cx="11501437" cy="5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/>
              <a:t>若数据存放于一个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中，则可以通过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创建</a:t>
            </a:r>
            <a:r>
              <a:rPr lang="en-US" altLang="zh-CN" sz="1800" dirty="0"/>
              <a:t>Series</a:t>
            </a:r>
            <a:r>
              <a:rPr lang="zh-CN" altLang="en-US" sz="1800" dirty="0"/>
              <a:t>，此时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的键名（</a:t>
            </a:r>
            <a:r>
              <a:rPr lang="en-US" altLang="zh-CN" sz="1800" dirty="0"/>
              <a:t>key</a:t>
            </a:r>
            <a:r>
              <a:rPr lang="zh-CN" altLang="en-US" sz="1800" dirty="0"/>
              <a:t>）作为</a:t>
            </a:r>
            <a:r>
              <a:rPr lang="en-US" altLang="zh-CN" sz="1800" dirty="0" err="1"/>
              <a:t>Sereis</a:t>
            </a:r>
            <a:r>
              <a:rPr lang="zh-CN" altLang="en-US" sz="1800" dirty="0"/>
              <a:t>的索引，其值会作为</a:t>
            </a:r>
            <a:r>
              <a:rPr lang="en-US" altLang="zh-CN" sz="1800" dirty="0" err="1"/>
              <a:t>Sereis</a:t>
            </a:r>
            <a:r>
              <a:rPr lang="zh-CN" altLang="en-US" sz="1800" dirty="0"/>
              <a:t>的值，因此无需传入</a:t>
            </a:r>
            <a:r>
              <a:rPr lang="en-US" altLang="zh-CN" sz="1800" dirty="0"/>
              <a:t>index</a:t>
            </a:r>
            <a:r>
              <a:rPr lang="zh-CN" altLang="en-US" sz="1800" dirty="0"/>
              <a:t>参数。通过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创建</a:t>
            </a:r>
            <a:r>
              <a:rPr lang="en-US" altLang="zh-CN" sz="1800" dirty="0"/>
              <a:t>Series</a:t>
            </a:r>
            <a:r>
              <a:rPr lang="zh-CN" altLang="en-US" sz="1800" dirty="0"/>
              <a:t>对象，</a:t>
            </a:r>
            <a:r>
              <a:rPr lang="zh-CN" altLang="zh-CN" sz="1800" dirty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04499"/>
              </p:ext>
            </p:extLst>
          </p:nvPr>
        </p:nvGraphicFramePr>
        <p:xfrm>
          <a:off x="1145267" y="2252711"/>
          <a:ext cx="8588374" cy="250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In[2]: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dit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= {'a': 0, 'b': 1, 'c': 2, 'd': 3, 'e': 4}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dict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pd.Series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dit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))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Out[2]: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dict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a    0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b    1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c    2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d    3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e    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: int64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2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+mj-ea"/>
              </a:rPr>
              <a:t>Series</a:t>
            </a: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57341"/>
            <a:ext cx="11501437" cy="5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通过</a:t>
            </a:r>
            <a:r>
              <a:rPr lang="en-US" altLang="zh-CN" sz="1800" dirty="0"/>
              <a:t>list</a:t>
            </a:r>
            <a:r>
              <a:rPr lang="zh-CN" altLang="zh-CN" sz="1800" dirty="0"/>
              <a:t>创建</a:t>
            </a:r>
            <a:r>
              <a:rPr lang="en-US" altLang="zh-CN" sz="1800" dirty="0"/>
              <a:t>Series</a:t>
            </a:r>
            <a:r>
              <a:rPr lang="zh-CN" altLang="zh-CN" sz="1800" dirty="0"/>
              <a:t>，类似于通过</a:t>
            </a:r>
            <a:r>
              <a:rPr lang="en-US" altLang="zh-CN" sz="1800" dirty="0"/>
              <a:t>ndarray</a:t>
            </a:r>
            <a:r>
              <a:rPr lang="zh-CN" altLang="zh-CN" sz="1800" dirty="0"/>
              <a:t>创建</a:t>
            </a:r>
            <a:r>
              <a:rPr lang="en-US" altLang="zh-CN" sz="1800" dirty="0"/>
              <a:t>Series</a:t>
            </a:r>
            <a:r>
              <a:rPr lang="zh-CN" altLang="en-US" sz="1800" dirty="0"/>
              <a:t>，</a:t>
            </a:r>
            <a:r>
              <a:rPr lang="zh-CN" altLang="zh-CN" sz="1800" dirty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09459"/>
              </p:ext>
            </p:extLst>
          </p:nvPr>
        </p:nvGraphicFramePr>
        <p:xfrm>
          <a:off x="1145267" y="2252711"/>
          <a:ext cx="8588374" cy="2781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In[3]: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list1 = [0, 1, 2, 3, 4]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print('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\n',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pd.Series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(list1, index = ['a', 'b', 'c', 'd', 'e'], name = 'list'))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Out[3]: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通过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list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创建的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为：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 a    0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b    1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c    2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d    3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e    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Name: list, </a:t>
                      </a:r>
                      <a:r>
                        <a:rPr lang="en-US" sz="1800" kern="100" dirty="0" err="1">
                          <a:effectLst/>
                          <a:latin typeface="+mj-ea"/>
                          <a:ea typeface="+mj-ea"/>
                          <a:cs typeface="Times New Roman"/>
                        </a:rPr>
                        <a:t>dtype</a:t>
                      </a:r>
                      <a:r>
                        <a:rPr lang="en-US" sz="18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: int64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4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07191"/>
            <a:ext cx="11501437" cy="51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Series</a:t>
            </a:r>
            <a:r>
              <a:rPr lang="zh-CN" altLang="zh-CN" sz="1800" dirty="0"/>
              <a:t>拥有</a:t>
            </a:r>
            <a:r>
              <a:rPr lang="en-US" altLang="zh-CN" sz="1800" dirty="0"/>
              <a:t>8</a:t>
            </a:r>
            <a:r>
              <a:rPr lang="zh-CN" altLang="zh-CN" sz="1800" dirty="0"/>
              <a:t>个常用属性，如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90773"/>
              </p:ext>
            </p:extLst>
          </p:nvPr>
        </p:nvGraphicFramePr>
        <p:xfrm>
          <a:off x="1094017" y="2180527"/>
          <a:ext cx="8550046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values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以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ndarray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的格式返回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对象的所有元素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index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对象的索引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dtype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对象的数据类型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shape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对象的形状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nbytes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对象的字节数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ndim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对象的维度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size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对象的个数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  <a:endParaRPr lang="zh-CN" sz="18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35579" marR="3557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返回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对象的转置</a:t>
                      </a:r>
                    </a:p>
                  </a:txBody>
                  <a:tcPr marL="35579" marR="3557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1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Series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访问</a:t>
            </a:r>
            <a:r>
              <a:rPr lang="en-US" altLang="zh-CN" b="1" dirty="0">
                <a:latin typeface="+mj-ea"/>
                <a:ea typeface="+mj-ea"/>
              </a:rPr>
              <a:t>Series</a:t>
            </a:r>
            <a:r>
              <a:rPr lang="zh-CN" altLang="en-US" b="1" dirty="0">
                <a:latin typeface="+mj-ea"/>
                <a:ea typeface="+mj-ea"/>
              </a:rPr>
              <a:t>数据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328613" y="1507191"/>
            <a:ext cx="11501437" cy="6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索引与切片是</a:t>
            </a:r>
            <a:r>
              <a:rPr lang="en-US" altLang="zh-CN" sz="1800" dirty="0"/>
              <a:t>Series</a:t>
            </a:r>
            <a:r>
              <a:rPr lang="zh-CN" altLang="zh-CN" sz="1800" dirty="0"/>
              <a:t>最常用的操作之一。通过索引位置访问</a:t>
            </a:r>
            <a:r>
              <a:rPr lang="en-US" altLang="zh-CN" sz="1800" dirty="0"/>
              <a:t>Series</a:t>
            </a:r>
            <a:r>
              <a:rPr lang="zh-CN" altLang="zh-CN" sz="1800" dirty="0"/>
              <a:t>的数据，与</a:t>
            </a:r>
            <a:r>
              <a:rPr lang="en-US" altLang="zh-CN" sz="1800" dirty="0"/>
              <a:t>ndarray</a:t>
            </a:r>
            <a:r>
              <a:rPr lang="zh-CN" altLang="zh-CN" sz="1800" dirty="0"/>
              <a:t>相同，如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1743"/>
              </p:ext>
            </p:extLst>
          </p:nvPr>
        </p:nvGraphicFramePr>
        <p:xfrm>
          <a:off x="1111436" y="2180527"/>
          <a:ext cx="8516657" cy="586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In[8]: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print('Series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位于第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位置的数据为：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', series[0])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Out[8]: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Series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位于第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位置的数据为：</a:t>
                      </a: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0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 bwMode="auto">
          <a:xfrm>
            <a:off x="328613" y="2919804"/>
            <a:ext cx="11501437" cy="6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85813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088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46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zh-CN" altLang="zh-CN" sz="1800" dirty="0"/>
              <a:t>相比</a:t>
            </a:r>
            <a:r>
              <a:rPr lang="en-US" altLang="zh-CN" sz="1800" dirty="0"/>
              <a:t>ndarray</a:t>
            </a:r>
            <a:r>
              <a:rPr lang="zh-CN" altLang="zh-CN" sz="1800" dirty="0"/>
              <a:t>，通过索引名称（标签）也可以访问</a:t>
            </a:r>
            <a:r>
              <a:rPr lang="en-US" altLang="zh-CN" sz="1800" dirty="0"/>
              <a:t>Series</a:t>
            </a:r>
            <a:r>
              <a:rPr lang="zh-CN" altLang="zh-CN" sz="1800" dirty="0"/>
              <a:t>数据，如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14537"/>
              </p:ext>
            </p:extLst>
          </p:nvPr>
        </p:nvGraphicFramePr>
        <p:xfrm>
          <a:off x="1094184" y="3756529"/>
          <a:ext cx="8534587" cy="586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In[9]:</a:t>
                      </a:r>
                      <a:endParaRPr lang="zh-CN" sz="18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print('Series</a:t>
                      </a:r>
                      <a:r>
                        <a:rPr lang="zh-CN" sz="1800" kern="100" dirty="0">
                          <a:effectLst/>
                        </a:rPr>
                        <a:t>中</a:t>
                      </a:r>
                      <a:r>
                        <a:rPr lang="en-US" sz="1800" kern="100" dirty="0">
                          <a:effectLst/>
                        </a:rPr>
                        <a:t>Index</a:t>
                      </a:r>
                      <a:r>
                        <a:rPr lang="zh-CN" sz="1800" kern="100" dirty="0">
                          <a:effectLst/>
                        </a:rPr>
                        <a:t>为</a:t>
                      </a:r>
                      <a:r>
                        <a:rPr lang="en-US" sz="1800" kern="100" dirty="0">
                          <a:effectLst/>
                        </a:rPr>
                        <a:t>a</a:t>
                      </a:r>
                      <a:r>
                        <a:rPr lang="zh-CN" sz="1800" kern="100" dirty="0">
                          <a:effectLst/>
                        </a:rPr>
                        <a:t>的数据为：</a:t>
                      </a:r>
                      <a:r>
                        <a:rPr lang="en-US" sz="1800" kern="100" dirty="0">
                          <a:effectLst/>
                        </a:rPr>
                        <a:t>', series['a'])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Out[9]: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Series</a:t>
                      </a:r>
                      <a:r>
                        <a:rPr lang="zh-CN" sz="1800" kern="100" dirty="0">
                          <a:effectLst/>
                        </a:rPr>
                        <a:t>中</a:t>
                      </a:r>
                      <a:r>
                        <a:rPr lang="en-US" sz="1800" kern="100" dirty="0">
                          <a:effectLst/>
                        </a:rPr>
                        <a:t>Index</a:t>
                      </a:r>
                      <a:r>
                        <a:rPr lang="zh-CN" sz="1800" kern="100" dirty="0">
                          <a:effectLst/>
                        </a:rPr>
                        <a:t>为</a:t>
                      </a:r>
                      <a:r>
                        <a:rPr lang="en-US" sz="1800" kern="100" dirty="0">
                          <a:effectLst/>
                        </a:rPr>
                        <a:t>a</a:t>
                      </a:r>
                      <a:r>
                        <a:rPr lang="zh-CN" sz="1800" kern="100" dirty="0">
                          <a:effectLst/>
                        </a:rPr>
                        <a:t>的数据为：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37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4466</Words>
  <Application>Microsoft Office PowerPoint</Application>
  <PresentationFormat>宽屏</PresentationFormat>
  <Paragraphs>610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等线</vt:lpstr>
      <vt:lpstr>黑体</vt:lpstr>
      <vt:lpstr>微软雅黑</vt:lpstr>
      <vt:lpstr>Arial</vt:lpstr>
      <vt:lpstr>Arial Black</vt:lpstr>
      <vt:lpstr>Calibri</vt:lpstr>
      <vt:lpstr>Lucida Console</vt:lpstr>
      <vt:lpstr>Times New Roman</vt:lpstr>
      <vt:lpstr>Wingdings</vt:lpstr>
      <vt:lpstr>Office 主题​​</vt:lpstr>
      <vt:lpstr>2_Office 主题</vt:lpstr>
      <vt:lpstr>Equation.DSMT4</vt:lpstr>
      <vt:lpstr>PowerPoint 演示文稿</vt:lpstr>
      <vt:lpstr>目录</vt:lpstr>
      <vt:lpstr>pandas常用类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DataFrame</vt:lpstr>
      <vt:lpstr>DataFrame</vt:lpstr>
      <vt:lpstr>DataFrame</vt:lpstr>
      <vt:lpstr>DataFrame</vt:lpstr>
      <vt:lpstr>DataFrame</vt:lpstr>
      <vt:lpstr>DataFrame</vt:lpstr>
      <vt:lpstr>Index</vt:lpstr>
      <vt:lpstr>Index</vt:lpstr>
      <vt:lpstr>Index</vt:lpstr>
      <vt:lpstr>目录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排序</vt:lpstr>
      <vt:lpstr>排序</vt:lpstr>
      <vt:lpstr>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朱 国恩</cp:lastModifiedBy>
  <cp:revision>3132</cp:revision>
  <dcterms:created xsi:type="dcterms:W3CDTF">2018-01-08T07:09:04Z</dcterms:created>
  <dcterms:modified xsi:type="dcterms:W3CDTF">2022-01-15T23:42:33Z</dcterms:modified>
</cp:coreProperties>
</file>