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1">
  <p:sldMasterIdLst>
    <p:sldMasterId id="2147483648" r:id="rId1"/>
    <p:sldMasterId id="2147483663" r:id="rId3"/>
  </p:sldMasterIdLst>
  <p:notesMasterIdLst>
    <p:notesMasterId r:id="rId20"/>
  </p:notesMasterIdLst>
  <p:handoutMasterIdLst>
    <p:handoutMasterId r:id="rId42"/>
  </p:handoutMasterIdLst>
  <p:sldIdLst>
    <p:sldId id="257" r:id="rId4"/>
    <p:sldId id="490" r:id="rId5"/>
    <p:sldId id="559" r:id="rId6"/>
    <p:sldId id="560" r:id="rId7"/>
    <p:sldId id="561" r:id="rId8"/>
    <p:sldId id="562" r:id="rId9"/>
    <p:sldId id="563" r:id="rId10"/>
    <p:sldId id="565" r:id="rId11"/>
    <p:sldId id="571" r:id="rId12"/>
    <p:sldId id="573" r:id="rId13"/>
    <p:sldId id="576" r:id="rId14"/>
    <p:sldId id="577" r:id="rId15"/>
    <p:sldId id="578" r:id="rId16"/>
    <p:sldId id="579" r:id="rId17"/>
    <p:sldId id="580" r:id="rId18"/>
    <p:sldId id="581" r:id="rId19"/>
    <p:sldId id="584" r:id="rId21"/>
    <p:sldId id="491" r:id="rId22"/>
    <p:sldId id="585" r:id="rId23"/>
    <p:sldId id="586" r:id="rId24"/>
    <p:sldId id="587" r:id="rId25"/>
    <p:sldId id="589" r:id="rId26"/>
    <p:sldId id="591" r:id="rId27"/>
    <p:sldId id="592" r:id="rId28"/>
    <p:sldId id="593" r:id="rId29"/>
    <p:sldId id="605" r:id="rId30"/>
    <p:sldId id="492" r:id="rId31"/>
    <p:sldId id="595" r:id="rId32"/>
    <p:sldId id="596" r:id="rId33"/>
    <p:sldId id="597" r:id="rId34"/>
    <p:sldId id="599" r:id="rId35"/>
    <p:sldId id="609" r:id="rId36"/>
    <p:sldId id="600" r:id="rId37"/>
    <p:sldId id="601" r:id="rId38"/>
    <p:sldId id="607" r:id="rId39"/>
    <p:sldId id="493" r:id="rId40"/>
    <p:sldId id="397" r:id="rId41"/>
  </p:sldIdLst>
  <p:sldSz cx="12192000" cy="6858000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3" autoAdjust="0"/>
    <p:restoredTop sz="95205" autoAdjust="0"/>
  </p:normalViewPr>
  <p:slideViewPr>
    <p:cSldViewPr snapToGrid="0" showGuides="1">
      <p:cViewPr varScale="1">
        <p:scale>
          <a:sx n="88" d="100"/>
          <a:sy n="88" d="100"/>
        </p:scale>
        <p:origin x="458" y="29"/>
      </p:cViewPr>
      <p:guideLst>
        <p:guide orient="horz" pos="216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B8065-86B4-4EE2-B3DB-9EBEADE51A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09-FDF6-47E2-B9EE-E847BE4B7B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560398-3F52-4C91-81C2-042D76BA5B8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952B720-5EC9-44EC-8DDA-03CCC29EDB6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修改参数后</a:t>
            </a:r>
            <a:endParaRPr lang="zh-CN" altLang="en-US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'</a:t>
            </a:r>
            <a:r>
              <a:rPr lang="en-US" altLang="zh-CN" dirty="0" err="1"/>
              <a:t>SimHei</a:t>
            </a:r>
            <a:r>
              <a:rPr lang="en-US" altLang="zh-CN" dirty="0"/>
              <a:t>'  # </a:t>
            </a:r>
            <a:r>
              <a:rPr lang="zh-CN" altLang="en-US" dirty="0"/>
              <a:t>设置字体为</a:t>
            </a:r>
            <a:r>
              <a:rPr lang="en-US" altLang="zh-CN" dirty="0" err="1"/>
              <a:t>SimHei</a:t>
            </a:r>
            <a:endParaRPr lang="en-US" altLang="zh-CN" dirty="0"/>
          </a:p>
          <a:p>
            <a:r>
              <a:rPr lang="en-US" altLang="zh-CN" dirty="0" err="1"/>
              <a:t>plt.rcParams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 = False  # </a:t>
            </a:r>
            <a:r>
              <a:rPr lang="zh-CN" altLang="en-US" dirty="0"/>
              <a:t>解决负号“</a:t>
            </a:r>
            <a:r>
              <a:rPr lang="en-US" altLang="zh-CN" dirty="0"/>
              <a:t>-”</a:t>
            </a:r>
            <a:r>
              <a:rPr lang="zh-CN" altLang="en-US" dirty="0"/>
              <a:t>显示异常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B720-5EC9-44EC-8DDA-03CCC29ED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2B720-5EC9-44EC-8DDA-03CCC29ED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4DF55-E391-4F5B-B774-95BB217A30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EC913-C402-4A12-825B-8E9DB08C0F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A6C35-2D22-45D6-8BCB-9DAB5A22E0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7CC1E-5250-48FE-8363-C35B93593F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ABCA1-EBC5-4A0A-8528-D3B0E6F70B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58B08-CC37-4E5C-A733-1634978877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4763" y="2095500"/>
            <a:ext cx="12190412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771486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7875588" y="3771900"/>
            <a:ext cx="168275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2018/6/22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114DC2A-9258-42CD-B4BA-C0EE09488F17}" type="slidenum">
              <a:rPr lang="en-US" altLang="zh-CN" sz="100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/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23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大数据挖掘专家</a:t>
            </a:r>
            <a:endParaRPr lang="en-US" altLang="zh-CN" sz="10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12" descr="泰迪logo无底色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1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0"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F9B4900B-05D0-4C49-AE49-F4E710C92AB2}" type="slidenum"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210DF35-72B1-449D-903F-B4FECF80D334}" type="datetimeFigureOut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9812CF8-9405-4B77-9462-D19AD98136B6}" type="slidenum">
              <a:rPr lang="en-US" altLang="zh-CN" sz="100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1E28845-2D74-4233-A601-DDD4B2B38AD3}" type="slidenum">
              <a:rPr lang="en-US" altLang="zh-CN" sz="100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C193-3948-47C7-98DE-42FD5A2B31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7206F-F6AF-4CAB-8AAC-8C1F76A7BC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E8586-FED5-40D3-B61A-BF218856B6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B13D8-DB3D-43C3-AFBD-C31F5885B3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A2A4-36E6-412F-B22E-30A458DCD7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12CB9-1E3D-4F4A-8017-DC43CE0699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FFDA8-92E1-49B0-B704-7A01C687129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DC24D-561F-497A-8FAD-EF3A6F0EF3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310B-8B31-4DA1-A14F-DB0126F7988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50AA5-8A79-426A-86B5-8321F35E5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40778-5D6F-4F15-8EC5-876DD97C7BC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EBF5D-E9E6-4B76-A9EA-D7D2B721C7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4469-66B1-423D-807B-0E82DE20B05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8EF5F-B260-4EC2-B63F-02D2A53A02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C4165-CEA9-420F-AC56-D5F84FBEDD1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8F822-6004-4FF4-9CE4-E77D12E7F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0881C-1DF2-4257-9D19-28024A2B5F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fld id="{E0D4FC58-9EEE-4C1A-A420-2514B5723F8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0F5B4-9D60-4FAF-B741-55CBFBE91CE7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fld id="{FE11873F-0A0B-4CD9-B9FB-090DD09FEE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/>
          <p:cNvSpPr txBox="1"/>
          <p:nvPr/>
        </p:nvSpPr>
        <p:spPr bwMode="auto">
          <a:xfrm>
            <a:off x="5322888" y="2917825"/>
            <a:ext cx="60753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基础绘图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线条常用的</a:t>
            </a:r>
            <a:r>
              <a:rPr lang="en-US" altLang="zh-CN" b="1" dirty="0" err="1">
                <a:latin typeface="+mj-ea"/>
                <a:ea typeface="+mj-ea"/>
              </a:rPr>
              <a:t>rc</a:t>
            </a:r>
            <a:r>
              <a:rPr lang="zh-CN" altLang="en-US" b="1" dirty="0">
                <a:latin typeface="+mj-ea"/>
                <a:ea typeface="+mj-ea"/>
              </a:rPr>
              <a:t>参数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5281" y="1490133"/>
            <a:ext cx="5384959" cy="23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管理线条属性的</a:t>
            </a:r>
            <a:r>
              <a:rPr lang="en-US" altLang="zh-CN" sz="1800" dirty="0"/>
              <a:t>rc</a:t>
            </a:r>
            <a:r>
              <a:rPr lang="zh-CN" altLang="zh-CN" sz="1800" dirty="0"/>
              <a:t>参数</a:t>
            </a:r>
            <a:r>
              <a:rPr lang="en-US" altLang="zh-CN" sz="1800" dirty="0"/>
              <a:t>lines</a:t>
            </a:r>
            <a:r>
              <a:rPr lang="zh-CN" altLang="zh-CN" sz="1800" dirty="0"/>
              <a:t>几乎可以控制线条的每一个细节，线条常用的</a:t>
            </a:r>
            <a:r>
              <a:rPr lang="en-US" altLang="zh-CN" sz="1800" dirty="0"/>
              <a:t>rc</a:t>
            </a:r>
            <a:r>
              <a:rPr lang="zh-CN" altLang="zh-CN" sz="1800" dirty="0"/>
              <a:t>参数修改前后对比示例如</a:t>
            </a:r>
            <a:r>
              <a:rPr lang="zh-CN" altLang="en-US" sz="1800" dirty="0"/>
              <a:t>右图</a:t>
            </a:r>
            <a:r>
              <a:rPr lang="zh-CN" altLang="zh-CN" sz="1800" dirty="0"/>
              <a:t>所示。</a:t>
            </a:r>
            <a:endParaRPr lang="zh-CN" altLang="zh-CN" sz="1800" dirty="0"/>
          </a:p>
          <a:p>
            <a:endParaRPr lang="zh-CN" altLang="zh-CN" sz="18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6925945" y="1490133"/>
            <a:ext cx="3613150" cy="3587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线条常用的</a:t>
            </a:r>
            <a:r>
              <a:rPr lang="en-US" altLang="zh-CN" b="1" dirty="0">
                <a:latin typeface="+mj-ea"/>
              </a:rPr>
              <a:t>rc</a:t>
            </a:r>
            <a:r>
              <a:rPr lang="zh-CN" altLang="en-US" b="1" dirty="0">
                <a:latin typeface="+mj-ea"/>
              </a:rPr>
              <a:t>参数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78892"/>
            <a:ext cx="11501437" cy="48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针对线条常用的</a:t>
            </a:r>
            <a:r>
              <a:rPr lang="en-US" altLang="zh-CN" sz="1800" dirty="0"/>
              <a:t>rc</a:t>
            </a:r>
            <a:r>
              <a:rPr lang="zh-CN" altLang="zh-CN" sz="1800" dirty="0"/>
              <a:t>参数名称、解释与取值如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3392" y="1964268"/>
          <a:ext cx="9161335" cy="2035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092"/>
                <a:gridCol w="1753554"/>
                <a:gridCol w="5475689"/>
              </a:tblGrid>
              <a:tr h="306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lines.linewidth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线条宽度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0~10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之间的数值，默认为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lines.linestyle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线条样式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可取“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en-US" sz="1800" kern="100" spc="1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-.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”“：”四种。默认为“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1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lines.marker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线条上点的形状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可取“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”等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种，默认为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lines.markersize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点的大小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0~10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之间的数值，默认为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0066" y="4815766"/>
          <a:ext cx="9074660" cy="939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5435"/>
                <a:gridCol w="2234347"/>
                <a:gridCol w="2302983"/>
                <a:gridCol w="2231895"/>
              </a:tblGrid>
              <a:tr h="31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linestyle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linestyle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-.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点线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长虚线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: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短虚线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内容占位符 3"/>
          <p:cNvSpPr txBox="1"/>
          <p:nvPr/>
        </p:nvSpPr>
        <p:spPr bwMode="auto">
          <a:xfrm>
            <a:off x="345281" y="4312897"/>
            <a:ext cx="11501437" cy="50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其中</a:t>
            </a:r>
            <a:r>
              <a:rPr lang="en-US" altLang="zh-CN" sz="1800" dirty="0"/>
              <a:t>lines.linestyle</a:t>
            </a:r>
            <a:r>
              <a:rPr lang="zh-CN" altLang="zh-CN" sz="1800" dirty="0"/>
              <a:t>参数</a:t>
            </a:r>
            <a:r>
              <a:rPr lang="en-US" altLang="zh-CN" sz="1800" dirty="0"/>
              <a:t>4</a:t>
            </a:r>
            <a:r>
              <a:rPr lang="zh-CN" altLang="zh-CN" sz="1800" dirty="0"/>
              <a:t>种取值的意义如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线条常用的</a:t>
            </a:r>
            <a:r>
              <a:rPr lang="en-US" altLang="zh-CN" b="1" dirty="0">
                <a:latin typeface="+mj-ea"/>
              </a:rPr>
              <a:t>rc</a:t>
            </a:r>
            <a:r>
              <a:rPr lang="zh-CN" altLang="en-US" b="1" dirty="0">
                <a:latin typeface="+mj-ea"/>
              </a:rPr>
              <a:t>参数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78891"/>
            <a:ext cx="11501437" cy="50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lines.marker</a:t>
            </a:r>
            <a:r>
              <a:rPr lang="zh-CN" altLang="zh-CN" sz="1800" dirty="0"/>
              <a:t>参数的</a:t>
            </a:r>
            <a:r>
              <a:rPr lang="en-US" altLang="zh-CN" sz="1800" dirty="0"/>
              <a:t>20</a:t>
            </a:r>
            <a:r>
              <a:rPr lang="zh-CN" altLang="zh-CN" sz="1800" dirty="0"/>
              <a:t>种取值及其所代表的意义</a:t>
            </a:r>
            <a:r>
              <a:rPr lang="zh-CN" altLang="en-US" sz="1800" dirty="0"/>
              <a:t>，</a:t>
            </a:r>
            <a:r>
              <a:rPr lang="zh-CN" altLang="zh-CN" sz="1800" dirty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8292" y="2146459"/>
          <a:ext cx="8529636" cy="321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095"/>
                <a:gridCol w="2228027"/>
                <a:gridCol w="2036791"/>
                <a:gridCol w="2225723"/>
              </a:tblGrid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marker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marker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圆圈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菱形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正方形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六边形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星号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六边形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小菱形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水平线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一角朝下的三角形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八边形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一角朝左的三角形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五边形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一角朝右的三角形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‘，’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像素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一角朝上的三角形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加号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竖线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坐标轴常用的</a:t>
            </a:r>
            <a:r>
              <a:rPr lang="en-US" altLang="zh-CN" b="1" dirty="0" err="1">
                <a:latin typeface="+mj-ea"/>
                <a:ea typeface="+mj-ea"/>
              </a:rPr>
              <a:t>rc</a:t>
            </a:r>
            <a:r>
              <a:rPr lang="zh-CN" altLang="en-US" b="1" dirty="0">
                <a:latin typeface="+mj-ea"/>
                <a:ea typeface="+mj-ea"/>
              </a:rPr>
              <a:t>参数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64603"/>
            <a:ext cx="11501437" cy="68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同样，管理坐标轴属性的</a:t>
            </a:r>
            <a:r>
              <a:rPr lang="en-US" altLang="zh-CN" sz="1800" dirty="0"/>
              <a:t>rc</a:t>
            </a:r>
            <a:r>
              <a:rPr lang="zh-CN" altLang="zh-CN" sz="1800" dirty="0"/>
              <a:t>参数</a:t>
            </a:r>
            <a:r>
              <a:rPr lang="en-US" altLang="zh-CN" sz="1800" dirty="0"/>
              <a:t>axes</a:t>
            </a:r>
            <a:r>
              <a:rPr lang="zh-CN" altLang="zh-CN" sz="1800" dirty="0"/>
              <a:t>也能控制坐标轴的任意细节。坐标轴常用的</a:t>
            </a:r>
            <a:r>
              <a:rPr lang="en-US" altLang="zh-CN" sz="1800" dirty="0"/>
              <a:t>rc</a:t>
            </a:r>
            <a:r>
              <a:rPr lang="zh-CN" altLang="zh-CN" sz="1800" dirty="0"/>
              <a:t>参数修改如</a:t>
            </a:r>
            <a:r>
              <a:rPr lang="zh-CN" altLang="en-US" sz="1800" dirty="0"/>
              <a:t>下</a:t>
            </a:r>
            <a:r>
              <a:rPr lang="zh-CN" altLang="zh-CN" sz="1800" dirty="0"/>
              <a:t>代码所示。</a:t>
            </a:r>
            <a:endParaRPr lang="zh-CN" altLang="zh-CN" sz="18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5398" y="2148724"/>
          <a:ext cx="8569580" cy="3940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8918"/>
                <a:gridCol w="7510662"/>
              </a:tblGrid>
              <a:tr h="417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In[6]: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np.linspace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(0, 10, 1000)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plt.plot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np.sin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(x))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</a:tr>
              <a:tr h="30988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Out[6]: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</a:tr>
            </a:tbl>
          </a:graphicData>
        </a:graphic>
      </p:graphicFrame>
      <p:pic>
        <p:nvPicPr>
          <p:cNvPr id="9" name="Picture 2" descr="C:\Users\lenovo\Documents\Tencent Files\2523146484\Image\C2C\NO%TK%UABF0A(MV%Z0Q]]D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15" y="3222942"/>
            <a:ext cx="3714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</a:rPr>
              <a:t>坐标轴常用的</a:t>
            </a:r>
            <a:r>
              <a:rPr lang="en-US" altLang="zh-CN" b="1" dirty="0">
                <a:latin typeface="+mj-ea"/>
              </a:rPr>
              <a:t>rc</a:t>
            </a:r>
            <a:r>
              <a:rPr lang="zh-CN" altLang="en-US" b="1" dirty="0">
                <a:latin typeface="+mj-ea"/>
              </a:rPr>
              <a:t>参数</a:t>
            </a:r>
            <a:endParaRPr lang="zh-CN" altLang="en-US" b="1" dirty="0">
              <a:latin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88498" y="1637237"/>
          <a:ext cx="8601074" cy="4733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810"/>
                <a:gridCol w="7538264"/>
              </a:tblGrid>
              <a:tr h="1684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In[7]: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 =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np.linspace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(0, 10, 1000)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axes.edgecolor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'] = 'b'  # 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轴颜色设置为蓝色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axes.grid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'] = True  # 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添加网格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axes.spines.top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'] = False  # 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去除顶部轴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axes.spines.right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'] = False  # 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去除右侧轴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plt.rcParams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axes.xmargin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'] = 0.1  # x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轴余留为区间长度的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</a:t>
                      </a: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倍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plt.plot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 </a:t>
                      </a: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np.sin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(x))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plt.show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</a:tr>
              <a:tr h="25194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Out[7]: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</a:tr>
            </a:tbl>
          </a:graphicData>
        </a:graphic>
      </p:graphicFrame>
      <p:pic>
        <p:nvPicPr>
          <p:cNvPr id="7" name="Picture 2" descr="C:\Users\lenovo\Documents\Tencent Files\2523146484\Image\C2C\S9[102NJDZT)DQLLDUU}{S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95" y="3945886"/>
            <a:ext cx="3714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</a:rPr>
              <a:t>坐标轴常用的</a:t>
            </a:r>
            <a:r>
              <a:rPr lang="en-US" altLang="zh-CN" b="1" dirty="0">
                <a:latin typeface="+mj-ea"/>
              </a:rPr>
              <a:t>rc</a:t>
            </a:r>
            <a:r>
              <a:rPr lang="zh-CN" altLang="en-US" b="1" dirty="0">
                <a:latin typeface="+mj-ea"/>
              </a:rPr>
              <a:t>参数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64604"/>
            <a:ext cx="11501437" cy="55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更多的坐标轴常用的</a:t>
            </a:r>
            <a:r>
              <a:rPr lang="en-US" altLang="zh-CN" sz="1800" dirty="0"/>
              <a:t>rc</a:t>
            </a:r>
            <a:r>
              <a:rPr lang="zh-CN" altLang="zh-CN" sz="1800" dirty="0"/>
              <a:t>参数名称、解释、取值如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4424" y="2015068"/>
          <a:ext cx="8543925" cy="4114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6000"/>
                <a:gridCol w="1465819"/>
                <a:gridCol w="3882106"/>
              </a:tblGrid>
              <a:tr h="352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axes.facecolor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背景颜色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接收颜色简写字符。默认为“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axes.edgecolor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边线颜色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接收颜色简写字符。默认为“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axes.linewidth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轴线宽度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0~1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axes.grid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添加网格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2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axes.titlesize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标题大小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small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medium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large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”。默认为“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large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2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axes.labelsize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轴标大小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small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medium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”，“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large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”。默认为“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medium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axes.labelcolor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轴标颜色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接收颜色简写字符。默认为“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2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axes.spines.{left,bottom,top,tight}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添加坐标轴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axes.{x,y}margin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轴边距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  <a:ea typeface="+mj-ea"/>
              </a:rPr>
              <a:t>字体常用的</a:t>
            </a:r>
            <a:r>
              <a:rPr lang="en-US" altLang="zh-CN" b="1" dirty="0" err="1">
                <a:latin typeface="+mj-ea"/>
                <a:ea typeface="+mj-ea"/>
              </a:rPr>
              <a:t>rc</a:t>
            </a:r>
            <a:r>
              <a:rPr lang="zh-CN" altLang="en-US" b="1" dirty="0">
                <a:latin typeface="+mj-ea"/>
                <a:ea typeface="+mj-ea"/>
              </a:rPr>
              <a:t>参数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82532"/>
            <a:ext cx="11501437" cy="104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由于默认的</a:t>
            </a:r>
            <a:r>
              <a:rPr lang="en-US" altLang="zh-CN" sz="1800" dirty="0"/>
              <a:t>pyplot</a:t>
            </a:r>
            <a:r>
              <a:rPr lang="zh-CN" altLang="zh-CN" sz="1800" dirty="0"/>
              <a:t>字体并不支持中文字符的显示，因此需要通过</a:t>
            </a:r>
            <a:r>
              <a:rPr lang="zh-CN" altLang="zh-CN" sz="1800" dirty="0">
                <a:solidFill>
                  <a:srgbClr val="FF0000"/>
                </a:solidFill>
              </a:rPr>
              <a:t>修改</a:t>
            </a:r>
            <a:r>
              <a:rPr lang="en-US" altLang="zh-CN" sz="1800" dirty="0">
                <a:solidFill>
                  <a:srgbClr val="FF0000"/>
                </a:solidFill>
              </a:rPr>
              <a:t>font.sans-serif</a:t>
            </a:r>
            <a:r>
              <a:rPr lang="zh-CN" altLang="zh-CN" sz="1800" dirty="0">
                <a:solidFill>
                  <a:srgbClr val="FF0000"/>
                </a:solidFill>
              </a:rPr>
              <a:t>参数来修改绘图时的字体</a:t>
            </a:r>
            <a:r>
              <a:rPr lang="zh-CN" altLang="zh-CN" sz="1800" dirty="0"/>
              <a:t>，使得图形可以正常显示中文。同时，由于修改字体后，会导致坐标轴中负号“</a:t>
            </a:r>
            <a:r>
              <a:rPr lang="en-US" altLang="zh-CN" sz="1800" dirty="0"/>
              <a:t>-</a:t>
            </a:r>
            <a:r>
              <a:rPr lang="zh-CN" altLang="zh-CN" sz="1800" dirty="0"/>
              <a:t>”无法正常显示，因此需要同时修改</a:t>
            </a:r>
            <a:r>
              <a:rPr lang="en-US" altLang="zh-CN" sz="1800" dirty="0">
                <a:solidFill>
                  <a:srgbClr val="FF0000"/>
                </a:solidFill>
              </a:rPr>
              <a:t>axes.unicode_minus</a:t>
            </a:r>
            <a:r>
              <a:rPr lang="zh-CN" altLang="zh-CN" sz="1800" dirty="0">
                <a:solidFill>
                  <a:srgbClr val="FF0000"/>
                </a:solidFill>
              </a:rPr>
              <a:t>参数</a:t>
            </a:r>
            <a:r>
              <a:rPr lang="zh-CN" altLang="zh-CN" sz="1800" dirty="0"/>
              <a:t>。参数修改前后对比如</a:t>
            </a:r>
            <a:r>
              <a:rPr lang="zh-CN" altLang="en-US" sz="1800" dirty="0"/>
              <a:t>下左图和右图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189671" y="2519151"/>
            <a:ext cx="3565525" cy="241363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963920" y="2611013"/>
            <a:ext cx="3495040" cy="2384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b="1" dirty="0">
                <a:latin typeface="+mj-ea"/>
              </a:rPr>
              <a:t>字体常用的</a:t>
            </a:r>
            <a:r>
              <a:rPr lang="en-US" altLang="zh-CN" b="1" dirty="0">
                <a:latin typeface="+mj-ea"/>
              </a:rPr>
              <a:t>rc</a:t>
            </a:r>
            <a:r>
              <a:rPr lang="zh-CN" altLang="en-US" b="1" dirty="0">
                <a:latin typeface="+mj-ea"/>
              </a:rPr>
              <a:t>参数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43034"/>
            <a:ext cx="11501437" cy="5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除字体与符号编码参数外，更多的字体常用</a:t>
            </a:r>
            <a:r>
              <a:rPr lang="en-US" altLang="zh-CN" sz="1800" dirty="0"/>
              <a:t>rc</a:t>
            </a:r>
            <a:r>
              <a:rPr lang="zh-CN" altLang="zh-CN" sz="1800" dirty="0"/>
              <a:t>参数名称、接收、取值如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en-US" altLang="zh-CN" sz="18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7694" y="2015068"/>
          <a:ext cx="8572503" cy="4013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498"/>
                <a:gridCol w="2194214"/>
                <a:gridCol w="4914791"/>
              </a:tblGrid>
              <a:tr h="332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3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font.family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字体族，每一个族对应多种字体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serif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sans-serif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cursive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fantasy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monospace5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种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sans-serif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3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font.style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字体风格，正常或罗马体及斜体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normal(roman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italic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oblique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这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种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font.variant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字体变化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small-caps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3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font.weight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字体重量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bold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bolder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lighter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这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种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，以及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，……，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900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308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font.stretch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字体延伸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ultra-condensed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extra-condensed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condensed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semi-condensed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semi-expanded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expanded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extra-expanded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ultra-expanded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wider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 narrower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这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种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normal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font.size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字体大小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9479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分析特征关系常用图形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分析特征内部数据状态常用图形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+mj-ea"/>
              </a:rPr>
              <a:t>散点图</a:t>
            </a:r>
            <a:endParaRPr lang="zh-CN" altLang="en-US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2" y="1245188"/>
            <a:ext cx="11501437" cy="226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457200"/>
            <a:r>
              <a:rPr lang="zh-CN" altLang="zh-CN" sz="1800" dirty="0"/>
              <a:t>散点图（</a:t>
            </a:r>
            <a:r>
              <a:rPr lang="en-US" altLang="zh-CN" sz="1800" dirty="0"/>
              <a:t>Scatter Diagram</a:t>
            </a:r>
            <a:r>
              <a:rPr lang="zh-CN" altLang="zh-CN" sz="1800" dirty="0"/>
              <a:t>）又称为散点分布图，是以利用坐标点（散点）的分布形态反映特征间的相关关系的一种图形。实际中一般使用二维散点图，通过散点的疏密程度和变化趋势表示两个特征间关系。</a:t>
            </a:r>
            <a:endParaRPr lang="zh-CN" altLang="zh-CN" sz="1800" dirty="0"/>
          </a:p>
          <a:p>
            <a:pPr indent="457200"/>
            <a:r>
              <a:rPr lang="zh-CN" altLang="zh-CN" sz="1800" dirty="0"/>
              <a:t>散点图有以下</a:t>
            </a:r>
            <a:r>
              <a:rPr lang="en-US" altLang="zh-CN" sz="1800" dirty="0"/>
              <a:t>3</a:t>
            </a:r>
            <a:r>
              <a:rPr lang="zh-CN" altLang="zh-CN" sz="1800" dirty="0"/>
              <a:t>个特点。</a:t>
            </a:r>
            <a:endParaRPr lang="zh-CN" altLang="zh-CN" sz="1800" dirty="0"/>
          </a:p>
          <a:p>
            <a:pPr marL="285750" lvl="0" indent="-285750" fontAlgn="ctr">
              <a:buFont typeface="Wingdings" panose="05000000000000000000" pitchFamily="2" charset="2"/>
              <a:buChar char="Ø"/>
            </a:pPr>
            <a:r>
              <a:rPr lang="zh-CN" altLang="zh-CN" sz="1800" dirty="0"/>
              <a:t>表现特征之间是否存在数值或者数量的关联趋势，关联趋势是线性的还是非线性的。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凸显出离群点（异常点），及对整体的影响。</a:t>
            </a:r>
            <a:endParaRPr lang="zh-CN" altLang="zh-CN" sz="1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数据量越大，能发挥的作用越好。</a:t>
            </a:r>
            <a:endParaRPr lang="en-US" altLang="zh-CN" sz="1800" dirty="0"/>
          </a:p>
          <a:p>
            <a:pPr lvl="0" indent="457200"/>
            <a:r>
              <a:rPr lang="en-US" altLang="zh-CN" sz="1800" dirty="0"/>
              <a:t>pyplot</a:t>
            </a:r>
            <a:r>
              <a:rPr lang="zh-CN" altLang="zh-CN" sz="1800" dirty="0"/>
              <a:t>模块中使用</a:t>
            </a:r>
            <a:r>
              <a:rPr lang="en-US" altLang="zh-CN" sz="1800" dirty="0"/>
              <a:t>scatter</a:t>
            </a:r>
            <a:r>
              <a:rPr lang="zh-CN" altLang="zh-CN" sz="1800" dirty="0"/>
              <a:t>函数绘制散点图，其使用语法如下。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6108" y="3811110"/>
          <a:ext cx="8559800" cy="159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9800"/>
              </a:tblGrid>
              <a:tr h="8831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matplotlib.pyplot.scatter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 y, s=None, c=None, marker=None,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cmap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norm=None,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vmin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vmax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alpha=None,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linewidths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verts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edgecolors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hold=None, data=None, **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kwargs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分析特征关系常用图形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分析特征内部数据状态常用图形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散点图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148034"/>
            <a:ext cx="11501437" cy="5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scatter</a:t>
            </a:r>
            <a:r>
              <a:rPr lang="zh-CN" altLang="zh-CN" sz="1800" dirty="0"/>
              <a:t>函数常用参数及其说明如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01513" y="1806046"/>
          <a:ext cx="8556837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561"/>
                <a:gridCol w="7371276"/>
              </a:tblGrid>
              <a:tr h="157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</a:tr>
              <a:tr h="157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轴对应的数据。无默认值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</a:tr>
              <a:tr h="233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接收数值或者一维的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指定点的大小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，若传入一维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则表示每个点的大小。默认为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</a:tr>
              <a:tr h="233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接收颜色或者一维的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指定点的颜色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，若传入一维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则表示每个点的颜色。默认为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</a:tr>
              <a:tr h="157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marker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接收特定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。表示绘制的点的类型，参照表 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8‑4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</a:tr>
              <a:tr h="157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alpha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的小数。表示点的透明度。默认为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976" marR="4597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散点图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5281" y="1361394"/>
            <a:ext cx="5583079" cy="109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使用</a:t>
            </a:r>
            <a:r>
              <a:rPr lang="en-US" altLang="zh-CN" sz="1800" dirty="0"/>
              <a:t>scatter</a:t>
            </a:r>
            <a:r>
              <a:rPr lang="zh-CN" altLang="zh-CN" sz="1800" dirty="0"/>
              <a:t>函数绘制</a:t>
            </a:r>
            <a:r>
              <a:rPr lang="en-US" altLang="zh-CN" sz="1800" dirty="0"/>
              <a:t>2000~2017</a:t>
            </a:r>
            <a:r>
              <a:rPr lang="zh-CN" altLang="zh-CN" sz="1800" dirty="0"/>
              <a:t>年各季度的国民生产总值散点图，如</a:t>
            </a:r>
            <a:r>
              <a:rPr lang="zh-CN" altLang="en-US" sz="1800" dirty="0"/>
              <a:t>右图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501130" y="1361394"/>
            <a:ext cx="4197350" cy="40183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散点图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5281" y="1148034"/>
            <a:ext cx="5369719" cy="218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绘制</a:t>
            </a:r>
            <a:r>
              <a:rPr lang="en-US" altLang="zh-CN" sz="1800" dirty="0"/>
              <a:t>2000~2017</a:t>
            </a:r>
            <a:r>
              <a:rPr lang="zh-CN" altLang="zh-CN" sz="1800" dirty="0"/>
              <a:t>年第一产业、第二产业、第三产业各季度的国民生产总值散点图，如</a:t>
            </a:r>
            <a:r>
              <a:rPr lang="zh-CN" altLang="en-US" sz="1800" dirty="0"/>
              <a:t>右图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1148034"/>
            <a:ext cx="4175760" cy="35677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折线图</a:t>
            </a:r>
            <a:endParaRPr lang="zh-CN" altLang="en-US" dirty="0"/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190683"/>
            <a:ext cx="11501437" cy="11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折线图（</a:t>
            </a:r>
            <a:r>
              <a:rPr lang="en-US" altLang="zh-CN" sz="1800" dirty="0"/>
              <a:t>Line Chart</a:t>
            </a:r>
            <a:r>
              <a:rPr lang="zh-CN" altLang="zh-CN" sz="1800" dirty="0"/>
              <a:t>）是将“散点”按照横坐标顺序用线段依次连接起来的图形。以折线的上升或下降，表示某一特征随另外一特征变化的增减以及总体变化趋势。一般用于展现某一特征随时间的变化趋势。</a:t>
            </a:r>
            <a:endParaRPr lang="zh-CN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pyplot</a:t>
            </a:r>
            <a:r>
              <a:rPr lang="zh-CN" altLang="zh-CN" sz="1800" dirty="0"/>
              <a:t>模块中使用</a:t>
            </a:r>
            <a:r>
              <a:rPr lang="en-US" altLang="zh-CN" sz="1800" dirty="0"/>
              <a:t>plot</a:t>
            </a:r>
            <a:r>
              <a:rPr lang="zh-CN" altLang="zh-CN" sz="1800" dirty="0"/>
              <a:t>函数绘制折线图，其使用语法如下。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4754" y="2323039"/>
          <a:ext cx="8540470" cy="382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470"/>
              </a:tblGrid>
              <a:tr h="382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matplotlib.pyplot.plot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(*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**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kwargs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内容占位符 3"/>
          <p:cNvSpPr txBox="1"/>
          <p:nvPr/>
        </p:nvSpPr>
        <p:spPr bwMode="auto">
          <a:xfrm>
            <a:off x="328611" y="3046759"/>
            <a:ext cx="11501437" cy="50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plot</a:t>
            </a:r>
            <a:r>
              <a:rPr lang="zh-CN" altLang="zh-CN" sz="1800" dirty="0"/>
              <a:t>函数在官方文档的语法中只要求填入不定长参数，实际可以填入的主要参数</a:t>
            </a:r>
            <a:r>
              <a:rPr lang="zh-CN" altLang="en-US" sz="1800" dirty="0"/>
              <a:t>，</a:t>
            </a:r>
            <a:r>
              <a:rPr lang="zh-CN" altLang="zh-CN" sz="1800" dirty="0"/>
              <a:t>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21966" y="3729441"/>
          <a:ext cx="8573257" cy="180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943"/>
                <a:gridCol w="6816314"/>
              </a:tblGrid>
              <a:tr h="301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301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轴对应的数据。无默认值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301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color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接收特定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。指定线条的颜色。默认为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301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linestyle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接收特定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。指定线条类型，参照表 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8‑3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301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marker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接收特定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。表示绘制的点的类型，参照表 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8‑4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301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alpha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的小数。表示点的透明度。默认为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折线图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45281" y="1198818"/>
            <a:ext cx="11501437" cy="56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其中</a:t>
            </a:r>
            <a:r>
              <a:rPr lang="en-US" altLang="zh-CN" sz="1800" dirty="0"/>
              <a:t>color</a:t>
            </a:r>
            <a:r>
              <a:rPr lang="zh-CN" altLang="zh-CN" sz="1800" dirty="0"/>
              <a:t>参数的</a:t>
            </a:r>
            <a:r>
              <a:rPr lang="en-US" altLang="zh-CN" sz="1800" dirty="0"/>
              <a:t>8</a:t>
            </a:r>
            <a:r>
              <a:rPr lang="zh-CN" altLang="zh-CN" sz="1800" dirty="0"/>
              <a:t>种常用颜色的缩写如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4044" y="1968375"/>
          <a:ext cx="855504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521"/>
                <a:gridCol w="2366002"/>
                <a:gridCol w="1911521"/>
                <a:gridCol w="2366002"/>
              </a:tblGrid>
              <a:tr h="171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颜色缩写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代表的颜色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颜色缩写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代表的颜色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</a:tr>
              <a:tr h="171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蓝色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品红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</a:tr>
              <a:tr h="171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绿色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</a:tr>
              <a:tr h="171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红色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黑色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</a:tr>
              <a:tr h="171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青色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白色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4847" marR="54847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折线图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148018"/>
            <a:ext cx="5630228" cy="75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使用</a:t>
            </a:r>
            <a:r>
              <a:rPr lang="en-US" altLang="zh-CN" sz="1800" dirty="0"/>
              <a:t>plot</a:t>
            </a:r>
            <a:r>
              <a:rPr lang="zh-CN" altLang="zh-CN" sz="1800" dirty="0"/>
              <a:t>函数绘制</a:t>
            </a:r>
            <a:r>
              <a:rPr lang="en-US" altLang="zh-CN" sz="1800" dirty="0"/>
              <a:t>2000~2017</a:t>
            </a:r>
            <a:r>
              <a:rPr lang="zh-CN" altLang="zh-CN" sz="1800" dirty="0"/>
              <a:t>年各产业第一季度季度生产总值折线图，如</a:t>
            </a:r>
            <a:r>
              <a:rPr lang="zh-CN" altLang="en-US" sz="1800" dirty="0"/>
              <a:t>右图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6502400" y="1305242"/>
            <a:ext cx="3423920" cy="35769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折线图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2" y="1148018"/>
            <a:ext cx="11501437" cy="56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plot</a:t>
            </a:r>
            <a:r>
              <a:rPr lang="zh-CN" altLang="zh-CN" sz="1800" dirty="0"/>
              <a:t>函数可以一次接收“多组”参数，同时绘制多条折线图。向</a:t>
            </a:r>
            <a:r>
              <a:rPr lang="en-US" altLang="zh-CN" sz="1800" dirty="0"/>
              <a:t>plot</a:t>
            </a:r>
            <a:r>
              <a:rPr lang="zh-CN" altLang="zh-CN" sz="1800" dirty="0"/>
              <a:t>函数传递绘制第一个图形的参数，用逗号分隔后继续传递绘制第二个图形的参数即可，</a:t>
            </a:r>
            <a:r>
              <a:rPr lang="zh-CN" altLang="en-US" sz="1800" dirty="0"/>
              <a:t>绘制得到的图形</a:t>
            </a:r>
            <a:r>
              <a:rPr lang="zh-CN" altLang="zh-CN" sz="1800" dirty="0"/>
              <a:t>如</a:t>
            </a:r>
            <a:r>
              <a:rPr lang="zh-CN" altLang="en-US" sz="1800" dirty="0"/>
              <a:t>下图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840480" y="1768474"/>
            <a:ext cx="4556760" cy="4098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002088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分析特征关系常用图形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分析特征内部数据状态常用图形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直方图与条形图</a:t>
            </a:r>
            <a:endParaRPr lang="zh-CN" altLang="en-US" dirty="0"/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直方图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64326"/>
            <a:ext cx="11501437" cy="163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直方图（</a:t>
            </a:r>
            <a:r>
              <a:rPr lang="en-US" altLang="zh-CN" sz="1800" dirty="0"/>
              <a:t>Histogram</a:t>
            </a:r>
            <a:r>
              <a:rPr lang="zh-CN" altLang="zh-CN" sz="1800" dirty="0"/>
              <a:t>）又称频数直方图，由一系列宽度相等、长度不等的长方形来展示特征的频数情况。长方形的宽度表示组距（数据范围的间隔），长度表示在给定间隔内的频数（或频率）与组距的比值，以长方形的面积来表示频数（或频率）。由于分组数据具有连续性，直方图的长方形通常是连续排列的。直方图可以比较直观地展现特征内部数据，便于分析其分布情况。</a:t>
            </a:r>
            <a:endParaRPr lang="zh-CN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pyplot</a:t>
            </a:r>
            <a:r>
              <a:rPr lang="zh-CN" altLang="zh-CN" sz="1800" dirty="0"/>
              <a:t>中使用</a:t>
            </a:r>
            <a:r>
              <a:rPr lang="en-US" altLang="zh-CN" sz="1800" dirty="0"/>
              <a:t>hist</a:t>
            </a:r>
            <a:r>
              <a:rPr lang="zh-CN" altLang="zh-CN" sz="1800" dirty="0"/>
              <a:t>函数绘制直方图，其基本使用语法如下。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9485" y="3098800"/>
          <a:ext cx="8562672" cy="283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2672"/>
              </a:tblGrid>
              <a:tr h="14836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matplotlib.pyplot.hist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 bins=10, range=None, normed=True, weights=None, cumulative=False, bottom=None,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histtype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u'bar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align=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u'left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orientation=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u'vertical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rwidth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=0.8,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logmatplotlib.pyplot.hist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 bins=None, range=None, density=None, weights=None, cumulative=False, bottom=None,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histtype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='bar', align='mid', orientation='vertical',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rwidth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log=False, color=None, label=None, stacked=False, normed=None, hold=None, data=None, **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kwargs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)=False, color=None, label=None, stacked=False, hold=None)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145" marR="4114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直方图与条形图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直方图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10540"/>
            <a:ext cx="11501437" cy="60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hist</a:t>
            </a:r>
            <a:r>
              <a:rPr lang="zh-CN" altLang="zh-CN" sz="1800" dirty="0"/>
              <a:t>函数常用参数及其说明如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2766" y="2015068"/>
          <a:ext cx="8555327" cy="1702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3268"/>
                <a:gridCol w="6802059"/>
              </a:tblGrid>
              <a:tr h="283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283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轴数据。无默认值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283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bins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sequence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。表示长方形条数。默认为“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283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range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。筛选数据范围。默认为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（最小到最大的取值范围）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283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normed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。表示选择频率图还是频数图。默认为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  <a:tr h="2838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rwidth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。表示长方形的宽度。默认为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06" marR="4570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Matlplotlib</a:t>
            </a:r>
            <a:r>
              <a:rPr lang="zh-CN" altLang="en-US" dirty="0"/>
              <a:t>绘图基础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323847" y="1137962"/>
            <a:ext cx="11406187" cy="2877949"/>
          </a:xfrm>
        </p:spPr>
        <p:txBody>
          <a:bodyPr/>
          <a:lstStyle/>
          <a:p>
            <a:pPr indent="457200"/>
            <a:r>
              <a:rPr lang="en-US" altLang="zh-CN" sz="1800" dirty="0">
                <a:latin typeface="Times New Roman" panose="02020603050405020304" pitchFamily="18" charset="0"/>
              </a:rPr>
              <a:t>Matplotlib</a:t>
            </a:r>
            <a:r>
              <a:rPr lang="zh-CN" altLang="zh-CN" sz="1800" dirty="0">
                <a:latin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</a:rPr>
              <a:t>Python</a:t>
            </a:r>
            <a:r>
              <a:rPr lang="zh-CN" altLang="zh-CN" sz="1800" dirty="0">
                <a:latin typeface="Times New Roman" panose="02020603050405020304" pitchFamily="18" charset="0"/>
              </a:rPr>
              <a:t>下的</a:t>
            </a:r>
            <a:r>
              <a:rPr lang="en-US" altLang="zh-CN" sz="1800" dirty="0">
                <a:latin typeface="Times New Roman" panose="02020603050405020304" pitchFamily="18" charset="0"/>
              </a:rPr>
              <a:t>2D</a:t>
            </a:r>
            <a:r>
              <a:rPr lang="zh-CN" altLang="zh-CN" sz="1800" dirty="0">
                <a:latin typeface="Times New Roman" panose="02020603050405020304" pitchFamily="18" charset="0"/>
              </a:rPr>
              <a:t>绘图库，也是最著名的</a:t>
            </a:r>
            <a:r>
              <a:rPr lang="en-US" altLang="zh-CN" sz="1800" dirty="0">
                <a:latin typeface="Times New Roman" panose="02020603050405020304" pitchFamily="18" charset="0"/>
              </a:rPr>
              <a:t>Python</a:t>
            </a:r>
            <a:r>
              <a:rPr lang="zh-CN" altLang="zh-CN" sz="1800" dirty="0">
                <a:latin typeface="Times New Roman" panose="02020603050405020304" pitchFamily="18" charset="0"/>
              </a:rPr>
              <a:t>绘图库。虽然</a:t>
            </a:r>
            <a:r>
              <a:rPr lang="en-US" altLang="zh-CN" sz="1800" dirty="0">
                <a:latin typeface="Times New Roman" panose="02020603050405020304" pitchFamily="18" charset="0"/>
              </a:rPr>
              <a:t>Matlpotlib</a:t>
            </a:r>
            <a:r>
              <a:rPr lang="zh-CN" altLang="zh-CN" sz="1800" dirty="0">
                <a:latin typeface="Times New Roman" panose="02020603050405020304" pitchFamily="18" charset="0"/>
              </a:rPr>
              <a:t>的代码库很庞大，但是可以通过简单的概念框架和重要的知识来理解掌握。</a:t>
            </a:r>
            <a:r>
              <a:rPr lang="en-US" altLang="zh-CN" sz="1800" dirty="0">
                <a:latin typeface="Times New Roman" panose="02020603050405020304" pitchFamily="18" charset="0"/>
              </a:rPr>
              <a:t>Matplotlib</a:t>
            </a:r>
            <a:r>
              <a:rPr lang="zh-CN" altLang="zh-CN" sz="1800" dirty="0">
                <a:latin typeface="Times New Roman" panose="02020603050405020304" pitchFamily="18" charset="0"/>
              </a:rPr>
              <a:t>图像可以分为如下</a:t>
            </a:r>
            <a:r>
              <a:rPr lang="en-US" altLang="zh-CN" sz="1800" dirty="0">
                <a:latin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</a:rPr>
              <a:t>层结构。</a:t>
            </a:r>
            <a:endParaRPr lang="zh-CN" altLang="zh-CN" sz="18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</a:rPr>
              <a:t>canvas</a:t>
            </a:r>
            <a:r>
              <a:rPr lang="zh-CN" altLang="zh-CN" sz="1800" dirty="0">
                <a:latin typeface="Times New Roman" panose="02020603050405020304" pitchFamily="18" charset="0"/>
              </a:rPr>
              <a:t>（画板）。位于最底层，导入</a:t>
            </a:r>
            <a:r>
              <a:rPr lang="en-US" altLang="zh-CN" sz="1800" dirty="0">
                <a:latin typeface="Times New Roman" panose="02020603050405020304" pitchFamily="18" charset="0"/>
              </a:rPr>
              <a:t>Matplotlib</a:t>
            </a:r>
            <a:r>
              <a:rPr lang="zh-CN" altLang="zh-CN" sz="1800" dirty="0">
                <a:latin typeface="Times New Roman" panose="02020603050405020304" pitchFamily="18" charset="0"/>
              </a:rPr>
              <a:t>库时就自动存在。</a:t>
            </a:r>
            <a:endParaRPr lang="zh-CN" altLang="zh-CN" sz="18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</a:rPr>
              <a:t>figure</a:t>
            </a:r>
            <a:r>
              <a:rPr lang="zh-CN" altLang="zh-CN" sz="1800" dirty="0">
                <a:latin typeface="Times New Roman" panose="02020603050405020304" pitchFamily="18" charset="0"/>
              </a:rPr>
              <a:t>（画布）。建立在</a:t>
            </a:r>
            <a:r>
              <a:rPr lang="en-US" altLang="zh-CN" sz="1800" dirty="0">
                <a:latin typeface="Times New Roman" panose="02020603050405020304" pitchFamily="18" charset="0"/>
              </a:rPr>
              <a:t>canvas</a:t>
            </a:r>
            <a:r>
              <a:rPr lang="zh-CN" altLang="zh-CN" sz="1800" dirty="0">
                <a:latin typeface="Times New Roman" panose="02020603050405020304" pitchFamily="18" charset="0"/>
              </a:rPr>
              <a:t>之上，从这一层就能开始设置其参数。</a:t>
            </a:r>
            <a:endParaRPr lang="zh-CN" altLang="zh-CN" sz="18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</a:rPr>
              <a:t>axes</a:t>
            </a:r>
            <a:r>
              <a:rPr lang="zh-CN" altLang="zh-CN" sz="1800" dirty="0">
                <a:latin typeface="Times New Roman" panose="02020603050405020304" pitchFamily="18" charset="0"/>
              </a:rPr>
              <a:t>（子图）。将</a:t>
            </a:r>
            <a:r>
              <a:rPr lang="en-US" altLang="zh-CN" sz="1800" dirty="0">
                <a:latin typeface="Times New Roman" panose="02020603050405020304" pitchFamily="18" charset="0"/>
              </a:rPr>
              <a:t>figure</a:t>
            </a:r>
            <a:r>
              <a:rPr lang="zh-CN" altLang="zh-CN" sz="1800" dirty="0">
                <a:latin typeface="Times New Roman" panose="02020603050405020304" pitchFamily="18" charset="0"/>
              </a:rPr>
              <a:t>分成不同块，实现分面绘图。</a:t>
            </a:r>
            <a:endParaRPr lang="zh-CN" altLang="zh-CN" sz="1800" dirty="0">
              <a:latin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1800" dirty="0">
                <a:latin typeface="Times New Roman" panose="02020603050405020304" pitchFamily="18" charset="0"/>
              </a:rPr>
              <a:t>图表信息（构图元素）。添加或修改</a:t>
            </a:r>
            <a:r>
              <a:rPr lang="en-US" altLang="zh-CN" sz="1800" dirty="0">
                <a:latin typeface="Times New Roman" panose="02020603050405020304" pitchFamily="18" charset="0"/>
              </a:rPr>
              <a:t>axes</a:t>
            </a:r>
            <a:r>
              <a:rPr lang="zh-CN" altLang="zh-CN" sz="1800" dirty="0">
                <a:latin typeface="Times New Roman" panose="02020603050405020304" pitchFamily="18" charset="0"/>
              </a:rPr>
              <a:t>上的图形信息，优化图表的显示效果。</a:t>
            </a:r>
            <a:endParaRPr lang="zh-CN" altLang="zh-CN" sz="1800" dirty="0">
              <a:latin typeface="Times New Roman" panose="02020603050405020304" pitchFamily="18" charset="0"/>
            </a:endParaRPr>
          </a:p>
          <a:p>
            <a:pPr indent="457200"/>
            <a:r>
              <a:rPr lang="zh-CN" altLang="zh-CN" sz="1800" dirty="0">
                <a:latin typeface="Times New Roman" panose="02020603050405020304" pitchFamily="18" charset="0"/>
              </a:rPr>
              <a:t>为了方便快速绘图，</a:t>
            </a:r>
            <a:r>
              <a:rPr lang="en-US" altLang="zh-CN" sz="1800" dirty="0">
                <a:latin typeface="Times New Roman" panose="02020603050405020304" pitchFamily="18" charset="0"/>
              </a:rPr>
              <a:t>Matplotlib</a:t>
            </a:r>
            <a:r>
              <a:rPr lang="zh-CN" altLang="zh-CN" sz="1800" dirty="0">
                <a:latin typeface="Times New Roman" panose="02020603050405020304" pitchFamily="18" charset="0"/>
              </a:rPr>
              <a:t>通过</a:t>
            </a:r>
            <a:r>
              <a:rPr lang="en-US" altLang="zh-CN" sz="1800" dirty="0">
                <a:latin typeface="Times New Roman" panose="02020603050405020304" pitchFamily="18" charset="0"/>
              </a:rPr>
              <a:t>pyplot</a:t>
            </a:r>
            <a:r>
              <a:rPr lang="zh-CN" altLang="zh-CN" sz="1800" dirty="0">
                <a:latin typeface="Times New Roman" panose="02020603050405020304" pitchFamily="18" charset="0"/>
              </a:rPr>
              <a:t>模块提供了一套与</a:t>
            </a:r>
            <a:r>
              <a:rPr lang="en-US" altLang="zh-CN" sz="1800" dirty="0">
                <a:latin typeface="Times New Roman" panose="02020603050405020304" pitchFamily="18" charset="0"/>
              </a:rPr>
              <a:t>Matlab</a:t>
            </a:r>
            <a:r>
              <a:rPr lang="zh-CN" altLang="zh-CN" sz="1800" dirty="0">
                <a:latin typeface="Times New Roman" panose="02020603050405020304" pitchFamily="18" charset="0"/>
              </a:rPr>
              <a:t>类似的命令</a:t>
            </a:r>
            <a:r>
              <a:rPr lang="en-US" altLang="zh-CN" sz="1800" dirty="0">
                <a:latin typeface="Times New Roman" panose="02020603050405020304" pitchFamily="18" charset="0"/>
              </a:rPr>
              <a:t>API</a:t>
            </a:r>
            <a:r>
              <a:rPr lang="zh-CN" altLang="zh-CN" sz="1800" dirty="0">
                <a:latin typeface="Times New Roman" panose="02020603050405020304" pitchFamily="18" charset="0"/>
              </a:rPr>
              <a:t>，这些</a:t>
            </a:r>
            <a:r>
              <a:rPr lang="en-US" altLang="zh-CN" sz="1800" dirty="0">
                <a:latin typeface="Times New Roman" panose="02020603050405020304" pitchFamily="18" charset="0"/>
              </a:rPr>
              <a:t>API</a:t>
            </a:r>
            <a:r>
              <a:rPr lang="zh-CN" altLang="zh-CN" sz="1800" dirty="0">
                <a:latin typeface="Times New Roman" panose="02020603050405020304" pitchFamily="18" charset="0"/>
              </a:rPr>
              <a:t>对应图形的一个个图形元素（如坐标轴、曲线、文字等），并以此对该图形元素进行操作，而不影响其他部分。创建好画布后，只需调用</a:t>
            </a:r>
            <a:r>
              <a:rPr lang="en-US" altLang="zh-CN" sz="1800" dirty="0">
                <a:latin typeface="Times New Roman" panose="02020603050405020304" pitchFamily="18" charset="0"/>
              </a:rPr>
              <a:t>pyplot</a:t>
            </a:r>
            <a:r>
              <a:rPr lang="zh-CN" altLang="zh-CN" sz="1800" dirty="0">
                <a:latin typeface="Times New Roman" panose="02020603050405020304" pitchFamily="18" charset="0"/>
              </a:rPr>
              <a:t>模块所提供的函数，仅几行代码就可以实现添加、修改图形元素或在原有图形上绘制新图形。</a:t>
            </a:r>
            <a:endParaRPr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直方图与条形图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直方图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10539"/>
            <a:ext cx="11501437" cy="6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为了较好的展示效果，使用生成服从标准正态分布的数据绘制直方图，如</a:t>
            </a:r>
            <a:r>
              <a:rPr lang="zh-CN" altLang="en-US" sz="1800" dirty="0"/>
              <a:t>下图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4" y="1947862"/>
            <a:ext cx="6170614" cy="411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直方图与条形图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  <a:ea typeface="+mj-ea"/>
              </a:rPr>
              <a:t>条形图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73577"/>
            <a:ext cx="11501437" cy="135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条形图（</a:t>
            </a:r>
            <a:r>
              <a:rPr lang="en-US" altLang="zh-CN" sz="1800" dirty="0"/>
              <a:t>Bar Chart</a:t>
            </a:r>
            <a:r>
              <a:rPr lang="zh-CN" altLang="zh-CN" sz="1800" dirty="0"/>
              <a:t>）也是由一系列宽度相等、高度不等的长方形来展示特征的频数情况。但条形图主要展示分类数据，一个长方形代表特征的一个类别，长度代表该类别的频数，宽度没有数学意义。相较于面积，肉眼对于高度要敏感许多，故能很好显示数据间的差距。条形图不同类别之间是有空隙的。</a:t>
            </a:r>
            <a:endParaRPr lang="zh-CN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pyplot</a:t>
            </a:r>
            <a:r>
              <a:rPr lang="zh-CN" altLang="zh-CN" sz="1800" dirty="0"/>
              <a:t>中使用</a:t>
            </a:r>
            <a:r>
              <a:rPr lang="en-US" altLang="zh-CN" sz="1800" dirty="0"/>
              <a:t>bar</a:t>
            </a:r>
            <a:r>
              <a:rPr lang="zh-CN" altLang="zh-CN" sz="1800" dirty="0"/>
              <a:t>函数绘制条形图，其基本使用语法如下。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52762" y="2827867"/>
          <a:ext cx="8594258" cy="459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4258"/>
              </a:tblGrid>
              <a:tr h="4596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matplotlib.pyplot.bar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(*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**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kwargs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内容占位符 3"/>
          <p:cNvSpPr txBox="1"/>
          <p:nvPr/>
        </p:nvSpPr>
        <p:spPr bwMode="auto">
          <a:xfrm>
            <a:off x="345281" y="3384179"/>
            <a:ext cx="11501437" cy="49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bar</a:t>
            </a:r>
            <a:r>
              <a:rPr lang="zh-CN" altLang="zh-CN" sz="1800" dirty="0"/>
              <a:t>函数在官方文档中只要求输入不定长参数，但其主要参数如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65852" y="3877236"/>
          <a:ext cx="8563239" cy="2115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594"/>
                <a:gridCol w="7125645"/>
              </a:tblGrid>
              <a:tr h="38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</a:tr>
              <a:tr h="38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轴的位置序列。无默认值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</a:tr>
              <a:tr h="38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轴所代表数据的数量（长方形长度）。无默认值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</a:tr>
              <a:tr h="385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width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0~1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之间的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。指定直方图宽度。默认为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</a:tr>
              <a:tr h="574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color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接收特定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或者包含颜色字符串的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。表示直方图颜色。默认为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8407" marR="58407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直方图与条形图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b="1" dirty="0">
                <a:latin typeface="+mj-ea"/>
              </a:rPr>
              <a:t>条形图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10539"/>
            <a:ext cx="11501437" cy="62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使用</a:t>
            </a:r>
            <a:r>
              <a:rPr lang="en-US" altLang="zh-CN" sz="1800" dirty="0"/>
              <a:t>bar</a:t>
            </a:r>
            <a:r>
              <a:rPr lang="zh-CN" altLang="zh-CN" sz="1800" dirty="0"/>
              <a:t>函数绘制</a:t>
            </a:r>
            <a:r>
              <a:rPr lang="en-US" altLang="zh-CN" sz="1800" dirty="0"/>
              <a:t>2017</a:t>
            </a:r>
            <a:r>
              <a:rPr lang="zh-CN" altLang="zh-CN" sz="1800" dirty="0"/>
              <a:t>年第一季度各产业国民生产总值条形图，如</a:t>
            </a:r>
            <a:r>
              <a:rPr lang="zh-CN" altLang="en-US" sz="1800" dirty="0"/>
              <a:t>下图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2844801" y="1982787"/>
            <a:ext cx="4623540" cy="39438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饼图</a:t>
            </a:r>
            <a:endParaRPr lang="zh-CN" altLang="en-US" dirty="0"/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183065"/>
            <a:ext cx="11501437" cy="147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饼图（</a:t>
            </a:r>
            <a:r>
              <a:rPr lang="en-US" altLang="zh-CN" sz="1800" dirty="0"/>
              <a:t>Pie Graph</a:t>
            </a:r>
            <a:r>
              <a:rPr lang="zh-CN" altLang="zh-CN" sz="1800" dirty="0"/>
              <a:t>）用于表示不同类别的占比情况，通过弧度大小来对比各种类别。饼图通过将一个圆饼按照类别的占比划分成多个区块，整个圆饼代表数据的总量，每个区块（圆弧）表示该分类占总体的比例大小。饼图可以比较清楚地反映出部分与部分、部分与整体之间的比例关系，易于每个类别相对于总数的大小。但因为对于面积大小的不敏感，某些情况下效果不是很好。</a:t>
            </a:r>
            <a:endParaRPr lang="zh-CN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pyplot</a:t>
            </a:r>
            <a:r>
              <a:rPr lang="zh-CN" altLang="zh-CN" sz="1800" dirty="0"/>
              <a:t>模块中使用</a:t>
            </a:r>
            <a:r>
              <a:rPr lang="en-US" altLang="zh-CN" sz="1800" dirty="0"/>
              <a:t>pie</a:t>
            </a:r>
            <a:r>
              <a:rPr lang="zh-CN" altLang="zh-CN" sz="1800" dirty="0"/>
              <a:t>函数绘制饼图，其使用语法如下。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69694" y="2863915"/>
          <a:ext cx="8558400" cy="1596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400"/>
              </a:tblGrid>
              <a:tr h="1495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matplotlib.pyplot.pie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 explode=None, labels=None, colors=None,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autopct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pctdistance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=0.6, shadow=False,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labeldistance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=1.1,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startangle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radius=None,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counterclock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=True,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wedgeprops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textprops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center=(0, 0), frame=False, hold=None, data=None)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饼图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2" y="1104288"/>
            <a:ext cx="11501437" cy="37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pie</a:t>
            </a:r>
            <a:r>
              <a:rPr lang="zh-CN" altLang="zh-CN" sz="1800" dirty="0"/>
              <a:t>函数常用参数及其说明如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2714" y="1730111"/>
          <a:ext cx="8569503" cy="257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142"/>
                <a:gridCol w="7097361"/>
              </a:tblGrid>
              <a:tr h="226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参数名称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2269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。表示用于绘制饼图的数据。无默认值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2269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explode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。表示指定项离饼图圆心为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个半径。默认为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2269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labels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。指定每一项的名称。默认为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3087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color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接收特定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或者包含颜色字符串的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。表示饼图颜色。默认为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2269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autopct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接收特定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。指定数值的显示方式。默认为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3087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pctdistance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。指定每一项的比例和距离饼图圆心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个半径。默认为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3087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labeldistance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。指定每一项的名称和距离饼图圆心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个半径。默认为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  <a:tr h="2269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radius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。表示饼图的半径。默认为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0470" marR="3047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饼图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1" y="926160"/>
            <a:ext cx="11501437" cy="44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/>
              <a:t>绘制</a:t>
            </a:r>
            <a:r>
              <a:rPr lang="en-US" altLang="zh-CN" sz="1800" dirty="0"/>
              <a:t>2000</a:t>
            </a:r>
            <a:r>
              <a:rPr lang="zh-CN" altLang="zh-CN" sz="1800" dirty="0"/>
              <a:t>年与</a:t>
            </a:r>
            <a:r>
              <a:rPr lang="en-US" altLang="zh-CN" sz="1800" dirty="0"/>
              <a:t>2016</a:t>
            </a:r>
            <a:r>
              <a:rPr lang="zh-CN" altLang="zh-CN" sz="1800" dirty="0"/>
              <a:t>年产业结构饼图，展示</a:t>
            </a:r>
            <a:r>
              <a:rPr lang="en-US" altLang="zh-CN" sz="1800" dirty="0"/>
              <a:t>17</a:t>
            </a:r>
            <a:r>
              <a:rPr lang="zh-CN" altLang="zh-CN" sz="1800" dirty="0"/>
              <a:t>年来产业结构变化，如</a:t>
            </a:r>
            <a:r>
              <a:rPr lang="zh-CN" altLang="en-US" sz="1800" dirty="0"/>
              <a:t>下图</a:t>
            </a:r>
            <a:r>
              <a:rPr lang="zh-CN" altLang="zh-CN" sz="1800" dirty="0"/>
              <a:t>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640804" y="1783080"/>
            <a:ext cx="6000276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5092700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分析特征关系常用图形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分析特征内部数据状态常用图形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2" descr="D:\Users\yilinlin\Desktop\timg_meitu_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121025"/>
            <a:ext cx="442118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47" y="1008056"/>
            <a:ext cx="11107738" cy="51927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数据可视化是数据分析的有效手段，</a:t>
            </a:r>
            <a:r>
              <a:rPr lang="en-US" altLang="zh-CN" dirty="0"/>
              <a:t>Python</a:t>
            </a:r>
            <a:r>
              <a:rPr lang="zh-CN" altLang="zh-CN" dirty="0"/>
              <a:t>有着强大的可视化功能，有较多的可视化库，本章仅介绍了基础绘图</a:t>
            </a:r>
            <a:r>
              <a:rPr lang="en-US" altLang="zh-CN" dirty="0" err="1"/>
              <a:t>Matplotlib</a:t>
            </a:r>
            <a:r>
              <a:rPr lang="zh-CN" altLang="zh-CN" dirty="0"/>
              <a:t>。其主要内容如下。</a:t>
            </a:r>
            <a:endParaRPr lang="zh-CN" altLang="zh-CN" dirty="0"/>
          </a:p>
          <a:p>
            <a:pPr lvl="0"/>
            <a:r>
              <a:rPr lang="en-US" altLang="zh-CN" dirty="0" err="1"/>
              <a:t>Matplotlib</a:t>
            </a:r>
            <a:r>
              <a:rPr lang="zh-CN" altLang="zh-CN" dirty="0"/>
              <a:t>绘图基础介绍了按需求绘制不同排版的子图，修改坐标轴各部分包括标题、标签、文本、图例等，通过</a:t>
            </a:r>
            <a:r>
              <a:rPr lang="en-US" altLang="zh-CN" dirty="0" err="1"/>
              <a:t>rc</a:t>
            </a:r>
            <a:r>
              <a:rPr lang="zh-CN" altLang="zh-CN" dirty="0"/>
              <a:t>参数修改图形元素等</a:t>
            </a:r>
            <a:r>
              <a:rPr lang="zh-CN" altLang="en-US" dirty="0"/>
              <a:t>；</a:t>
            </a:r>
            <a:endParaRPr lang="zh-CN" altLang="zh-CN" dirty="0"/>
          </a:p>
          <a:p>
            <a:pPr lvl="0"/>
            <a:r>
              <a:rPr lang="zh-CN" altLang="zh-CN" dirty="0"/>
              <a:t>分析特征关系常用图形介绍了散点图、折线图的绘制方法及其作用</a:t>
            </a:r>
            <a:r>
              <a:rPr lang="zh-CN" altLang="en-US" dirty="0"/>
              <a:t>；</a:t>
            </a:r>
            <a:endParaRPr lang="zh-CN" altLang="zh-CN" dirty="0"/>
          </a:p>
          <a:p>
            <a:pPr lvl="0"/>
            <a:r>
              <a:rPr lang="zh-CN" altLang="zh-CN" dirty="0"/>
              <a:t>分析特征内部数据状态常用图形介绍了直方图、条形图的绘制方法及其作用。</a:t>
            </a:r>
            <a:endParaRPr lang="zh-CN" altLang="zh-CN" dirty="0"/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编号风格</a:t>
            </a:r>
            <a:endParaRPr lang="zh-CN" altLang="en-US" dirty="0"/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基础流程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21463"/>
            <a:ext cx="11501437" cy="84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fontAlgn="ctr">
              <a:buFont typeface="Wingdings" panose="05000000000000000000" pitchFamily="2" charset="2"/>
              <a:buChar char="Ø"/>
            </a:pPr>
            <a:r>
              <a:rPr lang="zh-CN" altLang="zh-CN" sz="1800" dirty="0"/>
              <a:t>根据</a:t>
            </a:r>
            <a:r>
              <a:rPr lang="en-US" altLang="zh-CN" sz="1800" dirty="0"/>
              <a:t>Matplotlib</a:t>
            </a:r>
            <a:r>
              <a:rPr lang="zh-CN" altLang="zh-CN" sz="1800" dirty="0"/>
              <a:t>图像的</a:t>
            </a:r>
            <a:r>
              <a:rPr lang="en-US" altLang="zh-CN" sz="1800" dirty="0"/>
              <a:t>4</a:t>
            </a:r>
            <a:r>
              <a:rPr lang="zh-CN" altLang="zh-CN" sz="1800" dirty="0"/>
              <a:t>层图像结构，</a:t>
            </a:r>
            <a:r>
              <a:rPr lang="en-US" altLang="zh-CN" sz="1800" dirty="0"/>
              <a:t>pyplot</a:t>
            </a:r>
            <a:r>
              <a:rPr lang="zh-CN" altLang="zh-CN" sz="1800" dirty="0"/>
              <a:t>模块绘制图形基本都遵循一个流程，使用这个流程可以完成大部分图形的绘制。</a:t>
            </a:r>
            <a:r>
              <a:rPr lang="en-US" altLang="zh-CN" sz="1800" dirty="0"/>
              <a:t>pyplot</a:t>
            </a:r>
            <a:r>
              <a:rPr lang="zh-CN" altLang="zh-CN" sz="1800" dirty="0"/>
              <a:t>模块基本绘图流程主要分为</a:t>
            </a:r>
            <a:r>
              <a:rPr lang="en-US" altLang="zh-CN" sz="1800" dirty="0"/>
              <a:t>3</a:t>
            </a:r>
            <a:r>
              <a:rPr lang="zh-CN" altLang="zh-CN" sz="1800" dirty="0"/>
              <a:t>个部分，如</a:t>
            </a:r>
            <a:r>
              <a:rPr lang="zh-CN" altLang="en-US" sz="1800" dirty="0"/>
              <a:t>下</a:t>
            </a:r>
            <a:r>
              <a:rPr lang="zh-CN" altLang="zh-CN" sz="1800" dirty="0"/>
              <a:t>图所示。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8915" y="2269067"/>
          <a:ext cx="8578103" cy="355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6221095" imgH="2571750" progId="Visio.Drawing.11">
                  <p:embed/>
                </p:oleObj>
              </mc:Choice>
              <mc:Fallback>
                <p:oleObj name="" r:id="rId1" imgW="6221095" imgH="25717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915" y="2269067"/>
                        <a:ext cx="8578103" cy="3557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编号风格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基础流程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381964"/>
            <a:ext cx="11501437" cy="61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fontAlgn="ctr">
              <a:buFont typeface="+mj-ea"/>
              <a:buAutoNum type="circleNumDbPlain"/>
            </a:pPr>
            <a:r>
              <a:rPr lang="zh-CN" altLang="zh-CN" sz="1800" dirty="0"/>
              <a:t>导入模块。绘图之前，需要先导入包含相应函数的模块。对于</a:t>
            </a:r>
            <a:r>
              <a:rPr lang="en-US" altLang="zh-CN" sz="1800" dirty="0"/>
              <a:t>pyplot</a:t>
            </a:r>
            <a:r>
              <a:rPr lang="zh-CN" altLang="zh-CN" sz="1800" dirty="0"/>
              <a:t>模块，一般使用如下风格导入。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内容占位符 3"/>
          <p:cNvSpPr txBox="1"/>
          <p:nvPr/>
        </p:nvSpPr>
        <p:spPr bwMode="auto">
          <a:xfrm>
            <a:off x="328610" y="2033452"/>
            <a:ext cx="11501437" cy="8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>
              <a:buFont typeface="+mj-ea"/>
              <a:buAutoNum type="circleNumDbPlain" startAt="2"/>
            </a:pPr>
            <a:r>
              <a:rPr lang="zh-CN" altLang="zh-CN" sz="1800" dirty="0"/>
              <a:t>创建画布与创建子图。第一部分主要是构建出一张空白的画布，如果需要同时展示几个图形，可将画布划分为多个部分。然后使用对象方法来完成其余的工作，示例如下。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编号风格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基础流程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511108"/>
            <a:ext cx="11501437" cy="94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fontAlgn="ctr">
              <a:buFont typeface="+mj-ea"/>
              <a:buAutoNum type="circleNumDbPlain" startAt="3"/>
            </a:pPr>
            <a:r>
              <a:rPr lang="zh-CN" altLang="zh-CN" sz="1800" dirty="0"/>
              <a:t>添加画布内容。第二部分是绘图的主体部分。添加标题、坐标轴名称等步骤与绘制图形是并列的，没有先后顺序，可以先绘制图形，也可以先添加各类标签，但是添加图例一定要在绘制图形之后。</a:t>
            </a:r>
            <a:r>
              <a:rPr lang="en-US" altLang="zh-CN" sz="1800" dirty="0"/>
              <a:t>pyplot</a:t>
            </a:r>
            <a:r>
              <a:rPr lang="zh-CN" altLang="zh-CN" sz="1800" dirty="0"/>
              <a:t>模块中添加各类标签和图例的函数如</a:t>
            </a:r>
            <a:r>
              <a:rPr lang="zh-CN" altLang="en-US" sz="1800" dirty="0"/>
              <a:t>下</a:t>
            </a:r>
            <a:r>
              <a:rPr lang="zh-CN" altLang="zh-CN" sz="1800" dirty="0"/>
              <a:t>表所示。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8916" y="2686581"/>
          <a:ext cx="9272589" cy="3200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729"/>
                <a:gridCol w="7987860"/>
              </a:tblGrid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函数作用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8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title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在当前图形中添加标题，可以指定标题的名称、位置、颜色、字体大小等参数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xlabel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在当前图形中添加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轴名称，可以指定位置、颜色、字体大小等参数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ylabel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在当前图形中添加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轴名称，可以指定位置、颜色、字体大小等参数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xlim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指定当前图形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轴的范围，只能确定一个数值区间，而无法使用字符串标识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ylim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指定当前图形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轴的范围，只能确定一个数值区间，而无法使用字符串标识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xticks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轴刻度的数目与取值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yticks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轴刻度的数目与取值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5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legend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指定当前图形的图例，可以指定图例的大小、位置、标签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编号风格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基础流程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21463"/>
            <a:ext cx="11501437" cy="8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fontAlgn="ctr">
              <a:buFont typeface="+mj-ea"/>
              <a:buAutoNum type="circleNumDbPlain" startAt="4"/>
            </a:pPr>
            <a:r>
              <a:rPr lang="zh-CN" altLang="zh-CN" sz="1800" dirty="0"/>
              <a:t>图形保存与展示。绘制图形之后，可使用</a:t>
            </a:r>
            <a:r>
              <a:rPr lang="en-US" altLang="zh-CN" sz="1800" dirty="0"/>
              <a:t>matplotlib.pyplot.savefig()</a:t>
            </a:r>
            <a:r>
              <a:rPr lang="zh-CN" altLang="zh-CN" sz="1800" dirty="0"/>
              <a:t>函数保存图片到指定路径，使用</a:t>
            </a:r>
            <a:r>
              <a:rPr lang="en-US" altLang="zh-CN" sz="1800" dirty="0"/>
              <a:t>matplotlib.pyplot.show()</a:t>
            </a:r>
            <a:r>
              <a:rPr lang="zh-CN" altLang="zh-CN" sz="1800" dirty="0"/>
              <a:t>函数展示图形。综合整体流程绘制函数“</a:t>
            </a:r>
            <a:r>
              <a:rPr lang="en-US" altLang="zh-CN" sz="1800" dirty="0"/>
              <a:t>y=x^2</a:t>
            </a:r>
            <a:r>
              <a:rPr lang="zh-CN" altLang="zh-CN" sz="1800" dirty="0"/>
              <a:t>”与“</a:t>
            </a:r>
            <a:r>
              <a:rPr lang="en-US" altLang="zh-CN" sz="1800" dirty="0"/>
              <a:t>y=x</a:t>
            </a:r>
            <a:r>
              <a:rPr lang="zh-CN" altLang="zh-CN" sz="1800" dirty="0"/>
              <a:t>”图形，</a:t>
            </a:r>
            <a:r>
              <a:rPr lang="zh-CN" altLang="en-US" sz="1800" dirty="0"/>
              <a:t>得到的图形如下图所示</a:t>
            </a:r>
            <a:r>
              <a:rPr lang="zh-CN" altLang="zh-CN" sz="1800" dirty="0"/>
              <a:t>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8179" y="2438082"/>
            <a:ext cx="6039485" cy="32616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685" y="2369820"/>
            <a:ext cx="5683250" cy="3556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编号风格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5844" name="内容占位符 3"/>
          <p:cNvSpPr>
            <a:spLocks noGrp="1"/>
          </p:cNvSpPr>
          <p:nvPr>
            <p:ph idx="10"/>
          </p:nvPr>
        </p:nvSpPr>
        <p:spPr>
          <a:xfrm>
            <a:off x="423863" y="1066522"/>
            <a:ext cx="11406187" cy="4270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latin typeface="+mj-ea"/>
              </a:rPr>
              <a:t>基础流程</a:t>
            </a:r>
            <a:endParaRPr lang="zh-CN" altLang="en-US" b="1" dirty="0">
              <a:latin typeface="+mj-ea"/>
            </a:endParaRPr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3" y="1475249"/>
            <a:ext cx="5325427" cy="174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fontAlgn="ctr">
              <a:buFont typeface="Wingdings" panose="05000000000000000000" pitchFamily="2" charset="2"/>
              <a:buChar char="Ø"/>
            </a:pPr>
            <a:r>
              <a:rPr lang="zh-CN" altLang="zh-CN" sz="1800" dirty="0"/>
              <a:t>通常情况下，在使用不同的数据重复的绘制同样的图形时，选择自编函数来进行绘图。有时候也会需要在图上添加文本标注。</a:t>
            </a:r>
            <a:r>
              <a:rPr lang="en-US" altLang="zh-CN" sz="1800" dirty="0"/>
              <a:t>pyplot</a:t>
            </a:r>
            <a:r>
              <a:rPr lang="zh-CN" altLang="zh-CN" sz="1800" dirty="0"/>
              <a:t>模块中，使用</a:t>
            </a:r>
            <a:r>
              <a:rPr lang="en-US" altLang="zh-CN" sz="1800" dirty="0"/>
              <a:t>matplotlib.pyplot.text()</a:t>
            </a:r>
            <a:r>
              <a:rPr lang="zh-CN" altLang="zh-CN" sz="1800" dirty="0"/>
              <a:t>函数能够在任意位置添加文本，其使用基本语法如下。</a:t>
            </a:r>
            <a:endParaRPr lang="en-US" altLang="zh-CN" sz="18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50025" y="3215640"/>
          <a:ext cx="5004015" cy="773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4015"/>
              </a:tblGrid>
              <a:tr h="24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matplotlib.pyplot.text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 y, s,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fontdict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=None,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withdash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=False, **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kwargs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内容占位符 3"/>
          <p:cNvSpPr txBox="1"/>
          <p:nvPr/>
        </p:nvSpPr>
        <p:spPr bwMode="auto">
          <a:xfrm>
            <a:off x="481012" y="4066049"/>
            <a:ext cx="5325427" cy="106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fontAlgn="ctr">
              <a:buFont typeface="Wingdings" panose="05000000000000000000" pitchFamily="2" charset="2"/>
              <a:buChar char="Ø"/>
            </a:pPr>
            <a:r>
              <a:rPr lang="zh-CN" altLang="zh-CN" sz="1800" dirty="0"/>
              <a:t>使用自编函数绘图并添加文本</a:t>
            </a:r>
            <a:r>
              <a:rPr lang="zh-CN" altLang="en-US" sz="1800" dirty="0"/>
              <a:t>得到的图形如下图所示</a:t>
            </a:r>
            <a:r>
              <a:rPr lang="zh-CN" altLang="zh-CN" sz="1800" dirty="0"/>
              <a:t>。</a:t>
            </a:r>
            <a:endParaRPr lang="en-US" altLang="zh-CN" sz="1800" b="1" dirty="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1550670" y="4591685"/>
            <a:ext cx="3480435" cy="2101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96330" y="1407795"/>
            <a:ext cx="5772150" cy="4410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动态</a:t>
            </a:r>
            <a:r>
              <a:rPr lang="en-US" altLang="zh-CN" dirty="0" err="1"/>
              <a:t>rc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7" name="内容占位符 3"/>
          <p:cNvSpPr txBox="1"/>
          <p:nvPr/>
        </p:nvSpPr>
        <p:spPr bwMode="auto">
          <a:xfrm>
            <a:off x="328612" y="1319209"/>
            <a:ext cx="11501437" cy="269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457200"/>
            <a:r>
              <a:rPr lang="en-US" altLang="zh-CN" sz="1800" dirty="0"/>
              <a:t>pyplot</a:t>
            </a:r>
            <a:r>
              <a:rPr lang="zh-CN" altLang="zh-CN" sz="1800" dirty="0"/>
              <a:t>模块使用</a:t>
            </a:r>
            <a:r>
              <a:rPr lang="en-US" altLang="zh-CN" sz="1800" dirty="0"/>
              <a:t>rc</a:t>
            </a:r>
            <a:r>
              <a:rPr lang="zh-CN" altLang="zh-CN" sz="1800" dirty="0"/>
              <a:t>配置文件来自定义图形的各种默认属性，称之为</a:t>
            </a:r>
            <a:r>
              <a:rPr lang="en-US" altLang="zh-CN" sz="1800" dirty="0"/>
              <a:t>rc</a:t>
            </a:r>
            <a:r>
              <a:rPr lang="zh-CN" altLang="zh-CN" sz="1800" dirty="0"/>
              <a:t>配置或</a:t>
            </a:r>
            <a:r>
              <a:rPr lang="en-US" altLang="zh-CN" sz="1800" dirty="0"/>
              <a:t>rc</a:t>
            </a:r>
            <a:r>
              <a:rPr lang="zh-CN" altLang="zh-CN" sz="1800" dirty="0"/>
              <a:t>参数。通过修改</a:t>
            </a:r>
            <a:r>
              <a:rPr lang="en-US" altLang="zh-CN" sz="1800" dirty="0"/>
              <a:t>rc</a:t>
            </a:r>
            <a:r>
              <a:rPr lang="zh-CN" altLang="zh-CN" sz="1800" dirty="0"/>
              <a:t>参数可以修改默认的属性，</a:t>
            </a:r>
            <a:r>
              <a:rPr lang="zh-CN" altLang="zh-CN" sz="1800" dirty="0">
                <a:solidFill>
                  <a:srgbClr val="FF0000"/>
                </a:solidFill>
              </a:rPr>
              <a:t>包括窗体大小、每英寸的点数、线条宽度、颜色、样式、坐标轴、坐标和网络属性、文本、字体等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indent="457200"/>
            <a:r>
              <a:rPr lang="zh-CN" altLang="en-US" sz="1800" dirty="0"/>
              <a:t>本节</a:t>
            </a:r>
            <a:r>
              <a:rPr lang="zh-CN" altLang="zh-CN" sz="1800" dirty="0"/>
              <a:t>将介绍常用的</a:t>
            </a:r>
            <a:r>
              <a:rPr lang="en-US" altLang="zh-CN" sz="1800" dirty="0" err="1"/>
              <a:t>rc</a:t>
            </a:r>
            <a:r>
              <a:rPr lang="zh-CN" altLang="zh-CN" sz="1800" dirty="0"/>
              <a:t>参数，包括线条、坐标轴、字体等。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36.500787401575,&quot;width&quot;:9511}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4630,&quot;width&quot;:895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e1576a49-bad9-4735-813a-59c30211d5ca"/>
  <p:tag name="COMMONDATA" val="eyJoZGlkIjoiYWVhNzNiNTgyZWU3YjhmYTg4MThiZGQ2N2NlZGE0Y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7604</Words>
  <Application>WPS 演示</Application>
  <PresentationFormat>宽屏</PresentationFormat>
  <Paragraphs>746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Times New Roman</vt:lpstr>
      <vt:lpstr>Lucida Console</vt:lpstr>
      <vt:lpstr>Calibri</vt:lpstr>
      <vt:lpstr>等线</vt:lpstr>
      <vt:lpstr>Arial Unicode MS</vt:lpstr>
      <vt:lpstr>Office 主题​​</vt:lpstr>
      <vt:lpstr>2_Office 主题</vt:lpstr>
      <vt:lpstr>Visio.Drawing.11</vt:lpstr>
      <vt:lpstr>PowerPoint 演示文稿</vt:lpstr>
      <vt:lpstr>目录</vt:lpstr>
      <vt:lpstr>Matlplotlib绘图基础</vt:lpstr>
      <vt:lpstr>编号风格</vt:lpstr>
      <vt:lpstr>编号风格</vt:lpstr>
      <vt:lpstr>编号风格</vt:lpstr>
      <vt:lpstr>编号风格</vt:lpstr>
      <vt:lpstr>编号风格</vt:lpstr>
      <vt:lpstr>动态rc参数</vt:lpstr>
      <vt:lpstr>动态rc参数</vt:lpstr>
      <vt:lpstr>动态rc参数</vt:lpstr>
      <vt:lpstr>动态rc参数</vt:lpstr>
      <vt:lpstr>动态rc参数</vt:lpstr>
      <vt:lpstr>动态rc参数</vt:lpstr>
      <vt:lpstr>动态rc参数</vt:lpstr>
      <vt:lpstr>动态rc参数</vt:lpstr>
      <vt:lpstr>动态rc参数</vt:lpstr>
      <vt:lpstr>目录</vt:lpstr>
      <vt:lpstr>散点图</vt:lpstr>
      <vt:lpstr>散点图</vt:lpstr>
      <vt:lpstr>散点图</vt:lpstr>
      <vt:lpstr>散点图</vt:lpstr>
      <vt:lpstr>折线图</vt:lpstr>
      <vt:lpstr>折线图</vt:lpstr>
      <vt:lpstr>折线图</vt:lpstr>
      <vt:lpstr>折线图</vt:lpstr>
      <vt:lpstr>目录</vt:lpstr>
      <vt:lpstr>直方图与条形图</vt:lpstr>
      <vt:lpstr>直方图与条形图</vt:lpstr>
      <vt:lpstr>直方图与条形图</vt:lpstr>
      <vt:lpstr>直方图与条形图</vt:lpstr>
      <vt:lpstr>直方图与条形图</vt:lpstr>
      <vt:lpstr>饼图</vt:lpstr>
      <vt:lpstr>饼图</vt:lpstr>
      <vt:lpstr>饼图</vt:lpstr>
      <vt:lpstr>目录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吴胜飞</cp:lastModifiedBy>
  <cp:revision>3754</cp:revision>
  <dcterms:created xsi:type="dcterms:W3CDTF">2018-01-08T07:09:00Z</dcterms:created>
  <dcterms:modified xsi:type="dcterms:W3CDTF">2023-01-01T03:46:40Z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11DAE822CE2A4280A0CA4247F379241F</vt:lpwstr>
  </property>
  <property fmtid="{D5CDD505-2E9C-101B-9397-08002B2CF9AE}" pid="3" name="KSOProductBuildVer">
    <vt:lpwstr>2052-11.1.0.12980</vt:lpwstr>
  </property>
</Properties>
</file>