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3"/>
    <p:sldMasterId id="2147483657" r:id="rId4"/>
  </p:sldMasterIdLst>
  <p:notesMasterIdLst>
    <p:notesMasterId r:id="rId39"/>
  </p:notesMasterIdLst>
  <p:sldIdLst>
    <p:sldId id="494" r:id="rId5"/>
    <p:sldId id="506" r:id="rId6"/>
    <p:sldId id="535" r:id="rId7"/>
    <p:sldId id="536" r:id="rId8"/>
    <p:sldId id="537" r:id="rId9"/>
    <p:sldId id="538" r:id="rId10"/>
    <p:sldId id="539" r:id="rId11"/>
    <p:sldId id="540" r:id="rId12"/>
    <p:sldId id="541" r:id="rId13"/>
    <p:sldId id="542" r:id="rId14"/>
    <p:sldId id="544" r:id="rId15"/>
    <p:sldId id="543" r:id="rId16"/>
    <p:sldId id="513" r:id="rId17"/>
    <p:sldId id="546" r:id="rId18"/>
    <p:sldId id="547" r:id="rId19"/>
    <p:sldId id="548" r:id="rId20"/>
    <p:sldId id="549" r:id="rId21"/>
    <p:sldId id="550" r:id="rId22"/>
    <p:sldId id="551" r:id="rId23"/>
    <p:sldId id="552" r:id="rId24"/>
    <p:sldId id="514" r:id="rId25"/>
    <p:sldId id="554" r:id="rId26"/>
    <p:sldId id="555" r:id="rId27"/>
    <p:sldId id="556" r:id="rId28"/>
    <p:sldId id="557" r:id="rId29"/>
    <p:sldId id="515" r:id="rId30"/>
    <p:sldId id="559" r:id="rId31"/>
    <p:sldId id="560" r:id="rId32"/>
    <p:sldId id="561" r:id="rId33"/>
    <p:sldId id="562" r:id="rId34"/>
    <p:sldId id="567" r:id="rId35"/>
    <p:sldId id="516" r:id="rId36"/>
    <p:sldId id="564" r:id="rId37"/>
    <p:sldId id="534" r:id="rId38"/>
  </p:sldIdLst>
  <p:sldSz cx="12192000" cy="6858000"/>
  <p:notesSz cx="6858000" cy="9144000"/>
  <p:custDataLst>
    <p:tags r:id="rId43"/>
  </p:custDataLst>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9708"/>
    <a:srgbClr val="064BB2"/>
    <a:srgbClr val="FFCB54"/>
    <a:srgbClr val="2B6EE1"/>
    <a:srgbClr val="FFBF2B"/>
    <a:srgbClr val="7624CC"/>
    <a:srgbClr val="CC8824"/>
    <a:srgbClr val="2165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7641"/>
    <p:restoredTop sz="94660"/>
  </p:normalViewPr>
  <p:slideViewPr>
    <p:cSldViewPr snapToGrid="0" showGuides="1">
      <p:cViewPr varScale="1">
        <p:scale>
          <a:sx n="88" d="100"/>
          <a:sy n="88" d="100"/>
        </p:scale>
        <p:origin x="362" y="29"/>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3" Type="http://schemas.openxmlformats.org/officeDocument/2006/relationships/tags" Target="tags/tag1.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Master" Target="slideMasters/slideMaster3.xml"/><Relationship Id="rId39" Type="http://schemas.openxmlformats.org/officeDocument/2006/relationships/notesMaster" Target="notesMasters/notesMaster1.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6017D57-CED0-4714-A053-420714325626}" type="datetimeFigureOut">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编辑母版文本样式</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p>
            <a:pPr lvl="0" algn="r" eaLnBrk="1" hangingPunct="1">
              <a:buNone/>
            </a:pPr>
            <a:fld id="{9A0DB2DC-4C9A-4742-B13C-FB6460FD3503}" type="slidenum">
              <a:rPr lang="zh-CN" altLang="en-US" sz="1200" dirty="0">
                <a:latin typeface="等线" panose="02010600030101010101" pitchFamily="2" charset="-122"/>
                <a:ea typeface="等线" panose="02010600030101010101" pitchFamily="2" charset="-122"/>
              </a:rPr>
            </a:fld>
            <a:endParaRPr lang="zh-CN" altLang="en-US" sz="1200" dirty="0">
              <a:latin typeface="等线" panose="02010600030101010101" pitchFamily="2" charset="-122"/>
              <a:ea typeface="等线"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2"/>
          <p:cNvSpPr>
            <a:spLocks noGrp="1" noRot="1" noChangeAspect="1" noTextEdit="1"/>
          </p:cNvSpPr>
          <p:nvPr>
            <p:ph type="sldImg"/>
          </p:nvPr>
        </p:nvSpPr>
        <p:spPr>
          <a:ln>
            <a:solidFill>
              <a:srgbClr val="000000">
                <a:alpha val="100000"/>
              </a:srgbClr>
            </a:solidFill>
            <a:miter lim="800000"/>
          </a:ln>
        </p:spPr>
      </p:sp>
      <p:sp>
        <p:nvSpPr>
          <p:cNvPr id="45059" name="Rectangle 3"/>
          <p:cNvSpPr>
            <a:spLocks noGrp="1"/>
          </p:cNvSpPr>
          <p:nvPr>
            <p:ph type="body" idx="1"/>
          </p:nvPr>
        </p:nvSpPr>
        <p:spPr>
          <a:noFill/>
          <a:ln>
            <a:noFill/>
          </a:ln>
        </p:spPr>
        <p:txBody>
          <a:bodyPr wrap="square" lIns="91440" tIns="45720" rIns="91440" bIns="45720" anchor="t" anchorCtr="0"/>
          <a:p>
            <a:pPr lvl="0" eaLnBrk="1" hangingPunct="1">
              <a:spcBef>
                <a:spcPct val="0"/>
              </a:spcBef>
            </a:pPr>
            <a:endParaRPr lang="zh-CN" altLang="en-US" dirty="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幻灯片">
    <p:bg>
      <p:bgPr>
        <a:solidFill>
          <a:schemeClr val="bg1"/>
        </a:solid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50" b="0" i="0" u="none" strike="noStrike" kern="1200" cap="none" spc="0" normalizeH="0" baseline="0" noProof="0" dirty="0">
              <a:ln>
                <a:noFill/>
              </a:ln>
              <a:solidFill>
                <a:schemeClr val="bg1"/>
              </a:solidFill>
              <a:effectLst/>
              <a:uLnTx/>
              <a:uFillTx/>
              <a:latin typeface="Calibri" panose="020F0502020204030204"/>
              <a:ea typeface="宋体" panose="02010600030101010101" pitchFamily="2" charset="-122"/>
              <a:cs typeface="宋体" panose="02010600030101010101" pitchFamily="2" charset="-122"/>
            </a:endParaRPr>
          </a:p>
        </p:txBody>
      </p:sp>
      <p:sp>
        <p:nvSpPr>
          <p:cNvPr id="15" name="标题 14"/>
          <p:cNvSpPr>
            <a:spLocks noGrp="1"/>
          </p:cNvSpPr>
          <p:nvPr>
            <p:ph type="title"/>
          </p:nvPr>
        </p:nvSpPr>
        <p:spPr>
          <a:xfrm>
            <a:off x="5570806" y="2706149"/>
            <a:ext cx="6245289" cy="692150"/>
          </a:xfrm>
        </p:spPr>
        <p:txBody>
          <a:bodyPr/>
          <a:lstStyle>
            <a:lvl1pPr algn="ctr">
              <a:defRPr sz="3600" b="1" baseline="0">
                <a:solidFill>
                  <a:schemeClr val="bg1"/>
                </a:solidFill>
                <a:latin typeface="Times New Roman" panose="02020603050405020304" pitchFamily="18" charset="0"/>
              </a:defRPr>
            </a:lvl1pPr>
          </a:lstStyle>
          <a:p>
            <a:r>
              <a:rPr lang="zh-CN" altLang="en-US" dirty="0"/>
              <a:t>单击此处编辑母版标题样式</a:t>
            </a:r>
            <a:endParaRPr lang="zh-CN" altLang="en-US" dirty="0"/>
          </a:p>
        </p:txBody>
      </p:sp>
      <p:sp>
        <p:nvSpPr>
          <p:cNvPr id="9" name="日期占位符 29"/>
          <p:cNvSpPr>
            <a:spLocks noGrp="1"/>
          </p:cNvSpPr>
          <p:nvPr>
            <p:ph type="dt" sz="half" idx="2"/>
          </p:nvPr>
        </p:nvSpPr>
        <p:spPr>
          <a:xfrm>
            <a:off x="7329488" y="3659188"/>
            <a:ext cx="2005013" cy="365125"/>
          </a:xfrm>
          <a:prstGeom prst="rect">
            <a:avLst/>
          </a:prstGeom>
        </p:spPr>
        <p:txBody>
          <a:bodyPr vert="horz" lIns="91440" tIns="45720" rIns="91440" bIns="45720" rtlCol="0" anchor="ctr"/>
          <a:lstStyle>
            <a:lvl1pPr algn="r">
              <a:defRPr sz="2400" b="1">
                <a:solidFill>
                  <a:schemeClr val="bg1"/>
                </a:solidFill>
                <a:latin typeface="微软雅黑" panose="020B0503020204020204" pitchFamily="34" charset="-122"/>
                <a:ea typeface="微软雅黑" panose="020B0503020204020204" pitchFamily="34" charset="-122"/>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C5EFD6F6-2F20-4B1A-A667-B95C1338A7FC}" type="datetime5">
              <a:rPr kumimoji="0" lang="zh-CN" altLang="en-US" sz="24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fld>
            <a:endPar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 name="页脚占位符 1"/>
          <p:cNvSpPr>
            <a:spLocks noGrp="1"/>
          </p:cNvSpPr>
          <p:nvPr>
            <p:ph type="ftr" sz="quarter" idx="10"/>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灯片编号占位符 2"/>
          <p:cNvSpPr>
            <a:spLocks noGrp="1"/>
          </p:cNvSpPr>
          <p:nvPr>
            <p:ph type="sldNum" sz="quarter" idx="11"/>
          </p:nvPr>
        </p:nvSpPr>
        <p:spPr/>
        <p:txBody>
          <a:bodyPr/>
          <a:p>
            <a:pPr lvl="0" eaLnBrk="1" hangingPunct="1">
              <a:buNone/>
            </a:pPr>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页">
    <p:bg>
      <p:bgPr>
        <a:solidFill>
          <a:schemeClr val="bg1"/>
        </a:solidFill>
        <a:effectLst/>
      </p:bgPr>
    </p:bg>
    <p:spTree>
      <p:nvGrpSpPr>
        <p:cNvPr id="1" name=""/>
        <p:cNvGrpSpPr/>
        <p:nvPr/>
      </p:nvGrpSpPr>
      <p:grpSpPr>
        <a:xfrm>
          <a:off x="0" y="0"/>
          <a:ext cx="0" cy="0"/>
          <a:chOff x="0" y="0"/>
          <a:chExt cx="0" cy="0"/>
        </a:xfrm>
      </p:grpSpPr>
      <p:sp>
        <p:nvSpPr>
          <p:cNvPr id="7" name="Rectangle 12"/>
          <p:cNvSpPr>
            <a:spLocks noChangeArrowheads="1"/>
          </p:cNvSpPr>
          <p:nvPr/>
        </p:nvSpPr>
        <p:spPr bwMode="auto">
          <a:xfrm>
            <a:off x="9937750" y="6392863"/>
            <a:ext cx="571500" cy="231775"/>
          </a:xfrm>
          <a:prstGeom prst="rect">
            <a:avLst/>
          </a:prstGeom>
          <a:noFill/>
          <a:ln>
            <a:noFill/>
          </a:ln>
        </p:spPr>
        <p:txBody>
          <a:bodyPr/>
          <a:p>
            <a:pPr lvl="0" algn="ctr" eaLnBrk="1" hangingPunct="1">
              <a:buNone/>
            </a:pPr>
            <a:r>
              <a:rPr lang="en-US" altLang="zh-CN" sz="1000" dirty="0">
                <a:solidFill>
                  <a:srgbClr val="7F7F7F"/>
                </a:solidFill>
                <a:latin typeface="Arial" panose="020B0604020202020204" pitchFamily="34" charset="0"/>
                <a:cs typeface="Arial" panose="020B0604020202020204" pitchFamily="34" charset="0"/>
              </a:rPr>
              <a:t> </a:t>
            </a:r>
            <a:fld id="{9A0DB2DC-4C9A-4742-B13C-FB6460FD3503}" type="slidenum">
              <a:rPr lang="en-US" altLang="zh-CN" sz="1000" dirty="0">
                <a:latin typeface="Arial" panose="020B0604020202020204" pitchFamily="34" charset="0"/>
                <a:cs typeface="Arial" panose="020B0604020202020204" pitchFamily="34" charset="0"/>
              </a:rPr>
            </a:fld>
            <a:endParaRPr lang="en-US" altLang="zh-CN" sz="1000" dirty="0">
              <a:latin typeface="Arial" panose="020B0604020202020204" pitchFamily="34" charset="0"/>
              <a:ea typeface="Arial" panose="020B0604020202020204" pitchFamily="34" charset="0"/>
              <a:cs typeface="Arial" panose="020B0604020202020204" pitchFamily="34" charset="0"/>
            </a:endParaRPr>
          </a:p>
        </p:txBody>
      </p:sp>
      <p:cxnSp>
        <p:nvCxnSpPr>
          <p:cNvPr id="9" name="直接连接符 19"/>
          <p:cNvCxnSpPr>
            <a:stCxn id="6" idx="3"/>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0" name="直接连接符 14"/>
          <p:cNvCxnSpPr/>
          <p:nvPr/>
        </p:nvCxnSpPr>
        <p:spPr>
          <a:xfrm flipV="1">
            <a:off x="3719513" y="6508750"/>
            <a:ext cx="6218238"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11" name="AutoShape 23"/>
          <p:cNvSpPr>
            <a:spLocks noChangeArrowheads="1"/>
          </p:cNvSpPr>
          <p:nvPr/>
        </p:nvSpPr>
        <p:spPr bwMode="auto">
          <a:xfrm>
            <a:off x="246063" y="915988"/>
            <a:ext cx="9596438" cy="4603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AutoShape 23"/>
          <p:cNvSpPr>
            <a:spLocks noChangeArrowheads="1"/>
          </p:cNvSpPr>
          <p:nvPr/>
        </p:nvSpPr>
        <p:spPr bwMode="auto">
          <a:xfrm>
            <a:off x="9842500" y="915988"/>
            <a:ext cx="1989138" cy="4603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 name="内容占位符 2"/>
          <p:cNvSpPr>
            <a:spLocks noGrp="1"/>
          </p:cNvSpPr>
          <p:nvPr>
            <p:ph idx="1"/>
          </p:nvPr>
        </p:nvSpPr>
        <p:spPr>
          <a:xfrm>
            <a:off x="423819" y="1754668"/>
            <a:ext cx="11107601" cy="4369231"/>
          </a:xfrm>
        </p:spPr>
        <p:txBody>
          <a:bodyPr>
            <a:noAutofit/>
          </a:bodyPr>
          <a:lstStyle>
            <a:lvl1pPr marL="362585" indent="-362585">
              <a:lnSpc>
                <a:spcPct val="150000"/>
              </a:lnSpc>
              <a:spcBef>
                <a:spcPts val="1000"/>
              </a:spcBef>
              <a:buClr>
                <a:srgbClr val="032089"/>
              </a:buClr>
              <a:buFont typeface="Wingdings" panose="05000000000000000000" pitchFamily="2" charset="2"/>
              <a:buChar char="Ø"/>
              <a:defRPr sz="180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a:t>单击此处编辑母版文本样式</a:t>
            </a:r>
            <a:endParaRPr lang="zh-CN" altLang="en-US"/>
          </a:p>
          <a:p>
            <a:pPr lvl="1"/>
            <a:r>
              <a:rPr lang="zh-CN" altLang="en-US"/>
              <a:t>第二级</a:t>
            </a:r>
            <a:endParaRPr lang="zh-CN" altLang="en-US"/>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a:t>单击此处编辑母版文本样式</a:t>
            </a:r>
            <a:endParaRPr lang="zh-CN" altLang="en-US"/>
          </a:p>
        </p:txBody>
      </p:sp>
      <p:sp>
        <p:nvSpPr>
          <p:cNvPr id="3" name="日期占位符 2"/>
          <p:cNvSpPr>
            <a:spLocks noGrp="1"/>
          </p:cNvSpPr>
          <p:nvPr>
            <p:ph type="dt" sz="half"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2112793A-29AC-4DF9-B7BB-400E29A634F8}"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2"/>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3"/>
          </p:nvPr>
        </p:nvSpPr>
        <p:spPr/>
        <p:txBody>
          <a:bodyPr/>
          <a:p>
            <a:pPr lvl="0" eaLnBrk="1" hangingPunct="1">
              <a:buNone/>
            </a:pPr>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程序页">
    <p:bg>
      <p:bgPr>
        <a:solidFill>
          <a:schemeClr val="bg1"/>
        </a:solidFill>
        <a:effectLst/>
      </p:bgPr>
    </p:bg>
    <p:spTree>
      <p:nvGrpSpPr>
        <p:cNvPr id="1" name=""/>
        <p:cNvGrpSpPr/>
        <p:nvPr/>
      </p:nvGrpSpPr>
      <p:grpSpPr>
        <a:xfrm>
          <a:off x="0" y="0"/>
          <a:ext cx="0" cy="0"/>
          <a:chOff x="0" y="0"/>
          <a:chExt cx="0" cy="0"/>
        </a:xfrm>
      </p:grpSpPr>
      <p:sp>
        <p:nvSpPr>
          <p:cNvPr id="7" name="Rectangle 12"/>
          <p:cNvSpPr>
            <a:spLocks noChangeArrowheads="1"/>
          </p:cNvSpPr>
          <p:nvPr/>
        </p:nvSpPr>
        <p:spPr bwMode="auto">
          <a:xfrm>
            <a:off x="9937750" y="6392863"/>
            <a:ext cx="571500" cy="231775"/>
          </a:xfrm>
          <a:prstGeom prst="rect">
            <a:avLst/>
          </a:prstGeom>
          <a:noFill/>
          <a:ln>
            <a:noFill/>
          </a:ln>
        </p:spPr>
        <p:txBody>
          <a:bodyPr/>
          <a:p>
            <a:pPr lvl="0" algn="ctr" eaLnBrk="1" hangingPunct="1">
              <a:buNone/>
            </a:pPr>
            <a:r>
              <a:rPr lang="en-US" altLang="zh-CN" sz="1000" dirty="0">
                <a:solidFill>
                  <a:srgbClr val="7F7F7F"/>
                </a:solidFill>
                <a:latin typeface="Arial" panose="020B0604020202020204" pitchFamily="34" charset="0"/>
                <a:cs typeface="Arial" panose="020B0604020202020204" pitchFamily="34" charset="0"/>
              </a:rPr>
              <a:t> </a:t>
            </a:r>
            <a:fld id="{9A0DB2DC-4C9A-4742-B13C-FB6460FD3503}" type="slidenum">
              <a:rPr lang="en-US" altLang="zh-CN" sz="1000" dirty="0">
                <a:latin typeface="Arial" panose="020B0604020202020204" pitchFamily="34" charset="0"/>
                <a:cs typeface="Arial" panose="020B0604020202020204" pitchFamily="34" charset="0"/>
              </a:rPr>
            </a:fld>
            <a:endParaRPr lang="en-US" altLang="zh-CN" sz="1000" dirty="0">
              <a:latin typeface="Arial" panose="020B0604020202020204" pitchFamily="34" charset="0"/>
              <a:ea typeface="Arial" panose="020B0604020202020204" pitchFamily="34" charset="0"/>
              <a:cs typeface="Arial" panose="020B0604020202020204" pitchFamily="34" charset="0"/>
            </a:endParaRPr>
          </a:p>
        </p:txBody>
      </p:sp>
      <p:cxnSp>
        <p:nvCxnSpPr>
          <p:cNvPr id="9" name="直接连接符 19"/>
          <p:cNvCxnSpPr>
            <a:stCxn id="6" idx="3"/>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0" name="直接连接符 14"/>
          <p:cNvCxnSpPr/>
          <p:nvPr/>
        </p:nvCxnSpPr>
        <p:spPr>
          <a:xfrm flipV="1">
            <a:off x="3719513" y="6508750"/>
            <a:ext cx="6218238"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11" name="AutoShape 23"/>
          <p:cNvSpPr>
            <a:spLocks noChangeArrowheads="1"/>
          </p:cNvSpPr>
          <p:nvPr/>
        </p:nvSpPr>
        <p:spPr bwMode="auto">
          <a:xfrm>
            <a:off x="246063" y="915988"/>
            <a:ext cx="9596438" cy="4603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AutoShape 23"/>
          <p:cNvSpPr>
            <a:spLocks noChangeArrowheads="1"/>
          </p:cNvSpPr>
          <p:nvPr/>
        </p:nvSpPr>
        <p:spPr bwMode="auto">
          <a:xfrm>
            <a:off x="9842500" y="915988"/>
            <a:ext cx="1989138" cy="4603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 name="内容占位符 2"/>
          <p:cNvSpPr>
            <a:spLocks noGrp="1"/>
          </p:cNvSpPr>
          <p:nvPr>
            <p:ph idx="1"/>
          </p:nvPr>
        </p:nvSpPr>
        <p:spPr>
          <a:xfrm>
            <a:off x="423819" y="1753674"/>
            <a:ext cx="11107601" cy="4339721"/>
          </a:xfrm>
        </p:spPr>
        <p:txBody>
          <a:bodyPr>
            <a:noAutofit/>
          </a:bodyPr>
          <a:lstStyle>
            <a:lvl1pPr marL="362585" indent="-362585">
              <a:lnSpc>
                <a:spcPct val="150000"/>
              </a:lnSpc>
              <a:spcBef>
                <a:spcPts val="1000"/>
              </a:spcBef>
              <a:buClr>
                <a:srgbClr val="032089"/>
              </a:buClr>
              <a:buFont typeface="Wingdings" panose="05000000000000000000" pitchFamily="2" charset="2"/>
              <a:buChar char="Ø"/>
              <a:defRPr sz="180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a:t>单击此处编辑母版文本样式</a:t>
            </a:r>
            <a:endParaRPr lang="zh-CN" altLang="en-US"/>
          </a:p>
        </p:txBody>
      </p:sp>
      <p:sp>
        <p:nvSpPr>
          <p:cNvPr id="3" name="日期占位符 2"/>
          <p:cNvSpPr>
            <a:spLocks noGrp="1"/>
          </p:cNvSpPr>
          <p:nvPr>
            <p:ph type="dt" sz="half"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2112793A-29AC-4DF9-B7BB-400E29A634F8}"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2"/>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3"/>
          </p:nvPr>
        </p:nvSpPr>
        <p:spPr/>
        <p:txBody>
          <a:bodyPr/>
          <a:p>
            <a:pPr lvl="0" eaLnBrk="1" hangingPunct="1">
              <a:buNone/>
            </a:pPr>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页">
    <p:bg>
      <p:bgPr>
        <a:solidFill>
          <a:schemeClr val="bg1"/>
        </a:solidFill>
        <a:effectLst/>
      </p:bgPr>
    </p:bg>
    <p:spTree>
      <p:nvGrpSpPr>
        <p:cNvPr id="1" name=""/>
        <p:cNvGrpSpPr/>
        <p:nvPr/>
      </p:nvGrpSpPr>
      <p:grpSpPr>
        <a:xfrm>
          <a:off x="0" y="0"/>
          <a:ext cx="0" cy="0"/>
          <a:chOff x="0" y="0"/>
          <a:chExt cx="0" cy="0"/>
        </a:xfrm>
      </p:grpSpPr>
      <p:sp>
        <p:nvSpPr>
          <p:cNvPr id="7" name="Rectangle 12"/>
          <p:cNvSpPr>
            <a:spLocks noChangeArrowheads="1"/>
          </p:cNvSpPr>
          <p:nvPr/>
        </p:nvSpPr>
        <p:spPr bwMode="auto">
          <a:xfrm>
            <a:off x="9937750" y="6392863"/>
            <a:ext cx="571500" cy="231775"/>
          </a:xfrm>
          <a:prstGeom prst="rect">
            <a:avLst/>
          </a:prstGeom>
          <a:noFill/>
          <a:ln>
            <a:noFill/>
          </a:ln>
        </p:spPr>
        <p:txBody>
          <a:bodyPr/>
          <a:p>
            <a:pPr lvl="0" algn="ctr" eaLnBrk="1" hangingPunct="1">
              <a:buNone/>
            </a:pPr>
            <a:r>
              <a:rPr lang="en-US" altLang="zh-CN" sz="1000" dirty="0">
                <a:solidFill>
                  <a:srgbClr val="7F7F7F"/>
                </a:solidFill>
                <a:latin typeface="Arial" panose="020B0604020202020204" pitchFamily="34" charset="0"/>
                <a:cs typeface="Arial" panose="020B0604020202020204" pitchFamily="34" charset="0"/>
              </a:rPr>
              <a:t> </a:t>
            </a:r>
            <a:fld id="{9A0DB2DC-4C9A-4742-B13C-FB6460FD3503}" type="slidenum">
              <a:rPr lang="en-US" altLang="zh-CN" sz="1000" dirty="0">
                <a:latin typeface="Arial" panose="020B0604020202020204" pitchFamily="34" charset="0"/>
                <a:cs typeface="Arial" panose="020B0604020202020204" pitchFamily="34" charset="0"/>
              </a:rPr>
            </a:fld>
            <a:endParaRPr lang="en-US" altLang="zh-CN" sz="1000" dirty="0">
              <a:latin typeface="Arial" panose="020B0604020202020204" pitchFamily="34" charset="0"/>
              <a:ea typeface="Arial" panose="020B0604020202020204" pitchFamily="34" charset="0"/>
              <a:cs typeface="Arial" panose="020B0604020202020204" pitchFamily="34" charset="0"/>
            </a:endParaRPr>
          </a:p>
        </p:txBody>
      </p:sp>
      <p:cxnSp>
        <p:nvCxnSpPr>
          <p:cNvPr id="9" name="直接连接符 19"/>
          <p:cNvCxnSpPr>
            <a:stCxn id="6" idx="3"/>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0" name="直接连接符 14"/>
          <p:cNvCxnSpPr/>
          <p:nvPr/>
        </p:nvCxnSpPr>
        <p:spPr>
          <a:xfrm flipV="1">
            <a:off x="3719513" y="6508750"/>
            <a:ext cx="6218238"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11" name="AutoShape 23"/>
          <p:cNvSpPr>
            <a:spLocks noChangeArrowheads="1"/>
          </p:cNvSpPr>
          <p:nvPr/>
        </p:nvSpPr>
        <p:spPr bwMode="auto">
          <a:xfrm>
            <a:off x="246063" y="915988"/>
            <a:ext cx="9596438" cy="4603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AutoShape 23"/>
          <p:cNvSpPr>
            <a:spLocks noChangeArrowheads="1"/>
          </p:cNvSpPr>
          <p:nvPr/>
        </p:nvSpPr>
        <p:spPr bwMode="auto">
          <a:xfrm>
            <a:off x="9842500" y="915988"/>
            <a:ext cx="1989138" cy="4603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 name="内容占位符 2"/>
          <p:cNvSpPr>
            <a:spLocks noGrp="1"/>
          </p:cNvSpPr>
          <p:nvPr>
            <p:ph idx="1"/>
          </p:nvPr>
        </p:nvSpPr>
        <p:spPr>
          <a:xfrm>
            <a:off x="423819" y="1754668"/>
            <a:ext cx="11107601" cy="4369231"/>
          </a:xfrm>
        </p:spPr>
        <p:txBody>
          <a:bodyPr>
            <a:noAutofit/>
          </a:bodyPr>
          <a:lstStyle>
            <a:lvl1pPr marL="362585" indent="-362585">
              <a:lnSpc>
                <a:spcPct val="150000"/>
              </a:lnSpc>
              <a:spcBef>
                <a:spcPts val="1000"/>
              </a:spcBef>
              <a:buClr>
                <a:srgbClr val="032089"/>
              </a:buClr>
              <a:buFont typeface="Wingdings" panose="05000000000000000000" pitchFamily="2" charset="2"/>
              <a:buChar char="Ø"/>
              <a:defRPr sz="180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a:t>单击此处编辑母版文本样式</a:t>
            </a:r>
            <a:endParaRPr lang="zh-CN" altLang="en-US"/>
          </a:p>
          <a:p>
            <a:pPr lvl="1"/>
            <a:r>
              <a:rPr lang="zh-CN" altLang="en-US"/>
              <a:t>第二级</a:t>
            </a:r>
            <a:endParaRPr lang="zh-CN" altLang="en-US"/>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a:t>单击此处编辑母版文本样式</a:t>
            </a:r>
            <a:endParaRPr lang="zh-CN" altLang="en-US"/>
          </a:p>
        </p:txBody>
      </p:sp>
      <p:sp>
        <p:nvSpPr>
          <p:cNvPr id="3" name="日期占位符 2"/>
          <p:cNvSpPr>
            <a:spLocks noGrp="1"/>
          </p:cNvSpPr>
          <p:nvPr>
            <p:ph type="dt" sz="half"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2112793A-29AC-4DF9-B7BB-400E29A634F8}"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2"/>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3"/>
          </p:nvPr>
        </p:nvSpPr>
        <p:spPr/>
        <p:txBody>
          <a:bodyPr/>
          <a:p>
            <a:pPr lvl="0" eaLnBrk="1" hangingPunct="1">
              <a:buNone/>
            </a:pPr>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标题幻灯片">
    <p:bg>
      <p:bgPr>
        <a:solidFill>
          <a:schemeClr val="bg1"/>
        </a:solid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50" b="0" i="0" u="none" strike="noStrike" kern="1200" cap="none" spc="0" normalizeH="0" baseline="0" noProof="0" dirty="0">
              <a:ln>
                <a:noFill/>
              </a:ln>
              <a:solidFill>
                <a:srgbClr val="FFFFFF"/>
              </a:solidFill>
              <a:effectLst/>
              <a:uLnTx/>
              <a:uFillTx/>
              <a:latin typeface="+mn-lt"/>
              <a:ea typeface="+mn-ea"/>
              <a:cs typeface="宋体" panose="02010600030101010101" pitchFamily="2" charset="-122"/>
            </a:endParaRPr>
          </a:p>
        </p:txBody>
      </p:sp>
      <p:sp>
        <p:nvSpPr>
          <p:cNvPr id="15" name="标题 14"/>
          <p:cNvSpPr>
            <a:spLocks noGrp="1"/>
          </p:cNvSpPr>
          <p:nvPr>
            <p:ph type="title"/>
          </p:nvPr>
        </p:nvSpPr>
        <p:spPr>
          <a:xfrm>
            <a:off x="5926234" y="2706149"/>
            <a:ext cx="5889861" cy="692150"/>
          </a:xfrm>
        </p:spPr>
        <p:txBody>
          <a:bodyPr/>
          <a:lstStyle>
            <a:lvl1pPr algn="ctr">
              <a:defRPr sz="3600" b="1" baseline="0">
                <a:solidFill>
                  <a:schemeClr val="bg1"/>
                </a:solidFill>
                <a:latin typeface="Times New Roman" panose="02020603050405020304" pitchFamily="18" charset="0"/>
              </a:defRPr>
            </a:lvl1pPr>
          </a:lstStyle>
          <a:p>
            <a:r>
              <a:rPr lang="zh-CN" altLang="en-US" dirty="0"/>
              <a:t>单击此处编辑母版标题样式</a:t>
            </a:r>
            <a:endParaRPr lang="zh-CN" altLang="en-US" dirty="0"/>
          </a:p>
        </p:txBody>
      </p:sp>
      <p:sp>
        <p:nvSpPr>
          <p:cNvPr id="9" name="日期占位符 29"/>
          <p:cNvSpPr>
            <a:spLocks noGrp="1"/>
          </p:cNvSpPr>
          <p:nvPr>
            <p:ph type="dt" sz="half" idx="2"/>
          </p:nvPr>
        </p:nvSpPr>
        <p:spPr>
          <a:xfrm>
            <a:off x="9447213" y="3771900"/>
            <a:ext cx="2743200" cy="365125"/>
          </a:xfrm>
          <a:prstGeom prst="rect">
            <a:avLst/>
          </a:prstGeom>
        </p:spPr>
        <p:txBody>
          <a:bodyPr vert="horz" lIns="91440" tIns="45720" rIns="91440" bIns="45720" rtlCol="0" anchor="ctr"/>
          <a:lstStyle>
            <a:lvl1pPr algn="r">
              <a:defRPr sz="2400" b="1">
                <a:solidFill>
                  <a:srgbClr val="FFFFFF"/>
                </a:solidFill>
                <a:latin typeface="微软雅黑" panose="020B0503020204020204" pitchFamily="34" charset="-122"/>
                <a:ea typeface="微软雅黑" panose="020B0503020204020204" pitchFamily="34" charset="-122"/>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C74A997-B315-46C7-B1EF-571EB90D5AC5}" type="datetimeFigureOut">
              <a:rPr kumimoji="0" lang="zh-CN" altLang="en-US" sz="2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fld>
            <a:endParaRPr kumimoji="0" lang="zh-CN" altLang="en-US" sz="2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2" name="页脚占位符 1"/>
          <p:cNvSpPr>
            <a:spLocks noGrp="1"/>
          </p:cNvSpPr>
          <p:nvPr>
            <p:ph type="ftr" sz="quarter" idx="10"/>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3" name="灯片编号占位符 2"/>
          <p:cNvSpPr>
            <a:spLocks noGrp="1"/>
          </p:cNvSpPr>
          <p:nvPr>
            <p:ph type="sldNum" sz="quarter" idx="11"/>
          </p:nvPr>
        </p:nvSpPr>
        <p:spPr/>
        <p:txBody>
          <a:bodyPr/>
          <a:p>
            <a:pPr lvl="0" eaLnBrk="1" hangingPunct="1">
              <a:buNone/>
            </a:pPr>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hf sldNum="0" hdr="0" ft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程序页">
    <p:bg>
      <p:bgPr>
        <a:solidFill>
          <a:schemeClr val="bg1"/>
        </a:solidFill>
        <a:effectLst/>
      </p:bgPr>
    </p:bg>
    <p:spTree>
      <p:nvGrpSpPr>
        <p:cNvPr id="1" name=""/>
        <p:cNvGrpSpPr/>
        <p:nvPr/>
      </p:nvGrpSpPr>
      <p:grpSpPr>
        <a:xfrm>
          <a:off x="0" y="0"/>
          <a:ext cx="0" cy="0"/>
          <a:chOff x="0" y="0"/>
          <a:chExt cx="0" cy="0"/>
        </a:xfrm>
      </p:grpSpPr>
      <p:sp>
        <p:nvSpPr>
          <p:cNvPr id="7" name="Rectangle 12"/>
          <p:cNvSpPr>
            <a:spLocks noChangeArrowheads="1"/>
          </p:cNvSpPr>
          <p:nvPr/>
        </p:nvSpPr>
        <p:spPr bwMode="auto">
          <a:xfrm>
            <a:off x="9937750" y="6392863"/>
            <a:ext cx="571500" cy="231775"/>
          </a:xfrm>
          <a:prstGeom prst="rect">
            <a:avLst/>
          </a:prstGeom>
          <a:noFill/>
          <a:ln>
            <a:noFill/>
          </a:ln>
        </p:spPr>
        <p:txBody>
          <a:bodyPr/>
          <a:p>
            <a:pPr lvl="0" algn="ctr" eaLnBrk="1" hangingPunct="1">
              <a:buNone/>
            </a:pPr>
            <a:r>
              <a:rPr lang="en-US" altLang="zh-CN" sz="1000" dirty="0">
                <a:solidFill>
                  <a:srgbClr val="7F7F7F"/>
                </a:solidFill>
                <a:latin typeface="Arial" panose="020B0604020202020204" pitchFamily="34" charset="0"/>
                <a:cs typeface="Arial" panose="020B0604020202020204" pitchFamily="34" charset="0"/>
              </a:rPr>
              <a:t> </a:t>
            </a:r>
            <a:fld id="{9A0DB2DC-4C9A-4742-B13C-FB6460FD3503}" type="slidenum">
              <a:rPr lang="en-US" altLang="zh-CN" sz="1000" dirty="0">
                <a:solidFill>
                  <a:srgbClr val="000000"/>
                </a:solidFill>
                <a:latin typeface="Arial" panose="020B0604020202020204" pitchFamily="34" charset="0"/>
                <a:cs typeface="Arial" panose="020B0604020202020204" pitchFamily="34" charset="0"/>
              </a:rPr>
            </a:fld>
            <a:endParaRPr lang="en-US" altLang="zh-CN" sz="1000" dirty="0">
              <a:solidFill>
                <a:srgbClr val="000000"/>
              </a:solidFill>
              <a:latin typeface="Arial" panose="020B0604020202020204" pitchFamily="34" charset="0"/>
              <a:ea typeface="Arial" panose="020B0604020202020204" pitchFamily="34" charset="0"/>
              <a:cs typeface="Arial" panose="020B0604020202020204" pitchFamily="34" charset="0"/>
            </a:endParaRPr>
          </a:p>
        </p:txBody>
      </p:sp>
      <p:cxnSp>
        <p:nvCxnSpPr>
          <p:cNvPr id="9" name="直接连接符 19"/>
          <p:cNvCxnSpPr>
            <a:stCxn id="6" idx="3"/>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0" name="直接连接符 14"/>
          <p:cNvCxnSpPr/>
          <p:nvPr/>
        </p:nvCxnSpPr>
        <p:spPr>
          <a:xfrm flipV="1">
            <a:off x="3719513" y="6508750"/>
            <a:ext cx="6218238"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11" name="AutoShape 23"/>
          <p:cNvSpPr>
            <a:spLocks noChangeArrowheads="1"/>
          </p:cNvSpPr>
          <p:nvPr/>
        </p:nvSpPr>
        <p:spPr bwMode="auto">
          <a:xfrm>
            <a:off x="246063" y="915988"/>
            <a:ext cx="9596438" cy="4603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AutoShape 23"/>
          <p:cNvSpPr>
            <a:spLocks noChangeArrowheads="1"/>
          </p:cNvSpPr>
          <p:nvPr/>
        </p:nvSpPr>
        <p:spPr bwMode="auto">
          <a:xfrm>
            <a:off x="9842500" y="915988"/>
            <a:ext cx="1989138" cy="4603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 name="内容占位符 2"/>
          <p:cNvSpPr>
            <a:spLocks noGrp="1"/>
          </p:cNvSpPr>
          <p:nvPr>
            <p:ph idx="1"/>
          </p:nvPr>
        </p:nvSpPr>
        <p:spPr>
          <a:xfrm>
            <a:off x="423819" y="1817174"/>
            <a:ext cx="11107601" cy="4339721"/>
          </a:xfrm>
        </p:spPr>
        <p:txBody>
          <a:bodyPr>
            <a:noAutofit/>
          </a:bodyPr>
          <a:lstStyle>
            <a:lvl1pPr marL="362585" indent="-362585">
              <a:lnSpc>
                <a:spcPct val="150000"/>
              </a:lnSpc>
              <a:buClr>
                <a:srgbClr val="032089"/>
              </a:buClr>
              <a:buFont typeface="Wingdings" panose="05000000000000000000" pitchFamily="2" charset="2"/>
              <a:buChar char="Ø"/>
              <a:defRPr sz="1800" b="0">
                <a:latin typeface="Times New Roman" panose="02020603050405020304" pitchFamily="18" charset="0"/>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a:t>单击此处编辑母版文本样式</a:t>
            </a:r>
            <a:endParaRPr lang="zh-CN" altLang="en-US"/>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Times New Roman" panose="02020603050405020304" pitchFamily="18" charset="0"/>
                <a:cs typeface="Times New Roman" panose="02020603050405020304" pitchFamily="18" charset="0"/>
              </a:defRPr>
            </a:lvl1pPr>
          </a:lstStyle>
          <a:p>
            <a:r>
              <a:rPr lang="zh-CN" altLang="en-US"/>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Times New Roman" panose="02020603050405020304" pitchFamily="18" charset="0"/>
                <a:ea typeface="微软雅黑" panose="020B0503020204020204" pitchFamily="34" charset="-122"/>
                <a:cs typeface="Times New Roman" panose="02020603050405020304" pitchFamily="18" charset="0"/>
              </a:defRPr>
            </a:lvl1pPr>
          </a:lstStyle>
          <a:p>
            <a:pPr lvl="0"/>
            <a:r>
              <a:rPr lang="zh-CN" altLang="en-US"/>
              <a:t>单击此处编辑母版文本样式</a:t>
            </a:r>
            <a:endParaRPr lang="zh-CN" altLang="en-US"/>
          </a:p>
        </p:txBody>
      </p:sp>
      <p:sp>
        <p:nvSpPr>
          <p:cNvPr id="3" name="日期占位符 2"/>
          <p:cNvSpPr>
            <a:spLocks noGrp="1"/>
          </p:cNvSpPr>
          <p:nvPr>
            <p:ph type="dt" sz="half"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5D4686CD-B0E0-41B0-B58E-64D92B70BA81}" type="datetimeFigureOut">
              <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rPr>
            </a:fld>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5" name="页脚占位符 4"/>
          <p:cNvSpPr>
            <a:spLocks noGrp="1"/>
          </p:cNvSpPr>
          <p:nvPr>
            <p:ph type="ftr" sz="quarter" idx="12"/>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6" name="灯片编号占位符 5"/>
          <p:cNvSpPr>
            <a:spLocks noGrp="1"/>
          </p:cNvSpPr>
          <p:nvPr>
            <p:ph type="sldNum" sz="quarter" idx="13"/>
          </p:nvPr>
        </p:nvSpPr>
        <p:spPr/>
        <p:txBody>
          <a:bodyPr/>
          <a:p>
            <a:pPr lvl="0" eaLnBrk="1" hangingPunct="1">
              <a:buNone/>
            </a:pPr>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页">
    <p:bg>
      <p:bgPr>
        <a:solidFill>
          <a:schemeClr val="bg1"/>
        </a:solidFill>
        <a:effectLst/>
      </p:bgPr>
    </p:bg>
    <p:spTree>
      <p:nvGrpSpPr>
        <p:cNvPr id="1" name=""/>
        <p:cNvGrpSpPr/>
        <p:nvPr/>
      </p:nvGrpSpPr>
      <p:grpSpPr>
        <a:xfrm>
          <a:off x="0" y="0"/>
          <a:ext cx="0" cy="0"/>
          <a:chOff x="0" y="0"/>
          <a:chExt cx="0" cy="0"/>
        </a:xfrm>
      </p:grpSpPr>
      <p:sp>
        <p:nvSpPr>
          <p:cNvPr id="7" name="Rectangle 12"/>
          <p:cNvSpPr>
            <a:spLocks noChangeArrowheads="1"/>
          </p:cNvSpPr>
          <p:nvPr/>
        </p:nvSpPr>
        <p:spPr bwMode="auto">
          <a:xfrm>
            <a:off x="9937750" y="6392863"/>
            <a:ext cx="571500" cy="231775"/>
          </a:xfrm>
          <a:prstGeom prst="rect">
            <a:avLst/>
          </a:prstGeom>
          <a:noFill/>
          <a:ln>
            <a:noFill/>
          </a:ln>
        </p:spPr>
        <p:txBody>
          <a:bodyPr/>
          <a:p>
            <a:pPr lvl="0" algn="ctr" eaLnBrk="1" hangingPunct="1">
              <a:buNone/>
            </a:pPr>
            <a:r>
              <a:rPr lang="en-US" altLang="zh-CN" sz="1000" dirty="0">
                <a:solidFill>
                  <a:srgbClr val="7F7F7F"/>
                </a:solidFill>
                <a:latin typeface="Arial" panose="020B0604020202020204" pitchFamily="34" charset="0"/>
                <a:cs typeface="Arial" panose="020B0604020202020204" pitchFamily="34" charset="0"/>
              </a:rPr>
              <a:t> </a:t>
            </a:r>
            <a:fld id="{9A0DB2DC-4C9A-4742-B13C-FB6460FD3503}" type="slidenum">
              <a:rPr lang="en-US" altLang="zh-CN" sz="1000" dirty="0">
                <a:solidFill>
                  <a:srgbClr val="000000"/>
                </a:solidFill>
                <a:latin typeface="Arial" panose="020B0604020202020204" pitchFamily="34" charset="0"/>
                <a:cs typeface="Arial" panose="020B0604020202020204" pitchFamily="34" charset="0"/>
              </a:rPr>
            </a:fld>
            <a:endParaRPr lang="en-US" altLang="zh-CN" sz="1000" dirty="0">
              <a:solidFill>
                <a:srgbClr val="000000"/>
              </a:solidFill>
              <a:latin typeface="Arial" panose="020B0604020202020204" pitchFamily="34" charset="0"/>
              <a:ea typeface="Arial" panose="020B0604020202020204" pitchFamily="34" charset="0"/>
              <a:cs typeface="Arial" panose="020B0604020202020204" pitchFamily="34" charset="0"/>
            </a:endParaRPr>
          </a:p>
        </p:txBody>
      </p:sp>
      <p:cxnSp>
        <p:nvCxnSpPr>
          <p:cNvPr id="9" name="直接连接符 19"/>
          <p:cNvCxnSpPr>
            <a:stCxn id="6" idx="3"/>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0" name="直接连接符 14"/>
          <p:cNvCxnSpPr/>
          <p:nvPr/>
        </p:nvCxnSpPr>
        <p:spPr>
          <a:xfrm flipV="1">
            <a:off x="3719513" y="6508750"/>
            <a:ext cx="6218238"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11" name="AutoShape 23"/>
          <p:cNvSpPr>
            <a:spLocks noChangeArrowheads="1"/>
          </p:cNvSpPr>
          <p:nvPr/>
        </p:nvSpPr>
        <p:spPr bwMode="auto">
          <a:xfrm>
            <a:off x="246063" y="915988"/>
            <a:ext cx="9596438" cy="4603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AutoShape 23"/>
          <p:cNvSpPr>
            <a:spLocks noChangeArrowheads="1"/>
          </p:cNvSpPr>
          <p:nvPr/>
        </p:nvSpPr>
        <p:spPr bwMode="auto">
          <a:xfrm>
            <a:off x="9842500" y="915988"/>
            <a:ext cx="1989138" cy="4603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 name="内容占位符 2"/>
          <p:cNvSpPr>
            <a:spLocks noGrp="1"/>
          </p:cNvSpPr>
          <p:nvPr>
            <p:ph idx="1"/>
          </p:nvPr>
        </p:nvSpPr>
        <p:spPr>
          <a:xfrm>
            <a:off x="423819" y="1741968"/>
            <a:ext cx="11107601" cy="4369231"/>
          </a:xfrm>
        </p:spPr>
        <p:txBody>
          <a:bodyPr>
            <a:noAutofit/>
          </a:bodyPr>
          <a:lstStyle>
            <a:lvl1pPr marL="362585" indent="-362585">
              <a:lnSpc>
                <a:spcPct val="150000"/>
              </a:lnSpc>
              <a:buClr>
                <a:srgbClr val="032089"/>
              </a:buClr>
              <a:buFont typeface="Wingdings" panose="05000000000000000000" pitchFamily="2" charset="2"/>
              <a:buChar char="Ø"/>
              <a:defRPr sz="1800" b="0">
                <a:latin typeface="Times New Roman" panose="02020603050405020304" pitchFamily="18" charset="0"/>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a:t>单击此处编辑母版文本样式</a:t>
            </a:r>
            <a:endParaRPr lang="zh-CN" altLang="en-US"/>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Times New Roman" panose="02020603050405020304" pitchFamily="18" charset="0"/>
                <a:cs typeface="Times New Roman" panose="02020603050405020304" pitchFamily="18" charset="0"/>
              </a:defRPr>
            </a:lvl1pPr>
          </a:lstStyle>
          <a:p>
            <a:r>
              <a:rPr lang="zh-CN" altLang="en-US"/>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Times New Roman" panose="02020603050405020304" pitchFamily="18" charset="0"/>
                <a:ea typeface="微软雅黑" panose="020B0503020204020204" pitchFamily="34" charset="-122"/>
                <a:cs typeface="Times New Roman" panose="02020603050405020304" pitchFamily="18" charset="0"/>
              </a:defRPr>
            </a:lvl1pPr>
          </a:lstStyle>
          <a:p>
            <a:pPr lvl="0"/>
            <a:r>
              <a:rPr lang="zh-CN" altLang="en-US"/>
              <a:t>单击此处编辑母版文本样式</a:t>
            </a:r>
            <a:endParaRPr lang="zh-CN" altLang="en-US"/>
          </a:p>
        </p:txBody>
      </p:sp>
      <p:sp>
        <p:nvSpPr>
          <p:cNvPr id="3" name="日期占位符 2"/>
          <p:cNvSpPr>
            <a:spLocks noGrp="1"/>
          </p:cNvSpPr>
          <p:nvPr>
            <p:ph type="dt" sz="half"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5D4686CD-B0E0-41B0-B58E-64D92B70BA81}" type="datetimeFigureOut">
              <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rPr>
            </a:fld>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5" name="页脚占位符 4"/>
          <p:cNvSpPr>
            <a:spLocks noGrp="1"/>
          </p:cNvSpPr>
          <p:nvPr>
            <p:ph type="ftr" sz="quarter" idx="12"/>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6" name="灯片编号占位符 5"/>
          <p:cNvSpPr>
            <a:spLocks noGrp="1"/>
          </p:cNvSpPr>
          <p:nvPr>
            <p:ph type="sldNum" sz="quarter" idx="13"/>
          </p:nvPr>
        </p:nvSpPr>
        <p:spPr/>
        <p:txBody>
          <a:bodyPr/>
          <a:p>
            <a:pPr lvl="0" eaLnBrk="1" hangingPunct="1">
              <a:buNone/>
            </a:pPr>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bg>
      <p:bgPr>
        <a:solidFill>
          <a:schemeClr val="bg1"/>
        </a:solid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50" b="0" i="0" u="none" strike="noStrike" kern="1200" cap="none" spc="0" normalizeH="0" baseline="0" noProof="0" dirty="0">
              <a:ln>
                <a:noFill/>
              </a:ln>
              <a:solidFill>
                <a:srgbClr val="FFFFFF"/>
              </a:solidFill>
              <a:effectLst/>
              <a:uLnTx/>
              <a:uFillTx/>
              <a:latin typeface="+mn-lt"/>
              <a:ea typeface="+mn-ea"/>
              <a:cs typeface="宋体" panose="02010600030101010101" pitchFamily="2" charset="-122"/>
            </a:endParaRPr>
          </a:p>
        </p:txBody>
      </p:sp>
      <p:sp>
        <p:nvSpPr>
          <p:cNvPr id="9" name="Title 1"/>
          <p:cNvSpPr txBox="1"/>
          <p:nvPr/>
        </p:nvSpPr>
        <p:spPr>
          <a:xfrm>
            <a:off x="5003623" y="1657613"/>
            <a:ext cx="7082051" cy="1653849"/>
          </a:xfrm>
          <a:prstGeom prst="rect">
            <a:avLst/>
          </a:prstGeom>
        </p:spPr>
        <p:txBody>
          <a:bodyPr anchor="b"/>
          <a:lstStyle>
            <a:lvl1pPr algn="ctr" defTabSz="1028700" rtl="0" eaLnBrk="1" fontAlgn="base" latinLnBrk="0" hangingPunct="1">
              <a:lnSpc>
                <a:spcPts val="3360"/>
              </a:lnSpc>
              <a:spcBef>
                <a:spcPts val="630"/>
              </a:spcBef>
              <a:spcAft>
                <a:spcPct val="0"/>
              </a:spcAft>
              <a:buNone/>
              <a:defRPr lang="en-US" sz="2940" b="1" kern="1200" dirty="0">
                <a:solidFill>
                  <a:schemeClr val="bg1"/>
                </a:solidFill>
                <a:latin typeface="微软雅黑" panose="020B0503020204020204" pitchFamily="34" charset="-122"/>
                <a:ea typeface="微软雅黑" panose="020B0503020204020204" pitchFamily="34" charset="-122"/>
                <a:cs typeface="+mn-cs"/>
              </a:defRPr>
            </a:lvl1pPr>
          </a:lstStyle>
          <a:p>
            <a:pPr marL="0" marR="0" lvl="0" indent="0" algn="ctr" defTabSz="1028700" rtl="0" eaLnBrk="1" fontAlgn="base" latinLnBrk="0" hangingPunct="1">
              <a:lnSpc>
                <a:spcPts val="3360"/>
              </a:lnSpc>
              <a:spcBef>
                <a:spcPts val="630"/>
              </a:spcBef>
              <a:spcAft>
                <a:spcPct val="0"/>
              </a:spcAft>
              <a:buClrTx/>
              <a:buSzTx/>
              <a:buFontTx/>
              <a:buNone/>
              <a:defRPr/>
            </a:pPr>
            <a:r>
              <a:rPr kumimoji="0" lang="en-US" altLang="zh-CN" sz="6600" b="1" i="0" u="none" strike="noStrike" kern="1200" cap="none" spc="0" normalizeH="0" baseline="0" noProof="0">
                <a:ln>
                  <a:solidFill>
                    <a:srgbClr val="FFFFFF"/>
                  </a:solidFill>
                </a:ln>
                <a:solidFill>
                  <a:srgbClr val="FFFFFF"/>
                </a:solidFill>
                <a:effectLst>
                  <a:reflection blurRad="6350" stA="50000" endA="300" endPos="50000" dist="29997" dir="5400000" sy="-100000" algn="bl" rotWithShape="0"/>
                </a:effectLst>
                <a:uLnTx/>
                <a:uFillTx/>
                <a:latin typeface="微软雅黑" panose="020B0503020204020204" pitchFamily="34" charset="-122"/>
                <a:ea typeface="微软雅黑" panose="020B0503020204020204" pitchFamily="34" charset="-122"/>
                <a:cs typeface="+mn-cs"/>
              </a:rPr>
              <a:t>Thank you!</a:t>
            </a:r>
            <a:endParaRPr kumimoji="0" lang="zh-CN" altLang="en-US" sz="6600" b="1" i="0" u="none" strike="noStrike" kern="1200" cap="none" spc="0" normalizeH="0" baseline="0" noProof="0">
              <a:ln>
                <a:solidFill>
                  <a:srgbClr val="FFFFFF"/>
                </a:solidFill>
              </a:ln>
              <a:solidFill>
                <a:srgbClr val="FFFFFF"/>
              </a:solidFill>
              <a:effectLst>
                <a:reflection blurRad="6350" stA="50000" endA="300" endPos="50000" dist="29997" dir="5400000" sy="-100000" algn="bl" rotWithShape="0"/>
              </a:effectLst>
              <a:uLnTx/>
              <a:uFillTx/>
              <a:latin typeface="微软雅黑" panose="020B0503020204020204" pitchFamily="34" charset="-122"/>
              <a:ea typeface="微软雅黑" panose="020B0503020204020204" pitchFamily="34" charset="-122"/>
              <a:cs typeface="+mn-cs"/>
            </a:endParaRPr>
          </a:p>
        </p:txBody>
      </p:sp>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5D4686CD-B0E0-41B0-B58E-64D92B70BA81}" type="datetimeFigureOut">
              <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rPr>
            </a:fld>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lvl="0" eaLnBrk="1" hangingPunct="1">
              <a:buNone/>
            </a:pPr>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标题幻灯片">
    <p:bg>
      <p:bgPr>
        <a:solidFill>
          <a:schemeClr val="bg1"/>
        </a:solid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50" b="0" i="0" u="none" strike="noStrike" kern="1200" cap="none" spc="0" normalizeH="0" baseline="0" noProof="0" dirty="0">
              <a:ln>
                <a:noFill/>
              </a:ln>
              <a:solidFill>
                <a:schemeClr val="bg1"/>
              </a:solidFill>
              <a:effectLst/>
              <a:uLnTx/>
              <a:uFillTx/>
              <a:latin typeface="Calibri" panose="020F0502020204030204"/>
              <a:ea typeface="宋体" panose="02010600030101010101" pitchFamily="2" charset="-122"/>
              <a:cs typeface="宋体" panose="02010600030101010101" pitchFamily="2" charset="-122"/>
            </a:endParaRPr>
          </a:p>
        </p:txBody>
      </p:sp>
      <p:sp>
        <p:nvSpPr>
          <p:cNvPr id="15" name="标题 14"/>
          <p:cNvSpPr>
            <a:spLocks noGrp="1"/>
          </p:cNvSpPr>
          <p:nvPr>
            <p:ph type="title"/>
          </p:nvPr>
        </p:nvSpPr>
        <p:spPr>
          <a:xfrm>
            <a:off x="5570806" y="2706149"/>
            <a:ext cx="6245289" cy="692150"/>
          </a:xfrm>
        </p:spPr>
        <p:txBody>
          <a:bodyPr/>
          <a:lstStyle>
            <a:lvl1pPr algn="ctr">
              <a:defRPr sz="3600" b="1" baseline="0">
                <a:solidFill>
                  <a:schemeClr val="bg1"/>
                </a:solidFill>
                <a:latin typeface="Times New Roman" panose="02020603050405020304" pitchFamily="18" charset="0"/>
              </a:defRPr>
            </a:lvl1pPr>
          </a:lstStyle>
          <a:p>
            <a:r>
              <a:rPr lang="zh-CN" altLang="en-US" dirty="0"/>
              <a:t>单击此处编辑母版标题样式</a:t>
            </a:r>
            <a:endParaRPr lang="zh-CN" altLang="en-US" dirty="0"/>
          </a:p>
        </p:txBody>
      </p:sp>
      <p:sp>
        <p:nvSpPr>
          <p:cNvPr id="9" name="日期占位符 29"/>
          <p:cNvSpPr>
            <a:spLocks noGrp="1"/>
          </p:cNvSpPr>
          <p:nvPr>
            <p:ph type="dt" sz="half" idx="2"/>
          </p:nvPr>
        </p:nvSpPr>
        <p:spPr>
          <a:xfrm>
            <a:off x="7329488" y="3659188"/>
            <a:ext cx="2005013" cy="365125"/>
          </a:xfrm>
          <a:prstGeom prst="rect">
            <a:avLst/>
          </a:prstGeom>
        </p:spPr>
        <p:txBody>
          <a:bodyPr vert="horz" lIns="91440" tIns="45720" rIns="91440" bIns="45720" rtlCol="0" anchor="ctr"/>
          <a:lstStyle>
            <a:lvl1pPr algn="r">
              <a:defRPr sz="2400" b="1">
                <a:solidFill>
                  <a:schemeClr val="bg1"/>
                </a:solidFill>
                <a:latin typeface="微软雅黑" panose="020B0503020204020204" pitchFamily="34" charset="-122"/>
                <a:ea typeface="微软雅黑" panose="020B0503020204020204" pitchFamily="34" charset="-122"/>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C5EFD6F6-2F20-4B1A-A667-B95C1338A7FC}" type="datetime5">
              <a:rPr kumimoji="0" lang="zh-CN" altLang="en-US" sz="24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fld>
            <a:endPar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 name="页脚占位符 1"/>
          <p:cNvSpPr>
            <a:spLocks noGrp="1"/>
          </p:cNvSpPr>
          <p:nvPr>
            <p:ph type="ftr" sz="quarter" idx="10"/>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灯片编号占位符 2"/>
          <p:cNvSpPr>
            <a:spLocks noGrp="1"/>
          </p:cNvSpPr>
          <p:nvPr>
            <p:ph type="sldNum" sz="quarter" idx="11"/>
          </p:nvPr>
        </p:nvSpPr>
        <p:spPr/>
        <p:txBody>
          <a:bodyPr/>
          <a:p>
            <a:pPr lvl="0" eaLnBrk="1" hangingPunct="1">
              <a:buNone/>
            </a:pPr>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hf sldNum="0" hdr="0" ft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程序页">
    <p:bg>
      <p:bgPr>
        <a:solidFill>
          <a:schemeClr val="bg1"/>
        </a:solidFill>
        <a:effectLst/>
      </p:bgPr>
    </p:bg>
    <p:spTree>
      <p:nvGrpSpPr>
        <p:cNvPr id="1" name=""/>
        <p:cNvGrpSpPr/>
        <p:nvPr/>
      </p:nvGrpSpPr>
      <p:grpSpPr>
        <a:xfrm>
          <a:off x="0" y="0"/>
          <a:ext cx="0" cy="0"/>
          <a:chOff x="0" y="0"/>
          <a:chExt cx="0" cy="0"/>
        </a:xfrm>
      </p:grpSpPr>
      <p:sp>
        <p:nvSpPr>
          <p:cNvPr id="7" name="Rectangle 12"/>
          <p:cNvSpPr>
            <a:spLocks noChangeArrowheads="1"/>
          </p:cNvSpPr>
          <p:nvPr/>
        </p:nvSpPr>
        <p:spPr bwMode="auto">
          <a:xfrm>
            <a:off x="9937750" y="6392863"/>
            <a:ext cx="571500" cy="231775"/>
          </a:xfrm>
          <a:prstGeom prst="rect">
            <a:avLst/>
          </a:prstGeom>
          <a:noFill/>
          <a:ln>
            <a:noFill/>
          </a:ln>
        </p:spPr>
        <p:txBody>
          <a:bodyPr/>
          <a:p>
            <a:pPr lvl="0" algn="ctr" eaLnBrk="1" hangingPunct="1">
              <a:buNone/>
            </a:pPr>
            <a:r>
              <a:rPr lang="en-US" altLang="zh-CN" sz="1000" dirty="0">
                <a:solidFill>
                  <a:srgbClr val="7F7F7F"/>
                </a:solidFill>
                <a:latin typeface="Arial" panose="020B0604020202020204" pitchFamily="34" charset="0"/>
                <a:cs typeface="Arial" panose="020B0604020202020204" pitchFamily="34" charset="0"/>
              </a:rPr>
              <a:t> </a:t>
            </a:r>
            <a:fld id="{9A0DB2DC-4C9A-4742-B13C-FB6460FD3503}" type="slidenum">
              <a:rPr lang="en-US" altLang="zh-CN" sz="1000" dirty="0">
                <a:latin typeface="Arial" panose="020B0604020202020204" pitchFamily="34" charset="0"/>
                <a:cs typeface="Arial" panose="020B0604020202020204" pitchFamily="34" charset="0"/>
              </a:rPr>
            </a:fld>
            <a:endParaRPr lang="en-US" altLang="zh-CN" sz="1000" dirty="0">
              <a:latin typeface="Arial" panose="020B0604020202020204" pitchFamily="34" charset="0"/>
              <a:ea typeface="Arial" panose="020B0604020202020204" pitchFamily="34" charset="0"/>
              <a:cs typeface="Arial" panose="020B0604020202020204" pitchFamily="34" charset="0"/>
            </a:endParaRPr>
          </a:p>
        </p:txBody>
      </p:sp>
      <p:cxnSp>
        <p:nvCxnSpPr>
          <p:cNvPr id="9" name="直接连接符 19"/>
          <p:cNvCxnSpPr>
            <a:stCxn id="6" idx="3"/>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0" name="直接连接符 14"/>
          <p:cNvCxnSpPr/>
          <p:nvPr/>
        </p:nvCxnSpPr>
        <p:spPr>
          <a:xfrm flipV="1">
            <a:off x="3719513" y="6508750"/>
            <a:ext cx="6218238"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11" name="AutoShape 23"/>
          <p:cNvSpPr>
            <a:spLocks noChangeArrowheads="1"/>
          </p:cNvSpPr>
          <p:nvPr/>
        </p:nvSpPr>
        <p:spPr bwMode="auto">
          <a:xfrm>
            <a:off x="246063" y="915988"/>
            <a:ext cx="9596438" cy="4603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AutoShape 23"/>
          <p:cNvSpPr>
            <a:spLocks noChangeArrowheads="1"/>
          </p:cNvSpPr>
          <p:nvPr/>
        </p:nvSpPr>
        <p:spPr bwMode="auto">
          <a:xfrm>
            <a:off x="9842500" y="915988"/>
            <a:ext cx="1989138" cy="4603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 name="内容占位符 2"/>
          <p:cNvSpPr>
            <a:spLocks noGrp="1"/>
          </p:cNvSpPr>
          <p:nvPr>
            <p:ph idx="1"/>
          </p:nvPr>
        </p:nvSpPr>
        <p:spPr>
          <a:xfrm>
            <a:off x="423819" y="1753674"/>
            <a:ext cx="11107601" cy="4339721"/>
          </a:xfrm>
        </p:spPr>
        <p:txBody>
          <a:bodyPr>
            <a:noAutofit/>
          </a:bodyPr>
          <a:lstStyle>
            <a:lvl1pPr marL="362585" indent="-362585">
              <a:lnSpc>
                <a:spcPct val="150000"/>
              </a:lnSpc>
              <a:spcBef>
                <a:spcPts val="1000"/>
              </a:spcBef>
              <a:buClr>
                <a:srgbClr val="032089"/>
              </a:buClr>
              <a:buFont typeface="Wingdings" panose="05000000000000000000" pitchFamily="2" charset="2"/>
              <a:buChar char="Ø"/>
              <a:defRPr sz="180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a:t>单击此处编辑母版文本样式</a:t>
            </a:r>
            <a:endParaRPr lang="zh-CN" altLang="en-US"/>
          </a:p>
        </p:txBody>
      </p:sp>
      <p:sp>
        <p:nvSpPr>
          <p:cNvPr id="3" name="日期占位符 2"/>
          <p:cNvSpPr>
            <a:spLocks noGrp="1"/>
          </p:cNvSpPr>
          <p:nvPr>
            <p:ph type="dt" sz="half"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2112793A-29AC-4DF9-B7BB-400E29A634F8}"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2"/>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3"/>
          </p:nvPr>
        </p:nvSpPr>
        <p:spPr/>
        <p:txBody>
          <a:bodyPr/>
          <a:p>
            <a:pPr lvl="0" eaLnBrk="1" hangingPunct="1">
              <a:buNone/>
            </a:pPr>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5" Type="http://schemas.openxmlformats.org/officeDocument/2006/relationships/theme" Target="../theme/theme2.xml"/><Relationship Id="rId4" Type="http://schemas.openxmlformats.org/officeDocument/2006/relationships/slideLayout" Target="../slideLayouts/slideLayout7.xml"/><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4" Type="http://schemas.openxmlformats.org/officeDocument/2006/relationships/theme" Target="../theme/theme3.xml"/><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255588" y="195263"/>
            <a:ext cx="10972800" cy="69215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文本占位符 2"/>
          <p:cNvSpPr>
            <a:spLocks noGrp="1"/>
          </p:cNvSpPr>
          <p:nvPr>
            <p:ph type="body" idx="1"/>
          </p:nvPr>
        </p:nvSpPr>
        <p:spPr>
          <a:xfrm>
            <a:off x="422275" y="1187450"/>
            <a:ext cx="10972800" cy="1008063"/>
          </a:xfrm>
          <a:prstGeom prst="rect">
            <a:avLst/>
          </a:prstGeom>
          <a:noFill/>
          <a:ln w="9525">
            <a:noFill/>
          </a:ln>
        </p:spPr>
        <p:txBody>
          <a:bodyPr/>
          <a:p>
            <a:pPr lvl="0"/>
            <a:r>
              <a:rPr lang="zh-CN" altLang="en-US" dirty="0"/>
              <a:t>单击此处编辑母版文本样</a:t>
            </a:r>
            <a:endParaRPr lang="zh-CN" altLang="en-US" dirty="0"/>
          </a:p>
        </p:txBody>
      </p:sp>
      <p:sp>
        <p:nvSpPr>
          <p:cNvPr id="8" name="日期占位符 7"/>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2112793A-29AC-4DF9-B7BB-400E29A634F8}"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3" name="页脚占位符 12"/>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4" name="灯片编号占位符 13"/>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hangingPunct="1">
              <a:buNone/>
            </a:pPr>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lvl1pPr algn="l" rtl="0" eaLnBrk="0" fontAlgn="base" hangingPunct="0">
        <a:spcBef>
          <a:spcPct val="0"/>
        </a:spcBef>
        <a:spcAft>
          <a:spcPct val="0"/>
        </a:spcAft>
        <a:defRPr kumimoji="1" sz="2500">
          <a:solidFill>
            <a:schemeClr val="tx1"/>
          </a:solidFill>
          <a:latin typeface="+mj-lt"/>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2pPr>
      <a:lvl3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3pPr>
      <a:lvl4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4pPr>
      <a:lvl5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5pPr>
      <a:lvl6pPr marL="48387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2" charset="-122"/>
        </a:defRPr>
      </a:lvl6pPr>
      <a:lvl7pPr marL="96774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2" charset="-122"/>
        </a:defRPr>
      </a:lvl7pPr>
      <a:lvl8pPr marL="145097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2" charset="-122"/>
        </a:defRPr>
      </a:lvl8pPr>
      <a:lvl9pPr marL="193484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2" charset="-122"/>
        </a:defRPr>
      </a:lvl9pPr>
    </p:titleStyle>
    <p:bodyStyle>
      <a:lvl1pPr marL="361950" indent="-361950" algn="l" rtl="0" eaLnBrk="0" fontAlgn="base" hangingPunct="0">
        <a:spcBef>
          <a:spcPct val="20000"/>
        </a:spcBef>
        <a:spcAft>
          <a:spcPct val="0"/>
        </a:spcAft>
        <a:buClr>
          <a:srgbClr val="000066"/>
        </a:buClr>
        <a:buFont typeface="Wingdings" panose="05000000000000000000" pitchFamily="2" charset="2"/>
        <a:buChar char="n"/>
        <a:defRPr kumimoji="1" sz="2100">
          <a:solidFill>
            <a:schemeClr val="tx1"/>
          </a:solidFill>
          <a:latin typeface="+mn-lt"/>
          <a:ea typeface="+mn-ea"/>
          <a:cs typeface="宋体" panose="02010600030101010101" pitchFamily="2" charset="-122"/>
        </a:defRPr>
      </a:lvl1pPr>
      <a:lvl2pPr marL="786130" indent="-301625" algn="l" rtl="0" eaLnBrk="0" fontAlgn="base" hangingPunct="0">
        <a:spcBef>
          <a:spcPct val="20000"/>
        </a:spcBef>
        <a:spcAft>
          <a:spcPct val="0"/>
        </a:spcAft>
        <a:buFont typeface="Arial" panose="020B0604020202020204" pitchFamily="34" charset="0"/>
        <a:buChar char="–"/>
        <a:defRPr kumimoji="1" sz="2900">
          <a:solidFill>
            <a:schemeClr val="tx1"/>
          </a:solidFill>
          <a:latin typeface="+mn-lt"/>
          <a:ea typeface="+mn-ea"/>
        </a:defRPr>
      </a:lvl2pPr>
      <a:lvl3pPr marL="1208405" indent="-241300" algn="l" rtl="0" eaLnBrk="0" fontAlgn="base" hangingPunct="0">
        <a:spcBef>
          <a:spcPct val="20000"/>
        </a:spcBef>
        <a:spcAft>
          <a:spcPct val="0"/>
        </a:spcAft>
        <a:buFont typeface="Arial" panose="020B0604020202020204" pitchFamily="34" charset="0"/>
        <a:buChar char="•"/>
        <a:defRPr kumimoji="1" sz="2500">
          <a:solidFill>
            <a:schemeClr val="tx1"/>
          </a:solidFill>
          <a:latin typeface="+mn-lt"/>
          <a:ea typeface="+mn-ea"/>
        </a:defRPr>
      </a:lvl3pPr>
      <a:lvl4pPr marL="1692275"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4pPr>
      <a:lvl5pPr marL="2176780"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5pPr>
      <a:lvl6pPr marL="266065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6pPr>
      <a:lvl7pPr marL="314452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7pPr>
      <a:lvl8pPr marL="362839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8pPr>
      <a:lvl9pPr marL="411226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9pPr>
    </p:bodyStyle>
    <p:otherStyle>
      <a:defPPr>
        <a:defRPr lang="zh-CN"/>
      </a:defPPr>
      <a:lvl1pPr marL="0" algn="l" defTabSz="967740" rtl="0" eaLnBrk="1" latinLnBrk="0" hangingPunct="1">
        <a:defRPr sz="1905" kern="1200">
          <a:solidFill>
            <a:schemeClr val="tx1"/>
          </a:solidFill>
          <a:latin typeface="+mn-lt"/>
          <a:ea typeface="+mn-ea"/>
          <a:cs typeface="+mn-cs"/>
        </a:defRPr>
      </a:lvl1pPr>
      <a:lvl2pPr marL="483870" algn="l" defTabSz="967740" rtl="0" eaLnBrk="1" latinLnBrk="0" hangingPunct="1">
        <a:defRPr sz="1905" kern="1200">
          <a:solidFill>
            <a:schemeClr val="tx1"/>
          </a:solidFill>
          <a:latin typeface="+mn-lt"/>
          <a:ea typeface="+mn-ea"/>
          <a:cs typeface="+mn-cs"/>
        </a:defRPr>
      </a:lvl2pPr>
      <a:lvl3pPr marL="967740" algn="l" defTabSz="967740" rtl="0" eaLnBrk="1" latinLnBrk="0" hangingPunct="1">
        <a:defRPr sz="1905" kern="1200">
          <a:solidFill>
            <a:schemeClr val="tx1"/>
          </a:solidFill>
          <a:latin typeface="+mn-lt"/>
          <a:ea typeface="+mn-ea"/>
          <a:cs typeface="+mn-cs"/>
        </a:defRPr>
      </a:lvl3pPr>
      <a:lvl4pPr marL="1450975" algn="l" defTabSz="967740" rtl="0" eaLnBrk="1" latinLnBrk="0" hangingPunct="1">
        <a:defRPr sz="1905" kern="1200">
          <a:solidFill>
            <a:schemeClr val="tx1"/>
          </a:solidFill>
          <a:latin typeface="+mn-lt"/>
          <a:ea typeface="+mn-ea"/>
          <a:cs typeface="+mn-cs"/>
        </a:defRPr>
      </a:lvl4pPr>
      <a:lvl5pPr marL="1934845" algn="l" defTabSz="967740" rtl="0" eaLnBrk="1" latinLnBrk="0" hangingPunct="1">
        <a:defRPr sz="1905" kern="1200">
          <a:solidFill>
            <a:schemeClr val="tx1"/>
          </a:solidFill>
          <a:latin typeface="+mn-lt"/>
          <a:ea typeface="+mn-ea"/>
          <a:cs typeface="+mn-cs"/>
        </a:defRPr>
      </a:lvl5pPr>
      <a:lvl6pPr marL="2418715" algn="l" defTabSz="967740" rtl="0" eaLnBrk="1" latinLnBrk="0" hangingPunct="1">
        <a:defRPr sz="1905" kern="1200">
          <a:solidFill>
            <a:schemeClr val="tx1"/>
          </a:solidFill>
          <a:latin typeface="+mn-lt"/>
          <a:ea typeface="+mn-ea"/>
          <a:cs typeface="+mn-cs"/>
        </a:defRPr>
      </a:lvl6pPr>
      <a:lvl7pPr marL="2902585" algn="l" defTabSz="967740" rtl="0" eaLnBrk="1" latinLnBrk="0" hangingPunct="1">
        <a:defRPr sz="1905" kern="1200">
          <a:solidFill>
            <a:schemeClr val="tx1"/>
          </a:solidFill>
          <a:latin typeface="+mn-lt"/>
          <a:ea typeface="+mn-ea"/>
          <a:cs typeface="+mn-cs"/>
        </a:defRPr>
      </a:lvl7pPr>
      <a:lvl8pPr marL="3386455" algn="l" defTabSz="967740" rtl="0" eaLnBrk="1" latinLnBrk="0" hangingPunct="1">
        <a:defRPr sz="1905" kern="1200">
          <a:solidFill>
            <a:schemeClr val="tx1"/>
          </a:solidFill>
          <a:latin typeface="+mn-lt"/>
          <a:ea typeface="+mn-ea"/>
          <a:cs typeface="+mn-cs"/>
        </a:defRPr>
      </a:lvl8pPr>
      <a:lvl9pPr marL="3870325" algn="l" defTabSz="967740" rtl="0" eaLnBrk="1" latinLnBrk="0" hangingPunct="1">
        <a:defRPr sz="190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2050" name="标题占位符 1"/>
          <p:cNvSpPr>
            <a:spLocks noGrp="1"/>
          </p:cNvSpPr>
          <p:nvPr>
            <p:ph type="title"/>
          </p:nvPr>
        </p:nvSpPr>
        <p:spPr>
          <a:xfrm>
            <a:off x="255588" y="195263"/>
            <a:ext cx="10972800" cy="69215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2051" name="文本占位符 2"/>
          <p:cNvSpPr>
            <a:spLocks noGrp="1"/>
          </p:cNvSpPr>
          <p:nvPr>
            <p:ph type="body" idx="1"/>
          </p:nvPr>
        </p:nvSpPr>
        <p:spPr>
          <a:xfrm>
            <a:off x="422275" y="1187450"/>
            <a:ext cx="10972800" cy="1008063"/>
          </a:xfrm>
          <a:prstGeom prst="rect">
            <a:avLst/>
          </a:prstGeom>
          <a:noFill/>
          <a:ln w="9525">
            <a:noFill/>
          </a:ln>
        </p:spPr>
        <p:txBody>
          <a:bodyPr/>
          <a:p>
            <a:pPr lvl="0"/>
            <a:r>
              <a:rPr lang="zh-CN" altLang="en-US" dirty="0"/>
              <a:t>单击此处编辑母版文本样</a:t>
            </a:r>
            <a:endParaRPr lang="zh-CN" altLang="en-US" dirty="0"/>
          </a:p>
        </p:txBody>
      </p:sp>
      <p:sp>
        <p:nvSpPr>
          <p:cNvPr id="8" name="日期占位符 7"/>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rgbClr val="000000">
                    <a:tint val="75000"/>
                  </a:srgb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5D4686CD-B0E0-41B0-B58E-64D92B70BA81}" type="datetimeFigureOut">
              <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rPr>
            </a:fld>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13" name="页脚占位符 12"/>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rgbClr val="000000">
                    <a:tint val="75000"/>
                  </a:srgb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14" name="灯片编号占位符 13"/>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hangingPunct="1">
              <a:buNone/>
            </a:pPr>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Lst>
  <p:hf sldNum="0" hdr="0" ftr="0" dt="0"/>
  <p:txStyles>
    <p:titleStyle>
      <a:lvl1pPr algn="l" rtl="0" eaLnBrk="0" fontAlgn="base" hangingPunct="0">
        <a:spcBef>
          <a:spcPct val="0"/>
        </a:spcBef>
        <a:spcAft>
          <a:spcPct val="0"/>
        </a:spcAft>
        <a:defRPr kumimoji="1" sz="2500">
          <a:solidFill>
            <a:schemeClr val="tx1"/>
          </a:solidFill>
          <a:latin typeface="+mj-lt"/>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2pPr>
      <a:lvl3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3pPr>
      <a:lvl4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4pPr>
      <a:lvl5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5pPr>
      <a:lvl6pPr marL="48387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2" charset="-122"/>
        </a:defRPr>
      </a:lvl6pPr>
      <a:lvl7pPr marL="96774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2" charset="-122"/>
        </a:defRPr>
      </a:lvl7pPr>
      <a:lvl8pPr marL="145097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2" charset="-122"/>
        </a:defRPr>
      </a:lvl8pPr>
      <a:lvl9pPr marL="193484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2" charset="-122"/>
        </a:defRPr>
      </a:lvl9pPr>
    </p:titleStyle>
    <p:bodyStyle>
      <a:lvl1pPr marL="361950" indent="-361950" algn="l" rtl="0" eaLnBrk="0" fontAlgn="base" hangingPunct="0">
        <a:spcBef>
          <a:spcPct val="20000"/>
        </a:spcBef>
        <a:spcAft>
          <a:spcPct val="0"/>
        </a:spcAft>
        <a:buClr>
          <a:srgbClr val="000066"/>
        </a:buClr>
        <a:buFont typeface="Wingdings" panose="05000000000000000000" pitchFamily="2" charset="2"/>
        <a:buChar char="n"/>
        <a:defRPr kumimoji="1" sz="2100">
          <a:solidFill>
            <a:schemeClr val="tx1"/>
          </a:solidFill>
          <a:latin typeface="+mn-lt"/>
          <a:ea typeface="+mn-ea"/>
          <a:cs typeface="宋体" panose="02010600030101010101" pitchFamily="2" charset="-122"/>
        </a:defRPr>
      </a:lvl1pPr>
      <a:lvl2pPr marL="786130" indent="-301625" algn="l" rtl="0" eaLnBrk="0" fontAlgn="base" hangingPunct="0">
        <a:spcBef>
          <a:spcPct val="20000"/>
        </a:spcBef>
        <a:spcAft>
          <a:spcPct val="0"/>
        </a:spcAft>
        <a:buFont typeface="Arial" panose="020B0604020202020204" pitchFamily="34" charset="0"/>
        <a:buChar char="–"/>
        <a:defRPr kumimoji="1" sz="2900">
          <a:solidFill>
            <a:schemeClr val="tx1"/>
          </a:solidFill>
          <a:latin typeface="+mn-lt"/>
          <a:ea typeface="+mn-ea"/>
        </a:defRPr>
      </a:lvl2pPr>
      <a:lvl3pPr marL="1208405" indent="-241300" algn="l" rtl="0" eaLnBrk="0" fontAlgn="base" hangingPunct="0">
        <a:spcBef>
          <a:spcPct val="20000"/>
        </a:spcBef>
        <a:spcAft>
          <a:spcPct val="0"/>
        </a:spcAft>
        <a:buFont typeface="Arial" panose="020B0604020202020204" pitchFamily="34" charset="0"/>
        <a:buChar char="•"/>
        <a:defRPr kumimoji="1" sz="2500">
          <a:solidFill>
            <a:schemeClr val="tx1"/>
          </a:solidFill>
          <a:latin typeface="+mn-lt"/>
          <a:ea typeface="+mn-ea"/>
        </a:defRPr>
      </a:lvl3pPr>
      <a:lvl4pPr marL="1692275"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4pPr>
      <a:lvl5pPr marL="2176780"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5pPr>
      <a:lvl6pPr marL="266065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6pPr>
      <a:lvl7pPr marL="314452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7pPr>
      <a:lvl8pPr marL="362839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8pPr>
      <a:lvl9pPr marL="411226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9pPr>
    </p:bodyStyle>
    <p:otherStyle>
      <a:defPPr>
        <a:defRPr lang="zh-CN"/>
      </a:defPPr>
      <a:lvl1pPr marL="0" algn="l" defTabSz="967740" rtl="0" eaLnBrk="1" latinLnBrk="0" hangingPunct="1">
        <a:defRPr sz="1905" kern="1200">
          <a:solidFill>
            <a:schemeClr val="tx1"/>
          </a:solidFill>
          <a:latin typeface="+mn-lt"/>
          <a:ea typeface="+mn-ea"/>
          <a:cs typeface="+mn-cs"/>
        </a:defRPr>
      </a:lvl1pPr>
      <a:lvl2pPr marL="483870" algn="l" defTabSz="967740" rtl="0" eaLnBrk="1" latinLnBrk="0" hangingPunct="1">
        <a:defRPr sz="1905" kern="1200">
          <a:solidFill>
            <a:schemeClr val="tx1"/>
          </a:solidFill>
          <a:latin typeface="+mn-lt"/>
          <a:ea typeface="+mn-ea"/>
          <a:cs typeface="+mn-cs"/>
        </a:defRPr>
      </a:lvl2pPr>
      <a:lvl3pPr marL="967740" algn="l" defTabSz="967740" rtl="0" eaLnBrk="1" latinLnBrk="0" hangingPunct="1">
        <a:defRPr sz="1905" kern="1200">
          <a:solidFill>
            <a:schemeClr val="tx1"/>
          </a:solidFill>
          <a:latin typeface="+mn-lt"/>
          <a:ea typeface="+mn-ea"/>
          <a:cs typeface="+mn-cs"/>
        </a:defRPr>
      </a:lvl3pPr>
      <a:lvl4pPr marL="1450975" algn="l" defTabSz="967740" rtl="0" eaLnBrk="1" latinLnBrk="0" hangingPunct="1">
        <a:defRPr sz="1905" kern="1200">
          <a:solidFill>
            <a:schemeClr val="tx1"/>
          </a:solidFill>
          <a:latin typeface="+mn-lt"/>
          <a:ea typeface="+mn-ea"/>
          <a:cs typeface="+mn-cs"/>
        </a:defRPr>
      </a:lvl4pPr>
      <a:lvl5pPr marL="1934845" algn="l" defTabSz="967740" rtl="0" eaLnBrk="1" latinLnBrk="0" hangingPunct="1">
        <a:defRPr sz="1905" kern="1200">
          <a:solidFill>
            <a:schemeClr val="tx1"/>
          </a:solidFill>
          <a:latin typeface="+mn-lt"/>
          <a:ea typeface="+mn-ea"/>
          <a:cs typeface="+mn-cs"/>
        </a:defRPr>
      </a:lvl5pPr>
      <a:lvl6pPr marL="2418715" algn="l" defTabSz="967740" rtl="0" eaLnBrk="1" latinLnBrk="0" hangingPunct="1">
        <a:defRPr sz="1905" kern="1200">
          <a:solidFill>
            <a:schemeClr val="tx1"/>
          </a:solidFill>
          <a:latin typeface="+mn-lt"/>
          <a:ea typeface="+mn-ea"/>
          <a:cs typeface="+mn-cs"/>
        </a:defRPr>
      </a:lvl6pPr>
      <a:lvl7pPr marL="2902585" algn="l" defTabSz="967740" rtl="0" eaLnBrk="1" latinLnBrk="0" hangingPunct="1">
        <a:defRPr sz="1905" kern="1200">
          <a:solidFill>
            <a:schemeClr val="tx1"/>
          </a:solidFill>
          <a:latin typeface="+mn-lt"/>
          <a:ea typeface="+mn-ea"/>
          <a:cs typeface="+mn-cs"/>
        </a:defRPr>
      </a:lvl7pPr>
      <a:lvl8pPr marL="3386455" algn="l" defTabSz="967740" rtl="0" eaLnBrk="1" latinLnBrk="0" hangingPunct="1">
        <a:defRPr sz="1905" kern="1200">
          <a:solidFill>
            <a:schemeClr val="tx1"/>
          </a:solidFill>
          <a:latin typeface="+mn-lt"/>
          <a:ea typeface="+mn-ea"/>
          <a:cs typeface="+mn-cs"/>
        </a:defRPr>
      </a:lvl8pPr>
      <a:lvl9pPr marL="3870325" algn="l" defTabSz="967740" rtl="0" eaLnBrk="1" latinLnBrk="0" hangingPunct="1">
        <a:defRPr sz="1905"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255588" y="195263"/>
            <a:ext cx="10972800" cy="69215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文本占位符 2"/>
          <p:cNvSpPr>
            <a:spLocks noGrp="1"/>
          </p:cNvSpPr>
          <p:nvPr>
            <p:ph type="body" idx="1"/>
          </p:nvPr>
        </p:nvSpPr>
        <p:spPr>
          <a:xfrm>
            <a:off x="422275" y="1187450"/>
            <a:ext cx="10972800" cy="1008063"/>
          </a:xfrm>
          <a:prstGeom prst="rect">
            <a:avLst/>
          </a:prstGeom>
          <a:noFill/>
          <a:ln w="9525">
            <a:noFill/>
          </a:ln>
        </p:spPr>
        <p:txBody>
          <a:bodyPr/>
          <a:p>
            <a:pPr lvl="0"/>
            <a:r>
              <a:rPr lang="zh-CN" altLang="en-US" dirty="0"/>
              <a:t>单击此处编辑母版文本样</a:t>
            </a:r>
            <a:endParaRPr lang="zh-CN" altLang="en-US" dirty="0"/>
          </a:p>
        </p:txBody>
      </p:sp>
      <p:sp>
        <p:nvSpPr>
          <p:cNvPr id="8" name="日期占位符 7"/>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2112793A-29AC-4DF9-B7BB-400E29A634F8}"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3" name="页脚占位符 12"/>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4" name="灯片编号占位符 13"/>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hangingPunct="1">
              <a:buNone/>
            </a:pPr>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Lst>
  <p:hf sldNum="0" hdr="0" ftr="0" dt="0"/>
  <p:txStyles>
    <p:titleStyle>
      <a:lvl1pPr algn="l" rtl="0" eaLnBrk="0" fontAlgn="base" hangingPunct="0">
        <a:spcBef>
          <a:spcPct val="0"/>
        </a:spcBef>
        <a:spcAft>
          <a:spcPct val="0"/>
        </a:spcAft>
        <a:defRPr kumimoji="1" sz="2500">
          <a:solidFill>
            <a:schemeClr val="tx1"/>
          </a:solidFill>
          <a:latin typeface="+mj-lt"/>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2pPr>
      <a:lvl3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3pPr>
      <a:lvl4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4pPr>
      <a:lvl5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5pPr>
      <a:lvl6pPr marL="48387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2" charset="-122"/>
        </a:defRPr>
      </a:lvl6pPr>
      <a:lvl7pPr marL="96774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2" charset="-122"/>
        </a:defRPr>
      </a:lvl7pPr>
      <a:lvl8pPr marL="145097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2" charset="-122"/>
        </a:defRPr>
      </a:lvl8pPr>
      <a:lvl9pPr marL="193484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2" charset="-122"/>
        </a:defRPr>
      </a:lvl9pPr>
    </p:titleStyle>
    <p:bodyStyle>
      <a:lvl1pPr marL="361950" indent="-361950" algn="l" rtl="0" eaLnBrk="0" fontAlgn="base" hangingPunct="0">
        <a:spcBef>
          <a:spcPct val="20000"/>
        </a:spcBef>
        <a:spcAft>
          <a:spcPct val="0"/>
        </a:spcAft>
        <a:buClr>
          <a:srgbClr val="000066"/>
        </a:buClr>
        <a:buFont typeface="Wingdings" panose="05000000000000000000" pitchFamily="2" charset="2"/>
        <a:buChar char="n"/>
        <a:defRPr kumimoji="1" sz="2100">
          <a:solidFill>
            <a:schemeClr val="tx1"/>
          </a:solidFill>
          <a:latin typeface="+mn-lt"/>
          <a:ea typeface="+mn-ea"/>
          <a:cs typeface="宋体" panose="02010600030101010101" pitchFamily="2" charset="-122"/>
        </a:defRPr>
      </a:lvl1pPr>
      <a:lvl2pPr marL="786130" indent="-301625" algn="l" rtl="0" eaLnBrk="0" fontAlgn="base" hangingPunct="0">
        <a:spcBef>
          <a:spcPct val="20000"/>
        </a:spcBef>
        <a:spcAft>
          <a:spcPct val="0"/>
        </a:spcAft>
        <a:buFont typeface="Arial" panose="020B0604020202020204" pitchFamily="34" charset="0"/>
        <a:buChar char="–"/>
        <a:defRPr kumimoji="1" sz="2900">
          <a:solidFill>
            <a:schemeClr val="tx1"/>
          </a:solidFill>
          <a:latin typeface="+mn-lt"/>
          <a:ea typeface="+mn-ea"/>
        </a:defRPr>
      </a:lvl2pPr>
      <a:lvl3pPr marL="1208405" indent="-241300" algn="l" rtl="0" eaLnBrk="0" fontAlgn="base" hangingPunct="0">
        <a:spcBef>
          <a:spcPct val="20000"/>
        </a:spcBef>
        <a:spcAft>
          <a:spcPct val="0"/>
        </a:spcAft>
        <a:buFont typeface="Arial" panose="020B0604020202020204" pitchFamily="34" charset="0"/>
        <a:buChar char="•"/>
        <a:defRPr kumimoji="1" sz="2500">
          <a:solidFill>
            <a:schemeClr val="tx1"/>
          </a:solidFill>
          <a:latin typeface="+mn-lt"/>
          <a:ea typeface="+mn-ea"/>
        </a:defRPr>
      </a:lvl3pPr>
      <a:lvl4pPr marL="1692275"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4pPr>
      <a:lvl5pPr marL="2176780"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5pPr>
      <a:lvl6pPr marL="266065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6pPr>
      <a:lvl7pPr marL="314452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7pPr>
      <a:lvl8pPr marL="362839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8pPr>
      <a:lvl9pPr marL="411226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9pPr>
    </p:bodyStyle>
    <p:otherStyle>
      <a:defPPr>
        <a:defRPr lang="zh-CN"/>
      </a:defPPr>
      <a:lvl1pPr marL="0" algn="l" defTabSz="967740" rtl="0" eaLnBrk="1" latinLnBrk="0" hangingPunct="1">
        <a:defRPr sz="1905" kern="1200">
          <a:solidFill>
            <a:schemeClr val="tx1"/>
          </a:solidFill>
          <a:latin typeface="+mn-lt"/>
          <a:ea typeface="+mn-ea"/>
          <a:cs typeface="+mn-cs"/>
        </a:defRPr>
      </a:lvl1pPr>
      <a:lvl2pPr marL="483870" algn="l" defTabSz="967740" rtl="0" eaLnBrk="1" latinLnBrk="0" hangingPunct="1">
        <a:defRPr sz="1905" kern="1200">
          <a:solidFill>
            <a:schemeClr val="tx1"/>
          </a:solidFill>
          <a:latin typeface="+mn-lt"/>
          <a:ea typeface="+mn-ea"/>
          <a:cs typeface="+mn-cs"/>
        </a:defRPr>
      </a:lvl2pPr>
      <a:lvl3pPr marL="967740" algn="l" defTabSz="967740" rtl="0" eaLnBrk="1" latinLnBrk="0" hangingPunct="1">
        <a:defRPr sz="1905" kern="1200">
          <a:solidFill>
            <a:schemeClr val="tx1"/>
          </a:solidFill>
          <a:latin typeface="+mn-lt"/>
          <a:ea typeface="+mn-ea"/>
          <a:cs typeface="+mn-cs"/>
        </a:defRPr>
      </a:lvl3pPr>
      <a:lvl4pPr marL="1450975" algn="l" defTabSz="967740" rtl="0" eaLnBrk="1" latinLnBrk="0" hangingPunct="1">
        <a:defRPr sz="1905" kern="1200">
          <a:solidFill>
            <a:schemeClr val="tx1"/>
          </a:solidFill>
          <a:latin typeface="+mn-lt"/>
          <a:ea typeface="+mn-ea"/>
          <a:cs typeface="+mn-cs"/>
        </a:defRPr>
      </a:lvl4pPr>
      <a:lvl5pPr marL="1934845" algn="l" defTabSz="967740" rtl="0" eaLnBrk="1" latinLnBrk="0" hangingPunct="1">
        <a:defRPr sz="1905" kern="1200">
          <a:solidFill>
            <a:schemeClr val="tx1"/>
          </a:solidFill>
          <a:latin typeface="+mn-lt"/>
          <a:ea typeface="+mn-ea"/>
          <a:cs typeface="+mn-cs"/>
        </a:defRPr>
      </a:lvl5pPr>
      <a:lvl6pPr marL="2418715" algn="l" defTabSz="967740" rtl="0" eaLnBrk="1" latinLnBrk="0" hangingPunct="1">
        <a:defRPr sz="1905" kern="1200">
          <a:solidFill>
            <a:schemeClr val="tx1"/>
          </a:solidFill>
          <a:latin typeface="+mn-lt"/>
          <a:ea typeface="+mn-ea"/>
          <a:cs typeface="+mn-cs"/>
        </a:defRPr>
      </a:lvl6pPr>
      <a:lvl7pPr marL="2902585" algn="l" defTabSz="967740" rtl="0" eaLnBrk="1" latinLnBrk="0" hangingPunct="1">
        <a:defRPr sz="1905" kern="1200">
          <a:solidFill>
            <a:schemeClr val="tx1"/>
          </a:solidFill>
          <a:latin typeface="+mn-lt"/>
          <a:ea typeface="+mn-ea"/>
          <a:cs typeface="+mn-cs"/>
        </a:defRPr>
      </a:lvl7pPr>
      <a:lvl8pPr marL="3386455" algn="l" defTabSz="967740" rtl="0" eaLnBrk="1" latinLnBrk="0" hangingPunct="1">
        <a:defRPr sz="1905" kern="1200">
          <a:solidFill>
            <a:schemeClr val="tx1"/>
          </a:solidFill>
          <a:latin typeface="+mn-lt"/>
          <a:ea typeface="+mn-ea"/>
          <a:cs typeface="+mn-cs"/>
        </a:defRPr>
      </a:lvl8pPr>
      <a:lvl9pPr marL="3870325" algn="l" defTabSz="967740" rtl="0" eaLnBrk="1" latinLnBrk="0" hangingPunct="1">
        <a:defRPr sz="19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slide" Target="slide32.xml"/><Relationship Id="rId3" Type="http://schemas.openxmlformats.org/officeDocument/2006/relationships/slide" Target="slide26.xml"/><Relationship Id="rId2" Type="http://schemas.openxmlformats.org/officeDocument/2006/relationships/slide" Target="slide21.xml"/><Relationship Id="rId1" Type="http://schemas.openxmlformats.org/officeDocument/2006/relationships/slide" Target="slide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标题 4"/>
          <p:cNvSpPr>
            <a:spLocks noGrp="1"/>
          </p:cNvSpPr>
          <p:nvPr>
            <p:ph type="title"/>
          </p:nvPr>
        </p:nvSpPr>
        <p:spPr>
          <a:xfrm>
            <a:off x="5272088" y="2706688"/>
            <a:ext cx="6543675" cy="692150"/>
          </a:xfrm>
          <a:ln/>
        </p:spPr>
        <p:txBody>
          <a:bodyPr vert="horz" wrap="square" lIns="91440" tIns="45720" rIns="91440" bIns="45720" anchor="ctr" anchorCtr="0"/>
          <a:p>
            <a:pPr/>
            <a:r>
              <a:rPr kumimoji="1" lang="zh-CN" altLang="en-US" b="0" dirty="0">
                <a:latin typeface="Times New Roman" panose="02020603050405020304" pitchFamily="18" charset="0"/>
                <a:ea typeface="微软雅黑" panose="020B0503020204020204" pitchFamily="34" charset="-122"/>
                <a:cs typeface="Times New Roman" panose="02020603050405020304" pitchFamily="18" charset="0"/>
              </a:rPr>
              <a:t>使用</a:t>
            </a:r>
            <a:r>
              <a:rPr kumimoji="1" lang="en-US" altLang="zh-CN" b="0" dirty="0">
                <a:latin typeface="Times New Roman" panose="02020603050405020304" pitchFamily="18" charset="0"/>
                <a:ea typeface="微软雅黑" panose="020B0503020204020204" pitchFamily="34" charset="-122"/>
                <a:cs typeface="Times New Roman" panose="02020603050405020304" pitchFamily="18" charset="0"/>
              </a:rPr>
              <a:t>scikit-learn</a:t>
            </a:r>
            <a:r>
              <a:rPr kumimoji="1" lang="zh-CN" altLang="en-US" b="0" dirty="0">
                <a:latin typeface="Times New Roman" panose="02020603050405020304" pitchFamily="18" charset="0"/>
                <a:ea typeface="微软雅黑" panose="020B0503020204020204" pitchFamily="34" charset="-122"/>
                <a:cs typeface="Times New Roman" panose="02020603050405020304" pitchFamily="18" charset="0"/>
              </a:rPr>
              <a:t>构建模型</a:t>
            </a:r>
            <a:endParaRPr kumimoji="1" lang="zh-CN" altLang="en-US" b="0" dirty="0">
              <a:latin typeface="Times New Roman" panose="02020603050405020304" pitchFamily="18" charset="0"/>
              <a:ea typeface="Times New Roman" panose="02020603050405020304" pitchFamily="18" charset="0"/>
              <a:cs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 name="内容占位符 4"/>
          <p:cNvGraphicFramePr>
            <a:graphicFrameLocks noGrp="1"/>
          </p:cNvGraphicFramePr>
          <p:nvPr>
            <p:ph idx="1"/>
          </p:nvPr>
        </p:nvGraphicFramePr>
        <p:xfrm>
          <a:off x="2365375" y="2532063"/>
          <a:ext cx="6577013" cy="3049588"/>
        </p:xfrm>
        <a:graphic>
          <a:graphicData uri="http://schemas.openxmlformats.org/drawingml/2006/table">
            <a:tbl>
              <a:tblPr firstRow="1" firstCol="1" bandRow="1">
                <a:tableStyleId>{5C22544A-7EE6-4342-B048-85BDC9FD1C3A}</a:tableStyleId>
              </a:tblPr>
              <a:tblGrid>
                <a:gridCol w="2951626"/>
                <a:gridCol w="3625387"/>
              </a:tblGrid>
              <a:tr h="432055">
                <a:tc>
                  <a:txBody>
                    <a:bodyPr/>
                    <a:lstStyle/>
                    <a:p>
                      <a:pPr algn="ctr">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函数名称</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68573" marR="68573" marT="0" marB="0" anchor="ctr"/>
                </a:tc>
                <a:tc>
                  <a:txBody>
                    <a:bodyPr/>
                    <a:lstStyle/>
                    <a:p>
                      <a:pPr algn="ctr">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说明</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68573" marR="68573" marT="0" marB="0" anchor="ctr"/>
                </a:tc>
              </a:tr>
              <a:tr h="457258">
                <a:tc>
                  <a:txBody>
                    <a:bodyPr/>
                    <a:lstStyle/>
                    <a:p>
                      <a:pPr algn="ctr">
                        <a:lnSpc>
                          <a:spcPct val="150000"/>
                        </a:lnSpc>
                        <a:spcAft>
                          <a:spcPts val="0"/>
                        </a:spcAft>
                      </a:pPr>
                      <a:r>
                        <a:rPr lang="en-US" altLang="zh-CN" sz="1900" b="0" kern="1200" dirty="0">
                          <a:solidFill>
                            <a:schemeClr val="lt1"/>
                          </a:solidFill>
                          <a:effectLst/>
                          <a:latin typeface="微软雅黑" panose="020B0503020204020204" pitchFamily="34" charset="-122"/>
                          <a:ea typeface="微软雅黑" panose="020B0503020204020204" pitchFamily="34" charset="-122"/>
                          <a:cs typeface="+mn-cs"/>
                        </a:rPr>
                        <a:t>MinMaxScaler</a:t>
                      </a:r>
                      <a:endParaRPr lang="zh-CN" sz="1800" b="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68573" marR="68573" marT="0" marB="0" anchor="ctr"/>
                </a:tc>
                <a:tc>
                  <a:txBody>
                    <a:bodyPr/>
                    <a:lstStyle/>
                    <a:p>
                      <a:pPr algn="just">
                        <a:lnSpc>
                          <a:spcPct val="150000"/>
                        </a:lnSpc>
                        <a:spcAft>
                          <a:spcPts val="0"/>
                        </a:spcAft>
                      </a:pPr>
                      <a:r>
                        <a:rPr lang="zh-CN" altLang="zh-CN" sz="2000" kern="100" dirty="0">
                          <a:effectLst/>
                          <a:latin typeface="微软雅黑" panose="020B0503020204020204" pitchFamily="34" charset="-122"/>
                          <a:ea typeface="微软雅黑" panose="020B0503020204020204" pitchFamily="34" charset="-122"/>
                        </a:rPr>
                        <a:t>对特征进行</a:t>
                      </a:r>
                      <a:r>
                        <a:rPr lang="zh-CN" altLang="zh-CN" sz="1900" kern="1200" dirty="0">
                          <a:solidFill>
                            <a:schemeClr val="dk1"/>
                          </a:solidFill>
                          <a:effectLst/>
                          <a:latin typeface="微软雅黑" panose="020B0503020204020204" pitchFamily="34" charset="-122"/>
                          <a:ea typeface="微软雅黑" panose="020B0503020204020204" pitchFamily="34" charset="-122"/>
                          <a:cs typeface="+mn-cs"/>
                        </a:rPr>
                        <a:t>离差标准化</a:t>
                      </a:r>
                      <a:r>
                        <a:rPr lang="zh-CN" altLang="en-US" sz="1900" kern="1200" dirty="0">
                          <a:solidFill>
                            <a:schemeClr val="dk1"/>
                          </a:solidFill>
                          <a:effectLst/>
                          <a:latin typeface="微软雅黑" panose="020B0503020204020204" pitchFamily="34" charset="-122"/>
                          <a:ea typeface="微软雅黑" panose="020B0503020204020204" pitchFamily="34" charset="-122"/>
                          <a:cs typeface="+mn-cs"/>
                        </a:rPr>
                        <a:t>。</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68573" marR="68573" marT="0" marB="0" anchor="ctr"/>
                </a:tc>
              </a:tr>
              <a:tr h="432055">
                <a:tc>
                  <a:txBody>
                    <a:bodyPr/>
                    <a:lstStyle/>
                    <a:p>
                      <a:pPr algn="ctr">
                        <a:lnSpc>
                          <a:spcPct val="150000"/>
                        </a:lnSpc>
                        <a:spcAft>
                          <a:spcPts val="0"/>
                        </a:spcAft>
                      </a:pPr>
                      <a:r>
                        <a:rPr lang="en-US" sz="1800" b="0" kern="100" dirty="0">
                          <a:effectLst/>
                          <a:latin typeface="微软雅黑" panose="020B0503020204020204" pitchFamily="34" charset="-122"/>
                          <a:ea typeface="微软雅黑" panose="020B0503020204020204" pitchFamily="34" charset="-122"/>
                        </a:rPr>
                        <a:t>StandardScaler</a:t>
                      </a:r>
                      <a:endParaRPr lang="zh-CN" sz="1800" b="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68573" marR="68573" marT="0" marB="0" anchor="ctr"/>
                </a:tc>
                <a:tc>
                  <a:txBody>
                    <a:bodyPr/>
                    <a:lstStyle/>
                    <a:p>
                      <a:pPr algn="just">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对特征进行标准差标准化。</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68573" marR="68573" marT="0" marB="0" anchor="ctr"/>
                </a:tc>
              </a:tr>
              <a:tr h="432055">
                <a:tc>
                  <a:txBody>
                    <a:bodyPr/>
                    <a:lstStyle/>
                    <a:p>
                      <a:pPr algn="ctr">
                        <a:lnSpc>
                          <a:spcPct val="150000"/>
                        </a:lnSpc>
                        <a:spcAft>
                          <a:spcPts val="0"/>
                        </a:spcAft>
                      </a:pPr>
                      <a:r>
                        <a:rPr lang="en-US" sz="1800" b="0" kern="100" dirty="0">
                          <a:effectLst/>
                          <a:latin typeface="微软雅黑" panose="020B0503020204020204" pitchFamily="34" charset="-122"/>
                          <a:ea typeface="微软雅黑" panose="020B0503020204020204" pitchFamily="34" charset="-122"/>
                        </a:rPr>
                        <a:t>Normalizer</a:t>
                      </a:r>
                      <a:endParaRPr lang="zh-CN" sz="1800" b="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68573" marR="68573" marT="0" marB="0" anchor="ctr"/>
                </a:tc>
                <a:tc>
                  <a:txBody>
                    <a:bodyPr/>
                    <a:lstStyle/>
                    <a:p>
                      <a:pPr algn="just">
                        <a:lnSpc>
                          <a:spcPct val="150000"/>
                        </a:lnSpc>
                        <a:spcAft>
                          <a:spcPts val="0"/>
                        </a:spcAft>
                      </a:pPr>
                      <a:r>
                        <a:rPr lang="zh-CN" sz="1800" kern="100">
                          <a:effectLst/>
                          <a:latin typeface="微软雅黑" panose="020B0503020204020204" pitchFamily="34" charset="-122"/>
                          <a:ea typeface="微软雅黑" panose="020B0503020204020204" pitchFamily="34" charset="-122"/>
                        </a:rPr>
                        <a:t>对特征进行归一化。</a:t>
                      </a:r>
                      <a:endParaRPr lang="zh-CN" sz="18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68573" marR="68573" marT="0" marB="0" anchor="ctr"/>
                </a:tc>
              </a:tr>
              <a:tr h="432055">
                <a:tc>
                  <a:txBody>
                    <a:bodyPr/>
                    <a:lstStyle/>
                    <a:p>
                      <a:pPr algn="ctr">
                        <a:lnSpc>
                          <a:spcPct val="150000"/>
                        </a:lnSpc>
                        <a:spcAft>
                          <a:spcPts val="0"/>
                        </a:spcAft>
                      </a:pPr>
                      <a:r>
                        <a:rPr lang="en-US" sz="1800" b="0" kern="100" dirty="0" err="1">
                          <a:effectLst/>
                          <a:latin typeface="微软雅黑" panose="020B0503020204020204" pitchFamily="34" charset="-122"/>
                          <a:ea typeface="微软雅黑" panose="020B0503020204020204" pitchFamily="34" charset="-122"/>
                        </a:rPr>
                        <a:t>Binarizer</a:t>
                      </a:r>
                      <a:endParaRPr lang="zh-CN" sz="1800" b="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68573" marR="68573" marT="0" marB="0" anchor="ctr"/>
                </a:tc>
                <a:tc>
                  <a:txBody>
                    <a:bodyPr/>
                    <a:lstStyle/>
                    <a:p>
                      <a:pPr algn="just">
                        <a:lnSpc>
                          <a:spcPct val="150000"/>
                        </a:lnSpc>
                        <a:spcAft>
                          <a:spcPts val="0"/>
                        </a:spcAft>
                      </a:pPr>
                      <a:r>
                        <a:rPr lang="zh-CN" sz="1800" kern="100">
                          <a:effectLst/>
                          <a:latin typeface="微软雅黑" panose="020B0503020204020204" pitchFamily="34" charset="-122"/>
                          <a:ea typeface="微软雅黑" panose="020B0503020204020204" pitchFamily="34" charset="-122"/>
                        </a:rPr>
                        <a:t>对定量特征进行二值化处理。</a:t>
                      </a:r>
                      <a:endParaRPr lang="zh-CN" sz="18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68573" marR="68573" marT="0" marB="0" anchor="ctr"/>
                </a:tc>
              </a:tr>
              <a:tr h="432055">
                <a:tc>
                  <a:txBody>
                    <a:bodyPr/>
                    <a:lstStyle/>
                    <a:p>
                      <a:pPr algn="ctr">
                        <a:lnSpc>
                          <a:spcPct val="150000"/>
                        </a:lnSpc>
                        <a:spcAft>
                          <a:spcPts val="0"/>
                        </a:spcAft>
                      </a:pPr>
                      <a:r>
                        <a:rPr lang="en-US" sz="1800" b="0" kern="100" dirty="0" err="1">
                          <a:effectLst/>
                          <a:latin typeface="微软雅黑" panose="020B0503020204020204" pitchFamily="34" charset="-122"/>
                          <a:ea typeface="微软雅黑" panose="020B0503020204020204" pitchFamily="34" charset="-122"/>
                        </a:rPr>
                        <a:t>OneHotEncoder</a:t>
                      </a:r>
                      <a:endParaRPr lang="zh-CN" sz="1800" b="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68573" marR="68573" marT="0" marB="0" anchor="ctr"/>
                </a:tc>
                <a:tc>
                  <a:txBody>
                    <a:bodyPr/>
                    <a:lstStyle/>
                    <a:p>
                      <a:pPr algn="just">
                        <a:lnSpc>
                          <a:spcPct val="150000"/>
                        </a:lnSpc>
                        <a:spcAft>
                          <a:spcPts val="0"/>
                        </a:spcAft>
                      </a:pPr>
                      <a:r>
                        <a:rPr lang="zh-CN" sz="1800" kern="100">
                          <a:effectLst/>
                          <a:latin typeface="微软雅黑" panose="020B0503020204020204" pitchFamily="34" charset="-122"/>
                          <a:ea typeface="微软雅黑" panose="020B0503020204020204" pitchFamily="34" charset="-122"/>
                        </a:rPr>
                        <a:t>对定性特征进行独热编码处理。</a:t>
                      </a:r>
                      <a:endParaRPr lang="zh-CN" sz="18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68573" marR="68573" marT="0" marB="0" anchor="ctr"/>
                </a:tc>
              </a:tr>
              <a:tr h="432055">
                <a:tc>
                  <a:txBody>
                    <a:bodyPr/>
                    <a:lstStyle/>
                    <a:p>
                      <a:pPr algn="ctr">
                        <a:lnSpc>
                          <a:spcPct val="150000"/>
                        </a:lnSpc>
                        <a:spcAft>
                          <a:spcPts val="0"/>
                        </a:spcAft>
                      </a:pPr>
                      <a:r>
                        <a:rPr lang="en-US" sz="1800" b="0" kern="100" dirty="0" err="1">
                          <a:effectLst/>
                          <a:latin typeface="微软雅黑" panose="020B0503020204020204" pitchFamily="34" charset="-122"/>
                          <a:ea typeface="微软雅黑" panose="020B0503020204020204" pitchFamily="34" charset="-122"/>
                        </a:rPr>
                        <a:t>FunctionTransformer</a:t>
                      </a:r>
                      <a:endParaRPr lang="zh-CN" sz="1800" b="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68573" marR="68573" marT="0" marB="0" anchor="ctr"/>
                </a:tc>
                <a:tc>
                  <a:txBody>
                    <a:bodyPr/>
                    <a:lstStyle/>
                    <a:p>
                      <a:pPr algn="just">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对特征进行自定义函数变换。</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68573" marR="68573" marT="0" marB="0" anchor="ctr"/>
                </a:tc>
              </a:tr>
            </a:tbl>
          </a:graphicData>
        </a:graphic>
      </p:graphicFrame>
      <p:sp>
        <p:nvSpPr>
          <p:cNvPr id="20508" name="标题 2"/>
          <p:cNvSpPr>
            <a:spLocks noGrp="1"/>
          </p:cNvSpPr>
          <p:nvPr>
            <p:ph type="title"/>
          </p:nvPr>
        </p:nvSpPr>
        <p:spPr>
          <a:xfrm>
            <a:off x="255588" y="358775"/>
            <a:ext cx="10972800" cy="528638"/>
          </a:xfrm>
          <a:ln/>
        </p:spPr>
        <p:txBody>
          <a:bodyPr vert="horz" wrap="square" lIns="91440" tIns="45720" rIns="91440" bIns="45720" anchor="ctr" anchorCtr="0"/>
          <a:p>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使用</a:t>
            </a:r>
            <a:r>
              <a:rPr kumimoji="1" lang="en-US" altLang="zh-CN" dirty="0">
                <a:latin typeface="微软雅黑" panose="020B0503020204020204" pitchFamily="34" charset="-122"/>
                <a:ea typeface="微软雅黑" panose="020B0503020204020204" pitchFamily="34" charset="-122"/>
                <a:cs typeface="Times New Roman" panose="02020603050405020304" pitchFamily="18" charset="0"/>
              </a:rPr>
              <a:t>sklearn</a:t>
            </a: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转换器进行数据预处理与降维</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20509" name="内容占位符 3"/>
          <p:cNvSpPr>
            <a:spLocks noGrp="1"/>
          </p:cNvSpPr>
          <p:nvPr>
            <p:ph idx="10"/>
          </p:nvPr>
        </p:nvSpPr>
        <p:spPr>
          <a:xfrm>
            <a:off x="423863" y="1138238"/>
            <a:ext cx="11107737" cy="427037"/>
          </a:xfrm>
          <a:ln/>
        </p:spPr>
        <p:txBody>
          <a:bodyPr vert="horz" wrap="square" lIns="91440" tIns="45720" rIns="91440" bIns="45720" anchor="ctr" anchorCtr="0"/>
          <a:p>
            <a:pPr/>
            <a:r>
              <a:rPr kumimoji="1" lang="en-US" altLang="zh-CN" b="1" dirty="0">
                <a:latin typeface="微软雅黑" panose="020B0503020204020204" pitchFamily="34" charset="-122"/>
                <a:ea typeface="微软雅黑" panose="020B0503020204020204" pitchFamily="34" charset="-122"/>
                <a:cs typeface="宋体" panose="02010600030101010101" pitchFamily="2" charset="-122"/>
              </a:rPr>
              <a:t>sklearn</a:t>
            </a:r>
            <a:r>
              <a:rPr kumimoji="1" lang="zh-CN" altLang="zh-CN" b="1" dirty="0">
                <a:latin typeface="微软雅黑" panose="020B0503020204020204" pitchFamily="34" charset="-122"/>
                <a:ea typeface="微软雅黑" panose="020B0503020204020204" pitchFamily="34" charset="-122"/>
                <a:cs typeface="宋体" panose="02010600030101010101" pitchFamily="2" charset="-122"/>
              </a:rPr>
              <a:t>部分预处理函数与其作用</a:t>
            </a:r>
            <a:endParaRPr kumimoji="1" lang="zh-CN" altLang="en-US" b="1" dirty="0">
              <a:latin typeface="微软雅黑" panose="020B0503020204020204" pitchFamily="34" charset="-122"/>
              <a:ea typeface="微软雅黑" panose="020B0503020204020204" pitchFamily="34" charset="-122"/>
              <a:cs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内容占位符 1"/>
          <p:cNvSpPr>
            <a:spLocks noGrp="1"/>
          </p:cNvSpPr>
          <p:nvPr>
            <p:ph idx="1"/>
          </p:nvPr>
        </p:nvSpPr>
        <p:spPr>
          <a:xfrm>
            <a:off x="423863" y="1754188"/>
            <a:ext cx="11107737" cy="4370387"/>
          </a:xfrm>
          <a:ln/>
        </p:spPr>
        <p:txBody>
          <a:bodyPr vert="horz" wrap="square" lIns="91440" tIns="45720" rIns="91440" bIns="45720" anchor="t" anchorCtr="0"/>
          <a:p>
            <a:pPr marL="361950" indent="-361950">
              <a:buClr>
                <a:srgbClr val="032089"/>
              </a:buClr>
            </a:pP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sklearn</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除了提供基本的特征变换函数外，还提供了降维算法，特征选择算法，这些算法的使用也是通过转换器的方式。</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21507" name="标题 2"/>
          <p:cNvSpPr>
            <a:spLocks noGrp="1"/>
          </p:cNvSpPr>
          <p:nvPr>
            <p:ph type="title"/>
          </p:nvPr>
        </p:nvSpPr>
        <p:spPr>
          <a:xfrm>
            <a:off x="255588" y="358775"/>
            <a:ext cx="10972800" cy="528638"/>
          </a:xfrm>
          <a:ln/>
        </p:spPr>
        <p:txBody>
          <a:bodyPr vert="horz" wrap="square" lIns="91440" tIns="45720" rIns="91440" bIns="45720" anchor="ctr" anchorCtr="0"/>
          <a:p>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使用</a:t>
            </a:r>
            <a:r>
              <a:rPr kumimoji="1" lang="en-US" altLang="zh-CN" dirty="0">
                <a:latin typeface="微软雅黑" panose="020B0503020204020204" pitchFamily="34" charset="-122"/>
                <a:ea typeface="微软雅黑" panose="020B0503020204020204" pitchFamily="34" charset="-122"/>
                <a:cs typeface="Times New Roman" panose="02020603050405020304" pitchFamily="18" charset="0"/>
              </a:rPr>
              <a:t>sklearn</a:t>
            </a: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转换器进行数据预处理与降维</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21508" name="内容占位符 3"/>
          <p:cNvSpPr>
            <a:spLocks noGrp="1"/>
          </p:cNvSpPr>
          <p:nvPr>
            <p:ph idx="10"/>
          </p:nvPr>
        </p:nvSpPr>
        <p:spPr>
          <a:xfrm>
            <a:off x="423863" y="1138238"/>
            <a:ext cx="11107737" cy="427037"/>
          </a:xfrm>
          <a:ln/>
        </p:spPr>
        <p:txBody>
          <a:bodyPr vert="horz" wrap="square" lIns="91440" tIns="45720" rIns="91440" bIns="45720" anchor="ctr" anchorCtr="0"/>
          <a:p>
            <a:pPr/>
            <a:r>
              <a:rPr kumimoji="1" lang="en-US" altLang="zh-CN" b="1" dirty="0">
                <a:latin typeface="微软雅黑" panose="020B0503020204020204" pitchFamily="34" charset="-122"/>
                <a:ea typeface="微软雅黑" panose="020B0503020204020204" pitchFamily="34" charset="-122"/>
                <a:cs typeface="宋体" panose="02010600030101010101" pitchFamily="2" charset="-122"/>
              </a:rPr>
              <a:t>PCA</a:t>
            </a:r>
            <a:r>
              <a:rPr kumimoji="1" lang="zh-CN" altLang="zh-CN" b="1" dirty="0">
                <a:latin typeface="微软雅黑" panose="020B0503020204020204" pitchFamily="34" charset="-122"/>
                <a:ea typeface="微软雅黑" panose="020B0503020204020204" pitchFamily="34" charset="-122"/>
                <a:cs typeface="宋体" panose="02010600030101010101" pitchFamily="2" charset="-122"/>
              </a:rPr>
              <a:t>降维算法函数</a:t>
            </a:r>
            <a:endParaRPr kumimoji="1" lang="zh-CN" altLang="en-US" b="1" dirty="0">
              <a:latin typeface="微软雅黑" panose="020B0503020204020204" pitchFamily="34" charset="-122"/>
              <a:ea typeface="微软雅黑" panose="020B0503020204020204" pitchFamily="34" charset="-122"/>
              <a:cs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标题 2"/>
          <p:cNvSpPr>
            <a:spLocks noGrp="1"/>
          </p:cNvSpPr>
          <p:nvPr>
            <p:ph type="title"/>
          </p:nvPr>
        </p:nvSpPr>
        <p:spPr>
          <a:xfrm>
            <a:off x="255588" y="358775"/>
            <a:ext cx="10972800" cy="528638"/>
          </a:xfrm>
          <a:ln/>
        </p:spPr>
        <p:txBody>
          <a:bodyPr vert="horz" wrap="square" lIns="91440" tIns="45720" rIns="91440" bIns="45720" anchor="ctr" anchorCtr="0"/>
          <a:p>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使用</a:t>
            </a:r>
            <a:r>
              <a:rPr kumimoji="1" lang="en-US" altLang="zh-CN" dirty="0">
                <a:latin typeface="微软雅黑" panose="020B0503020204020204" pitchFamily="34" charset="-122"/>
                <a:ea typeface="微软雅黑" panose="020B0503020204020204" pitchFamily="34" charset="-122"/>
                <a:cs typeface="Times New Roman" panose="02020603050405020304" pitchFamily="18" charset="0"/>
              </a:rPr>
              <a:t>sklearn</a:t>
            </a: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转换器进行数据预处理与降维</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22531" name="内容占位符 3"/>
          <p:cNvSpPr>
            <a:spLocks noGrp="1"/>
          </p:cNvSpPr>
          <p:nvPr>
            <p:ph idx="10"/>
          </p:nvPr>
        </p:nvSpPr>
        <p:spPr>
          <a:xfrm>
            <a:off x="447675" y="1014413"/>
            <a:ext cx="11107738" cy="427037"/>
          </a:xfrm>
          <a:ln/>
        </p:spPr>
        <p:txBody>
          <a:bodyPr vert="horz" wrap="square" lIns="91440" tIns="45720" rIns="91440" bIns="45720" anchor="ctr" anchorCtr="0"/>
          <a:p>
            <a:pPr/>
            <a:r>
              <a:rPr kumimoji="1" lang="en-US" altLang="zh-CN" b="1" dirty="0">
                <a:latin typeface="微软雅黑" panose="020B0503020204020204" pitchFamily="34" charset="-122"/>
                <a:ea typeface="微软雅黑" panose="020B0503020204020204" pitchFamily="34" charset="-122"/>
                <a:cs typeface="宋体" panose="02010600030101010101" pitchFamily="2" charset="-122"/>
              </a:rPr>
              <a:t>PCA</a:t>
            </a:r>
            <a:r>
              <a:rPr kumimoji="1" lang="zh-CN" altLang="zh-CN" b="1" dirty="0">
                <a:latin typeface="微软雅黑" panose="020B0503020204020204" pitchFamily="34" charset="-122"/>
                <a:ea typeface="微软雅黑" panose="020B0503020204020204" pitchFamily="34" charset="-122"/>
                <a:cs typeface="宋体" panose="02010600030101010101" pitchFamily="2" charset="-122"/>
              </a:rPr>
              <a:t>降维算法函数常用参数及其作用</a:t>
            </a:r>
            <a:endParaRPr kumimoji="1" lang="zh-CN" altLang="en-US" b="1" dirty="0">
              <a:latin typeface="微软雅黑" panose="020B0503020204020204" pitchFamily="34" charset="-122"/>
              <a:ea typeface="微软雅黑" panose="020B0503020204020204" pitchFamily="34" charset="-122"/>
              <a:cs typeface="宋体" panose="02010600030101010101" pitchFamily="2" charset="-122"/>
            </a:endParaRPr>
          </a:p>
        </p:txBody>
      </p:sp>
      <p:graphicFrame>
        <p:nvGraphicFramePr>
          <p:cNvPr id="6" name="表格 5"/>
          <p:cNvGraphicFramePr>
            <a:graphicFrameLocks noGrp="1"/>
          </p:cNvGraphicFramePr>
          <p:nvPr/>
        </p:nvGraphicFramePr>
        <p:xfrm>
          <a:off x="542925" y="1474788"/>
          <a:ext cx="10825163" cy="4821238"/>
        </p:xfrm>
        <a:graphic>
          <a:graphicData uri="http://schemas.openxmlformats.org/drawingml/2006/table">
            <a:tbl>
              <a:tblPr firstRow="1" firstCol="1" bandRow="1">
                <a:tableStyleId>{5C22544A-7EE6-4342-B048-85BDC9FD1C3A}</a:tableStyleId>
              </a:tblPr>
              <a:tblGrid>
                <a:gridCol w="1734621"/>
                <a:gridCol w="9090542"/>
              </a:tblGrid>
              <a:tr h="432010">
                <a:tc>
                  <a:txBody>
                    <a:bodyPr/>
                    <a:lstStyle/>
                    <a:p>
                      <a:pPr algn="ctr">
                        <a:lnSpc>
                          <a:spcPct val="150000"/>
                        </a:lnSpc>
                        <a:spcAft>
                          <a:spcPts val="0"/>
                        </a:spcAft>
                      </a:pPr>
                      <a:r>
                        <a:rPr lang="zh-CN" sz="1600" kern="100" dirty="0">
                          <a:effectLst/>
                          <a:latin typeface="微软雅黑" panose="020B0503020204020204" pitchFamily="34" charset="-122"/>
                          <a:ea typeface="微软雅黑" panose="020B0503020204020204" pitchFamily="34" charset="-122"/>
                        </a:rPr>
                        <a:t>函数名称</a:t>
                      </a:r>
                      <a:endParaRPr lang="zh-CN" sz="16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14364" marR="14364" marT="0" marB="0" anchor="ctr"/>
                </a:tc>
                <a:tc>
                  <a:txBody>
                    <a:bodyPr/>
                    <a:lstStyle/>
                    <a:p>
                      <a:pPr algn="ctr">
                        <a:lnSpc>
                          <a:spcPct val="150000"/>
                        </a:lnSpc>
                        <a:spcAft>
                          <a:spcPts val="0"/>
                        </a:spcAft>
                      </a:pPr>
                      <a:r>
                        <a:rPr lang="zh-CN" sz="1600" kern="100" dirty="0">
                          <a:effectLst/>
                          <a:latin typeface="微软雅黑" panose="020B0503020204020204" pitchFamily="34" charset="-122"/>
                          <a:ea typeface="微软雅黑" panose="020B0503020204020204" pitchFamily="34" charset="-122"/>
                        </a:rPr>
                        <a:t>说明</a:t>
                      </a:r>
                      <a:endParaRPr lang="zh-CN" sz="16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14364" marR="14364" marT="0" marB="0" anchor="ctr"/>
                </a:tc>
              </a:tr>
              <a:tr h="1097307">
                <a:tc>
                  <a:txBody>
                    <a:bodyPr/>
                    <a:lstStyle/>
                    <a:p>
                      <a:pPr algn="ctr">
                        <a:lnSpc>
                          <a:spcPct val="150000"/>
                        </a:lnSpc>
                        <a:spcAft>
                          <a:spcPts val="0"/>
                        </a:spcAft>
                      </a:pPr>
                      <a:r>
                        <a:rPr lang="en-US" sz="1600" b="0" kern="100" dirty="0">
                          <a:effectLst/>
                          <a:latin typeface="微软雅黑" panose="020B0503020204020204" pitchFamily="34" charset="-122"/>
                          <a:ea typeface="微软雅黑" panose="020B0503020204020204" pitchFamily="34" charset="-122"/>
                        </a:rPr>
                        <a:t>n_components</a:t>
                      </a:r>
                      <a:endParaRPr lang="zh-CN" sz="1600" b="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14364" marR="14364" marT="0" marB="0" anchor="ctr"/>
                </a:tc>
                <a:tc>
                  <a:txBody>
                    <a:bodyPr/>
                    <a:lstStyle/>
                    <a:p>
                      <a:pPr algn="just">
                        <a:lnSpc>
                          <a:spcPct val="150000"/>
                        </a:lnSpc>
                        <a:spcAft>
                          <a:spcPts val="0"/>
                        </a:spcAft>
                      </a:pPr>
                      <a:r>
                        <a:rPr lang="zh-CN" sz="1600" kern="100" dirty="0">
                          <a:effectLst/>
                          <a:latin typeface="微软雅黑" panose="020B0503020204020204" pitchFamily="34" charset="-122"/>
                          <a:ea typeface="微软雅黑" panose="020B0503020204020204" pitchFamily="34" charset="-122"/>
                        </a:rPr>
                        <a:t>接收</a:t>
                      </a:r>
                      <a:r>
                        <a:rPr lang="en-US" sz="1600" kern="100" dirty="0">
                          <a:effectLst/>
                          <a:latin typeface="微软雅黑" panose="020B0503020204020204" pitchFamily="34" charset="-122"/>
                          <a:ea typeface="微软雅黑" panose="020B0503020204020204" pitchFamily="34" charset="-122"/>
                        </a:rPr>
                        <a:t>None</a:t>
                      </a:r>
                      <a:r>
                        <a:rPr lang="zh-CN" sz="1600" kern="100" dirty="0">
                          <a:effectLst/>
                          <a:latin typeface="微软雅黑" panose="020B0503020204020204" pitchFamily="34" charset="-122"/>
                          <a:ea typeface="微软雅黑" panose="020B0503020204020204" pitchFamily="34" charset="-122"/>
                        </a:rPr>
                        <a:t>，</a:t>
                      </a:r>
                      <a:r>
                        <a:rPr lang="en-US" sz="1600" kern="100" dirty="0" err="1">
                          <a:effectLst/>
                          <a:latin typeface="微软雅黑" panose="020B0503020204020204" pitchFamily="34" charset="-122"/>
                          <a:ea typeface="微软雅黑" panose="020B0503020204020204" pitchFamily="34" charset="-122"/>
                        </a:rPr>
                        <a:t>int</a:t>
                      </a:r>
                      <a:r>
                        <a:rPr lang="zh-CN" sz="1600" kern="100" dirty="0">
                          <a:effectLst/>
                          <a:latin typeface="微软雅黑" panose="020B0503020204020204" pitchFamily="34" charset="-122"/>
                          <a:ea typeface="微软雅黑" panose="020B0503020204020204" pitchFamily="34" charset="-122"/>
                        </a:rPr>
                        <a:t>，</a:t>
                      </a:r>
                      <a:r>
                        <a:rPr lang="en-US" sz="1600" kern="100" dirty="0">
                          <a:effectLst/>
                          <a:latin typeface="微软雅黑" panose="020B0503020204020204" pitchFamily="34" charset="-122"/>
                          <a:ea typeface="微软雅黑" panose="020B0503020204020204" pitchFamily="34" charset="-122"/>
                        </a:rPr>
                        <a:t>float</a:t>
                      </a:r>
                      <a:r>
                        <a:rPr lang="zh-CN" sz="1600" kern="100" dirty="0">
                          <a:effectLst/>
                          <a:latin typeface="微软雅黑" panose="020B0503020204020204" pitchFamily="34" charset="-122"/>
                          <a:ea typeface="微软雅黑" panose="020B0503020204020204" pitchFamily="34" charset="-122"/>
                        </a:rPr>
                        <a:t>或</a:t>
                      </a:r>
                      <a:r>
                        <a:rPr lang="en-US" sz="1600" kern="100" dirty="0">
                          <a:effectLst/>
                          <a:latin typeface="微软雅黑" panose="020B0503020204020204" pitchFamily="34" charset="-122"/>
                          <a:ea typeface="微软雅黑" panose="020B0503020204020204" pitchFamily="34" charset="-122"/>
                        </a:rPr>
                        <a:t>string</a:t>
                      </a:r>
                      <a:r>
                        <a:rPr lang="zh-CN" sz="1600" kern="100" dirty="0">
                          <a:effectLst/>
                          <a:latin typeface="微软雅黑" panose="020B0503020204020204" pitchFamily="34" charset="-122"/>
                          <a:ea typeface="微软雅黑" panose="020B0503020204020204" pitchFamily="34" charset="-122"/>
                        </a:rPr>
                        <a:t>。未指定时，代表所有特征均会被保留下来；如果为</a:t>
                      </a:r>
                      <a:r>
                        <a:rPr lang="en-US" sz="1600" kern="100" dirty="0" err="1">
                          <a:effectLst/>
                          <a:latin typeface="微软雅黑" panose="020B0503020204020204" pitchFamily="34" charset="-122"/>
                          <a:ea typeface="微软雅黑" panose="020B0503020204020204" pitchFamily="34" charset="-122"/>
                        </a:rPr>
                        <a:t>int</a:t>
                      </a:r>
                      <a:r>
                        <a:rPr lang="zh-CN" sz="1600" kern="100" dirty="0">
                          <a:effectLst/>
                          <a:latin typeface="微软雅黑" panose="020B0503020204020204" pitchFamily="34" charset="-122"/>
                          <a:ea typeface="微软雅黑" panose="020B0503020204020204" pitchFamily="34" charset="-122"/>
                        </a:rPr>
                        <a:t>，则表示将原始数据降低到</a:t>
                      </a:r>
                      <a:r>
                        <a:rPr lang="en-US" sz="1600" kern="100" dirty="0">
                          <a:effectLst/>
                          <a:latin typeface="微软雅黑" panose="020B0503020204020204" pitchFamily="34" charset="-122"/>
                          <a:ea typeface="微软雅黑" panose="020B0503020204020204" pitchFamily="34" charset="-122"/>
                        </a:rPr>
                        <a:t>n</a:t>
                      </a:r>
                      <a:r>
                        <a:rPr lang="zh-CN" sz="1600" kern="100" dirty="0">
                          <a:effectLst/>
                          <a:latin typeface="微软雅黑" panose="020B0503020204020204" pitchFamily="34" charset="-122"/>
                          <a:ea typeface="微软雅黑" panose="020B0503020204020204" pitchFamily="34" charset="-122"/>
                        </a:rPr>
                        <a:t>个维度；如果为</a:t>
                      </a:r>
                      <a:r>
                        <a:rPr lang="en-US" sz="1600" kern="100" dirty="0">
                          <a:effectLst/>
                          <a:latin typeface="微软雅黑" panose="020B0503020204020204" pitchFamily="34" charset="-122"/>
                          <a:ea typeface="微软雅黑" panose="020B0503020204020204" pitchFamily="34" charset="-122"/>
                        </a:rPr>
                        <a:t>float</a:t>
                      </a:r>
                      <a:r>
                        <a:rPr lang="zh-CN" sz="1600" kern="100" dirty="0">
                          <a:effectLst/>
                          <a:latin typeface="微软雅黑" panose="020B0503020204020204" pitchFamily="34" charset="-122"/>
                          <a:ea typeface="微软雅黑" panose="020B0503020204020204" pitchFamily="34" charset="-122"/>
                        </a:rPr>
                        <a:t>，同时</a:t>
                      </a:r>
                      <a:r>
                        <a:rPr lang="en-US" sz="1600" kern="100" dirty="0" err="1">
                          <a:effectLst/>
                          <a:latin typeface="微软雅黑" panose="020B0503020204020204" pitchFamily="34" charset="-122"/>
                          <a:ea typeface="微软雅黑" panose="020B0503020204020204" pitchFamily="34" charset="-122"/>
                        </a:rPr>
                        <a:t>svd_solver</a:t>
                      </a:r>
                      <a:r>
                        <a:rPr lang="zh-CN" sz="1600" kern="100" dirty="0">
                          <a:effectLst/>
                          <a:latin typeface="微软雅黑" panose="020B0503020204020204" pitchFamily="34" charset="-122"/>
                          <a:ea typeface="微软雅黑" panose="020B0503020204020204" pitchFamily="34" charset="-122"/>
                        </a:rPr>
                        <a:t>参数等于</a:t>
                      </a:r>
                      <a:r>
                        <a:rPr lang="en-US" sz="1600" kern="100" dirty="0">
                          <a:effectLst/>
                          <a:latin typeface="微软雅黑" panose="020B0503020204020204" pitchFamily="34" charset="-122"/>
                          <a:ea typeface="微软雅黑" panose="020B0503020204020204" pitchFamily="34" charset="-122"/>
                        </a:rPr>
                        <a:t>full</a:t>
                      </a:r>
                      <a:r>
                        <a:rPr lang="zh-CN" sz="1600" kern="100" dirty="0">
                          <a:effectLst/>
                          <a:latin typeface="微软雅黑" panose="020B0503020204020204" pitchFamily="34" charset="-122"/>
                          <a:ea typeface="微软雅黑" panose="020B0503020204020204" pitchFamily="34" charset="-122"/>
                        </a:rPr>
                        <a:t>；赋值为</a:t>
                      </a:r>
                      <a:r>
                        <a:rPr lang="en-US" sz="1600" kern="100" dirty="0">
                          <a:effectLst/>
                          <a:latin typeface="微软雅黑" panose="020B0503020204020204" pitchFamily="34" charset="-122"/>
                          <a:ea typeface="微软雅黑" panose="020B0503020204020204" pitchFamily="34" charset="-122"/>
                        </a:rPr>
                        <a:t>string</a:t>
                      </a:r>
                      <a:r>
                        <a:rPr lang="zh-CN" sz="1600" kern="100" dirty="0">
                          <a:effectLst/>
                          <a:latin typeface="微软雅黑" panose="020B0503020204020204" pitchFamily="34" charset="-122"/>
                          <a:ea typeface="微软雅黑" panose="020B0503020204020204" pitchFamily="34" charset="-122"/>
                        </a:rPr>
                        <a:t>，比如</a:t>
                      </a:r>
                      <a:r>
                        <a:rPr lang="en-US" sz="1600" kern="100" dirty="0" err="1">
                          <a:effectLst/>
                          <a:latin typeface="微软雅黑" panose="020B0503020204020204" pitchFamily="34" charset="-122"/>
                          <a:ea typeface="微软雅黑" panose="020B0503020204020204" pitchFamily="34" charset="-122"/>
                        </a:rPr>
                        <a:t>n_components</a:t>
                      </a:r>
                      <a:r>
                        <a:rPr lang="en-US" sz="1600" kern="100" dirty="0">
                          <a:effectLst/>
                          <a:latin typeface="微软雅黑" panose="020B0503020204020204" pitchFamily="34" charset="-122"/>
                          <a:ea typeface="微软雅黑" panose="020B0503020204020204" pitchFamily="34" charset="-122"/>
                        </a:rPr>
                        <a:t>='</a:t>
                      </a:r>
                      <a:r>
                        <a:rPr lang="en-US" sz="1600" kern="100" dirty="0" err="1">
                          <a:effectLst/>
                          <a:latin typeface="微软雅黑" panose="020B0503020204020204" pitchFamily="34" charset="-122"/>
                          <a:ea typeface="微软雅黑" panose="020B0503020204020204" pitchFamily="34" charset="-122"/>
                        </a:rPr>
                        <a:t>mle</a:t>
                      </a:r>
                      <a:r>
                        <a:rPr lang="en-US" sz="1600" kern="100" dirty="0">
                          <a:effectLst/>
                          <a:latin typeface="微软雅黑" panose="020B0503020204020204" pitchFamily="34" charset="-122"/>
                          <a:ea typeface="微软雅黑" panose="020B0503020204020204" pitchFamily="34" charset="-122"/>
                        </a:rPr>
                        <a:t>'</a:t>
                      </a:r>
                      <a:r>
                        <a:rPr lang="zh-CN" sz="1600" kern="100" dirty="0">
                          <a:effectLst/>
                          <a:latin typeface="微软雅黑" panose="020B0503020204020204" pitchFamily="34" charset="-122"/>
                          <a:ea typeface="微软雅黑" panose="020B0503020204020204" pitchFamily="34" charset="-122"/>
                        </a:rPr>
                        <a:t>，将自动选取特征个数</a:t>
                      </a:r>
                      <a:r>
                        <a:rPr lang="en-US" sz="1600" kern="100" dirty="0">
                          <a:effectLst/>
                          <a:latin typeface="微软雅黑" panose="020B0503020204020204" pitchFamily="34" charset="-122"/>
                          <a:ea typeface="微软雅黑" panose="020B0503020204020204" pitchFamily="34" charset="-122"/>
                        </a:rPr>
                        <a:t>n</a:t>
                      </a:r>
                      <a:r>
                        <a:rPr lang="zh-CN" sz="1600" kern="100" dirty="0">
                          <a:effectLst/>
                          <a:latin typeface="微软雅黑" panose="020B0503020204020204" pitchFamily="34" charset="-122"/>
                          <a:ea typeface="微软雅黑" panose="020B0503020204020204" pitchFamily="34" charset="-122"/>
                        </a:rPr>
                        <a:t>，使得满足所要求的方差百分比。默认为</a:t>
                      </a:r>
                      <a:r>
                        <a:rPr lang="en-US" sz="1600" kern="100" dirty="0">
                          <a:effectLst/>
                          <a:latin typeface="微软雅黑" panose="020B0503020204020204" pitchFamily="34" charset="-122"/>
                          <a:ea typeface="微软雅黑" panose="020B0503020204020204" pitchFamily="34" charset="-122"/>
                        </a:rPr>
                        <a:t>None</a:t>
                      </a:r>
                      <a:r>
                        <a:rPr lang="zh-CN" sz="1600" kern="100" dirty="0">
                          <a:effectLst/>
                          <a:latin typeface="微软雅黑" panose="020B0503020204020204" pitchFamily="34" charset="-122"/>
                          <a:ea typeface="微软雅黑" panose="020B0503020204020204" pitchFamily="34" charset="-122"/>
                        </a:rPr>
                        <a:t>。</a:t>
                      </a:r>
                      <a:endParaRPr lang="zh-CN" sz="16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14364" marR="14364" marT="0" marB="0" anchor="ctr"/>
                </a:tc>
              </a:tr>
              <a:tr h="731538">
                <a:tc>
                  <a:txBody>
                    <a:bodyPr/>
                    <a:lstStyle/>
                    <a:p>
                      <a:pPr algn="ctr">
                        <a:lnSpc>
                          <a:spcPct val="150000"/>
                        </a:lnSpc>
                        <a:spcAft>
                          <a:spcPts val="0"/>
                        </a:spcAft>
                      </a:pPr>
                      <a:r>
                        <a:rPr lang="en-US" sz="1600" b="0" kern="100" dirty="0">
                          <a:effectLst/>
                          <a:latin typeface="微软雅黑" panose="020B0503020204020204" pitchFamily="34" charset="-122"/>
                          <a:ea typeface="微软雅黑" panose="020B0503020204020204" pitchFamily="34" charset="-122"/>
                        </a:rPr>
                        <a:t>copy</a:t>
                      </a:r>
                      <a:endParaRPr lang="zh-CN" sz="1600" b="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14364" marR="14364" marT="0" marB="0" anchor="ctr"/>
                </a:tc>
                <a:tc>
                  <a:txBody>
                    <a:bodyPr/>
                    <a:lstStyle/>
                    <a:p>
                      <a:pPr algn="just">
                        <a:lnSpc>
                          <a:spcPct val="150000"/>
                        </a:lnSpc>
                        <a:spcAft>
                          <a:spcPts val="0"/>
                        </a:spcAft>
                      </a:pPr>
                      <a:r>
                        <a:rPr lang="zh-CN" sz="1600" kern="100">
                          <a:effectLst/>
                          <a:latin typeface="微软雅黑" panose="020B0503020204020204" pitchFamily="34" charset="-122"/>
                          <a:ea typeface="微软雅黑" panose="020B0503020204020204" pitchFamily="34" charset="-122"/>
                        </a:rPr>
                        <a:t>接收</a:t>
                      </a:r>
                      <a:r>
                        <a:rPr lang="en-US" sz="1600" kern="100">
                          <a:effectLst/>
                          <a:latin typeface="微软雅黑" panose="020B0503020204020204" pitchFamily="34" charset="-122"/>
                          <a:ea typeface="微软雅黑" panose="020B0503020204020204" pitchFamily="34" charset="-122"/>
                        </a:rPr>
                        <a:t>bool</a:t>
                      </a:r>
                      <a:r>
                        <a:rPr lang="zh-CN" sz="1600" kern="100">
                          <a:effectLst/>
                          <a:latin typeface="微软雅黑" panose="020B0503020204020204" pitchFamily="34" charset="-122"/>
                          <a:ea typeface="微软雅黑" panose="020B0503020204020204" pitchFamily="34" charset="-122"/>
                        </a:rPr>
                        <a:t>。代表是否在运行算法时将原始数据复制一份，如果为</a:t>
                      </a:r>
                      <a:r>
                        <a:rPr lang="en-US" sz="1600" kern="100">
                          <a:effectLst/>
                          <a:latin typeface="微软雅黑" panose="020B0503020204020204" pitchFamily="34" charset="-122"/>
                          <a:ea typeface="微软雅黑" panose="020B0503020204020204" pitchFamily="34" charset="-122"/>
                        </a:rPr>
                        <a:t>True</a:t>
                      </a:r>
                      <a:r>
                        <a:rPr lang="zh-CN" sz="1600" kern="100">
                          <a:effectLst/>
                          <a:latin typeface="微软雅黑" panose="020B0503020204020204" pitchFamily="34" charset="-122"/>
                          <a:ea typeface="微软雅黑" panose="020B0503020204020204" pitchFamily="34" charset="-122"/>
                        </a:rPr>
                        <a:t>，则运行后，原始数据的值不会有任何改变；如果为</a:t>
                      </a:r>
                      <a:r>
                        <a:rPr lang="en-US" sz="1600" kern="100">
                          <a:effectLst/>
                          <a:latin typeface="微软雅黑" panose="020B0503020204020204" pitchFamily="34" charset="-122"/>
                          <a:ea typeface="微软雅黑" panose="020B0503020204020204" pitchFamily="34" charset="-122"/>
                        </a:rPr>
                        <a:t>False</a:t>
                      </a:r>
                      <a:r>
                        <a:rPr lang="zh-CN" sz="1600" kern="100">
                          <a:effectLst/>
                          <a:latin typeface="微软雅黑" panose="020B0503020204020204" pitchFamily="34" charset="-122"/>
                          <a:ea typeface="微软雅黑" panose="020B0503020204020204" pitchFamily="34" charset="-122"/>
                        </a:rPr>
                        <a:t>，则运行</a:t>
                      </a:r>
                      <a:r>
                        <a:rPr lang="en-US" sz="1600" kern="100">
                          <a:effectLst/>
                          <a:latin typeface="微软雅黑" panose="020B0503020204020204" pitchFamily="34" charset="-122"/>
                          <a:ea typeface="微软雅黑" panose="020B0503020204020204" pitchFamily="34" charset="-122"/>
                        </a:rPr>
                        <a:t>PCA</a:t>
                      </a:r>
                      <a:r>
                        <a:rPr lang="zh-CN" sz="1600" kern="100">
                          <a:effectLst/>
                          <a:latin typeface="微软雅黑" panose="020B0503020204020204" pitchFamily="34" charset="-122"/>
                          <a:ea typeface="微软雅黑" panose="020B0503020204020204" pitchFamily="34" charset="-122"/>
                        </a:rPr>
                        <a:t>算法后，原始训练数据的值会发生改变。默认为</a:t>
                      </a:r>
                      <a:r>
                        <a:rPr lang="en-US" sz="1600" kern="100">
                          <a:effectLst/>
                          <a:latin typeface="微软雅黑" panose="020B0503020204020204" pitchFamily="34" charset="-122"/>
                          <a:ea typeface="微软雅黑" panose="020B0503020204020204" pitchFamily="34" charset="-122"/>
                        </a:rPr>
                        <a:t>True</a:t>
                      </a:r>
                      <a:endParaRPr lang="zh-CN" sz="16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14364" marR="14364" marT="0" marB="0" anchor="ctr"/>
                </a:tc>
              </a:tr>
              <a:tr h="731538">
                <a:tc>
                  <a:txBody>
                    <a:bodyPr/>
                    <a:lstStyle/>
                    <a:p>
                      <a:pPr algn="ctr">
                        <a:lnSpc>
                          <a:spcPct val="150000"/>
                        </a:lnSpc>
                        <a:spcAft>
                          <a:spcPts val="0"/>
                        </a:spcAft>
                      </a:pPr>
                      <a:r>
                        <a:rPr lang="en-US" sz="1600" b="0" kern="100" dirty="0">
                          <a:effectLst/>
                          <a:latin typeface="微软雅黑" panose="020B0503020204020204" pitchFamily="34" charset="-122"/>
                          <a:ea typeface="微软雅黑" panose="020B0503020204020204" pitchFamily="34" charset="-122"/>
                        </a:rPr>
                        <a:t>whiten</a:t>
                      </a:r>
                      <a:endParaRPr lang="zh-CN" sz="1600" b="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14364" marR="14364" marT="0" marB="0" anchor="ctr"/>
                </a:tc>
                <a:tc>
                  <a:txBody>
                    <a:bodyPr/>
                    <a:lstStyle/>
                    <a:p>
                      <a:pPr algn="just">
                        <a:lnSpc>
                          <a:spcPct val="150000"/>
                        </a:lnSpc>
                        <a:spcAft>
                          <a:spcPts val="0"/>
                        </a:spcAft>
                      </a:pPr>
                      <a:r>
                        <a:rPr lang="zh-CN" sz="1600" kern="100" dirty="0">
                          <a:effectLst/>
                          <a:latin typeface="微软雅黑" panose="020B0503020204020204" pitchFamily="34" charset="-122"/>
                          <a:ea typeface="微软雅黑" panose="020B0503020204020204" pitchFamily="34" charset="-122"/>
                        </a:rPr>
                        <a:t>接收</a:t>
                      </a:r>
                      <a:r>
                        <a:rPr lang="en-US" sz="1600" kern="100" dirty="0" err="1">
                          <a:effectLst/>
                          <a:latin typeface="微软雅黑" panose="020B0503020204020204" pitchFamily="34" charset="-122"/>
                          <a:ea typeface="微软雅黑" panose="020B0503020204020204" pitchFamily="34" charset="-122"/>
                        </a:rPr>
                        <a:t>boolean</a:t>
                      </a:r>
                      <a:r>
                        <a:rPr lang="zh-CN" sz="1600" kern="100" dirty="0">
                          <a:effectLst/>
                          <a:latin typeface="微软雅黑" panose="020B0503020204020204" pitchFamily="34" charset="-122"/>
                          <a:ea typeface="微软雅黑" panose="020B0503020204020204" pitchFamily="34" charset="-122"/>
                        </a:rPr>
                        <a:t>。表示白化，所谓白化，就是对降维后的数据的每个特征进行归一化，让方差都为</a:t>
                      </a:r>
                      <a:r>
                        <a:rPr lang="en-US" sz="1600" kern="100" dirty="0">
                          <a:effectLst/>
                          <a:latin typeface="微软雅黑" panose="020B0503020204020204" pitchFamily="34" charset="-122"/>
                          <a:ea typeface="微软雅黑" panose="020B0503020204020204" pitchFamily="34" charset="-122"/>
                        </a:rPr>
                        <a:t>1</a:t>
                      </a:r>
                      <a:r>
                        <a:rPr lang="zh-CN" sz="1600" kern="100" dirty="0">
                          <a:effectLst/>
                          <a:latin typeface="微软雅黑" panose="020B0503020204020204" pitchFamily="34" charset="-122"/>
                          <a:ea typeface="微软雅黑" panose="020B0503020204020204" pitchFamily="34" charset="-122"/>
                        </a:rPr>
                        <a:t>。默认为</a:t>
                      </a:r>
                      <a:r>
                        <a:rPr lang="en-US" sz="1600" kern="100" dirty="0">
                          <a:effectLst/>
                          <a:latin typeface="微软雅黑" panose="020B0503020204020204" pitchFamily="34" charset="-122"/>
                          <a:ea typeface="微软雅黑" panose="020B0503020204020204" pitchFamily="34" charset="-122"/>
                        </a:rPr>
                        <a:t>False</a:t>
                      </a:r>
                      <a:r>
                        <a:rPr lang="zh-CN" sz="1600" kern="100" dirty="0">
                          <a:effectLst/>
                          <a:latin typeface="微软雅黑" panose="020B0503020204020204" pitchFamily="34" charset="-122"/>
                          <a:ea typeface="微软雅黑" panose="020B0503020204020204" pitchFamily="34" charset="-122"/>
                        </a:rPr>
                        <a:t>。</a:t>
                      </a:r>
                      <a:endParaRPr lang="zh-CN" sz="16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14364" marR="14364" marT="0" marB="0" anchor="ctr"/>
                </a:tc>
              </a:tr>
              <a:tr h="1828844">
                <a:tc>
                  <a:txBody>
                    <a:bodyPr/>
                    <a:lstStyle/>
                    <a:p>
                      <a:pPr algn="ctr">
                        <a:lnSpc>
                          <a:spcPct val="150000"/>
                        </a:lnSpc>
                        <a:spcAft>
                          <a:spcPts val="0"/>
                        </a:spcAft>
                      </a:pPr>
                      <a:r>
                        <a:rPr lang="en-US" sz="1600" b="0" kern="100" dirty="0" err="1">
                          <a:effectLst/>
                          <a:latin typeface="微软雅黑" panose="020B0503020204020204" pitchFamily="34" charset="-122"/>
                          <a:ea typeface="微软雅黑" panose="020B0503020204020204" pitchFamily="34" charset="-122"/>
                        </a:rPr>
                        <a:t>svd_solver</a:t>
                      </a:r>
                      <a:endParaRPr lang="zh-CN" sz="1600" b="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14364" marR="14364" marT="0" marB="0" anchor="ctr"/>
                </a:tc>
                <a:tc>
                  <a:txBody>
                    <a:bodyPr/>
                    <a:lstStyle/>
                    <a:p>
                      <a:pPr algn="just">
                        <a:lnSpc>
                          <a:spcPct val="150000"/>
                        </a:lnSpc>
                        <a:spcAft>
                          <a:spcPts val="0"/>
                        </a:spcAft>
                      </a:pPr>
                      <a:r>
                        <a:rPr lang="zh-CN" sz="1600" kern="100" dirty="0">
                          <a:effectLst/>
                          <a:latin typeface="微软雅黑" panose="020B0503020204020204" pitchFamily="34" charset="-122"/>
                          <a:ea typeface="微软雅黑" panose="020B0503020204020204" pitchFamily="34" charset="-122"/>
                        </a:rPr>
                        <a:t>接收</a:t>
                      </a:r>
                      <a:r>
                        <a:rPr lang="en-US" sz="1600" kern="100" dirty="0">
                          <a:effectLst/>
                          <a:latin typeface="微软雅黑" panose="020B0503020204020204" pitchFamily="34" charset="-122"/>
                          <a:ea typeface="微软雅黑" panose="020B0503020204020204" pitchFamily="34" charset="-122"/>
                        </a:rPr>
                        <a:t>string {‘auto’, ‘full’, ‘</a:t>
                      </a:r>
                      <a:r>
                        <a:rPr lang="en-US" sz="1600" kern="100" dirty="0" err="1">
                          <a:effectLst/>
                          <a:latin typeface="微软雅黑" panose="020B0503020204020204" pitchFamily="34" charset="-122"/>
                          <a:ea typeface="微软雅黑" panose="020B0503020204020204" pitchFamily="34" charset="-122"/>
                        </a:rPr>
                        <a:t>arpack</a:t>
                      </a:r>
                      <a:r>
                        <a:rPr lang="en-US" sz="1600" kern="100" dirty="0">
                          <a:effectLst/>
                          <a:latin typeface="微软雅黑" panose="020B0503020204020204" pitchFamily="34" charset="-122"/>
                          <a:ea typeface="微软雅黑" panose="020B0503020204020204" pitchFamily="34" charset="-122"/>
                        </a:rPr>
                        <a:t>’, ‘randomized’}</a:t>
                      </a:r>
                      <a:r>
                        <a:rPr lang="zh-CN" sz="1600" kern="100" dirty="0">
                          <a:effectLst/>
                          <a:latin typeface="微软雅黑" panose="020B0503020204020204" pitchFamily="34" charset="-122"/>
                          <a:ea typeface="微软雅黑" panose="020B0503020204020204" pitchFamily="34" charset="-122"/>
                        </a:rPr>
                        <a:t>。代表使用的</a:t>
                      </a:r>
                      <a:r>
                        <a:rPr lang="en-US" sz="1600" kern="100" dirty="0">
                          <a:effectLst/>
                          <a:latin typeface="微软雅黑" panose="020B0503020204020204" pitchFamily="34" charset="-122"/>
                          <a:ea typeface="微软雅黑" panose="020B0503020204020204" pitchFamily="34" charset="-122"/>
                        </a:rPr>
                        <a:t>SVD</a:t>
                      </a:r>
                      <a:r>
                        <a:rPr lang="zh-CN" sz="1600" kern="100" dirty="0">
                          <a:effectLst/>
                          <a:latin typeface="微软雅黑" panose="020B0503020204020204" pitchFamily="34" charset="-122"/>
                          <a:ea typeface="微软雅黑" panose="020B0503020204020204" pitchFamily="34" charset="-122"/>
                        </a:rPr>
                        <a:t>算法。</a:t>
                      </a:r>
                      <a:r>
                        <a:rPr lang="en-US" sz="1600" kern="100" dirty="0">
                          <a:effectLst/>
                          <a:latin typeface="微软雅黑" panose="020B0503020204020204" pitchFamily="34" charset="-122"/>
                          <a:ea typeface="微软雅黑" panose="020B0503020204020204" pitchFamily="34" charset="-122"/>
                        </a:rPr>
                        <a:t>randomized</a:t>
                      </a:r>
                      <a:r>
                        <a:rPr lang="zh-CN" sz="1600" kern="100" dirty="0">
                          <a:effectLst/>
                          <a:latin typeface="微软雅黑" panose="020B0503020204020204" pitchFamily="34" charset="-122"/>
                          <a:ea typeface="微软雅黑" panose="020B0503020204020204" pitchFamily="34" charset="-122"/>
                        </a:rPr>
                        <a:t>一般适用于数据量大，数据维度多，同时主成分数目比例又较低的</a:t>
                      </a:r>
                      <a:r>
                        <a:rPr lang="en-US" sz="1600" kern="100" dirty="0">
                          <a:effectLst/>
                          <a:latin typeface="微软雅黑" panose="020B0503020204020204" pitchFamily="34" charset="-122"/>
                          <a:ea typeface="微软雅黑" panose="020B0503020204020204" pitchFamily="34" charset="-122"/>
                        </a:rPr>
                        <a:t>PCA</a:t>
                      </a:r>
                      <a:r>
                        <a:rPr lang="zh-CN" sz="1600" kern="100" dirty="0">
                          <a:effectLst/>
                          <a:latin typeface="微软雅黑" panose="020B0503020204020204" pitchFamily="34" charset="-122"/>
                          <a:ea typeface="微软雅黑" panose="020B0503020204020204" pitchFamily="34" charset="-122"/>
                        </a:rPr>
                        <a:t>降维，它使用了一些加快</a:t>
                      </a:r>
                      <a:r>
                        <a:rPr lang="en-US" sz="1600" kern="100" dirty="0">
                          <a:effectLst/>
                          <a:latin typeface="微软雅黑" panose="020B0503020204020204" pitchFamily="34" charset="-122"/>
                          <a:ea typeface="微软雅黑" panose="020B0503020204020204" pitchFamily="34" charset="-122"/>
                        </a:rPr>
                        <a:t>SVD</a:t>
                      </a:r>
                      <a:r>
                        <a:rPr lang="zh-CN" sz="1600" kern="100" dirty="0">
                          <a:effectLst/>
                          <a:latin typeface="微软雅黑" panose="020B0503020204020204" pitchFamily="34" charset="-122"/>
                          <a:ea typeface="微软雅黑" panose="020B0503020204020204" pitchFamily="34" charset="-122"/>
                        </a:rPr>
                        <a:t>的随机算法。</a:t>
                      </a:r>
                      <a:r>
                        <a:rPr lang="en-US" sz="1600" kern="100" dirty="0">
                          <a:effectLst/>
                          <a:latin typeface="微软雅黑" panose="020B0503020204020204" pitchFamily="34" charset="-122"/>
                          <a:ea typeface="微软雅黑" panose="020B0503020204020204" pitchFamily="34" charset="-122"/>
                        </a:rPr>
                        <a:t>full</a:t>
                      </a:r>
                      <a:r>
                        <a:rPr lang="zh-CN" sz="1600" kern="100" dirty="0">
                          <a:effectLst/>
                          <a:latin typeface="微软雅黑" panose="020B0503020204020204" pitchFamily="34" charset="-122"/>
                          <a:ea typeface="微软雅黑" panose="020B0503020204020204" pitchFamily="34" charset="-122"/>
                        </a:rPr>
                        <a:t>是使用</a:t>
                      </a:r>
                      <a:r>
                        <a:rPr lang="en-US" sz="1600" kern="100" dirty="0">
                          <a:effectLst/>
                          <a:latin typeface="微软雅黑" panose="020B0503020204020204" pitchFamily="34" charset="-122"/>
                          <a:ea typeface="微软雅黑" panose="020B0503020204020204" pitchFamily="34" charset="-122"/>
                        </a:rPr>
                        <a:t>SciPy</a:t>
                      </a:r>
                      <a:r>
                        <a:rPr lang="zh-CN" sz="1600" kern="100" dirty="0">
                          <a:effectLst/>
                          <a:latin typeface="微软雅黑" panose="020B0503020204020204" pitchFamily="34" charset="-122"/>
                          <a:ea typeface="微软雅黑" panose="020B0503020204020204" pitchFamily="34" charset="-122"/>
                        </a:rPr>
                        <a:t>库实现的传统</a:t>
                      </a:r>
                      <a:r>
                        <a:rPr lang="en-US" sz="1600" kern="100" dirty="0">
                          <a:effectLst/>
                          <a:latin typeface="微软雅黑" panose="020B0503020204020204" pitchFamily="34" charset="-122"/>
                          <a:ea typeface="微软雅黑" panose="020B0503020204020204" pitchFamily="34" charset="-122"/>
                        </a:rPr>
                        <a:t>SVD</a:t>
                      </a:r>
                      <a:r>
                        <a:rPr lang="zh-CN" sz="1600" kern="100" dirty="0">
                          <a:effectLst/>
                          <a:latin typeface="微软雅黑" panose="020B0503020204020204" pitchFamily="34" charset="-122"/>
                          <a:ea typeface="微软雅黑" panose="020B0503020204020204" pitchFamily="34" charset="-122"/>
                        </a:rPr>
                        <a:t>算法。</a:t>
                      </a:r>
                      <a:r>
                        <a:rPr lang="en-US" sz="1600" kern="100" dirty="0" err="1">
                          <a:effectLst/>
                          <a:latin typeface="微软雅黑" panose="020B0503020204020204" pitchFamily="34" charset="-122"/>
                          <a:ea typeface="微软雅黑" panose="020B0503020204020204" pitchFamily="34" charset="-122"/>
                        </a:rPr>
                        <a:t>arpack</a:t>
                      </a:r>
                      <a:r>
                        <a:rPr lang="zh-CN" sz="1600" kern="100" dirty="0">
                          <a:effectLst/>
                          <a:latin typeface="微软雅黑" panose="020B0503020204020204" pitchFamily="34" charset="-122"/>
                          <a:ea typeface="微软雅黑" panose="020B0503020204020204" pitchFamily="34" charset="-122"/>
                        </a:rPr>
                        <a:t>和</a:t>
                      </a:r>
                      <a:r>
                        <a:rPr lang="en-US" sz="1600" kern="100" dirty="0">
                          <a:effectLst/>
                          <a:latin typeface="微软雅黑" panose="020B0503020204020204" pitchFamily="34" charset="-122"/>
                          <a:ea typeface="微软雅黑" panose="020B0503020204020204" pitchFamily="34" charset="-122"/>
                        </a:rPr>
                        <a:t>randomized</a:t>
                      </a:r>
                      <a:r>
                        <a:rPr lang="zh-CN" sz="1600" kern="100" dirty="0">
                          <a:effectLst/>
                          <a:latin typeface="微软雅黑" panose="020B0503020204020204" pitchFamily="34" charset="-122"/>
                          <a:ea typeface="微软雅黑" panose="020B0503020204020204" pitchFamily="34" charset="-122"/>
                        </a:rPr>
                        <a:t>的适用场景类似，区别是</a:t>
                      </a:r>
                      <a:r>
                        <a:rPr lang="en-US" sz="1600" kern="100" dirty="0">
                          <a:effectLst/>
                          <a:latin typeface="微软雅黑" panose="020B0503020204020204" pitchFamily="34" charset="-122"/>
                          <a:ea typeface="微软雅黑" panose="020B0503020204020204" pitchFamily="34" charset="-122"/>
                        </a:rPr>
                        <a:t>randomized</a:t>
                      </a:r>
                      <a:r>
                        <a:rPr lang="zh-CN" sz="1600" kern="100" dirty="0">
                          <a:effectLst/>
                          <a:latin typeface="微软雅黑" panose="020B0503020204020204" pitchFamily="34" charset="-122"/>
                          <a:ea typeface="微软雅黑" panose="020B0503020204020204" pitchFamily="34" charset="-122"/>
                        </a:rPr>
                        <a:t>使用的是</a:t>
                      </a:r>
                      <a:r>
                        <a:rPr lang="en-US" sz="1600" kern="100" dirty="0">
                          <a:effectLst/>
                          <a:latin typeface="微软雅黑" panose="020B0503020204020204" pitchFamily="34" charset="-122"/>
                          <a:ea typeface="微软雅黑" panose="020B0503020204020204" pitchFamily="34" charset="-122"/>
                        </a:rPr>
                        <a:t>sklearn</a:t>
                      </a:r>
                      <a:r>
                        <a:rPr lang="zh-CN" sz="1600" kern="100" dirty="0">
                          <a:effectLst/>
                          <a:latin typeface="微软雅黑" panose="020B0503020204020204" pitchFamily="34" charset="-122"/>
                          <a:ea typeface="微软雅黑" panose="020B0503020204020204" pitchFamily="34" charset="-122"/>
                        </a:rPr>
                        <a:t>自己的</a:t>
                      </a:r>
                      <a:r>
                        <a:rPr lang="en-US" sz="1600" kern="100" dirty="0">
                          <a:effectLst/>
                          <a:latin typeface="微软雅黑" panose="020B0503020204020204" pitchFamily="34" charset="-122"/>
                          <a:ea typeface="微软雅黑" panose="020B0503020204020204" pitchFamily="34" charset="-122"/>
                        </a:rPr>
                        <a:t>SVD</a:t>
                      </a:r>
                      <a:r>
                        <a:rPr lang="zh-CN" sz="1600" kern="100" dirty="0">
                          <a:effectLst/>
                          <a:latin typeface="微软雅黑" panose="020B0503020204020204" pitchFamily="34" charset="-122"/>
                          <a:ea typeface="微软雅黑" panose="020B0503020204020204" pitchFamily="34" charset="-122"/>
                        </a:rPr>
                        <a:t>实现，而</a:t>
                      </a:r>
                      <a:r>
                        <a:rPr lang="en-US" sz="1600" kern="100" dirty="0" err="1">
                          <a:effectLst/>
                          <a:latin typeface="微软雅黑" panose="020B0503020204020204" pitchFamily="34" charset="-122"/>
                          <a:ea typeface="微软雅黑" panose="020B0503020204020204" pitchFamily="34" charset="-122"/>
                        </a:rPr>
                        <a:t>arpack</a:t>
                      </a:r>
                      <a:r>
                        <a:rPr lang="zh-CN" sz="1600" kern="100" dirty="0">
                          <a:effectLst/>
                          <a:latin typeface="微软雅黑" panose="020B0503020204020204" pitchFamily="34" charset="-122"/>
                          <a:ea typeface="微软雅黑" panose="020B0503020204020204" pitchFamily="34" charset="-122"/>
                        </a:rPr>
                        <a:t>直接使用了</a:t>
                      </a:r>
                      <a:r>
                        <a:rPr lang="en-US" sz="1600" kern="100" dirty="0" err="1">
                          <a:effectLst/>
                          <a:latin typeface="微软雅黑" panose="020B0503020204020204" pitchFamily="34" charset="-122"/>
                          <a:ea typeface="微软雅黑" panose="020B0503020204020204" pitchFamily="34" charset="-122"/>
                        </a:rPr>
                        <a:t>SciPy</a:t>
                      </a:r>
                      <a:r>
                        <a:rPr lang="zh-CN" sz="1600" kern="100" dirty="0">
                          <a:effectLst/>
                          <a:latin typeface="微软雅黑" panose="020B0503020204020204" pitchFamily="34" charset="-122"/>
                          <a:ea typeface="微软雅黑" panose="020B0503020204020204" pitchFamily="34" charset="-122"/>
                        </a:rPr>
                        <a:t>库的</a:t>
                      </a:r>
                      <a:r>
                        <a:rPr lang="en-US" sz="1600" kern="100" dirty="0">
                          <a:effectLst/>
                          <a:latin typeface="微软雅黑" panose="020B0503020204020204" pitchFamily="34" charset="-122"/>
                          <a:ea typeface="微软雅黑" panose="020B0503020204020204" pitchFamily="34" charset="-122"/>
                        </a:rPr>
                        <a:t>sparse SVD</a:t>
                      </a:r>
                      <a:r>
                        <a:rPr lang="zh-CN" sz="1600" kern="100" dirty="0">
                          <a:effectLst/>
                          <a:latin typeface="微软雅黑" panose="020B0503020204020204" pitchFamily="34" charset="-122"/>
                          <a:ea typeface="微软雅黑" panose="020B0503020204020204" pitchFamily="34" charset="-122"/>
                        </a:rPr>
                        <a:t>实现。</a:t>
                      </a:r>
                      <a:r>
                        <a:rPr lang="en-US" sz="1600" kern="100" dirty="0">
                          <a:effectLst/>
                          <a:latin typeface="微软雅黑" panose="020B0503020204020204" pitchFamily="34" charset="-122"/>
                          <a:ea typeface="微软雅黑" panose="020B0503020204020204" pitchFamily="34" charset="-122"/>
                        </a:rPr>
                        <a:t>auto</a:t>
                      </a:r>
                      <a:r>
                        <a:rPr lang="zh-CN" sz="1600" kern="100" dirty="0">
                          <a:effectLst/>
                          <a:latin typeface="微软雅黑" panose="020B0503020204020204" pitchFamily="34" charset="-122"/>
                          <a:ea typeface="微软雅黑" panose="020B0503020204020204" pitchFamily="34" charset="-122"/>
                        </a:rPr>
                        <a:t>则代表</a:t>
                      </a:r>
                      <a:r>
                        <a:rPr lang="en-US" sz="1600" kern="100" dirty="0">
                          <a:effectLst/>
                          <a:latin typeface="微软雅黑" panose="020B0503020204020204" pitchFamily="34" charset="-122"/>
                          <a:ea typeface="微软雅黑" panose="020B0503020204020204" pitchFamily="34" charset="-122"/>
                        </a:rPr>
                        <a:t>PCA</a:t>
                      </a:r>
                      <a:r>
                        <a:rPr lang="zh-CN" sz="1600" kern="100" dirty="0">
                          <a:effectLst/>
                          <a:latin typeface="微软雅黑" panose="020B0503020204020204" pitchFamily="34" charset="-122"/>
                          <a:ea typeface="微软雅黑" panose="020B0503020204020204" pitchFamily="34" charset="-122"/>
                        </a:rPr>
                        <a:t>类会自动在上述三种算法中去权衡，选择一个合适的</a:t>
                      </a:r>
                      <a:r>
                        <a:rPr lang="en-US" sz="1600" kern="100" dirty="0">
                          <a:effectLst/>
                          <a:latin typeface="微软雅黑" panose="020B0503020204020204" pitchFamily="34" charset="-122"/>
                          <a:ea typeface="微软雅黑" panose="020B0503020204020204" pitchFamily="34" charset="-122"/>
                        </a:rPr>
                        <a:t>SVD</a:t>
                      </a:r>
                      <a:r>
                        <a:rPr lang="zh-CN" sz="1600" kern="100" dirty="0">
                          <a:effectLst/>
                          <a:latin typeface="微软雅黑" panose="020B0503020204020204" pitchFamily="34" charset="-122"/>
                          <a:ea typeface="微软雅黑" panose="020B0503020204020204" pitchFamily="34" charset="-122"/>
                        </a:rPr>
                        <a:t>算法来降维。默认为</a:t>
                      </a:r>
                      <a:r>
                        <a:rPr lang="en-US" sz="1600" kern="100" dirty="0">
                          <a:effectLst/>
                          <a:latin typeface="微软雅黑" panose="020B0503020204020204" pitchFamily="34" charset="-122"/>
                          <a:ea typeface="微软雅黑" panose="020B0503020204020204" pitchFamily="34" charset="-122"/>
                        </a:rPr>
                        <a:t>auto</a:t>
                      </a:r>
                      <a:r>
                        <a:rPr lang="zh-CN" sz="1600" kern="100" dirty="0">
                          <a:effectLst/>
                          <a:latin typeface="微软雅黑" panose="020B0503020204020204" pitchFamily="34" charset="-122"/>
                          <a:ea typeface="微软雅黑" panose="020B0503020204020204" pitchFamily="34" charset="-122"/>
                        </a:rPr>
                        <a:t>。</a:t>
                      </a:r>
                      <a:endParaRPr lang="zh-CN" sz="16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14364" marR="14364" marT="0" marB="0" anchor="ct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18" name="直接连接符 6"/>
          <p:cNvCxnSpPr/>
          <p:nvPr/>
        </p:nvCxnSpPr>
        <p:spPr>
          <a:xfrm>
            <a:off x="3265488" y="1081088"/>
            <a:ext cx="4763" cy="5192713"/>
          </a:xfrm>
          <a:prstGeom prst="line">
            <a:avLst/>
          </a:prstGeom>
        </p:spPr>
        <p:style>
          <a:lnRef idx="2">
            <a:schemeClr val="dk1"/>
          </a:lnRef>
          <a:fillRef idx="0">
            <a:schemeClr val="dk1"/>
          </a:fillRef>
          <a:effectRef idx="1">
            <a:schemeClr val="dk1"/>
          </a:effectRef>
          <a:fontRef idx="minor">
            <a:schemeClr val="tx1"/>
          </a:fontRef>
        </p:style>
      </p:cxnSp>
      <p:sp>
        <p:nvSpPr>
          <p:cNvPr id="19" name="Line 2"/>
          <p:cNvSpPr>
            <a:spLocks noChangeShapeType="1"/>
          </p:cNvSpPr>
          <p:nvPr/>
        </p:nvSpPr>
        <p:spPr bwMode="auto">
          <a:xfrm>
            <a:off x="2649538" y="2640013"/>
            <a:ext cx="6605588" cy="0"/>
          </a:xfrm>
          <a:prstGeom prst="line">
            <a:avLst/>
          </a:prstGeom>
        </p:spPr>
        <p:style>
          <a:lnRef idx="2">
            <a:schemeClr val="dk1"/>
          </a:lnRef>
          <a:fillRef idx="0">
            <a:schemeClr val="dk1"/>
          </a:fillRef>
          <a:effectRef idx="1">
            <a:schemeClr val="dk1"/>
          </a:effectRef>
          <a:fontRef idx="minor">
            <a:schemeClr val="tx1"/>
          </a:fontRef>
        </p:style>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905" b="0"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20" name="Oval 15"/>
          <p:cNvSpPr>
            <a:spLocks noChangeArrowheads="1"/>
          </p:cNvSpPr>
          <p:nvPr/>
        </p:nvSpPr>
        <p:spPr bwMode="auto">
          <a:xfrm>
            <a:off x="2904947" y="13850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1</a:t>
            </a:r>
            <a:endPar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3" name="AutoShape 17"/>
          <p:cNvSpPr>
            <a:spLocks noChangeArrowheads="1"/>
          </p:cNvSpPr>
          <p:nvPr/>
        </p:nvSpPr>
        <p:spPr bwMode="auto">
          <a:xfrm>
            <a:off x="4000531" y="2297522"/>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构建并评价聚类模型</a:t>
            </a:r>
            <a:endPar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23562" name="标题 3"/>
          <p:cNvSpPr>
            <a:spLocks noGrp="1"/>
          </p:cNvSpPr>
          <p:nvPr>
            <p:ph type="title"/>
          </p:nvPr>
        </p:nvSpPr>
        <p:spPr>
          <a:xfrm>
            <a:off x="255588" y="358775"/>
            <a:ext cx="10972800" cy="528638"/>
          </a:xfrm>
          <a:ln/>
        </p:spPr>
        <p:txBody>
          <a:bodyPr vert="horz" wrap="square" lIns="91440" tIns="45720" rIns="91440" bIns="45720" anchor="ctr" anchorCtr="0"/>
          <a:p>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目录</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13" name="AutoShape 17"/>
          <p:cNvSpPr>
            <a:spLocks noChangeArrowheads="1"/>
          </p:cNvSpPr>
          <p:nvPr/>
        </p:nvSpPr>
        <p:spPr bwMode="auto">
          <a:xfrm>
            <a:off x="4000531" y="13130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使用</a:t>
            </a: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sklearn</a:t>
            </a:r>
            <a:r>
              <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转换器处理数据</a:t>
            </a:r>
            <a:endPar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5" name="Oval 15"/>
          <p:cNvSpPr>
            <a:spLocks noChangeArrowheads="1"/>
          </p:cNvSpPr>
          <p:nvPr/>
        </p:nvSpPr>
        <p:spPr bwMode="auto">
          <a:xfrm>
            <a:off x="2928857" y="2315522"/>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2</a:t>
            </a:r>
            <a:endPar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1" name="AutoShape 17"/>
          <p:cNvSpPr>
            <a:spLocks noChangeArrowheads="1"/>
          </p:cNvSpPr>
          <p:nvPr/>
        </p:nvSpPr>
        <p:spPr bwMode="auto">
          <a:xfrm>
            <a:off x="4012450" y="33052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构建并评价分类模型</a:t>
            </a:r>
            <a:endPar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22" name="Oval 15"/>
          <p:cNvSpPr>
            <a:spLocks noChangeArrowheads="1"/>
          </p:cNvSpPr>
          <p:nvPr/>
        </p:nvSpPr>
        <p:spPr bwMode="auto">
          <a:xfrm>
            <a:off x="2928857" y="33232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3</a:t>
            </a:r>
            <a:endPar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8" name="AutoShape 17"/>
          <p:cNvSpPr>
            <a:spLocks noChangeArrowheads="1"/>
          </p:cNvSpPr>
          <p:nvPr/>
        </p:nvSpPr>
        <p:spPr bwMode="auto">
          <a:xfrm>
            <a:off x="4012450" y="431544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构建并评价回归模型</a:t>
            </a:r>
            <a:endPar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29" name="Oval 15"/>
          <p:cNvSpPr>
            <a:spLocks noChangeArrowheads="1"/>
          </p:cNvSpPr>
          <p:nvPr/>
        </p:nvSpPr>
        <p:spPr bwMode="auto">
          <a:xfrm>
            <a:off x="2904947" y="433344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4</a:t>
            </a:r>
            <a:endPar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4" name="AutoShape 17"/>
          <p:cNvSpPr>
            <a:spLocks noChangeArrowheads="1"/>
          </p:cNvSpPr>
          <p:nvPr/>
        </p:nvSpPr>
        <p:spPr bwMode="auto">
          <a:xfrm>
            <a:off x="4036360" y="527022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小结</a:t>
            </a:r>
            <a:endPar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16" name="Oval 15"/>
          <p:cNvSpPr>
            <a:spLocks noChangeArrowheads="1"/>
          </p:cNvSpPr>
          <p:nvPr/>
        </p:nvSpPr>
        <p:spPr bwMode="auto">
          <a:xfrm>
            <a:off x="2928857" y="528822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5</a:t>
            </a:r>
            <a:endPar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内容占位符 1"/>
          <p:cNvSpPr>
            <a:spLocks noGrp="1"/>
          </p:cNvSpPr>
          <p:nvPr>
            <p:ph idx="1"/>
          </p:nvPr>
        </p:nvSpPr>
        <p:spPr>
          <a:xfrm>
            <a:off x="423863" y="1754188"/>
            <a:ext cx="11107737" cy="4370387"/>
          </a:xfrm>
          <a:ln/>
        </p:spPr>
        <p:txBody>
          <a:bodyPr vert="horz" wrap="square" lIns="91440" tIns="45720" rIns="91440" bIns="45720" anchor="t" anchorCtr="0"/>
          <a:p>
            <a:pPr marL="361950" indent="-361950">
              <a:buClr>
                <a:srgbClr val="032089"/>
              </a:buClr>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聚类的输入是一组未被标记的样本，聚类根据数据自身的距离或相似度将他们划分为若干组，划分的原则是组内样本最小化而组间（外部）距离最大化，如</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图所示。</a:t>
            </a:r>
            <a:endParaRPr kumimoji="1" lang="zh-CN" altLang="en-US"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24579" name="标题 2"/>
          <p:cNvSpPr>
            <a:spLocks noGrp="1"/>
          </p:cNvSpPr>
          <p:nvPr>
            <p:ph type="title"/>
          </p:nvPr>
        </p:nvSpPr>
        <p:spPr>
          <a:xfrm>
            <a:off x="255588" y="358775"/>
            <a:ext cx="10972800" cy="528638"/>
          </a:xfrm>
          <a:ln/>
        </p:spPr>
        <p:txBody>
          <a:bodyPr vert="horz" wrap="square" lIns="91440" tIns="45720" rIns="91440" bIns="45720" anchor="ctr" anchorCtr="0"/>
          <a:p>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使用</a:t>
            </a:r>
            <a:r>
              <a:rPr kumimoji="1" lang="en-US" altLang="zh-CN" dirty="0">
                <a:latin typeface="微软雅黑" panose="020B0503020204020204" pitchFamily="34" charset="-122"/>
                <a:ea typeface="微软雅黑" panose="020B0503020204020204" pitchFamily="34" charset="-122"/>
                <a:cs typeface="Times New Roman" panose="02020603050405020304" pitchFamily="18" charset="0"/>
              </a:rPr>
              <a:t>sklearn</a:t>
            </a: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估计器构建聚类模型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24580" name="内容占位符 3"/>
          <p:cNvSpPr>
            <a:spLocks noGrp="1"/>
          </p:cNvSpPr>
          <p:nvPr>
            <p:ph idx="10"/>
          </p:nvPr>
        </p:nvSpPr>
        <p:spPr>
          <a:xfrm>
            <a:off x="423863" y="1138238"/>
            <a:ext cx="11107737" cy="427037"/>
          </a:xfrm>
          <a:ln/>
        </p:spPr>
        <p:txBody>
          <a:bodyPr vert="horz" wrap="square" lIns="91440" tIns="45720" rIns="91440" bIns="45720" anchor="ctr" anchorCtr="0"/>
          <a:p>
            <a:pPr/>
            <a:r>
              <a:rPr kumimoji="1" lang="zh-CN" altLang="en-US" b="1" dirty="0">
                <a:latin typeface="微软雅黑" panose="020B0503020204020204" pitchFamily="34" charset="-122"/>
                <a:ea typeface="微软雅黑" panose="020B0503020204020204" pitchFamily="34" charset="-122"/>
                <a:cs typeface="宋体" panose="02010600030101010101" pitchFamily="2" charset="-122"/>
              </a:rPr>
              <a:t>聚类</a:t>
            </a:r>
            <a:endParaRPr kumimoji="1" lang="zh-CN" altLang="en-US" b="1" dirty="0">
              <a:latin typeface="微软雅黑" panose="020B0503020204020204" pitchFamily="34" charset="-122"/>
              <a:ea typeface="微软雅黑" panose="020B0503020204020204" pitchFamily="34" charset="-122"/>
              <a:cs typeface="宋体" panose="02010600030101010101" pitchFamily="2" charset="-122"/>
            </a:endParaRPr>
          </a:p>
        </p:txBody>
      </p:sp>
      <p:pic>
        <p:nvPicPr>
          <p:cNvPr id="24581" name="Picture 2"/>
          <p:cNvPicPr>
            <a:picLocks noChangeAspect="1"/>
          </p:cNvPicPr>
          <p:nvPr/>
        </p:nvPicPr>
        <p:blipFill>
          <a:blip r:embed="rId1"/>
          <a:stretch>
            <a:fillRect/>
          </a:stretch>
        </p:blipFill>
        <p:spPr>
          <a:xfrm>
            <a:off x="2692400" y="2932113"/>
            <a:ext cx="5894388" cy="3208337"/>
          </a:xfrm>
          <a:prstGeom prst="rect">
            <a:avLst/>
          </a:prstGeom>
          <a:noFill/>
          <a:ln w="9525" cap="flat" cmpd="sng">
            <a:solidFill>
              <a:schemeClr val="tx1"/>
            </a:solidFill>
            <a:prstDash val="solid"/>
            <a:miter/>
            <a:headEnd type="none" w="med" len="med"/>
            <a:tailEnd type="none" w="med" len="me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 name="内容占位符 4"/>
          <p:cNvGraphicFramePr>
            <a:graphicFrameLocks noGrp="1"/>
          </p:cNvGraphicFramePr>
          <p:nvPr>
            <p:ph idx="1"/>
          </p:nvPr>
        </p:nvGraphicFramePr>
        <p:xfrm>
          <a:off x="1243013" y="2544763"/>
          <a:ext cx="9234488" cy="3022600"/>
        </p:xfrm>
        <a:graphic>
          <a:graphicData uri="http://schemas.openxmlformats.org/drawingml/2006/table">
            <a:tbl>
              <a:tblPr firstRow="1" firstCol="1" bandRow="1">
                <a:tableStyleId>{5C22544A-7EE6-4342-B048-85BDC9FD1C3A}</a:tableStyleId>
              </a:tblPr>
              <a:tblGrid>
                <a:gridCol w="2378163"/>
                <a:gridCol w="6856324"/>
              </a:tblGrid>
              <a:tr h="431800">
                <a:tc>
                  <a:txBody>
                    <a:bodyPr/>
                    <a:lstStyle/>
                    <a:p>
                      <a:pPr algn="ctr">
                        <a:spcAft>
                          <a:spcPts val="0"/>
                        </a:spcAft>
                      </a:pPr>
                      <a:r>
                        <a:rPr lang="zh-CN" sz="1800" kern="100" dirty="0">
                          <a:effectLst/>
                          <a:latin typeface="微软雅黑" panose="020B0503020204020204" pitchFamily="34" charset="-122"/>
                          <a:ea typeface="微软雅黑" panose="020B0503020204020204" pitchFamily="34" charset="-122"/>
                        </a:rPr>
                        <a:t>算法类别</a:t>
                      </a:r>
                      <a:endParaRPr lang="zh-CN" sz="1800" kern="100" dirty="0">
                        <a:effectLst/>
                        <a:latin typeface="微软雅黑" panose="020B0503020204020204" pitchFamily="34" charset="-122"/>
                        <a:ea typeface="微软雅黑" panose="020B0503020204020204" pitchFamily="34" charset="-122"/>
                        <a:cs typeface="Times New Roman" panose="02020603050405020304"/>
                      </a:endParaRPr>
                    </a:p>
                  </a:txBody>
                  <a:tcPr marL="68589" marR="68589" marT="0" marB="0" anchor="ctr"/>
                </a:tc>
                <a:tc>
                  <a:txBody>
                    <a:bodyPr/>
                    <a:lstStyle/>
                    <a:p>
                      <a:pPr indent="304800" algn="ctr">
                        <a:lnSpc>
                          <a:spcPct val="150000"/>
                        </a:lnSpc>
                        <a:spcAft>
                          <a:spcPts val="0"/>
                        </a:spcAft>
                      </a:pPr>
                      <a:r>
                        <a:rPr lang="zh-CN" sz="1800" kern="100">
                          <a:effectLst/>
                          <a:latin typeface="微软雅黑" panose="020B0503020204020204" pitchFamily="34" charset="-122"/>
                          <a:ea typeface="微软雅黑" panose="020B0503020204020204" pitchFamily="34" charset="-122"/>
                        </a:rPr>
                        <a:t>包括的主要算法</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68589" marR="68589" marT="0" marB="0" anchor="ctr"/>
                </a:tc>
              </a:tr>
              <a:tr h="647700">
                <a:tc>
                  <a:txBody>
                    <a:bodyPr/>
                    <a:lstStyle/>
                    <a:p>
                      <a:pPr algn="ctr">
                        <a:spcAft>
                          <a:spcPts val="0"/>
                        </a:spcAft>
                      </a:pPr>
                      <a:r>
                        <a:rPr lang="zh-CN" sz="1800" b="0" kern="100" dirty="0">
                          <a:effectLst/>
                          <a:latin typeface="微软雅黑" panose="020B0503020204020204" pitchFamily="34" charset="-122"/>
                          <a:ea typeface="微软雅黑" panose="020B0503020204020204" pitchFamily="34" charset="-122"/>
                        </a:rPr>
                        <a:t>划分（分裂）方法</a:t>
                      </a:r>
                      <a:endParaRPr lang="zh-CN" sz="1800" b="0" kern="100" dirty="0">
                        <a:effectLst/>
                        <a:latin typeface="微软雅黑" panose="020B0503020204020204" pitchFamily="34" charset="-122"/>
                        <a:ea typeface="微软雅黑" panose="020B0503020204020204" pitchFamily="34" charset="-122"/>
                        <a:cs typeface="Times New Roman" panose="02020603050405020304"/>
                      </a:endParaRPr>
                    </a:p>
                  </a:txBody>
                  <a:tcPr marL="68589" marR="68589" marT="0" marB="0" anchor="ctr"/>
                </a:tc>
                <a:tc>
                  <a:txBody>
                    <a:bodyPr/>
                    <a:lstStyle/>
                    <a:p>
                      <a:pPr algn="just">
                        <a:spcAft>
                          <a:spcPts val="0"/>
                        </a:spcAft>
                      </a:pPr>
                      <a:r>
                        <a:rPr lang="en-US" sz="1800" kern="100" dirty="0">
                          <a:effectLst/>
                          <a:latin typeface="微软雅黑" panose="020B0503020204020204" pitchFamily="34" charset="-122"/>
                          <a:ea typeface="微软雅黑" panose="020B0503020204020204" pitchFamily="34" charset="-122"/>
                        </a:rPr>
                        <a:t>K-Means</a:t>
                      </a:r>
                      <a:r>
                        <a:rPr lang="zh-CN" sz="1800" kern="100" dirty="0">
                          <a:effectLst/>
                          <a:latin typeface="微软雅黑" panose="020B0503020204020204" pitchFamily="34" charset="-122"/>
                          <a:ea typeface="微软雅黑" panose="020B0503020204020204" pitchFamily="34" charset="-122"/>
                        </a:rPr>
                        <a:t>算法（</a:t>
                      </a:r>
                      <a:r>
                        <a:rPr lang="en-US" sz="1800" kern="100" dirty="0">
                          <a:effectLst/>
                          <a:latin typeface="微软雅黑" panose="020B0503020204020204" pitchFamily="34" charset="-122"/>
                          <a:ea typeface="微软雅黑" panose="020B0503020204020204" pitchFamily="34" charset="-122"/>
                        </a:rPr>
                        <a:t>K-</a:t>
                      </a:r>
                      <a:r>
                        <a:rPr lang="zh-CN" sz="1800" kern="100" dirty="0">
                          <a:effectLst/>
                          <a:latin typeface="微软雅黑" panose="020B0503020204020204" pitchFamily="34" charset="-122"/>
                          <a:ea typeface="微软雅黑" panose="020B0503020204020204" pitchFamily="34" charset="-122"/>
                        </a:rPr>
                        <a:t>平均），</a:t>
                      </a:r>
                      <a:r>
                        <a:rPr lang="en-US" sz="1800" kern="100" dirty="0">
                          <a:effectLst/>
                          <a:latin typeface="微软雅黑" panose="020B0503020204020204" pitchFamily="34" charset="-122"/>
                          <a:ea typeface="微软雅黑" panose="020B0503020204020204" pitchFamily="34" charset="-122"/>
                        </a:rPr>
                        <a:t>K-MEDOIDS</a:t>
                      </a:r>
                      <a:r>
                        <a:rPr lang="zh-CN" sz="1800" kern="100" dirty="0">
                          <a:effectLst/>
                          <a:latin typeface="微软雅黑" panose="020B0503020204020204" pitchFamily="34" charset="-122"/>
                          <a:ea typeface="微软雅黑" panose="020B0503020204020204" pitchFamily="34" charset="-122"/>
                        </a:rPr>
                        <a:t>算法（</a:t>
                      </a:r>
                      <a:r>
                        <a:rPr lang="en-US" sz="1800" kern="100" dirty="0">
                          <a:effectLst/>
                          <a:latin typeface="微软雅黑" panose="020B0503020204020204" pitchFamily="34" charset="-122"/>
                          <a:ea typeface="微软雅黑" panose="020B0503020204020204" pitchFamily="34" charset="-122"/>
                        </a:rPr>
                        <a:t>K-</a:t>
                      </a:r>
                      <a:r>
                        <a:rPr lang="zh-CN" sz="1800" kern="100" dirty="0">
                          <a:effectLst/>
                          <a:latin typeface="微软雅黑" panose="020B0503020204020204" pitchFamily="34" charset="-122"/>
                          <a:ea typeface="微软雅黑" panose="020B0503020204020204" pitchFamily="34" charset="-122"/>
                        </a:rPr>
                        <a:t>中心点）和</a:t>
                      </a:r>
                      <a:r>
                        <a:rPr lang="en-US" sz="1800" kern="100" dirty="0">
                          <a:effectLst/>
                          <a:latin typeface="微软雅黑" panose="020B0503020204020204" pitchFamily="34" charset="-122"/>
                          <a:ea typeface="微软雅黑" panose="020B0503020204020204" pitchFamily="34" charset="-122"/>
                        </a:rPr>
                        <a:t>CLARANS</a:t>
                      </a:r>
                      <a:r>
                        <a:rPr lang="zh-CN" sz="1800" kern="100" dirty="0">
                          <a:effectLst/>
                          <a:latin typeface="微软雅黑" panose="020B0503020204020204" pitchFamily="34" charset="-122"/>
                          <a:ea typeface="微软雅黑" panose="020B0503020204020204" pitchFamily="34" charset="-122"/>
                        </a:rPr>
                        <a:t>算法（基于选择的算法）。</a:t>
                      </a:r>
                      <a:endParaRPr lang="zh-CN" sz="1800" kern="100" dirty="0">
                        <a:effectLst/>
                        <a:latin typeface="微软雅黑" panose="020B0503020204020204" pitchFamily="34" charset="-122"/>
                        <a:ea typeface="微软雅黑" panose="020B0503020204020204" pitchFamily="34" charset="-122"/>
                        <a:cs typeface="Times New Roman" panose="02020603050405020304"/>
                      </a:endParaRPr>
                    </a:p>
                  </a:txBody>
                  <a:tcPr marL="68589" marR="68589" marT="0" marB="0" anchor="ctr"/>
                </a:tc>
              </a:tr>
              <a:tr h="647700">
                <a:tc>
                  <a:txBody>
                    <a:bodyPr/>
                    <a:lstStyle/>
                    <a:p>
                      <a:pPr algn="ctr">
                        <a:spcAft>
                          <a:spcPts val="0"/>
                        </a:spcAft>
                      </a:pPr>
                      <a:r>
                        <a:rPr lang="zh-CN" sz="1800" b="0" kern="100" dirty="0">
                          <a:effectLst/>
                          <a:latin typeface="微软雅黑" panose="020B0503020204020204" pitchFamily="34" charset="-122"/>
                          <a:ea typeface="微软雅黑" panose="020B0503020204020204" pitchFamily="34" charset="-122"/>
                        </a:rPr>
                        <a:t>层次分析方法</a:t>
                      </a:r>
                      <a:endParaRPr lang="zh-CN" sz="1800" b="0" kern="100" dirty="0">
                        <a:effectLst/>
                        <a:latin typeface="微软雅黑" panose="020B0503020204020204" pitchFamily="34" charset="-122"/>
                        <a:ea typeface="微软雅黑" panose="020B0503020204020204" pitchFamily="34" charset="-122"/>
                        <a:cs typeface="Times New Roman" panose="02020603050405020304"/>
                      </a:endParaRPr>
                    </a:p>
                  </a:txBody>
                  <a:tcPr marL="68589" marR="68589" marT="0" marB="0" anchor="ctr"/>
                </a:tc>
                <a:tc>
                  <a:txBody>
                    <a:bodyPr/>
                    <a:lstStyle/>
                    <a:p>
                      <a:pPr algn="just">
                        <a:spcAft>
                          <a:spcPts val="0"/>
                        </a:spcAft>
                      </a:pPr>
                      <a:r>
                        <a:rPr lang="en-US" sz="1800" kern="100">
                          <a:effectLst/>
                          <a:latin typeface="微软雅黑" panose="020B0503020204020204" pitchFamily="34" charset="-122"/>
                          <a:ea typeface="微软雅黑" panose="020B0503020204020204" pitchFamily="34" charset="-122"/>
                        </a:rPr>
                        <a:t>BIRCH</a:t>
                      </a:r>
                      <a:r>
                        <a:rPr lang="zh-CN" sz="1800" kern="100">
                          <a:effectLst/>
                          <a:latin typeface="微软雅黑" panose="020B0503020204020204" pitchFamily="34" charset="-122"/>
                          <a:ea typeface="微软雅黑" panose="020B0503020204020204" pitchFamily="34" charset="-122"/>
                        </a:rPr>
                        <a:t>算法（平衡迭代规约和聚类），</a:t>
                      </a:r>
                      <a:r>
                        <a:rPr lang="en-US" sz="1800" kern="100">
                          <a:effectLst/>
                          <a:latin typeface="微软雅黑" panose="020B0503020204020204" pitchFamily="34" charset="-122"/>
                          <a:ea typeface="微软雅黑" panose="020B0503020204020204" pitchFamily="34" charset="-122"/>
                        </a:rPr>
                        <a:t>CURE</a:t>
                      </a:r>
                      <a:r>
                        <a:rPr lang="zh-CN" sz="1800" kern="100">
                          <a:effectLst/>
                          <a:latin typeface="微软雅黑" panose="020B0503020204020204" pitchFamily="34" charset="-122"/>
                          <a:ea typeface="微软雅黑" panose="020B0503020204020204" pitchFamily="34" charset="-122"/>
                        </a:rPr>
                        <a:t>算法（代表点聚类）和</a:t>
                      </a:r>
                      <a:r>
                        <a:rPr lang="en-US" sz="1800" kern="100">
                          <a:effectLst/>
                          <a:latin typeface="微软雅黑" panose="020B0503020204020204" pitchFamily="34" charset="-122"/>
                          <a:ea typeface="微软雅黑" panose="020B0503020204020204" pitchFamily="34" charset="-122"/>
                        </a:rPr>
                        <a:t>CHAMELEON</a:t>
                      </a:r>
                      <a:r>
                        <a:rPr lang="zh-CN" sz="1800" kern="100">
                          <a:effectLst/>
                          <a:latin typeface="微软雅黑" panose="020B0503020204020204" pitchFamily="34" charset="-122"/>
                          <a:ea typeface="微软雅黑" panose="020B0503020204020204" pitchFamily="34" charset="-122"/>
                        </a:rPr>
                        <a:t>算法（动态模型）。</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68589" marR="68589" marT="0" marB="0" anchor="ctr"/>
                </a:tc>
              </a:tr>
              <a:tr h="647700">
                <a:tc>
                  <a:txBody>
                    <a:bodyPr/>
                    <a:lstStyle/>
                    <a:p>
                      <a:pPr algn="ctr">
                        <a:spcAft>
                          <a:spcPts val="0"/>
                        </a:spcAft>
                      </a:pPr>
                      <a:r>
                        <a:rPr lang="zh-CN" sz="1800" b="0" kern="100" dirty="0">
                          <a:effectLst/>
                          <a:latin typeface="微软雅黑" panose="020B0503020204020204" pitchFamily="34" charset="-122"/>
                          <a:ea typeface="微软雅黑" panose="020B0503020204020204" pitchFamily="34" charset="-122"/>
                        </a:rPr>
                        <a:t>基于密度的方法</a:t>
                      </a:r>
                      <a:endParaRPr lang="zh-CN" sz="1800" b="0" kern="100" dirty="0">
                        <a:effectLst/>
                        <a:latin typeface="微软雅黑" panose="020B0503020204020204" pitchFamily="34" charset="-122"/>
                        <a:ea typeface="微软雅黑" panose="020B0503020204020204" pitchFamily="34" charset="-122"/>
                        <a:cs typeface="Times New Roman" panose="02020603050405020304"/>
                      </a:endParaRPr>
                    </a:p>
                  </a:txBody>
                  <a:tcPr marL="68589" marR="68589" marT="0" marB="0" anchor="ctr"/>
                </a:tc>
                <a:tc>
                  <a:txBody>
                    <a:bodyPr/>
                    <a:lstStyle/>
                    <a:p>
                      <a:pPr algn="just">
                        <a:spcAft>
                          <a:spcPts val="0"/>
                        </a:spcAft>
                      </a:pPr>
                      <a:r>
                        <a:rPr lang="en-US" sz="1800" kern="100">
                          <a:effectLst/>
                          <a:latin typeface="微软雅黑" panose="020B0503020204020204" pitchFamily="34" charset="-122"/>
                          <a:ea typeface="微软雅黑" panose="020B0503020204020204" pitchFamily="34" charset="-122"/>
                        </a:rPr>
                        <a:t>DBSCAN</a:t>
                      </a:r>
                      <a:r>
                        <a:rPr lang="zh-CN" sz="1800" kern="100">
                          <a:effectLst/>
                          <a:latin typeface="微软雅黑" panose="020B0503020204020204" pitchFamily="34" charset="-122"/>
                          <a:ea typeface="微软雅黑" panose="020B0503020204020204" pitchFamily="34" charset="-122"/>
                        </a:rPr>
                        <a:t>算法（基于高密度连接区域），</a:t>
                      </a:r>
                      <a:r>
                        <a:rPr lang="en-US" sz="1800" kern="100">
                          <a:effectLst/>
                          <a:latin typeface="微软雅黑" panose="020B0503020204020204" pitchFamily="34" charset="-122"/>
                          <a:ea typeface="微软雅黑" panose="020B0503020204020204" pitchFamily="34" charset="-122"/>
                        </a:rPr>
                        <a:t>DENCLUE</a:t>
                      </a:r>
                      <a:r>
                        <a:rPr lang="zh-CN" sz="1800" kern="100">
                          <a:effectLst/>
                          <a:latin typeface="微软雅黑" panose="020B0503020204020204" pitchFamily="34" charset="-122"/>
                          <a:ea typeface="微软雅黑" panose="020B0503020204020204" pitchFamily="34" charset="-122"/>
                        </a:rPr>
                        <a:t>算法（密度分布函数）和</a:t>
                      </a:r>
                      <a:r>
                        <a:rPr lang="en-US" sz="1800" kern="100">
                          <a:effectLst/>
                          <a:latin typeface="微软雅黑" panose="020B0503020204020204" pitchFamily="34" charset="-122"/>
                          <a:ea typeface="微软雅黑" panose="020B0503020204020204" pitchFamily="34" charset="-122"/>
                        </a:rPr>
                        <a:t>OPTICS</a:t>
                      </a:r>
                      <a:r>
                        <a:rPr lang="zh-CN" sz="1800" kern="100">
                          <a:effectLst/>
                          <a:latin typeface="微软雅黑" panose="020B0503020204020204" pitchFamily="34" charset="-122"/>
                          <a:ea typeface="微软雅黑" panose="020B0503020204020204" pitchFamily="34" charset="-122"/>
                        </a:rPr>
                        <a:t>算法（对象排序识别）。</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68589" marR="68589" marT="0" marB="0" anchor="ctr"/>
                </a:tc>
              </a:tr>
              <a:tr h="647700">
                <a:tc>
                  <a:txBody>
                    <a:bodyPr/>
                    <a:lstStyle/>
                    <a:p>
                      <a:pPr algn="ctr">
                        <a:spcAft>
                          <a:spcPts val="0"/>
                        </a:spcAft>
                      </a:pPr>
                      <a:r>
                        <a:rPr lang="zh-CN" sz="1800" b="0" kern="100" dirty="0">
                          <a:effectLst/>
                          <a:latin typeface="微软雅黑" panose="020B0503020204020204" pitchFamily="34" charset="-122"/>
                          <a:ea typeface="微软雅黑" panose="020B0503020204020204" pitchFamily="34" charset="-122"/>
                        </a:rPr>
                        <a:t>基于网格的方法</a:t>
                      </a:r>
                      <a:endParaRPr lang="zh-CN" sz="1800" b="0" kern="100" dirty="0">
                        <a:effectLst/>
                        <a:latin typeface="微软雅黑" panose="020B0503020204020204" pitchFamily="34" charset="-122"/>
                        <a:ea typeface="微软雅黑" panose="020B0503020204020204" pitchFamily="34" charset="-122"/>
                        <a:cs typeface="Times New Roman" panose="02020603050405020304"/>
                      </a:endParaRPr>
                    </a:p>
                  </a:txBody>
                  <a:tcPr marL="68589" marR="68589" marT="0" marB="0" anchor="ctr"/>
                </a:tc>
                <a:tc>
                  <a:txBody>
                    <a:bodyPr/>
                    <a:lstStyle/>
                    <a:p>
                      <a:pPr algn="just">
                        <a:spcAft>
                          <a:spcPts val="0"/>
                        </a:spcAft>
                      </a:pPr>
                      <a:r>
                        <a:rPr lang="en-US" sz="1800" kern="100" dirty="0">
                          <a:effectLst/>
                          <a:latin typeface="微软雅黑" panose="020B0503020204020204" pitchFamily="34" charset="-122"/>
                          <a:ea typeface="微软雅黑" panose="020B0503020204020204" pitchFamily="34" charset="-122"/>
                        </a:rPr>
                        <a:t>STING</a:t>
                      </a:r>
                      <a:r>
                        <a:rPr lang="zh-CN" sz="1800" kern="100" dirty="0">
                          <a:effectLst/>
                          <a:latin typeface="微软雅黑" panose="020B0503020204020204" pitchFamily="34" charset="-122"/>
                          <a:ea typeface="微软雅黑" panose="020B0503020204020204" pitchFamily="34" charset="-122"/>
                        </a:rPr>
                        <a:t>算法（统计信息网络），</a:t>
                      </a:r>
                      <a:r>
                        <a:rPr lang="en-US" sz="1800" kern="100" dirty="0">
                          <a:effectLst/>
                          <a:latin typeface="微软雅黑" panose="020B0503020204020204" pitchFamily="34" charset="-122"/>
                          <a:ea typeface="微软雅黑" panose="020B0503020204020204" pitchFamily="34" charset="-122"/>
                        </a:rPr>
                        <a:t>CLIOUE</a:t>
                      </a:r>
                      <a:r>
                        <a:rPr lang="zh-CN" sz="1800" kern="100" dirty="0">
                          <a:effectLst/>
                          <a:latin typeface="微软雅黑" panose="020B0503020204020204" pitchFamily="34" charset="-122"/>
                          <a:ea typeface="微软雅黑" panose="020B0503020204020204" pitchFamily="34" charset="-122"/>
                        </a:rPr>
                        <a:t>算法（聚类高维空间）和</a:t>
                      </a:r>
                      <a:r>
                        <a:rPr lang="en-US" sz="1800" kern="100" dirty="0">
                          <a:effectLst/>
                          <a:latin typeface="微软雅黑" panose="020B0503020204020204" pitchFamily="34" charset="-122"/>
                          <a:ea typeface="微软雅黑" panose="020B0503020204020204" pitchFamily="34" charset="-122"/>
                        </a:rPr>
                        <a:t>WAVE-CLUSTER</a:t>
                      </a:r>
                      <a:r>
                        <a:rPr lang="zh-CN" sz="1800" kern="100" dirty="0">
                          <a:effectLst/>
                          <a:latin typeface="微软雅黑" panose="020B0503020204020204" pitchFamily="34" charset="-122"/>
                          <a:ea typeface="微软雅黑" panose="020B0503020204020204" pitchFamily="34" charset="-122"/>
                        </a:rPr>
                        <a:t>算法（小波变换）。</a:t>
                      </a:r>
                      <a:endParaRPr lang="zh-CN" sz="1800" kern="100" dirty="0">
                        <a:effectLst/>
                        <a:latin typeface="微软雅黑" panose="020B0503020204020204" pitchFamily="34" charset="-122"/>
                        <a:ea typeface="微软雅黑" panose="020B0503020204020204" pitchFamily="34" charset="-122"/>
                        <a:cs typeface="Times New Roman" panose="02020603050405020304"/>
                      </a:endParaRPr>
                    </a:p>
                  </a:txBody>
                  <a:tcPr marL="68589" marR="68589" marT="0" marB="0" anchor="ctr"/>
                </a:tc>
              </a:tr>
            </a:tbl>
          </a:graphicData>
        </a:graphic>
      </p:graphicFrame>
      <p:sp>
        <p:nvSpPr>
          <p:cNvPr id="25622" name="标题 2"/>
          <p:cNvSpPr>
            <a:spLocks noGrp="1"/>
          </p:cNvSpPr>
          <p:nvPr>
            <p:ph type="title"/>
          </p:nvPr>
        </p:nvSpPr>
        <p:spPr>
          <a:xfrm>
            <a:off x="255588" y="358775"/>
            <a:ext cx="10972800" cy="528638"/>
          </a:xfrm>
          <a:ln/>
        </p:spPr>
        <p:txBody>
          <a:bodyPr vert="horz" wrap="square" lIns="91440" tIns="45720" rIns="91440" bIns="45720" anchor="ctr" anchorCtr="0"/>
          <a:p>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使用</a:t>
            </a:r>
            <a:r>
              <a:rPr kumimoji="1" lang="en-US" altLang="zh-CN" dirty="0">
                <a:latin typeface="微软雅黑" panose="020B0503020204020204" pitchFamily="34" charset="-122"/>
                <a:ea typeface="微软雅黑" panose="020B0503020204020204" pitchFamily="34" charset="-122"/>
                <a:cs typeface="Times New Roman" panose="02020603050405020304" pitchFamily="18" charset="0"/>
              </a:rPr>
              <a:t>sklearn</a:t>
            </a: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估计器构建聚类模型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25623" name="内容占位符 3"/>
          <p:cNvSpPr>
            <a:spLocks noGrp="1"/>
          </p:cNvSpPr>
          <p:nvPr>
            <p:ph idx="10"/>
          </p:nvPr>
        </p:nvSpPr>
        <p:spPr>
          <a:xfrm>
            <a:off x="423863" y="1138238"/>
            <a:ext cx="11107737" cy="427037"/>
          </a:xfrm>
          <a:ln/>
        </p:spPr>
        <p:txBody>
          <a:bodyPr vert="horz" wrap="square" lIns="91440" tIns="45720" rIns="91440" bIns="45720" anchor="ctr" anchorCtr="0"/>
          <a:p>
            <a:pPr/>
            <a:r>
              <a:rPr kumimoji="1" lang="zh-CN" altLang="en-US" b="1" dirty="0">
                <a:latin typeface="微软雅黑" panose="020B0503020204020204" pitchFamily="34" charset="-122"/>
                <a:ea typeface="微软雅黑" panose="020B0503020204020204" pitchFamily="34" charset="-122"/>
                <a:cs typeface="宋体" panose="02010600030101010101" pitchFamily="2" charset="-122"/>
              </a:rPr>
              <a:t>聚类方法类别</a:t>
            </a:r>
            <a:endParaRPr kumimoji="1" lang="zh-CN" altLang="en-US" b="1" dirty="0">
              <a:latin typeface="微软雅黑" panose="020B0503020204020204" pitchFamily="34" charset="-122"/>
              <a:ea typeface="微软雅黑" panose="020B0503020204020204" pitchFamily="34" charset="-122"/>
              <a:cs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内容占位符 1"/>
          <p:cNvSpPr>
            <a:spLocks noGrp="1"/>
          </p:cNvSpPr>
          <p:nvPr>
            <p:ph idx="1"/>
          </p:nvPr>
        </p:nvSpPr>
        <p:spPr>
          <a:xfrm>
            <a:off x="423863" y="1754188"/>
            <a:ext cx="11107737" cy="4370387"/>
          </a:xfrm>
          <a:ln/>
        </p:spPr>
        <p:txBody>
          <a:bodyPr vert="horz" wrap="square" lIns="91440" tIns="45720" rIns="91440" bIns="45720" anchor="t" anchorCtr="0"/>
          <a:p>
            <a:pPr marL="361950" indent="-361950">
              <a:buClr>
                <a:srgbClr val="032089"/>
              </a:buClr>
            </a:pP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sklearn</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常用的聚类算法模块</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cluster</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提供的聚类算法及其适用范围如</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下所示：</a:t>
            </a:r>
            <a:endParaRPr kumimoji="1" lang="zh-CN" altLang="en-US"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26627" name="标题 2"/>
          <p:cNvSpPr>
            <a:spLocks noGrp="1"/>
          </p:cNvSpPr>
          <p:nvPr>
            <p:ph type="title"/>
          </p:nvPr>
        </p:nvSpPr>
        <p:spPr>
          <a:xfrm>
            <a:off x="255588" y="358775"/>
            <a:ext cx="10972800" cy="528638"/>
          </a:xfrm>
          <a:ln/>
        </p:spPr>
        <p:txBody>
          <a:bodyPr vert="horz" wrap="square" lIns="91440" tIns="45720" rIns="91440" bIns="45720" anchor="ctr" anchorCtr="0"/>
          <a:p>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使用</a:t>
            </a:r>
            <a:r>
              <a:rPr kumimoji="1" lang="en-US" altLang="zh-CN" dirty="0">
                <a:latin typeface="微软雅黑" panose="020B0503020204020204" pitchFamily="34" charset="-122"/>
                <a:ea typeface="微软雅黑" panose="020B0503020204020204" pitchFamily="34" charset="-122"/>
                <a:cs typeface="Times New Roman" panose="02020603050405020304" pitchFamily="18" charset="0"/>
              </a:rPr>
              <a:t>sklearn</a:t>
            </a: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估计器构建聚类模型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26628" name="内容占位符 3"/>
          <p:cNvSpPr>
            <a:spLocks noGrp="1"/>
          </p:cNvSpPr>
          <p:nvPr>
            <p:ph idx="10"/>
          </p:nvPr>
        </p:nvSpPr>
        <p:spPr>
          <a:xfrm>
            <a:off x="423863" y="1138238"/>
            <a:ext cx="11107737" cy="427037"/>
          </a:xfrm>
          <a:ln/>
        </p:spPr>
        <p:txBody>
          <a:bodyPr vert="horz" wrap="square" lIns="91440" tIns="45720" rIns="91440" bIns="45720" anchor="ctr" anchorCtr="0"/>
          <a:p>
            <a:pPr/>
            <a:r>
              <a:rPr kumimoji="1" lang="en-US" altLang="zh-CN" b="1" dirty="0">
                <a:latin typeface="微软雅黑" panose="020B0503020204020204" pitchFamily="34" charset="-122"/>
                <a:ea typeface="微软雅黑" panose="020B0503020204020204" pitchFamily="34" charset="-122"/>
                <a:cs typeface="宋体" panose="02010600030101010101" pitchFamily="2" charset="-122"/>
              </a:rPr>
              <a:t>cluster</a:t>
            </a:r>
            <a:r>
              <a:rPr kumimoji="1" lang="zh-CN" altLang="zh-CN" b="1" dirty="0">
                <a:latin typeface="微软雅黑" panose="020B0503020204020204" pitchFamily="34" charset="-122"/>
                <a:ea typeface="微软雅黑" panose="020B0503020204020204" pitchFamily="34" charset="-122"/>
                <a:cs typeface="宋体" panose="02010600030101010101" pitchFamily="2" charset="-122"/>
              </a:rPr>
              <a:t>提供的聚类算法及其适用范围</a:t>
            </a:r>
            <a:endParaRPr kumimoji="1" lang="zh-CN" altLang="en-US" b="1" dirty="0">
              <a:latin typeface="微软雅黑" panose="020B0503020204020204" pitchFamily="34" charset="-122"/>
              <a:ea typeface="微软雅黑" panose="020B0503020204020204" pitchFamily="34" charset="-122"/>
              <a:cs typeface="宋体" panose="02010600030101010101" pitchFamily="2" charset="-122"/>
            </a:endParaRPr>
          </a:p>
        </p:txBody>
      </p:sp>
      <p:graphicFrame>
        <p:nvGraphicFramePr>
          <p:cNvPr id="5" name="表格 4"/>
          <p:cNvGraphicFramePr>
            <a:graphicFrameLocks noGrp="1"/>
          </p:cNvGraphicFramePr>
          <p:nvPr/>
        </p:nvGraphicFramePr>
        <p:xfrm>
          <a:off x="806450" y="2284413"/>
          <a:ext cx="10367963" cy="3887788"/>
        </p:xfrm>
        <a:graphic>
          <a:graphicData uri="http://schemas.openxmlformats.org/drawingml/2006/table">
            <a:tbl>
              <a:tblPr firstRow="1" bandRow="1">
                <a:tableStyleId>{5C22544A-7EE6-4342-B048-85BDC9FD1C3A}</a:tableStyleId>
              </a:tblPr>
              <a:tblGrid>
                <a:gridCol w="2591991"/>
                <a:gridCol w="2591991"/>
                <a:gridCol w="2591991"/>
                <a:gridCol w="2591991"/>
              </a:tblGrid>
              <a:tr h="431976">
                <a:tc>
                  <a:txBody>
                    <a:bodyPr/>
                    <a:lstStyle/>
                    <a:p>
                      <a:pPr algn="ctr">
                        <a:spcAft>
                          <a:spcPts val="0"/>
                        </a:spcAft>
                      </a:pPr>
                      <a:r>
                        <a:rPr lang="zh-CN" sz="1600" kern="100" dirty="0">
                          <a:effectLst/>
                          <a:latin typeface="微软雅黑" panose="020B0503020204020204" pitchFamily="34" charset="-122"/>
                          <a:ea typeface="微软雅黑" panose="020B0503020204020204" pitchFamily="34" charset="-122"/>
                        </a:rPr>
                        <a:t>函数名称</a:t>
                      </a:r>
                      <a:endParaRPr lang="zh-CN" sz="1600" kern="100" dirty="0">
                        <a:effectLst/>
                        <a:latin typeface="微软雅黑" panose="020B0503020204020204" pitchFamily="34" charset="-122"/>
                        <a:ea typeface="微软雅黑" panose="020B0503020204020204" pitchFamily="34" charset="-122"/>
                        <a:cs typeface="Times New Roman" panose="02020603050405020304"/>
                      </a:endParaRPr>
                    </a:p>
                  </a:txBody>
                  <a:tcPr marL="29640" marR="29640" marT="0" marB="0" anchor="ctr"/>
                </a:tc>
                <a:tc>
                  <a:txBody>
                    <a:bodyPr/>
                    <a:lstStyle/>
                    <a:p>
                      <a:pPr algn="ctr">
                        <a:spcAft>
                          <a:spcPts val="0"/>
                        </a:spcAft>
                      </a:pPr>
                      <a:r>
                        <a:rPr lang="zh-CN" sz="1600" kern="100" dirty="0">
                          <a:effectLst/>
                          <a:latin typeface="微软雅黑" panose="020B0503020204020204" pitchFamily="34" charset="-122"/>
                          <a:ea typeface="微软雅黑" panose="020B0503020204020204" pitchFamily="34" charset="-122"/>
                        </a:rPr>
                        <a:t>参数</a:t>
                      </a:r>
                      <a:endParaRPr lang="zh-CN" sz="1600" kern="100" dirty="0">
                        <a:effectLst/>
                        <a:latin typeface="微软雅黑" panose="020B0503020204020204" pitchFamily="34" charset="-122"/>
                        <a:ea typeface="微软雅黑" panose="020B0503020204020204" pitchFamily="34" charset="-122"/>
                        <a:cs typeface="Times New Roman" panose="02020603050405020304"/>
                      </a:endParaRPr>
                    </a:p>
                  </a:txBody>
                  <a:tcPr marL="29640" marR="29640" marT="0" marB="0" anchor="ctr"/>
                </a:tc>
                <a:tc>
                  <a:txBody>
                    <a:bodyPr/>
                    <a:lstStyle/>
                    <a:p>
                      <a:pPr algn="ctr">
                        <a:spcAft>
                          <a:spcPts val="0"/>
                        </a:spcAft>
                      </a:pPr>
                      <a:r>
                        <a:rPr lang="zh-CN" sz="1600" kern="100" dirty="0">
                          <a:effectLst/>
                          <a:latin typeface="微软雅黑" panose="020B0503020204020204" pitchFamily="34" charset="-122"/>
                          <a:ea typeface="微软雅黑" panose="020B0503020204020204" pitchFamily="34" charset="-122"/>
                        </a:rPr>
                        <a:t>适用范围</a:t>
                      </a:r>
                      <a:endParaRPr lang="zh-CN" sz="1600" kern="100" dirty="0">
                        <a:effectLst/>
                        <a:latin typeface="微软雅黑" panose="020B0503020204020204" pitchFamily="34" charset="-122"/>
                        <a:ea typeface="微软雅黑" panose="020B0503020204020204" pitchFamily="34" charset="-122"/>
                        <a:cs typeface="Times New Roman" panose="02020603050405020304"/>
                      </a:endParaRPr>
                    </a:p>
                  </a:txBody>
                  <a:tcPr marL="29640" marR="29640" marT="0" marB="0" anchor="ctr"/>
                </a:tc>
                <a:tc>
                  <a:txBody>
                    <a:bodyPr/>
                    <a:lstStyle/>
                    <a:p>
                      <a:pPr algn="ctr">
                        <a:spcAft>
                          <a:spcPts val="0"/>
                        </a:spcAft>
                      </a:pPr>
                      <a:r>
                        <a:rPr lang="zh-CN" sz="1600" kern="100" dirty="0">
                          <a:effectLst/>
                          <a:latin typeface="微软雅黑" panose="020B0503020204020204" pitchFamily="34" charset="-122"/>
                          <a:ea typeface="微软雅黑" panose="020B0503020204020204" pitchFamily="34" charset="-122"/>
                        </a:rPr>
                        <a:t>距离度量</a:t>
                      </a:r>
                      <a:endParaRPr lang="zh-CN" sz="1600" kern="100" dirty="0">
                        <a:effectLst/>
                        <a:latin typeface="微软雅黑" panose="020B0503020204020204" pitchFamily="34" charset="-122"/>
                        <a:ea typeface="微软雅黑" panose="020B0503020204020204" pitchFamily="34" charset="-122"/>
                        <a:cs typeface="Times New Roman" panose="02020603050405020304"/>
                      </a:endParaRPr>
                    </a:p>
                  </a:txBody>
                  <a:tcPr marL="29640" marR="29640" marT="0" marB="0" anchor="ctr"/>
                </a:tc>
              </a:tr>
              <a:tr h="575968">
                <a:tc>
                  <a:txBody>
                    <a:bodyPr/>
                    <a:lstStyle/>
                    <a:p>
                      <a:pPr algn="ctr">
                        <a:spcAft>
                          <a:spcPts val="0"/>
                        </a:spcAft>
                      </a:pPr>
                      <a:r>
                        <a:rPr lang="en-US" sz="1600" kern="100" dirty="0" err="1">
                          <a:effectLst/>
                          <a:latin typeface="微软雅黑" panose="020B0503020204020204" pitchFamily="34" charset="-122"/>
                          <a:ea typeface="微软雅黑" panose="020B0503020204020204" pitchFamily="34" charset="-122"/>
                        </a:rPr>
                        <a:t>KMeans</a:t>
                      </a:r>
                      <a:endParaRPr lang="zh-CN" sz="1600" kern="100" dirty="0">
                        <a:effectLst/>
                        <a:latin typeface="微软雅黑" panose="020B0503020204020204" pitchFamily="34" charset="-122"/>
                        <a:ea typeface="微软雅黑" panose="020B0503020204020204" pitchFamily="34" charset="-122"/>
                        <a:cs typeface="Times New Roman" panose="02020603050405020304"/>
                      </a:endParaRPr>
                    </a:p>
                  </a:txBody>
                  <a:tcPr marL="29640" marR="29640" marT="0" marB="0" anchor="ctr"/>
                </a:tc>
                <a:tc>
                  <a:txBody>
                    <a:bodyPr/>
                    <a:lstStyle/>
                    <a:p>
                      <a:pPr algn="ctr">
                        <a:spcAft>
                          <a:spcPts val="0"/>
                        </a:spcAft>
                      </a:pPr>
                      <a:r>
                        <a:rPr lang="zh-CN" sz="1600" kern="100" dirty="0">
                          <a:effectLst/>
                          <a:latin typeface="微软雅黑" panose="020B0503020204020204" pitchFamily="34" charset="-122"/>
                          <a:ea typeface="微软雅黑" panose="020B0503020204020204" pitchFamily="34" charset="-122"/>
                        </a:rPr>
                        <a:t>簇数</a:t>
                      </a:r>
                      <a:endParaRPr lang="zh-CN" sz="1600" kern="100" dirty="0">
                        <a:effectLst/>
                        <a:latin typeface="微软雅黑" panose="020B0503020204020204" pitchFamily="34" charset="-122"/>
                        <a:ea typeface="微软雅黑" panose="020B0503020204020204" pitchFamily="34" charset="-122"/>
                        <a:cs typeface="Times New Roman" panose="02020603050405020304"/>
                      </a:endParaRPr>
                    </a:p>
                  </a:txBody>
                  <a:tcPr marL="29640" marR="29640" marT="0" marB="0" anchor="ctr"/>
                </a:tc>
                <a:tc>
                  <a:txBody>
                    <a:bodyPr/>
                    <a:lstStyle/>
                    <a:p>
                      <a:pPr algn="just">
                        <a:spcAft>
                          <a:spcPts val="0"/>
                        </a:spcAft>
                      </a:pPr>
                      <a:r>
                        <a:rPr lang="zh-CN" sz="1600" kern="100" dirty="0">
                          <a:effectLst/>
                          <a:latin typeface="微软雅黑" panose="020B0503020204020204" pitchFamily="34" charset="-122"/>
                          <a:ea typeface="微软雅黑" panose="020B0503020204020204" pitchFamily="34" charset="-122"/>
                        </a:rPr>
                        <a:t>可用于样本数目很大，聚类数目中等的场景。</a:t>
                      </a:r>
                      <a:endParaRPr lang="zh-CN" sz="1600" kern="100" dirty="0">
                        <a:effectLst/>
                        <a:latin typeface="微软雅黑" panose="020B0503020204020204" pitchFamily="34" charset="-122"/>
                        <a:ea typeface="微软雅黑" panose="020B0503020204020204" pitchFamily="34" charset="-122"/>
                        <a:cs typeface="Times New Roman" panose="02020603050405020304"/>
                      </a:endParaRPr>
                    </a:p>
                  </a:txBody>
                  <a:tcPr marL="29640" marR="29640" marT="0" marB="0" anchor="ctr"/>
                </a:tc>
                <a:tc>
                  <a:txBody>
                    <a:bodyPr/>
                    <a:lstStyle/>
                    <a:p>
                      <a:pPr algn="ctr">
                        <a:spcAft>
                          <a:spcPts val="0"/>
                        </a:spcAft>
                      </a:pPr>
                      <a:r>
                        <a:rPr lang="zh-CN" sz="1600" kern="100">
                          <a:effectLst/>
                          <a:latin typeface="微软雅黑" panose="020B0503020204020204" pitchFamily="34" charset="-122"/>
                          <a:ea typeface="微软雅黑" panose="020B0503020204020204" pitchFamily="34" charset="-122"/>
                        </a:rPr>
                        <a:t>点之间的距离</a:t>
                      </a:r>
                      <a:endParaRPr lang="zh-CN" sz="1600" kern="100">
                        <a:effectLst/>
                        <a:latin typeface="微软雅黑" panose="020B0503020204020204" pitchFamily="34" charset="-122"/>
                        <a:ea typeface="微软雅黑" panose="020B0503020204020204" pitchFamily="34" charset="-122"/>
                        <a:cs typeface="Times New Roman" panose="02020603050405020304"/>
                      </a:endParaRPr>
                    </a:p>
                  </a:txBody>
                  <a:tcPr marL="29640" marR="29640" marT="0" marB="0" anchor="ctr"/>
                </a:tc>
              </a:tr>
              <a:tr h="575968">
                <a:tc>
                  <a:txBody>
                    <a:bodyPr/>
                    <a:lstStyle/>
                    <a:p>
                      <a:pPr algn="ctr">
                        <a:spcAft>
                          <a:spcPts val="0"/>
                        </a:spcAft>
                      </a:pPr>
                      <a:r>
                        <a:rPr lang="en-US" sz="1600" kern="100" dirty="0">
                          <a:effectLst/>
                          <a:latin typeface="微软雅黑" panose="020B0503020204020204" pitchFamily="34" charset="-122"/>
                          <a:ea typeface="微软雅黑" panose="020B0503020204020204" pitchFamily="34" charset="-122"/>
                        </a:rPr>
                        <a:t>Spectral clustering</a:t>
                      </a:r>
                      <a:endParaRPr lang="zh-CN" sz="1600" kern="100" dirty="0">
                        <a:effectLst/>
                        <a:latin typeface="微软雅黑" panose="020B0503020204020204" pitchFamily="34" charset="-122"/>
                        <a:ea typeface="微软雅黑" panose="020B0503020204020204" pitchFamily="34" charset="-122"/>
                        <a:cs typeface="Times New Roman" panose="02020603050405020304"/>
                      </a:endParaRPr>
                    </a:p>
                  </a:txBody>
                  <a:tcPr marL="29640" marR="29640" marT="0" marB="0" anchor="ctr"/>
                </a:tc>
                <a:tc>
                  <a:txBody>
                    <a:bodyPr/>
                    <a:lstStyle/>
                    <a:p>
                      <a:pPr algn="ctr">
                        <a:spcAft>
                          <a:spcPts val="0"/>
                        </a:spcAft>
                      </a:pPr>
                      <a:r>
                        <a:rPr lang="zh-CN" sz="1600" kern="100" dirty="0">
                          <a:effectLst/>
                          <a:latin typeface="微软雅黑" panose="020B0503020204020204" pitchFamily="34" charset="-122"/>
                          <a:ea typeface="微软雅黑" panose="020B0503020204020204" pitchFamily="34" charset="-122"/>
                        </a:rPr>
                        <a:t>簇数</a:t>
                      </a:r>
                      <a:endParaRPr lang="zh-CN" sz="1600" kern="100" dirty="0">
                        <a:effectLst/>
                        <a:latin typeface="微软雅黑" panose="020B0503020204020204" pitchFamily="34" charset="-122"/>
                        <a:ea typeface="微软雅黑" panose="020B0503020204020204" pitchFamily="34" charset="-122"/>
                        <a:cs typeface="Times New Roman" panose="02020603050405020304"/>
                      </a:endParaRPr>
                    </a:p>
                  </a:txBody>
                  <a:tcPr marL="29640" marR="29640" marT="0" marB="0" anchor="ctr"/>
                </a:tc>
                <a:tc>
                  <a:txBody>
                    <a:bodyPr/>
                    <a:lstStyle/>
                    <a:p>
                      <a:pPr algn="just">
                        <a:spcAft>
                          <a:spcPts val="0"/>
                        </a:spcAft>
                      </a:pPr>
                      <a:r>
                        <a:rPr lang="zh-CN" sz="1600" kern="100" dirty="0">
                          <a:effectLst/>
                          <a:latin typeface="微软雅黑" panose="020B0503020204020204" pitchFamily="34" charset="-122"/>
                          <a:ea typeface="微软雅黑" panose="020B0503020204020204" pitchFamily="34" charset="-122"/>
                        </a:rPr>
                        <a:t>可用于样本数目中等，聚类数目较小的场景。</a:t>
                      </a:r>
                      <a:endParaRPr lang="zh-CN" sz="1600" kern="100" dirty="0">
                        <a:effectLst/>
                        <a:latin typeface="微软雅黑" panose="020B0503020204020204" pitchFamily="34" charset="-122"/>
                        <a:ea typeface="微软雅黑" panose="020B0503020204020204" pitchFamily="34" charset="-122"/>
                        <a:cs typeface="Times New Roman" panose="02020603050405020304"/>
                      </a:endParaRPr>
                    </a:p>
                  </a:txBody>
                  <a:tcPr marL="29640" marR="29640" marT="0" marB="0" anchor="ctr"/>
                </a:tc>
                <a:tc>
                  <a:txBody>
                    <a:bodyPr/>
                    <a:lstStyle/>
                    <a:p>
                      <a:pPr algn="ctr">
                        <a:spcAft>
                          <a:spcPts val="0"/>
                        </a:spcAft>
                      </a:pPr>
                      <a:r>
                        <a:rPr lang="zh-CN" sz="1600" kern="100">
                          <a:effectLst/>
                          <a:latin typeface="微软雅黑" panose="020B0503020204020204" pitchFamily="34" charset="-122"/>
                          <a:ea typeface="微软雅黑" panose="020B0503020204020204" pitchFamily="34" charset="-122"/>
                        </a:rPr>
                        <a:t>图距离</a:t>
                      </a:r>
                      <a:endParaRPr lang="zh-CN" sz="1600" kern="100">
                        <a:effectLst/>
                        <a:latin typeface="微软雅黑" panose="020B0503020204020204" pitchFamily="34" charset="-122"/>
                        <a:ea typeface="微软雅黑" panose="020B0503020204020204" pitchFamily="34" charset="-122"/>
                        <a:cs typeface="Times New Roman" panose="02020603050405020304"/>
                      </a:endParaRPr>
                    </a:p>
                  </a:txBody>
                  <a:tcPr marL="29640" marR="29640" marT="0" marB="0" anchor="ctr"/>
                </a:tc>
              </a:tr>
              <a:tr h="575968">
                <a:tc>
                  <a:txBody>
                    <a:bodyPr/>
                    <a:lstStyle/>
                    <a:p>
                      <a:pPr algn="ctr">
                        <a:spcAft>
                          <a:spcPts val="0"/>
                        </a:spcAft>
                      </a:pPr>
                      <a:r>
                        <a:rPr lang="en-US" sz="1600" kern="100" dirty="0">
                          <a:effectLst/>
                          <a:latin typeface="微软雅黑" panose="020B0503020204020204" pitchFamily="34" charset="-122"/>
                          <a:ea typeface="微软雅黑" panose="020B0503020204020204" pitchFamily="34" charset="-122"/>
                        </a:rPr>
                        <a:t>Ward hierarchical clustering</a:t>
                      </a:r>
                      <a:endParaRPr lang="zh-CN" sz="1600" kern="100" dirty="0">
                        <a:effectLst/>
                        <a:latin typeface="微软雅黑" panose="020B0503020204020204" pitchFamily="34" charset="-122"/>
                        <a:ea typeface="微软雅黑" panose="020B0503020204020204" pitchFamily="34" charset="-122"/>
                        <a:cs typeface="Times New Roman" panose="02020603050405020304"/>
                      </a:endParaRPr>
                    </a:p>
                  </a:txBody>
                  <a:tcPr marL="29640" marR="29640" marT="0" marB="0" anchor="ctr"/>
                </a:tc>
                <a:tc>
                  <a:txBody>
                    <a:bodyPr/>
                    <a:lstStyle/>
                    <a:p>
                      <a:pPr algn="ctr">
                        <a:spcAft>
                          <a:spcPts val="0"/>
                        </a:spcAft>
                      </a:pPr>
                      <a:r>
                        <a:rPr lang="zh-CN" sz="1600" kern="100">
                          <a:effectLst/>
                          <a:latin typeface="微软雅黑" panose="020B0503020204020204" pitchFamily="34" charset="-122"/>
                          <a:ea typeface="微软雅黑" panose="020B0503020204020204" pitchFamily="34" charset="-122"/>
                        </a:rPr>
                        <a:t>簇数</a:t>
                      </a:r>
                      <a:endParaRPr lang="zh-CN" sz="1600" kern="100">
                        <a:effectLst/>
                        <a:latin typeface="微软雅黑" panose="020B0503020204020204" pitchFamily="34" charset="-122"/>
                        <a:ea typeface="微软雅黑" panose="020B0503020204020204" pitchFamily="34" charset="-122"/>
                        <a:cs typeface="Times New Roman" panose="02020603050405020304"/>
                      </a:endParaRPr>
                    </a:p>
                  </a:txBody>
                  <a:tcPr marL="29640" marR="29640" marT="0" marB="0" anchor="ctr"/>
                </a:tc>
                <a:tc>
                  <a:txBody>
                    <a:bodyPr/>
                    <a:lstStyle/>
                    <a:p>
                      <a:pPr algn="just">
                        <a:spcAft>
                          <a:spcPts val="0"/>
                        </a:spcAft>
                      </a:pPr>
                      <a:r>
                        <a:rPr lang="zh-CN" sz="1600" kern="100" dirty="0">
                          <a:effectLst/>
                          <a:latin typeface="微软雅黑" panose="020B0503020204020204" pitchFamily="34" charset="-122"/>
                          <a:ea typeface="微软雅黑" panose="020B0503020204020204" pitchFamily="34" charset="-122"/>
                        </a:rPr>
                        <a:t>可用于样本数目较大，聚类数目较大的场景。</a:t>
                      </a:r>
                      <a:endParaRPr lang="zh-CN" sz="1600" kern="100" dirty="0">
                        <a:effectLst/>
                        <a:latin typeface="微软雅黑" panose="020B0503020204020204" pitchFamily="34" charset="-122"/>
                        <a:ea typeface="微软雅黑" panose="020B0503020204020204" pitchFamily="34" charset="-122"/>
                        <a:cs typeface="Times New Roman" panose="02020603050405020304"/>
                      </a:endParaRPr>
                    </a:p>
                  </a:txBody>
                  <a:tcPr marL="29640" marR="29640" marT="0" marB="0" anchor="ctr"/>
                </a:tc>
                <a:tc>
                  <a:txBody>
                    <a:bodyPr/>
                    <a:lstStyle/>
                    <a:p>
                      <a:pPr algn="ctr">
                        <a:spcAft>
                          <a:spcPts val="0"/>
                        </a:spcAft>
                      </a:pPr>
                      <a:r>
                        <a:rPr lang="zh-CN" sz="1600" kern="100" dirty="0">
                          <a:effectLst/>
                          <a:latin typeface="微软雅黑" panose="020B0503020204020204" pitchFamily="34" charset="-122"/>
                          <a:ea typeface="微软雅黑" panose="020B0503020204020204" pitchFamily="34" charset="-122"/>
                        </a:rPr>
                        <a:t>点之间的距离</a:t>
                      </a:r>
                      <a:endParaRPr lang="zh-CN" sz="1600" kern="100" dirty="0">
                        <a:effectLst/>
                        <a:latin typeface="微软雅黑" panose="020B0503020204020204" pitchFamily="34" charset="-122"/>
                        <a:ea typeface="微软雅黑" panose="020B0503020204020204" pitchFamily="34" charset="-122"/>
                        <a:cs typeface="Times New Roman" panose="02020603050405020304"/>
                      </a:endParaRPr>
                    </a:p>
                  </a:txBody>
                  <a:tcPr marL="29640" marR="29640" marT="0" marB="0" anchor="ctr"/>
                </a:tc>
              </a:tr>
              <a:tr h="575968">
                <a:tc>
                  <a:txBody>
                    <a:bodyPr/>
                    <a:lstStyle/>
                    <a:p>
                      <a:pPr algn="ctr">
                        <a:spcAft>
                          <a:spcPts val="0"/>
                        </a:spcAft>
                      </a:pPr>
                      <a:r>
                        <a:rPr lang="en-US" sz="1600" kern="100" dirty="0">
                          <a:effectLst/>
                          <a:latin typeface="微软雅黑" panose="020B0503020204020204" pitchFamily="34" charset="-122"/>
                          <a:ea typeface="微软雅黑" panose="020B0503020204020204" pitchFamily="34" charset="-122"/>
                        </a:rPr>
                        <a:t>Agglomerative clustering</a:t>
                      </a:r>
                      <a:endParaRPr lang="zh-CN" sz="1600" kern="100" dirty="0">
                        <a:effectLst/>
                        <a:latin typeface="微软雅黑" panose="020B0503020204020204" pitchFamily="34" charset="-122"/>
                        <a:ea typeface="微软雅黑" panose="020B0503020204020204" pitchFamily="34" charset="-122"/>
                        <a:cs typeface="Times New Roman" panose="02020603050405020304"/>
                      </a:endParaRPr>
                    </a:p>
                  </a:txBody>
                  <a:tcPr marL="29640" marR="29640" marT="0" marB="0" anchor="ctr"/>
                </a:tc>
                <a:tc>
                  <a:txBody>
                    <a:bodyPr/>
                    <a:lstStyle/>
                    <a:p>
                      <a:pPr algn="ctr">
                        <a:spcAft>
                          <a:spcPts val="0"/>
                        </a:spcAft>
                      </a:pPr>
                      <a:r>
                        <a:rPr lang="zh-CN" sz="1600" kern="100">
                          <a:effectLst/>
                          <a:latin typeface="微软雅黑" panose="020B0503020204020204" pitchFamily="34" charset="-122"/>
                          <a:ea typeface="微软雅黑" panose="020B0503020204020204" pitchFamily="34" charset="-122"/>
                        </a:rPr>
                        <a:t>簇数，链接类型，距离</a:t>
                      </a:r>
                      <a:endParaRPr lang="zh-CN" sz="1600" kern="100">
                        <a:effectLst/>
                        <a:latin typeface="微软雅黑" panose="020B0503020204020204" pitchFamily="34" charset="-122"/>
                        <a:ea typeface="微软雅黑" panose="020B0503020204020204" pitchFamily="34" charset="-122"/>
                        <a:cs typeface="Times New Roman" panose="02020603050405020304"/>
                      </a:endParaRPr>
                    </a:p>
                  </a:txBody>
                  <a:tcPr marL="29640" marR="29640" marT="0" marB="0" anchor="ctr"/>
                </a:tc>
                <a:tc>
                  <a:txBody>
                    <a:bodyPr/>
                    <a:lstStyle/>
                    <a:p>
                      <a:pPr algn="just">
                        <a:spcAft>
                          <a:spcPts val="0"/>
                        </a:spcAft>
                      </a:pPr>
                      <a:r>
                        <a:rPr lang="zh-CN" sz="1600" kern="100">
                          <a:effectLst/>
                          <a:latin typeface="微软雅黑" panose="020B0503020204020204" pitchFamily="34" charset="-122"/>
                          <a:ea typeface="微软雅黑" panose="020B0503020204020204" pitchFamily="34" charset="-122"/>
                        </a:rPr>
                        <a:t>可用于样本数目较大，聚类数目较大的场景。</a:t>
                      </a:r>
                      <a:endParaRPr lang="zh-CN" sz="1600" kern="100">
                        <a:effectLst/>
                        <a:latin typeface="微软雅黑" panose="020B0503020204020204" pitchFamily="34" charset="-122"/>
                        <a:ea typeface="微软雅黑" panose="020B0503020204020204" pitchFamily="34" charset="-122"/>
                        <a:cs typeface="Times New Roman" panose="02020603050405020304"/>
                      </a:endParaRPr>
                    </a:p>
                  </a:txBody>
                  <a:tcPr marL="29640" marR="29640" marT="0" marB="0" anchor="ctr"/>
                </a:tc>
                <a:tc>
                  <a:txBody>
                    <a:bodyPr/>
                    <a:lstStyle/>
                    <a:p>
                      <a:pPr algn="ctr">
                        <a:spcAft>
                          <a:spcPts val="0"/>
                        </a:spcAft>
                      </a:pPr>
                      <a:r>
                        <a:rPr lang="zh-CN" sz="1600" kern="100" dirty="0">
                          <a:effectLst/>
                          <a:latin typeface="微软雅黑" panose="020B0503020204020204" pitchFamily="34" charset="-122"/>
                          <a:ea typeface="微软雅黑" panose="020B0503020204020204" pitchFamily="34" charset="-122"/>
                        </a:rPr>
                        <a:t>任意成对点线图间的距离</a:t>
                      </a:r>
                      <a:endParaRPr lang="zh-CN" sz="1600" kern="100" dirty="0">
                        <a:effectLst/>
                        <a:latin typeface="微软雅黑" panose="020B0503020204020204" pitchFamily="34" charset="-122"/>
                        <a:ea typeface="微软雅黑" panose="020B0503020204020204" pitchFamily="34" charset="-122"/>
                        <a:cs typeface="Times New Roman" panose="02020603050405020304"/>
                      </a:endParaRPr>
                    </a:p>
                  </a:txBody>
                  <a:tcPr marL="29640" marR="29640" marT="0" marB="0" anchor="ctr"/>
                </a:tc>
              </a:tr>
              <a:tr h="575968">
                <a:tc>
                  <a:txBody>
                    <a:bodyPr/>
                    <a:lstStyle/>
                    <a:p>
                      <a:pPr algn="ctr">
                        <a:spcAft>
                          <a:spcPts val="0"/>
                        </a:spcAft>
                      </a:pPr>
                      <a:r>
                        <a:rPr lang="en-US" sz="1600" kern="100">
                          <a:effectLst/>
                          <a:latin typeface="微软雅黑" panose="020B0503020204020204" pitchFamily="34" charset="-122"/>
                          <a:ea typeface="微软雅黑" panose="020B0503020204020204" pitchFamily="34" charset="-122"/>
                        </a:rPr>
                        <a:t>DBSCAN</a:t>
                      </a:r>
                      <a:endParaRPr lang="zh-CN" sz="1600" kern="100">
                        <a:effectLst/>
                        <a:latin typeface="微软雅黑" panose="020B0503020204020204" pitchFamily="34" charset="-122"/>
                        <a:ea typeface="微软雅黑" panose="020B0503020204020204" pitchFamily="34" charset="-122"/>
                        <a:cs typeface="Times New Roman" panose="02020603050405020304"/>
                      </a:endParaRPr>
                    </a:p>
                  </a:txBody>
                  <a:tcPr marL="29640" marR="29640" marT="0" marB="0" anchor="ctr"/>
                </a:tc>
                <a:tc>
                  <a:txBody>
                    <a:bodyPr/>
                    <a:lstStyle/>
                    <a:p>
                      <a:pPr algn="ctr">
                        <a:spcAft>
                          <a:spcPts val="0"/>
                        </a:spcAft>
                      </a:pPr>
                      <a:r>
                        <a:rPr lang="zh-CN" sz="1600" kern="100">
                          <a:effectLst/>
                          <a:latin typeface="微软雅黑" panose="020B0503020204020204" pitchFamily="34" charset="-122"/>
                          <a:ea typeface="微软雅黑" panose="020B0503020204020204" pitchFamily="34" charset="-122"/>
                        </a:rPr>
                        <a:t>半径大小，最低成员数目</a:t>
                      </a:r>
                      <a:endParaRPr lang="zh-CN" sz="1600" kern="100">
                        <a:effectLst/>
                        <a:latin typeface="微软雅黑" panose="020B0503020204020204" pitchFamily="34" charset="-122"/>
                        <a:ea typeface="微软雅黑" panose="020B0503020204020204" pitchFamily="34" charset="-122"/>
                        <a:cs typeface="Times New Roman" panose="02020603050405020304"/>
                      </a:endParaRPr>
                    </a:p>
                  </a:txBody>
                  <a:tcPr marL="29640" marR="29640" marT="0" marB="0" anchor="ctr"/>
                </a:tc>
                <a:tc>
                  <a:txBody>
                    <a:bodyPr/>
                    <a:lstStyle/>
                    <a:p>
                      <a:pPr algn="just">
                        <a:spcAft>
                          <a:spcPts val="0"/>
                        </a:spcAft>
                      </a:pPr>
                      <a:r>
                        <a:rPr lang="zh-CN" sz="1600" kern="100">
                          <a:effectLst/>
                          <a:latin typeface="微软雅黑" panose="020B0503020204020204" pitchFamily="34" charset="-122"/>
                          <a:ea typeface="微软雅黑" panose="020B0503020204020204" pitchFamily="34" charset="-122"/>
                        </a:rPr>
                        <a:t>可用于样本数目很大，聚类数目中等的场景。</a:t>
                      </a:r>
                      <a:endParaRPr lang="zh-CN" sz="1600" kern="100">
                        <a:effectLst/>
                        <a:latin typeface="微软雅黑" panose="020B0503020204020204" pitchFamily="34" charset="-122"/>
                        <a:ea typeface="微软雅黑" panose="020B0503020204020204" pitchFamily="34" charset="-122"/>
                        <a:cs typeface="Times New Roman" panose="02020603050405020304"/>
                      </a:endParaRPr>
                    </a:p>
                  </a:txBody>
                  <a:tcPr marL="29640" marR="29640" marT="0" marB="0" anchor="ctr"/>
                </a:tc>
                <a:tc>
                  <a:txBody>
                    <a:bodyPr/>
                    <a:lstStyle/>
                    <a:p>
                      <a:pPr algn="ctr">
                        <a:spcAft>
                          <a:spcPts val="0"/>
                        </a:spcAft>
                      </a:pPr>
                      <a:r>
                        <a:rPr lang="zh-CN" sz="1600" kern="100" dirty="0">
                          <a:effectLst/>
                          <a:latin typeface="微软雅黑" panose="020B0503020204020204" pitchFamily="34" charset="-122"/>
                          <a:ea typeface="微软雅黑" panose="020B0503020204020204" pitchFamily="34" charset="-122"/>
                        </a:rPr>
                        <a:t>最近的点之间的距离</a:t>
                      </a:r>
                      <a:endParaRPr lang="zh-CN" sz="1600" kern="100" dirty="0">
                        <a:effectLst/>
                        <a:latin typeface="微软雅黑" panose="020B0503020204020204" pitchFamily="34" charset="-122"/>
                        <a:ea typeface="微软雅黑" panose="020B0503020204020204" pitchFamily="34" charset="-122"/>
                        <a:cs typeface="Times New Roman" panose="02020603050405020304"/>
                      </a:endParaRPr>
                    </a:p>
                  </a:txBody>
                  <a:tcPr marL="29640" marR="29640" marT="0" marB="0" anchor="ctr"/>
                </a:tc>
              </a:tr>
              <a:tr h="575968">
                <a:tc>
                  <a:txBody>
                    <a:bodyPr/>
                    <a:lstStyle/>
                    <a:p>
                      <a:pPr algn="ctr">
                        <a:spcAft>
                          <a:spcPts val="0"/>
                        </a:spcAft>
                      </a:pPr>
                      <a:r>
                        <a:rPr lang="en-US" sz="1600" kern="100" dirty="0">
                          <a:effectLst/>
                          <a:latin typeface="微软雅黑" panose="020B0503020204020204" pitchFamily="34" charset="-122"/>
                          <a:ea typeface="微软雅黑" panose="020B0503020204020204" pitchFamily="34" charset="-122"/>
                        </a:rPr>
                        <a:t>Birch</a:t>
                      </a:r>
                      <a:endParaRPr lang="zh-CN" sz="1600" kern="100" dirty="0">
                        <a:effectLst/>
                        <a:latin typeface="微软雅黑" panose="020B0503020204020204" pitchFamily="34" charset="-122"/>
                        <a:ea typeface="微软雅黑" panose="020B0503020204020204" pitchFamily="34" charset="-122"/>
                        <a:cs typeface="Times New Roman" panose="02020603050405020304"/>
                      </a:endParaRPr>
                    </a:p>
                  </a:txBody>
                  <a:tcPr marL="29640" marR="29640" marT="0" marB="0" anchor="ctr"/>
                </a:tc>
                <a:tc>
                  <a:txBody>
                    <a:bodyPr/>
                    <a:lstStyle/>
                    <a:p>
                      <a:pPr algn="ctr">
                        <a:spcAft>
                          <a:spcPts val="0"/>
                        </a:spcAft>
                      </a:pPr>
                      <a:r>
                        <a:rPr lang="zh-CN" sz="1600" kern="100">
                          <a:effectLst/>
                          <a:latin typeface="微软雅黑" panose="020B0503020204020204" pitchFamily="34" charset="-122"/>
                          <a:ea typeface="微软雅黑" panose="020B0503020204020204" pitchFamily="34" charset="-122"/>
                        </a:rPr>
                        <a:t>分支因子，阈值，可选全局集群</a:t>
                      </a:r>
                      <a:endParaRPr lang="zh-CN" sz="1600" kern="100">
                        <a:effectLst/>
                        <a:latin typeface="微软雅黑" panose="020B0503020204020204" pitchFamily="34" charset="-122"/>
                        <a:ea typeface="微软雅黑" panose="020B0503020204020204" pitchFamily="34" charset="-122"/>
                        <a:cs typeface="Times New Roman" panose="02020603050405020304"/>
                      </a:endParaRPr>
                    </a:p>
                  </a:txBody>
                  <a:tcPr marL="29640" marR="29640" marT="0" marB="0" anchor="ctr"/>
                </a:tc>
                <a:tc>
                  <a:txBody>
                    <a:bodyPr/>
                    <a:lstStyle/>
                    <a:p>
                      <a:pPr algn="just">
                        <a:spcAft>
                          <a:spcPts val="0"/>
                        </a:spcAft>
                      </a:pPr>
                      <a:r>
                        <a:rPr lang="zh-CN" sz="1600" kern="100" dirty="0">
                          <a:effectLst/>
                          <a:latin typeface="微软雅黑" panose="020B0503020204020204" pitchFamily="34" charset="-122"/>
                          <a:ea typeface="微软雅黑" panose="020B0503020204020204" pitchFamily="34" charset="-122"/>
                        </a:rPr>
                        <a:t>可用于样本数目很大，聚类数目较大的场景。</a:t>
                      </a:r>
                      <a:endParaRPr lang="zh-CN" sz="1600" kern="100" dirty="0">
                        <a:effectLst/>
                        <a:latin typeface="微软雅黑" panose="020B0503020204020204" pitchFamily="34" charset="-122"/>
                        <a:ea typeface="微软雅黑" panose="020B0503020204020204" pitchFamily="34" charset="-122"/>
                        <a:cs typeface="Times New Roman" panose="02020603050405020304"/>
                      </a:endParaRPr>
                    </a:p>
                  </a:txBody>
                  <a:tcPr marL="29640" marR="29640" marT="0" marB="0" anchor="ctr"/>
                </a:tc>
                <a:tc>
                  <a:txBody>
                    <a:bodyPr/>
                    <a:lstStyle/>
                    <a:p>
                      <a:pPr algn="ctr">
                        <a:spcAft>
                          <a:spcPts val="0"/>
                        </a:spcAft>
                      </a:pPr>
                      <a:r>
                        <a:rPr lang="zh-CN" sz="1600" kern="100" dirty="0">
                          <a:effectLst/>
                          <a:latin typeface="微软雅黑" panose="020B0503020204020204" pitchFamily="34" charset="-122"/>
                          <a:ea typeface="微软雅黑" panose="020B0503020204020204" pitchFamily="34" charset="-122"/>
                        </a:rPr>
                        <a:t>点之间的欧式距离</a:t>
                      </a:r>
                      <a:endParaRPr lang="zh-CN" sz="1600" kern="100" dirty="0">
                        <a:effectLst/>
                        <a:latin typeface="微软雅黑" panose="020B0503020204020204" pitchFamily="34" charset="-122"/>
                        <a:ea typeface="微软雅黑" panose="020B0503020204020204" pitchFamily="34" charset="-122"/>
                        <a:cs typeface="Times New Roman" panose="02020603050405020304"/>
                      </a:endParaRPr>
                    </a:p>
                  </a:txBody>
                  <a:tcPr marL="29640" marR="29640" marT="0" marB="0" anchor="ct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内容占位符 1"/>
          <p:cNvSpPr>
            <a:spLocks noGrp="1"/>
          </p:cNvSpPr>
          <p:nvPr>
            <p:ph idx="1"/>
          </p:nvPr>
        </p:nvSpPr>
        <p:spPr>
          <a:xfrm>
            <a:off x="423863" y="1754188"/>
            <a:ext cx="11107737" cy="4370387"/>
          </a:xfrm>
          <a:ln/>
        </p:spPr>
        <p:txBody>
          <a:bodyPr vert="horz" wrap="square" lIns="91440" tIns="45720" rIns="91440" bIns="45720" anchor="t" anchorCtr="0"/>
          <a:p>
            <a:pPr marL="361950" indent="-361950">
              <a:buClr>
                <a:srgbClr val="032089"/>
              </a:buClr>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聚类算法实现需要</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sklearn</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估计器（</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estimator</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sklearn</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估计器和转换器类似，拥有</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fit</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和</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predict</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两个方法。两个方法的作用如</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下。</a:t>
            </a:r>
            <a:endParaRPr kumimoji="1" lang="zh-CN" altLang="en-US"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27651" name="标题 2"/>
          <p:cNvSpPr>
            <a:spLocks noGrp="1"/>
          </p:cNvSpPr>
          <p:nvPr>
            <p:ph type="title"/>
          </p:nvPr>
        </p:nvSpPr>
        <p:spPr>
          <a:xfrm>
            <a:off x="255588" y="358775"/>
            <a:ext cx="10972800" cy="528638"/>
          </a:xfrm>
          <a:ln/>
        </p:spPr>
        <p:txBody>
          <a:bodyPr vert="horz" wrap="square" lIns="91440" tIns="45720" rIns="91440" bIns="45720" anchor="ctr" anchorCtr="0"/>
          <a:p>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使用</a:t>
            </a:r>
            <a:r>
              <a:rPr kumimoji="1" lang="en-US" altLang="zh-CN" dirty="0">
                <a:latin typeface="微软雅黑" panose="020B0503020204020204" pitchFamily="34" charset="-122"/>
                <a:ea typeface="微软雅黑" panose="020B0503020204020204" pitchFamily="34" charset="-122"/>
                <a:cs typeface="Times New Roman" panose="02020603050405020304" pitchFamily="18" charset="0"/>
              </a:rPr>
              <a:t>sklearn</a:t>
            </a: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估计器构建聚类模型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27652" name="内容占位符 3"/>
          <p:cNvSpPr>
            <a:spLocks noGrp="1"/>
          </p:cNvSpPr>
          <p:nvPr>
            <p:ph idx="10"/>
          </p:nvPr>
        </p:nvSpPr>
        <p:spPr>
          <a:xfrm>
            <a:off x="423863" y="1138238"/>
            <a:ext cx="11107737" cy="427037"/>
          </a:xfrm>
          <a:ln/>
        </p:spPr>
        <p:txBody>
          <a:bodyPr vert="horz" wrap="square" lIns="91440" tIns="45720" rIns="91440" bIns="45720" anchor="ctr" anchorCtr="0"/>
          <a:p>
            <a:pPr/>
            <a:r>
              <a:rPr kumimoji="1" lang="en-US" altLang="zh-CN" b="1" dirty="0">
                <a:latin typeface="微软雅黑" panose="020B0503020204020204" pitchFamily="34" charset="-122"/>
                <a:ea typeface="微软雅黑" panose="020B0503020204020204" pitchFamily="34" charset="-122"/>
                <a:cs typeface="宋体" panose="02010600030101010101" pitchFamily="2" charset="-122"/>
              </a:rPr>
              <a:t>sklearn</a:t>
            </a:r>
            <a:r>
              <a:rPr kumimoji="1" lang="zh-CN" altLang="zh-CN" b="1" dirty="0">
                <a:latin typeface="微软雅黑" panose="020B0503020204020204" pitchFamily="34" charset="-122"/>
                <a:ea typeface="微软雅黑" panose="020B0503020204020204" pitchFamily="34" charset="-122"/>
                <a:cs typeface="宋体" panose="02010600030101010101" pitchFamily="2" charset="-122"/>
              </a:rPr>
              <a:t>估计器</a:t>
            </a:r>
            <a:endParaRPr kumimoji="1" lang="zh-CN" altLang="en-US" b="1" dirty="0">
              <a:latin typeface="微软雅黑" panose="020B0503020204020204" pitchFamily="34" charset="-122"/>
              <a:ea typeface="微软雅黑" panose="020B0503020204020204" pitchFamily="34" charset="-122"/>
              <a:cs typeface="宋体" panose="02010600030101010101" pitchFamily="2" charset="-122"/>
            </a:endParaRPr>
          </a:p>
        </p:txBody>
      </p:sp>
      <p:graphicFrame>
        <p:nvGraphicFramePr>
          <p:cNvPr id="5" name="表格 4"/>
          <p:cNvGraphicFramePr>
            <a:graphicFrameLocks noGrp="1"/>
          </p:cNvGraphicFramePr>
          <p:nvPr/>
        </p:nvGraphicFramePr>
        <p:xfrm>
          <a:off x="1585913" y="3259138"/>
          <a:ext cx="8440738" cy="2232025"/>
        </p:xfrm>
        <a:graphic>
          <a:graphicData uri="http://schemas.openxmlformats.org/drawingml/2006/table">
            <a:tbl>
              <a:tblPr firstRow="1" firstCol="1" bandRow="1">
                <a:tableStyleId>{5C22544A-7EE6-4342-B048-85BDC9FD1C3A}</a:tableStyleId>
              </a:tblPr>
              <a:tblGrid>
                <a:gridCol w="1227094"/>
                <a:gridCol w="7213643"/>
              </a:tblGrid>
              <a:tr h="432005">
                <a:tc>
                  <a:txBody>
                    <a:bodyPr/>
                    <a:lstStyle/>
                    <a:p>
                      <a:pPr algn="ctr">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方法名称</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57022" marR="57022" marT="0" marB="0" anchor="ctr"/>
                </a:tc>
                <a:tc>
                  <a:txBody>
                    <a:bodyPr/>
                    <a:lstStyle/>
                    <a:p>
                      <a:pPr algn="ctr">
                        <a:lnSpc>
                          <a:spcPct val="150000"/>
                        </a:lnSpc>
                        <a:spcAft>
                          <a:spcPts val="0"/>
                        </a:spcAft>
                      </a:pPr>
                      <a:r>
                        <a:rPr lang="zh-CN" sz="1800" kern="100">
                          <a:effectLst/>
                          <a:latin typeface="微软雅黑" panose="020B0503020204020204" pitchFamily="34" charset="-122"/>
                          <a:ea typeface="微软雅黑" panose="020B0503020204020204" pitchFamily="34" charset="-122"/>
                        </a:rPr>
                        <a:t>说明</a:t>
                      </a:r>
                      <a:endParaRPr lang="zh-CN" sz="18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57022" marR="57022" marT="0" marB="0" anchor="ctr"/>
                </a:tc>
              </a:tr>
              <a:tr h="900010">
                <a:tc>
                  <a:txBody>
                    <a:bodyPr/>
                    <a:lstStyle/>
                    <a:p>
                      <a:pPr algn="ctr">
                        <a:lnSpc>
                          <a:spcPct val="150000"/>
                        </a:lnSpc>
                        <a:spcAft>
                          <a:spcPts val="0"/>
                        </a:spcAft>
                      </a:pPr>
                      <a:r>
                        <a:rPr lang="en-US" sz="1800" b="0" kern="100" dirty="0">
                          <a:effectLst/>
                          <a:latin typeface="微软雅黑" panose="020B0503020204020204" pitchFamily="34" charset="-122"/>
                          <a:ea typeface="微软雅黑" panose="020B0503020204020204" pitchFamily="34" charset="-122"/>
                        </a:rPr>
                        <a:t>fit</a:t>
                      </a:r>
                      <a:endParaRPr lang="zh-CN" sz="1800" b="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57022" marR="57022" marT="0" marB="0" anchor="ctr"/>
                </a:tc>
                <a:tc>
                  <a:txBody>
                    <a:bodyPr/>
                    <a:lstStyle/>
                    <a:p>
                      <a:pPr algn="just">
                        <a:lnSpc>
                          <a:spcPct val="150000"/>
                        </a:lnSpc>
                        <a:spcAft>
                          <a:spcPts val="0"/>
                        </a:spcAft>
                      </a:pPr>
                      <a:r>
                        <a:rPr lang="en-US" sz="1800" kern="100">
                          <a:effectLst/>
                          <a:latin typeface="微软雅黑" panose="020B0503020204020204" pitchFamily="34" charset="-122"/>
                          <a:ea typeface="微软雅黑" panose="020B0503020204020204" pitchFamily="34" charset="-122"/>
                        </a:rPr>
                        <a:t>fit</a:t>
                      </a:r>
                      <a:r>
                        <a:rPr lang="zh-CN" sz="1800" kern="100">
                          <a:effectLst/>
                          <a:latin typeface="微软雅黑" panose="020B0503020204020204" pitchFamily="34" charset="-122"/>
                          <a:ea typeface="微软雅黑" panose="020B0503020204020204" pitchFamily="34" charset="-122"/>
                        </a:rPr>
                        <a:t>方法主要用于训练算法。该方法可接收用于有监督学习的训练集及其标签两个参数，也可以接收用于无监督学习的数据。</a:t>
                      </a:r>
                      <a:endParaRPr lang="zh-CN" sz="18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57022" marR="57022" marT="0" marB="0" anchor="ctr"/>
                </a:tc>
              </a:tr>
              <a:tr h="900010">
                <a:tc>
                  <a:txBody>
                    <a:bodyPr/>
                    <a:lstStyle/>
                    <a:p>
                      <a:pPr algn="ctr">
                        <a:lnSpc>
                          <a:spcPct val="150000"/>
                        </a:lnSpc>
                        <a:spcAft>
                          <a:spcPts val="0"/>
                        </a:spcAft>
                      </a:pPr>
                      <a:r>
                        <a:rPr lang="en-US" sz="1800" b="0" kern="100" dirty="0">
                          <a:effectLst/>
                          <a:latin typeface="微软雅黑" panose="020B0503020204020204" pitchFamily="34" charset="-122"/>
                          <a:ea typeface="微软雅黑" panose="020B0503020204020204" pitchFamily="34" charset="-122"/>
                        </a:rPr>
                        <a:t>predict</a:t>
                      </a:r>
                      <a:endParaRPr lang="zh-CN" sz="1800" b="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57022" marR="57022" marT="0" marB="0" anchor="ctr"/>
                </a:tc>
                <a:tc>
                  <a:txBody>
                    <a:bodyPr/>
                    <a:lstStyle/>
                    <a:p>
                      <a:pPr algn="just">
                        <a:lnSpc>
                          <a:spcPct val="150000"/>
                        </a:lnSpc>
                        <a:spcAft>
                          <a:spcPts val="0"/>
                        </a:spcAft>
                      </a:pPr>
                      <a:r>
                        <a:rPr lang="en-US" sz="1800" kern="100" dirty="0">
                          <a:effectLst/>
                          <a:latin typeface="微软雅黑" panose="020B0503020204020204" pitchFamily="34" charset="-122"/>
                          <a:ea typeface="微软雅黑" panose="020B0503020204020204" pitchFamily="34" charset="-122"/>
                        </a:rPr>
                        <a:t>predict</a:t>
                      </a:r>
                      <a:r>
                        <a:rPr lang="zh-CN" sz="1800" kern="100" dirty="0">
                          <a:effectLst/>
                          <a:latin typeface="微软雅黑" panose="020B0503020204020204" pitchFamily="34" charset="-122"/>
                          <a:ea typeface="微软雅黑" panose="020B0503020204020204" pitchFamily="34" charset="-122"/>
                        </a:rPr>
                        <a:t>用于预测有监督学习的测试集标签，亦可以用于划分传入数据的类别。</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57022" marR="57022" marT="0" marB="0" anchor="ct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内容占位符 1"/>
          <p:cNvSpPr>
            <a:spLocks noGrp="1"/>
          </p:cNvSpPr>
          <p:nvPr>
            <p:ph idx="1"/>
          </p:nvPr>
        </p:nvSpPr>
        <p:spPr>
          <a:xfrm>
            <a:off x="423863" y="1754188"/>
            <a:ext cx="11107737" cy="4370387"/>
          </a:xfrm>
          <a:ln/>
        </p:spPr>
        <p:txBody>
          <a:bodyPr vert="horz" wrap="square" lIns="91440" tIns="45720" rIns="91440" bIns="45720" anchor="t" anchorCtr="0"/>
          <a:p>
            <a:pPr marL="361950" indent="-361950">
              <a:buClr>
                <a:srgbClr val="032089"/>
              </a:buClr>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聚类完成后需要通过可视化的方式查看聚类效果，通过</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sklearn</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的</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manifold</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模块中的</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TSNE</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函数可以实现多维数据的可视化展现。</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其原理是</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使用</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TSNE</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进行数据降维</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降成两维</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a:t>
            </a:r>
            <a:endParaRPr kumimoji="1" lang="zh-CN" altLang="en-US"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28675" name="标题 2"/>
          <p:cNvSpPr>
            <a:spLocks noGrp="1"/>
          </p:cNvSpPr>
          <p:nvPr>
            <p:ph type="title"/>
          </p:nvPr>
        </p:nvSpPr>
        <p:spPr>
          <a:xfrm>
            <a:off x="255588" y="358775"/>
            <a:ext cx="10972800" cy="528638"/>
          </a:xfrm>
          <a:ln/>
        </p:spPr>
        <p:txBody>
          <a:bodyPr vert="horz" wrap="square" lIns="91440" tIns="45720" rIns="91440" bIns="45720" anchor="ctr" anchorCtr="0"/>
          <a:p>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使用</a:t>
            </a:r>
            <a:r>
              <a:rPr kumimoji="1" lang="en-US" altLang="zh-CN" dirty="0">
                <a:latin typeface="微软雅黑" panose="020B0503020204020204" pitchFamily="34" charset="-122"/>
                <a:ea typeface="微软雅黑" panose="020B0503020204020204" pitchFamily="34" charset="-122"/>
                <a:cs typeface="Times New Roman" panose="02020603050405020304" pitchFamily="18" charset="0"/>
              </a:rPr>
              <a:t>sklearn</a:t>
            </a: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估计器构建聚类模型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28676" name="内容占位符 3"/>
          <p:cNvSpPr>
            <a:spLocks noGrp="1"/>
          </p:cNvSpPr>
          <p:nvPr>
            <p:ph idx="10"/>
          </p:nvPr>
        </p:nvSpPr>
        <p:spPr>
          <a:xfrm>
            <a:off x="423863" y="1138238"/>
            <a:ext cx="11107737" cy="427037"/>
          </a:xfrm>
          <a:ln/>
        </p:spPr>
        <p:txBody>
          <a:bodyPr vert="horz" wrap="square" lIns="91440" tIns="45720" rIns="91440" bIns="45720" anchor="ctr" anchorCtr="0"/>
          <a:p>
            <a:pPr/>
            <a:r>
              <a:rPr kumimoji="1" lang="en-US" altLang="zh-CN" b="1" dirty="0">
                <a:latin typeface="微软雅黑" panose="020B0503020204020204" pitchFamily="34" charset="-122"/>
                <a:ea typeface="微软雅黑" panose="020B0503020204020204" pitchFamily="34" charset="-122"/>
                <a:cs typeface="宋体" panose="02010600030101010101" pitchFamily="2" charset="-122"/>
              </a:rPr>
              <a:t>TSNE</a:t>
            </a:r>
            <a:r>
              <a:rPr kumimoji="1" lang="zh-CN" altLang="zh-CN" b="1" dirty="0">
                <a:latin typeface="微软雅黑" panose="020B0503020204020204" pitchFamily="34" charset="-122"/>
                <a:ea typeface="微软雅黑" panose="020B0503020204020204" pitchFamily="34" charset="-122"/>
                <a:cs typeface="宋体" panose="02010600030101010101" pitchFamily="2" charset="-122"/>
              </a:rPr>
              <a:t>函数</a:t>
            </a:r>
            <a:endParaRPr kumimoji="1" lang="zh-CN" altLang="en-US" b="1" dirty="0">
              <a:latin typeface="微软雅黑" panose="020B0503020204020204" pitchFamily="34" charset="-122"/>
              <a:ea typeface="微软雅黑" panose="020B0503020204020204" pitchFamily="34" charset="-122"/>
              <a:cs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内容占位符 1"/>
          <p:cNvSpPr>
            <a:spLocks noGrp="1"/>
          </p:cNvSpPr>
          <p:nvPr>
            <p:ph idx="1"/>
          </p:nvPr>
        </p:nvSpPr>
        <p:spPr>
          <a:xfrm>
            <a:off x="423863" y="1754188"/>
            <a:ext cx="11277600" cy="4370387"/>
          </a:xfrm>
          <a:ln/>
        </p:spPr>
        <p:txBody>
          <a:bodyPr vert="horz" wrap="square" lIns="91440" tIns="45720" rIns="91440" bIns="45720" anchor="t" anchorCtr="0"/>
          <a:p>
            <a:pPr marL="361950" indent="-361950">
              <a:buClr>
                <a:srgbClr val="032089"/>
              </a:buClr>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聚类评价的标准是组内的对象相互之间是相似的（相关的），而不同组中的对象是不同的（不相关的）。即组内的相似性越大，组间差别越大，聚类效果就越好。</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sklearn</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的</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metrics</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模块提供的聚类模型评价指标</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a:t>
            </a:r>
            <a:endParaRPr kumimoji="1" lang="zh-CN" altLang="en-US"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29699" name="标题 2"/>
          <p:cNvSpPr>
            <a:spLocks noGrp="1"/>
          </p:cNvSpPr>
          <p:nvPr>
            <p:ph type="title"/>
          </p:nvPr>
        </p:nvSpPr>
        <p:spPr>
          <a:xfrm>
            <a:off x="255588" y="358775"/>
            <a:ext cx="10972800" cy="528638"/>
          </a:xfrm>
          <a:ln/>
        </p:spPr>
        <p:txBody>
          <a:bodyPr vert="horz" wrap="square" lIns="91440" tIns="45720" rIns="91440" bIns="45720" anchor="ctr" anchorCtr="0"/>
          <a:p>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评价聚类模型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29700" name="内容占位符 3"/>
          <p:cNvSpPr>
            <a:spLocks noGrp="1"/>
          </p:cNvSpPr>
          <p:nvPr>
            <p:ph idx="10"/>
          </p:nvPr>
        </p:nvSpPr>
        <p:spPr>
          <a:xfrm>
            <a:off x="423863" y="1138238"/>
            <a:ext cx="11107737" cy="427037"/>
          </a:xfrm>
          <a:ln/>
        </p:spPr>
        <p:txBody>
          <a:bodyPr vert="horz" wrap="square" lIns="91440" tIns="45720" rIns="91440" bIns="45720" anchor="ctr" anchorCtr="0"/>
          <a:p>
            <a:pPr/>
            <a:r>
              <a:rPr kumimoji="1" lang="zh-CN" altLang="zh-CN" b="1" dirty="0">
                <a:latin typeface="微软雅黑" panose="020B0503020204020204" pitchFamily="34" charset="-122"/>
                <a:ea typeface="微软雅黑" panose="020B0503020204020204" pitchFamily="34" charset="-122"/>
                <a:cs typeface="宋体" panose="02010600030101010101" pitchFamily="2" charset="-122"/>
              </a:rPr>
              <a:t>聚类模型评价指标</a:t>
            </a:r>
            <a:endParaRPr kumimoji="1" lang="zh-CN" altLang="en-US" b="1" dirty="0">
              <a:latin typeface="微软雅黑" panose="020B0503020204020204" pitchFamily="34" charset="-122"/>
              <a:ea typeface="微软雅黑" panose="020B0503020204020204" pitchFamily="34" charset="-122"/>
              <a:cs typeface="宋体" panose="02010600030101010101" pitchFamily="2" charset="-122"/>
            </a:endParaRPr>
          </a:p>
        </p:txBody>
      </p:sp>
      <p:graphicFrame>
        <p:nvGraphicFramePr>
          <p:cNvPr id="8" name="表格 7"/>
          <p:cNvGraphicFramePr>
            <a:graphicFrameLocks noGrp="1"/>
          </p:cNvGraphicFramePr>
          <p:nvPr/>
        </p:nvGraphicFramePr>
        <p:xfrm>
          <a:off x="473075" y="2946400"/>
          <a:ext cx="10491788" cy="3024188"/>
        </p:xfrm>
        <a:graphic>
          <a:graphicData uri="http://schemas.openxmlformats.org/drawingml/2006/table">
            <a:tbl>
              <a:tblPr firstRow="1" bandRow="1">
                <a:tableStyleId>{5C22544A-7EE6-4342-B048-85BDC9FD1C3A}</a:tableStyleId>
              </a:tblPr>
              <a:tblGrid>
                <a:gridCol w="3362952"/>
                <a:gridCol w="1456762"/>
                <a:gridCol w="2009138"/>
                <a:gridCol w="3662937"/>
              </a:tblGrid>
              <a:tr h="432027">
                <a:tc>
                  <a:txBody>
                    <a:bodyPr/>
                    <a:lstStyle/>
                    <a:p>
                      <a:pPr algn="ctr">
                        <a:spcAft>
                          <a:spcPts val="0"/>
                        </a:spcAft>
                      </a:pPr>
                      <a:r>
                        <a:rPr lang="zh-CN" sz="1800" kern="100" dirty="0">
                          <a:effectLst/>
                          <a:latin typeface="微软雅黑" panose="020B0503020204020204" pitchFamily="34" charset="-122"/>
                          <a:ea typeface="微软雅黑" panose="020B0503020204020204" pitchFamily="34" charset="-122"/>
                        </a:rPr>
                        <a:t>方法名称</a:t>
                      </a:r>
                      <a:endParaRPr lang="zh-CN" sz="1800" kern="100" dirty="0">
                        <a:effectLst/>
                        <a:latin typeface="微软雅黑" panose="020B0503020204020204" pitchFamily="34" charset="-122"/>
                        <a:ea typeface="微软雅黑" panose="020B0503020204020204" pitchFamily="34" charset="-122"/>
                        <a:cs typeface="Times New Roman" panose="02020603050405020304"/>
                      </a:endParaRPr>
                    </a:p>
                  </a:txBody>
                  <a:tcPr marL="39174" marR="39174" marT="0" marB="0" anchor="ctr"/>
                </a:tc>
                <a:tc>
                  <a:txBody>
                    <a:bodyPr/>
                    <a:lstStyle/>
                    <a:p>
                      <a:pPr algn="ctr">
                        <a:spcAft>
                          <a:spcPts val="0"/>
                        </a:spcAft>
                      </a:pPr>
                      <a:r>
                        <a:rPr lang="zh-CN" sz="1800" kern="100">
                          <a:effectLst/>
                          <a:latin typeface="微软雅黑" panose="020B0503020204020204" pitchFamily="34" charset="-122"/>
                          <a:ea typeface="微软雅黑" panose="020B0503020204020204" pitchFamily="34" charset="-122"/>
                        </a:rPr>
                        <a:t>真实值</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39174" marR="39174" marT="0" marB="0" anchor="ctr"/>
                </a:tc>
                <a:tc>
                  <a:txBody>
                    <a:bodyPr/>
                    <a:lstStyle/>
                    <a:p>
                      <a:pPr algn="ctr">
                        <a:spcAft>
                          <a:spcPts val="0"/>
                        </a:spcAft>
                      </a:pPr>
                      <a:r>
                        <a:rPr lang="zh-CN" sz="1800" kern="100">
                          <a:effectLst/>
                          <a:latin typeface="微软雅黑" panose="020B0503020204020204" pitchFamily="34" charset="-122"/>
                          <a:ea typeface="微软雅黑" panose="020B0503020204020204" pitchFamily="34" charset="-122"/>
                        </a:rPr>
                        <a:t>最佳值</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39174" marR="39174" marT="0" marB="0" anchor="ctr"/>
                </a:tc>
                <a:tc>
                  <a:txBody>
                    <a:bodyPr/>
                    <a:lstStyle/>
                    <a:p>
                      <a:pPr algn="ctr">
                        <a:spcAft>
                          <a:spcPts val="0"/>
                        </a:spcAft>
                      </a:pPr>
                      <a:r>
                        <a:rPr lang="en-US" sz="1800" kern="100" dirty="0">
                          <a:effectLst/>
                          <a:latin typeface="微软雅黑" panose="020B0503020204020204" pitchFamily="34" charset="-122"/>
                          <a:ea typeface="微软雅黑" panose="020B0503020204020204" pitchFamily="34" charset="-122"/>
                        </a:rPr>
                        <a:t>sklearn</a:t>
                      </a:r>
                      <a:r>
                        <a:rPr lang="zh-CN" sz="1800" kern="100" dirty="0">
                          <a:effectLst/>
                          <a:latin typeface="微软雅黑" panose="020B0503020204020204" pitchFamily="34" charset="-122"/>
                          <a:ea typeface="微软雅黑" panose="020B0503020204020204" pitchFamily="34" charset="-122"/>
                        </a:rPr>
                        <a:t>函数</a:t>
                      </a:r>
                      <a:endParaRPr lang="zh-CN" sz="1800" kern="100" dirty="0">
                        <a:effectLst/>
                        <a:latin typeface="微软雅黑" panose="020B0503020204020204" pitchFamily="34" charset="-122"/>
                        <a:ea typeface="微软雅黑" panose="020B0503020204020204" pitchFamily="34" charset="-122"/>
                        <a:cs typeface="Times New Roman" panose="02020603050405020304"/>
                      </a:endParaRPr>
                    </a:p>
                  </a:txBody>
                  <a:tcPr marL="39174" marR="39174" marT="0" marB="0" anchor="ctr"/>
                </a:tc>
              </a:tr>
              <a:tr h="432027">
                <a:tc>
                  <a:txBody>
                    <a:bodyPr/>
                    <a:lstStyle/>
                    <a:p>
                      <a:pPr algn="ctr">
                        <a:spcAft>
                          <a:spcPts val="0"/>
                        </a:spcAft>
                      </a:pPr>
                      <a:r>
                        <a:rPr lang="en-US" sz="1800" kern="100">
                          <a:effectLst/>
                          <a:latin typeface="微软雅黑" panose="020B0503020204020204" pitchFamily="34" charset="-122"/>
                          <a:ea typeface="微软雅黑" panose="020B0503020204020204" pitchFamily="34" charset="-122"/>
                        </a:rPr>
                        <a:t>ARI</a:t>
                      </a:r>
                      <a:r>
                        <a:rPr lang="zh-CN" sz="1800" kern="100">
                          <a:effectLst/>
                          <a:latin typeface="微软雅黑" panose="020B0503020204020204" pitchFamily="34" charset="-122"/>
                          <a:ea typeface="微软雅黑" panose="020B0503020204020204" pitchFamily="34" charset="-122"/>
                        </a:rPr>
                        <a:t>评价法（兰德系数）</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39174" marR="39174" marT="0" marB="0" anchor="ctr"/>
                </a:tc>
                <a:tc>
                  <a:txBody>
                    <a:bodyPr/>
                    <a:lstStyle/>
                    <a:p>
                      <a:pPr algn="ctr">
                        <a:spcAft>
                          <a:spcPts val="0"/>
                        </a:spcAft>
                      </a:pPr>
                      <a:r>
                        <a:rPr lang="zh-CN" sz="1800" kern="100">
                          <a:effectLst/>
                          <a:latin typeface="微软雅黑" panose="020B0503020204020204" pitchFamily="34" charset="-122"/>
                          <a:ea typeface="微软雅黑" panose="020B0503020204020204" pitchFamily="34" charset="-122"/>
                        </a:rPr>
                        <a:t>需要</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39174" marR="39174" marT="0" marB="0" anchor="ctr"/>
                </a:tc>
                <a:tc>
                  <a:txBody>
                    <a:bodyPr/>
                    <a:lstStyle/>
                    <a:p>
                      <a:pPr algn="ctr">
                        <a:spcAft>
                          <a:spcPts val="0"/>
                        </a:spcAft>
                      </a:pPr>
                      <a:r>
                        <a:rPr lang="en-US" sz="1800" kern="100">
                          <a:effectLst/>
                          <a:latin typeface="微软雅黑" panose="020B0503020204020204" pitchFamily="34" charset="-122"/>
                          <a:ea typeface="微软雅黑" panose="020B0503020204020204" pitchFamily="34" charset="-122"/>
                        </a:rPr>
                        <a:t>1.0</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39174" marR="39174" marT="0" marB="0" anchor="ctr"/>
                </a:tc>
                <a:tc>
                  <a:txBody>
                    <a:bodyPr/>
                    <a:lstStyle/>
                    <a:p>
                      <a:pPr algn="ctr">
                        <a:spcAft>
                          <a:spcPts val="0"/>
                        </a:spcAft>
                      </a:pPr>
                      <a:r>
                        <a:rPr lang="en-US" sz="1800" kern="100">
                          <a:effectLst/>
                          <a:latin typeface="微软雅黑" panose="020B0503020204020204" pitchFamily="34" charset="-122"/>
                          <a:ea typeface="微软雅黑" panose="020B0503020204020204" pitchFamily="34" charset="-122"/>
                        </a:rPr>
                        <a:t>adjusted_rand_score</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39174" marR="39174" marT="0" marB="0" anchor="ctr"/>
                </a:tc>
              </a:tr>
              <a:tr h="432027">
                <a:tc>
                  <a:txBody>
                    <a:bodyPr/>
                    <a:lstStyle/>
                    <a:p>
                      <a:pPr algn="ctr">
                        <a:spcAft>
                          <a:spcPts val="0"/>
                        </a:spcAft>
                      </a:pPr>
                      <a:r>
                        <a:rPr lang="en-US" sz="1800" kern="100">
                          <a:effectLst/>
                          <a:latin typeface="微软雅黑" panose="020B0503020204020204" pitchFamily="34" charset="-122"/>
                          <a:ea typeface="微软雅黑" panose="020B0503020204020204" pitchFamily="34" charset="-122"/>
                        </a:rPr>
                        <a:t>AMI</a:t>
                      </a:r>
                      <a:r>
                        <a:rPr lang="zh-CN" sz="1800" kern="100">
                          <a:effectLst/>
                          <a:latin typeface="微软雅黑" panose="020B0503020204020204" pitchFamily="34" charset="-122"/>
                          <a:ea typeface="微软雅黑" panose="020B0503020204020204" pitchFamily="34" charset="-122"/>
                        </a:rPr>
                        <a:t>评价法（互信息）</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39174" marR="39174" marT="0" marB="0" anchor="ctr"/>
                </a:tc>
                <a:tc>
                  <a:txBody>
                    <a:bodyPr/>
                    <a:lstStyle/>
                    <a:p>
                      <a:pPr algn="ctr">
                        <a:spcAft>
                          <a:spcPts val="0"/>
                        </a:spcAft>
                      </a:pPr>
                      <a:r>
                        <a:rPr lang="zh-CN" sz="1800" kern="100">
                          <a:effectLst/>
                          <a:latin typeface="微软雅黑" panose="020B0503020204020204" pitchFamily="34" charset="-122"/>
                          <a:ea typeface="微软雅黑" panose="020B0503020204020204" pitchFamily="34" charset="-122"/>
                        </a:rPr>
                        <a:t>需要</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39174" marR="39174" marT="0" marB="0" anchor="ctr"/>
                </a:tc>
                <a:tc>
                  <a:txBody>
                    <a:bodyPr/>
                    <a:lstStyle/>
                    <a:p>
                      <a:pPr algn="ctr">
                        <a:spcAft>
                          <a:spcPts val="0"/>
                        </a:spcAft>
                      </a:pPr>
                      <a:r>
                        <a:rPr lang="en-US" sz="1800" kern="100">
                          <a:effectLst/>
                          <a:latin typeface="微软雅黑" panose="020B0503020204020204" pitchFamily="34" charset="-122"/>
                          <a:ea typeface="微软雅黑" panose="020B0503020204020204" pitchFamily="34" charset="-122"/>
                        </a:rPr>
                        <a:t>1.0</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39174" marR="39174" marT="0" marB="0" anchor="ctr"/>
                </a:tc>
                <a:tc>
                  <a:txBody>
                    <a:bodyPr/>
                    <a:lstStyle/>
                    <a:p>
                      <a:pPr algn="ctr">
                        <a:spcAft>
                          <a:spcPts val="0"/>
                        </a:spcAft>
                      </a:pPr>
                      <a:r>
                        <a:rPr lang="en-US" sz="1800" kern="100">
                          <a:effectLst/>
                          <a:latin typeface="微软雅黑" panose="020B0503020204020204" pitchFamily="34" charset="-122"/>
                          <a:ea typeface="微软雅黑" panose="020B0503020204020204" pitchFamily="34" charset="-122"/>
                        </a:rPr>
                        <a:t>adjusted_mutual_info_score</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39174" marR="39174" marT="0" marB="0" anchor="ctr"/>
                </a:tc>
              </a:tr>
              <a:tr h="432027">
                <a:tc>
                  <a:txBody>
                    <a:bodyPr/>
                    <a:lstStyle/>
                    <a:p>
                      <a:pPr algn="ctr">
                        <a:spcAft>
                          <a:spcPts val="0"/>
                        </a:spcAft>
                      </a:pPr>
                      <a:r>
                        <a:rPr lang="en-US" sz="1800" kern="100" dirty="0">
                          <a:effectLst/>
                          <a:latin typeface="微软雅黑" panose="020B0503020204020204" pitchFamily="34" charset="-122"/>
                          <a:ea typeface="微软雅黑" panose="020B0503020204020204" pitchFamily="34" charset="-122"/>
                        </a:rPr>
                        <a:t>V-measure</a:t>
                      </a:r>
                      <a:r>
                        <a:rPr lang="zh-CN" sz="1800" kern="100" dirty="0">
                          <a:effectLst/>
                          <a:latin typeface="微软雅黑" panose="020B0503020204020204" pitchFamily="34" charset="-122"/>
                          <a:ea typeface="微软雅黑" panose="020B0503020204020204" pitchFamily="34" charset="-122"/>
                        </a:rPr>
                        <a:t>评分</a:t>
                      </a:r>
                      <a:endParaRPr lang="zh-CN" sz="1800" kern="100" dirty="0">
                        <a:effectLst/>
                        <a:latin typeface="微软雅黑" panose="020B0503020204020204" pitchFamily="34" charset="-122"/>
                        <a:ea typeface="微软雅黑" panose="020B0503020204020204" pitchFamily="34" charset="-122"/>
                        <a:cs typeface="Times New Roman" panose="02020603050405020304"/>
                      </a:endParaRPr>
                    </a:p>
                  </a:txBody>
                  <a:tcPr marL="39174" marR="39174" marT="0" marB="0" anchor="ctr"/>
                </a:tc>
                <a:tc>
                  <a:txBody>
                    <a:bodyPr/>
                    <a:lstStyle/>
                    <a:p>
                      <a:pPr algn="ctr">
                        <a:spcAft>
                          <a:spcPts val="0"/>
                        </a:spcAft>
                      </a:pPr>
                      <a:r>
                        <a:rPr lang="zh-CN" sz="1800" kern="100">
                          <a:effectLst/>
                          <a:latin typeface="微软雅黑" panose="020B0503020204020204" pitchFamily="34" charset="-122"/>
                          <a:ea typeface="微软雅黑" panose="020B0503020204020204" pitchFamily="34" charset="-122"/>
                        </a:rPr>
                        <a:t>需要</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39174" marR="39174" marT="0" marB="0" anchor="ctr"/>
                </a:tc>
                <a:tc>
                  <a:txBody>
                    <a:bodyPr/>
                    <a:lstStyle/>
                    <a:p>
                      <a:pPr algn="ctr">
                        <a:spcAft>
                          <a:spcPts val="0"/>
                        </a:spcAft>
                      </a:pPr>
                      <a:r>
                        <a:rPr lang="en-US" sz="1800" kern="100">
                          <a:effectLst/>
                          <a:latin typeface="微软雅黑" panose="020B0503020204020204" pitchFamily="34" charset="-122"/>
                          <a:ea typeface="微软雅黑" panose="020B0503020204020204" pitchFamily="34" charset="-122"/>
                        </a:rPr>
                        <a:t>1.0</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39174" marR="39174" marT="0" marB="0" anchor="ctr"/>
                </a:tc>
                <a:tc>
                  <a:txBody>
                    <a:bodyPr/>
                    <a:lstStyle/>
                    <a:p>
                      <a:pPr algn="ctr">
                        <a:spcAft>
                          <a:spcPts val="0"/>
                        </a:spcAft>
                      </a:pPr>
                      <a:r>
                        <a:rPr lang="en-US" sz="1800" kern="100">
                          <a:effectLst/>
                          <a:latin typeface="微软雅黑" panose="020B0503020204020204" pitchFamily="34" charset="-122"/>
                          <a:ea typeface="微软雅黑" panose="020B0503020204020204" pitchFamily="34" charset="-122"/>
                        </a:rPr>
                        <a:t>completeness_score</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39174" marR="39174" marT="0" marB="0" anchor="ctr"/>
                </a:tc>
              </a:tr>
              <a:tr h="432027">
                <a:tc>
                  <a:txBody>
                    <a:bodyPr/>
                    <a:lstStyle/>
                    <a:p>
                      <a:pPr algn="ctr">
                        <a:spcAft>
                          <a:spcPts val="0"/>
                        </a:spcAft>
                      </a:pPr>
                      <a:r>
                        <a:rPr lang="en-US" sz="1800" kern="100">
                          <a:effectLst/>
                          <a:latin typeface="微软雅黑" panose="020B0503020204020204" pitchFamily="34" charset="-122"/>
                          <a:ea typeface="微软雅黑" panose="020B0503020204020204" pitchFamily="34" charset="-122"/>
                        </a:rPr>
                        <a:t>FMI</a:t>
                      </a:r>
                      <a:r>
                        <a:rPr lang="zh-CN" sz="1800" kern="100">
                          <a:effectLst/>
                          <a:latin typeface="微软雅黑" panose="020B0503020204020204" pitchFamily="34" charset="-122"/>
                          <a:ea typeface="微软雅黑" panose="020B0503020204020204" pitchFamily="34" charset="-122"/>
                        </a:rPr>
                        <a:t>评价法</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39174" marR="39174" marT="0" marB="0" anchor="ctr"/>
                </a:tc>
                <a:tc>
                  <a:txBody>
                    <a:bodyPr/>
                    <a:lstStyle/>
                    <a:p>
                      <a:pPr algn="ctr">
                        <a:spcAft>
                          <a:spcPts val="0"/>
                        </a:spcAft>
                      </a:pPr>
                      <a:r>
                        <a:rPr lang="zh-CN" sz="1800" kern="100">
                          <a:effectLst/>
                          <a:latin typeface="微软雅黑" panose="020B0503020204020204" pitchFamily="34" charset="-122"/>
                          <a:ea typeface="微软雅黑" panose="020B0503020204020204" pitchFamily="34" charset="-122"/>
                        </a:rPr>
                        <a:t>需要</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39174" marR="39174" marT="0" marB="0" anchor="ctr"/>
                </a:tc>
                <a:tc>
                  <a:txBody>
                    <a:bodyPr/>
                    <a:lstStyle/>
                    <a:p>
                      <a:pPr algn="ctr">
                        <a:spcAft>
                          <a:spcPts val="0"/>
                        </a:spcAft>
                      </a:pPr>
                      <a:r>
                        <a:rPr lang="en-US" sz="1800" kern="100">
                          <a:effectLst/>
                          <a:latin typeface="微软雅黑" panose="020B0503020204020204" pitchFamily="34" charset="-122"/>
                          <a:ea typeface="微软雅黑" panose="020B0503020204020204" pitchFamily="34" charset="-122"/>
                        </a:rPr>
                        <a:t>1.0</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39174" marR="39174" marT="0" marB="0" anchor="ctr"/>
                </a:tc>
                <a:tc>
                  <a:txBody>
                    <a:bodyPr/>
                    <a:lstStyle/>
                    <a:p>
                      <a:pPr algn="ctr">
                        <a:spcAft>
                          <a:spcPts val="0"/>
                        </a:spcAft>
                      </a:pPr>
                      <a:r>
                        <a:rPr lang="en-US" sz="1800" kern="100">
                          <a:effectLst/>
                          <a:latin typeface="微软雅黑" panose="020B0503020204020204" pitchFamily="34" charset="-122"/>
                          <a:ea typeface="微软雅黑" panose="020B0503020204020204" pitchFamily="34" charset="-122"/>
                        </a:rPr>
                        <a:t>fowlkes_mallows_score</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39174" marR="39174" marT="0" marB="0" anchor="ctr"/>
                </a:tc>
              </a:tr>
              <a:tr h="432027">
                <a:tc>
                  <a:txBody>
                    <a:bodyPr/>
                    <a:lstStyle/>
                    <a:p>
                      <a:pPr algn="ctr">
                        <a:spcAft>
                          <a:spcPts val="0"/>
                        </a:spcAft>
                      </a:pPr>
                      <a:r>
                        <a:rPr lang="zh-CN" sz="1800" kern="100">
                          <a:effectLst/>
                          <a:latin typeface="微软雅黑" panose="020B0503020204020204" pitchFamily="34" charset="-122"/>
                          <a:ea typeface="微软雅黑" panose="020B0503020204020204" pitchFamily="34" charset="-122"/>
                        </a:rPr>
                        <a:t>轮廓系数评价法</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39174" marR="39174" marT="0" marB="0" anchor="ctr"/>
                </a:tc>
                <a:tc>
                  <a:txBody>
                    <a:bodyPr/>
                    <a:lstStyle/>
                    <a:p>
                      <a:pPr algn="ctr">
                        <a:spcAft>
                          <a:spcPts val="0"/>
                        </a:spcAft>
                      </a:pPr>
                      <a:r>
                        <a:rPr lang="zh-CN" sz="1800" kern="100">
                          <a:effectLst/>
                          <a:latin typeface="微软雅黑" panose="020B0503020204020204" pitchFamily="34" charset="-122"/>
                          <a:ea typeface="微软雅黑" panose="020B0503020204020204" pitchFamily="34" charset="-122"/>
                        </a:rPr>
                        <a:t>不需要</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39174" marR="39174" marT="0" marB="0" anchor="ctr"/>
                </a:tc>
                <a:tc>
                  <a:txBody>
                    <a:bodyPr/>
                    <a:lstStyle/>
                    <a:p>
                      <a:pPr algn="ctr">
                        <a:spcAft>
                          <a:spcPts val="0"/>
                        </a:spcAft>
                      </a:pPr>
                      <a:r>
                        <a:rPr lang="zh-CN" sz="1800" kern="100">
                          <a:effectLst/>
                          <a:latin typeface="微软雅黑" panose="020B0503020204020204" pitchFamily="34" charset="-122"/>
                          <a:ea typeface="微软雅黑" panose="020B0503020204020204" pitchFamily="34" charset="-122"/>
                        </a:rPr>
                        <a:t>畸变程度最大</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39174" marR="39174" marT="0" marB="0" anchor="ctr"/>
                </a:tc>
                <a:tc>
                  <a:txBody>
                    <a:bodyPr/>
                    <a:lstStyle/>
                    <a:p>
                      <a:pPr algn="ctr">
                        <a:spcAft>
                          <a:spcPts val="0"/>
                        </a:spcAft>
                      </a:pPr>
                      <a:r>
                        <a:rPr lang="en-US" sz="1800" kern="100">
                          <a:effectLst/>
                          <a:latin typeface="微软雅黑" panose="020B0503020204020204" pitchFamily="34" charset="-122"/>
                          <a:ea typeface="微软雅黑" panose="020B0503020204020204" pitchFamily="34" charset="-122"/>
                        </a:rPr>
                        <a:t>silhouette_score</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39174" marR="39174" marT="0" marB="0" anchor="ctr"/>
                </a:tc>
              </a:tr>
              <a:tr h="432027">
                <a:tc>
                  <a:txBody>
                    <a:bodyPr/>
                    <a:lstStyle/>
                    <a:p>
                      <a:pPr algn="ctr">
                        <a:spcAft>
                          <a:spcPts val="0"/>
                        </a:spcAft>
                      </a:pPr>
                      <a:r>
                        <a:rPr lang="en-US" sz="1800" kern="100" dirty="0">
                          <a:effectLst/>
                          <a:latin typeface="微软雅黑" panose="020B0503020204020204" pitchFamily="34" charset="-122"/>
                          <a:ea typeface="微软雅黑" panose="020B0503020204020204" pitchFamily="34" charset="-122"/>
                        </a:rPr>
                        <a:t>Calinski-Harabasz</a:t>
                      </a:r>
                      <a:r>
                        <a:rPr lang="zh-CN" sz="1800" kern="100" dirty="0">
                          <a:effectLst/>
                          <a:latin typeface="微软雅黑" panose="020B0503020204020204" pitchFamily="34" charset="-122"/>
                          <a:ea typeface="微软雅黑" panose="020B0503020204020204" pitchFamily="34" charset="-122"/>
                        </a:rPr>
                        <a:t>指数评价法</a:t>
                      </a:r>
                      <a:endParaRPr lang="zh-CN" sz="1800" kern="100" dirty="0">
                        <a:effectLst/>
                        <a:latin typeface="微软雅黑" panose="020B0503020204020204" pitchFamily="34" charset="-122"/>
                        <a:ea typeface="微软雅黑" panose="020B0503020204020204" pitchFamily="34" charset="-122"/>
                        <a:cs typeface="Times New Roman" panose="02020603050405020304"/>
                      </a:endParaRPr>
                    </a:p>
                  </a:txBody>
                  <a:tcPr marL="39174" marR="39174" marT="0" marB="0" anchor="ctr"/>
                </a:tc>
                <a:tc>
                  <a:txBody>
                    <a:bodyPr/>
                    <a:lstStyle/>
                    <a:p>
                      <a:pPr algn="ctr">
                        <a:spcAft>
                          <a:spcPts val="0"/>
                        </a:spcAft>
                      </a:pPr>
                      <a:r>
                        <a:rPr lang="zh-CN" sz="1800" kern="100">
                          <a:effectLst/>
                          <a:latin typeface="微软雅黑" panose="020B0503020204020204" pitchFamily="34" charset="-122"/>
                          <a:ea typeface="微软雅黑" panose="020B0503020204020204" pitchFamily="34" charset="-122"/>
                        </a:rPr>
                        <a:t>不需要</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39174" marR="39174" marT="0" marB="0" anchor="ctr"/>
                </a:tc>
                <a:tc>
                  <a:txBody>
                    <a:bodyPr/>
                    <a:lstStyle/>
                    <a:p>
                      <a:pPr algn="ctr">
                        <a:spcAft>
                          <a:spcPts val="0"/>
                        </a:spcAft>
                      </a:pPr>
                      <a:r>
                        <a:rPr lang="zh-CN" sz="1800" kern="100">
                          <a:effectLst/>
                          <a:latin typeface="微软雅黑" panose="020B0503020204020204" pitchFamily="34" charset="-122"/>
                          <a:ea typeface="微软雅黑" panose="020B0503020204020204" pitchFamily="34" charset="-122"/>
                        </a:rPr>
                        <a:t>相较最大</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39174" marR="39174" marT="0" marB="0" anchor="ctr"/>
                </a:tc>
                <a:tc>
                  <a:txBody>
                    <a:bodyPr/>
                    <a:lstStyle/>
                    <a:p>
                      <a:pPr algn="ctr">
                        <a:spcAft>
                          <a:spcPts val="0"/>
                        </a:spcAft>
                      </a:pPr>
                      <a:r>
                        <a:rPr lang="en-US" sz="1800" kern="100" dirty="0" err="1">
                          <a:effectLst/>
                          <a:latin typeface="微软雅黑" panose="020B0503020204020204" pitchFamily="34" charset="-122"/>
                          <a:ea typeface="微软雅黑" panose="020B0503020204020204" pitchFamily="34" charset="-122"/>
                        </a:rPr>
                        <a:t>calinski_harabaz_score</a:t>
                      </a:r>
                      <a:endParaRPr lang="zh-CN" sz="1800" kern="100" dirty="0">
                        <a:effectLst/>
                        <a:latin typeface="微软雅黑" panose="020B0503020204020204" pitchFamily="34" charset="-122"/>
                        <a:ea typeface="微软雅黑" panose="020B0503020204020204" pitchFamily="34" charset="-122"/>
                        <a:cs typeface="Times New Roman" panose="02020603050405020304"/>
                      </a:endParaRPr>
                    </a:p>
                  </a:txBody>
                  <a:tcPr marL="39174" marR="39174" marT="0" marB="0" anchor="ct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18" name="直接连接符 6"/>
          <p:cNvCxnSpPr/>
          <p:nvPr/>
        </p:nvCxnSpPr>
        <p:spPr>
          <a:xfrm>
            <a:off x="3265488" y="1081088"/>
            <a:ext cx="4763" cy="5192713"/>
          </a:xfrm>
          <a:prstGeom prst="line">
            <a:avLst/>
          </a:prstGeom>
        </p:spPr>
        <p:style>
          <a:lnRef idx="2">
            <a:schemeClr val="dk1"/>
          </a:lnRef>
          <a:fillRef idx="0">
            <a:schemeClr val="dk1"/>
          </a:fillRef>
          <a:effectRef idx="1">
            <a:schemeClr val="dk1"/>
          </a:effectRef>
          <a:fontRef idx="minor">
            <a:schemeClr val="tx1"/>
          </a:fontRef>
        </p:style>
      </p:cxnSp>
      <p:sp>
        <p:nvSpPr>
          <p:cNvPr id="19" name="Line 2"/>
          <p:cNvSpPr>
            <a:spLocks noChangeShapeType="1"/>
          </p:cNvSpPr>
          <p:nvPr/>
        </p:nvSpPr>
        <p:spPr bwMode="auto">
          <a:xfrm>
            <a:off x="2649538" y="1673225"/>
            <a:ext cx="6605588" cy="0"/>
          </a:xfrm>
          <a:prstGeom prst="line">
            <a:avLst/>
          </a:prstGeom>
        </p:spPr>
        <p:style>
          <a:lnRef idx="2">
            <a:schemeClr val="dk1"/>
          </a:lnRef>
          <a:fillRef idx="0">
            <a:schemeClr val="dk1"/>
          </a:fillRef>
          <a:effectRef idx="1">
            <a:schemeClr val="dk1"/>
          </a:effectRef>
          <a:fontRef idx="minor">
            <a:schemeClr val="tx1"/>
          </a:fontRef>
        </p:style>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905" b="0"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20" name="Oval 15"/>
          <p:cNvSpPr>
            <a:spLocks noChangeArrowheads="1"/>
          </p:cNvSpPr>
          <p:nvPr/>
        </p:nvSpPr>
        <p:spPr bwMode="auto">
          <a:xfrm>
            <a:off x="2904947" y="138504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1</a:t>
            </a:r>
            <a:endPar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3" name="AutoShape 17">
            <a:hlinkClick r:id="rId1" action="ppaction://hlinksldjump"/>
          </p:cNvPr>
          <p:cNvSpPr>
            <a:spLocks noChangeArrowheads="1"/>
          </p:cNvSpPr>
          <p:nvPr/>
        </p:nvSpPr>
        <p:spPr bwMode="auto">
          <a:xfrm>
            <a:off x="4000531" y="229752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构建并评价聚类模型</a:t>
            </a:r>
            <a:endPar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12298" name="标题 3"/>
          <p:cNvSpPr>
            <a:spLocks noGrp="1"/>
          </p:cNvSpPr>
          <p:nvPr>
            <p:ph type="title"/>
          </p:nvPr>
        </p:nvSpPr>
        <p:spPr>
          <a:xfrm>
            <a:off x="255588" y="358775"/>
            <a:ext cx="10972800" cy="528638"/>
          </a:xfrm>
          <a:ln/>
        </p:spPr>
        <p:txBody>
          <a:bodyPr vert="horz" wrap="square" lIns="91440" tIns="45720" rIns="91440" bIns="45720" anchor="ctr" anchorCtr="0"/>
          <a:p>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目录</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13" name="AutoShape 17"/>
          <p:cNvSpPr>
            <a:spLocks noChangeArrowheads="1"/>
          </p:cNvSpPr>
          <p:nvPr/>
        </p:nvSpPr>
        <p:spPr bwMode="auto">
          <a:xfrm>
            <a:off x="4000531" y="131304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使用</a:t>
            </a: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sklearn</a:t>
            </a:r>
            <a:r>
              <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转换器处理数据</a:t>
            </a:r>
            <a:endPar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5" name="Oval 15"/>
          <p:cNvSpPr>
            <a:spLocks noChangeArrowheads="1"/>
          </p:cNvSpPr>
          <p:nvPr/>
        </p:nvSpPr>
        <p:spPr bwMode="auto">
          <a:xfrm>
            <a:off x="2928857" y="231552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2</a:t>
            </a:r>
            <a:endPar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1" name="AutoShape 17">
            <a:hlinkClick r:id="rId2" action="ppaction://hlinksldjump"/>
          </p:cNvPr>
          <p:cNvSpPr>
            <a:spLocks noChangeArrowheads="1"/>
          </p:cNvSpPr>
          <p:nvPr/>
        </p:nvSpPr>
        <p:spPr bwMode="auto">
          <a:xfrm>
            <a:off x="4012450" y="33052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构建并评价分类模型</a:t>
            </a:r>
            <a:endPar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22" name="Oval 15"/>
          <p:cNvSpPr>
            <a:spLocks noChangeArrowheads="1"/>
          </p:cNvSpPr>
          <p:nvPr/>
        </p:nvSpPr>
        <p:spPr bwMode="auto">
          <a:xfrm>
            <a:off x="2928857" y="33232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3</a:t>
            </a:r>
            <a:endPar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8" name="AutoShape 17">
            <a:hlinkClick r:id="rId3" action="ppaction://hlinksldjump"/>
          </p:cNvPr>
          <p:cNvSpPr>
            <a:spLocks noChangeArrowheads="1"/>
          </p:cNvSpPr>
          <p:nvPr/>
        </p:nvSpPr>
        <p:spPr bwMode="auto">
          <a:xfrm>
            <a:off x="4012450" y="431544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构建并评价回归模型</a:t>
            </a:r>
            <a:endPar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29" name="Oval 15"/>
          <p:cNvSpPr>
            <a:spLocks noChangeArrowheads="1"/>
          </p:cNvSpPr>
          <p:nvPr/>
        </p:nvSpPr>
        <p:spPr bwMode="auto">
          <a:xfrm>
            <a:off x="2904947" y="433344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4</a:t>
            </a:r>
            <a:endPar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4" name="AutoShape 17">
            <a:hlinkClick r:id="rId4" action="ppaction://hlinksldjump"/>
          </p:cNvPr>
          <p:cNvSpPr>
            <a:spLocks noChangeArrowheads="1"/>
          </p:cNvSpPr>
          <p:nvPr/>
        </p:nvSpPr>
        <p:spPr bwMode="auto">
          <a:xfrm>
            <a:off x="4036360" y="527022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小结</a:t>
            </a:r>
            <a:endPar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16" name="Oval 15"/>
          <p:cNvSpPr>
            <a:spLocks noChangeArrowheads="1"/>
          </p:cNvSpPr>
          <p:nvPr/>
        </p:nvSpPr>
        <p:spPr bwMode="auto">
          <a:xfrm>
            <a:off x="2928857" y="528822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5</a:t>
            </a:r>
            <a:endPar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内容占位符 1"/>
          <p:cNvSpPr>
            <a:spLocks noGrp="1"/>
          </p:cNvSpPr>
          <p:nvPr>
            <p:ph idx="1"/>
          </p:nvPr>
        </p:nvSpPr>
        <p:spPr>
          <a:xfrm>
            <a:off x="423863" y="1754188"/>
            <a:ext cx="11277600" cy="4370387"/>
          </a:xfrm>
          <a:ln/>
        </p:spPr>
        <p:txBody>
          <a:bodyPr vert="horz" wrap="square" lIns="91440" tIns="45720" rIns="91440" bIns="45720" anchor="t" anchorCtr="0"/>
          <a:p>
            <a:pPr marL="361950" indent="-361950">
              <a:buClr>
                <a:srgbClr val="032089"/>
              </a:buClr>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上表</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总共列出了</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6</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种评价的方法，其中前</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4</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种方法均需要真实值的配合才能够评价聚类算法的优劣，后</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2</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种则不需要真实值的配合。但是前</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4</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种方法评价的效果更具有说服力，并且在实际运行的过程中在有真实值做参考的情况下，聚类方法的评价可以等同于分类算法的评价。</a:t>
            </a:r>
            <a:endParaRPr kumimoji="1" lang="zh-CN" altLang="zh-CN" dirty="0">
              <a:latin typeface="微软雅黑" panose="020B0503020204020204" pitchFamily="34" charset="-122"/>
              <a:ea typeface="微软雅黑" panose="020B0503020204020204" pitchFamily="34" charset="-122"/>
              <a:cs typeface="宋体" panose="02010600030101010101" pitchFamily="2" charset="-122"/>
            </a:endParaRPr>
          </a:p>
          <a:p>
            <a:pPr marL="361950" indent="-361950">
              <a:buClr>
                <a:srgbClr val="032089"/>
              </a:buClr>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除了轮廓系数以外的评价方法，在不考虑业务场景的情况下都是得分越高，其效果越好，最高分值均为</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1</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。而轮廓系数则需要判断不同类别数目的情况下其轮廓系数的走势，寻找最优的聚类数目。</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361950" indent="-361950">
              <a:buClr>
                <a:srgbClr val="032089"/>
              </a:buClr>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在具备真实值作为参考的情况下，几种方法均可以很好地评估聚类模型。在没有真实值作为参考的时候，轮廓系数评价方法和</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Calinski-Harabasz</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指数评价方法可以结合使用。</a:t>
            </a:r>
            <a:endParaRPr kumimoji="1" lang="zh-CN" altLang="en-US"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30723" name="标题 2"/>
          <p:cNvSpPr>
            <a:spLocks noGrp="1"/>
          </p:cNvSpPr>
          <p:nvPr>
            <p:ph type="title"/>
          </p:nvPr>
        </p:nvSpPr>
        <p:spPr>
          <a:xfrm>
            <a:off x="255588" y="358775"/>
            <a:ext cx="10972800" cy="528638"/>
          </a:xfrm>
          <a:ln/>
        </p:spPr>
        <p:txBody>
          <a:bodyPr vert="horz" wrap="square" lIns="91440" tIns="45720" rIns="91440" bIns="45720" anchor="ctr" anchorCtr="0"/>
          <a:p>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评价聚类模型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30724" name="内容占位符 3"/>
          <p:cNvSpPr>
            <a:spLocks noGrp="1"/>
          </p:cNvSpPr>
          <p:nvPr>
            <p:ph idx="10"/>
          </p:nvPr>
        </p:nvSpPr>
        <p:spPr>
          <a:xfrm>
            <a:off x="423863" y="1138238"/>
            <a:ext cx="11107737" cy="427037"/>
          </a:xfrm>
          <a:ln/>
        </p:spPr>
        <p:txBody>
          <a:bodyPr vert="horz" wrap="square" lIns="91440" tIns="45720" rIns="91440" bIns="45720" anchor="ctr" anchorCtr="0"/>
          <a:p>
            <a:pPr/>
            <a:r>
              <a:rPr kumimoji="1" lang="zh-CN" altLang="zh-CN" b="1" dirty="0">
                <a:latin typeface="微软雅黑" panose="020B0503020204020204" pitchFamily="34" charset="-122"/>
                <a:ea typeface="微软雅黑" panose="020B0503020204020204" pitchFamily="34" charset="-122"/>
                <a:cs typeface="宋体" panose="02010600030101010101" pitchFamily="2" charset="-122"/>
              </a:rPr>
              <a:t>聚类模型评价指标</a:t>
            </a:r>
            <a:endParaRPr kumimoji="1" lang="zh-CN" altLang="en-US" b="1" dirty="0">
              <a:latin typeface="微软雅黑" panose="020B0503020204020204" pitchFamily="34" charset="-122"/>
              <a:ea typeface="微软雅黑" panose="020B0503020204020204" pitchFamily="34" charset="-122"/>
              <a:cs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18" name="直接连接符 6"/>
          <p:cNvCxnSpPr/>
          <p:nvPr/>
        </p:nvCxnSpPr>
        <p:spPr>
          <a:xfrm>
            <a:off x="3265488" y="1081088"/>
            <a:ext cx="4763" cy="5192713"/>
          </a:xfrm>
          <a:prstGeom prst="line">
            <a:avLst/>
          </a:prstGeom>
        </p:spPr>
        <p:style>
          <a:lnRef idx="2">
            <a:schemeClr val="dk1"/>
          </a:lnRef>
          <a:fillRef idx="0">
            <a:schemeClr val="dk1"/>
          </a:fillRef>
          <a:effectRef idx="1">
            <a:schemeClr val="dk1"/>
          </a:effectRef>
          <a:fontRef idx="minor">
            <a:schemeClr val="tx1"/>
          </a:fontRef>
        </p:style>
      </p:cxnSp>
      <p:sp>
        <p:nvSpPr>
          <p:cNvPr id="19" name="Line 2"/>
          <p:cNvSpPr>
            <a:spLocks noChangeShapeType="1"/>
          </p:cNvSpPr>
          <p:nvPr/>
        </p:nvSpPr>
        <p:spPr bwMode="auto">
          <a:xfrm>
            <a:off x="2662238" y="3646488"/>
            <a:ext cx="6605588" cy="0"/>
          </a:xfrm>
          <a:prstGeom prst="line">
            <a:avLst/>
          </a:prstGeom>
        </p:spPr>
        <p:style>
          <a:lnRef idx="2">
            <a:schemeClr val="dk1"/>
          </a:lnRef>
          <a:fillRef idx="0">
            <a:schemeClr val="dk1"/>
          </a:fillRef>
          <a:effectRef idx="1">
            <a:schemeClr val="dk1"/>
          </a:effectRef>
          <a:fontRef idx="minor">
            <a:schemeClr val="tx1"/>
          </a:fontRef>
        </p:style>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905" b="0"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20" name="Oval 15"/>
          <p:cNvSpPr>
            <a:spLocks noChangeArrowheads="1"/>
          </p:cNvSpPr>
          <p:nvPr/>
        </p:nvSpPr>
        <p:spPr bwMode="auto">
          <a:xfrm>
            <a:off x="2904947" y="13850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1</a:t>
            </a:r>
            <a:endPar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3" name="AutoShape 17"/>
          <p:cNvSpPr>
            <a:spLocks noChangeArrowheads="1"/>
          </p:cNvSpPr>
          <p:nvPr/>
        </p:nvSpPr>
        <p:spPr bwMode="auto">
          <a:xfrm>
            <a:off x="4000531" y="229752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构建并评价聚类模型</a:t>
            </a:r>
            <a:endPar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31754" name="标题 3"/>
          <p:cNvSpPr>
            <a:spLocks noGrp="1"/>
          </p:cNvSpPr>
          <p:nvPr>
            <p:ph type="title"/>
          </p:nvPr>
        </p:nvSpPr>
        <p:spPr>
          <a:xfrm>
            <a:off x="255588" y="358775"/>
            <a:ext cx="10972800" cy="528638"/>
          </a:xfrm>
          <a:ln/>
        </p:spPr>
        <p:txBody>
          <a:bodyPr vert="horz" wrap="square" lIns="91440" tIns="45720" rIns="91440" bIns="45720" anchor="ctr" anchorCtr="0"/>
          <a:p>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目录</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13" name="AutoShape 17"/>
          <p:cNvSpPr>
            <a:spLocks noChangeArrowheads="1"/>
          </p:cNvSpPr>
          <p:nvPr/>
        </p:nvSpPr>
        <p:spPr bwMode="auto">
          <a:xfrm>
            <a:off x="4000531" y="13130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使用</a:t>
            </a: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sklearn</a:t>
            </a:r>
            <a:r>
              <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转换器处理数据</a:t>
            </a:r>
            <a:endPar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5" name="Oval 15"/>
          <p:cNvSpPr>
            <a:spLocks noChangeArrowheads="1"/>
          </p:cNvSpPr>
          <p:nvPr/>
        </p:nvSpPr>
        <p:spPr bwMode="auto">
          <a:xfrm>
            <a:off x="2928857" y="231552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2</a:t>
            </a:r>
            <a:endPar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1" name="AutoShape 17"/>
          <p:cNvSpPr>
            <a:spLocks noChangeArrowheads="1"/>
          </p:cNvSpPr>
          <p:nvPr/>
        </p:nvSpPr>
        <p:spPr bwMode="auto">
          <a:xfrm>
            <a:off x="4012450" y="330527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构建并评价分类模型</a:t>
            </a:r>
            <a:endPar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22" name="Oval 15"/>
          <p:cNvSpPr>
            <a:spLocks noChangeArrowheads="1"/>
          </p:cNvSpPr>
          <p:nvPr/>
        </p:nvSpPr>
        <p:spPr bwMode="auto">
          <a:xfrm>
            <a:off x="2928857" y="332327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3</a:t>
            </a:r>
            <a:endPar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8" name="AutoShape 17"/>
          <p:cNvSpPr>
            <a:spLocks noChangeArrowheads="1"/>
          </p:cNvSpPr>
          <p:nvPr/>
        </p:nvSpPr>
        <p:spPr bwMode="auto">
          <a:xfrm>
            <a:off x="4012450" y="431544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构建并评价回归模型</a:t>
            </a:r>
            <a:endPar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29" name="Oval 15"/>
          <p:cNvSpPr>
            <a:spLocks noChangeArrowheads="1"/>
          </p:cNvSpPr>
          <p:nvPr/>
        </p:nvSpPr>
        <p:spPr bwMode="auto">
          <a:xfrm>
            <a:off x="2904947" y="433344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4</a:t>
            </a:r>
            <a:endPar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4" name="AutoShape 17"/>
          <p:cNvSpPr>
            <a:spLocks noChangeArrowheads="1"/>
          </p:cNvSpPr>
          <p:nvPr/>
        </p:nvSpPr>
        <p:spPr bwMode="auto">
          <a:xfrm>
            <a:off x="4036360" y="527022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小结</a:t>
            </a:r>
            <a:endPar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16" name="Oval 15"/>
          <p:cNvSpPr>
            <a:spLocks noChangeArrowheads="1"/>
          </p:cNvSpPr>
          <p:nvPr/>
        </p:nvSpPr>
        <p:spPr bwMode="auto">
          <a:xfrm>
            <a:off x="2928857" y="528822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5</a:t>
            </a:r>
            <a:endPar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内容占位符 1"/>
          <p:cNvSpPr>
            <a:spLocks noGrp="1"/>
          </p:cNvSpPr>
          <p:nvPr>
            <p:ph idx="1"/>
          </p:nvPr>
        </p:nvSpPr>
        <p:spPr>
          <a:xfrm>
            <a:off x="423863" y="1754188"/>
            <a:ext cx="5891212" cy="4370387"/>
          </a:xfrm>
          <a:ln/>
        </p:spPr>
        <p:txBody>
          <a:bodyPr vert="horz" wrap="square" lIns="91440" tIns="45720" rIns="91440" bIns="45720" anchor="t" anchorCtr="0"/>
          <a:p>
            <a:pPr marL="361950" indent="-361950">
              <a:buClr>
                <a:srgbClr val="032089"/>
              </a:buClr>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在数据分析领域，分类算法有很多，其原理千差万别，有基于样本距离的最近邻算法，有基于特征信息熵的决策树，有基于</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bagging</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的随机森林，有基于</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boosting</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的梯度提升分类树，但其实现的过程相差不大。过程如图所示。</a:t>
            </a:r>
            <a:endParaRPr kumimoji="1" lang="zh-CN" altLang="en-US"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32771" name="标题 2"/>
          <p:cNvSpPr>
            <a:spLocks noGrp="1"/>
          </p:cNvSpPr>
          <p:nvPr>
            <p:ph type="title"/>
          </p:nvPr>
        </p:nvSpPr>
        <p:spPr>
          <a:xfrm>
            <a:off x="255588" y="358775"/>
            <a:ext cx="10972800" cy="528638"/>
          </a:xfrm>
          <a:ln/>
        </p:spPr>
        <p:txBody>
          <a:bodyPr vert="horz" wrap="square" lIns="91440" tIns="45720" rIns="91440" bIns="45720" anchor="ctr" anchorCtr="0"/>
          <a:p>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使用</a:t>
            </a:r>
            <a:r>
              <a:rPr kumimoji="1" lang="en-US" altLang="zh-CN" dirty="0">
                <a:latin typeface="微软雅黑" panose="020B0503020204020204" pitchFamily="34" charset="-122"/>
                <a:ea typeface="微软雅黑" panose="020B0503020204020204" pitchFamily="34" charset="-122"/>
                <a:cs typeface="Times New Roman" panose="02020603050405020304" pitchFamily="18" charset="0"/>
              </a:rPr>
              <a:t>sklearn</a:t>
            </a: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估计器构建分类模型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32772" name="内容占位符 3"/>
          <p:cNvSpPr>
            <a:spLocks noGrp="1"/>
          </p:cNvSpPr>
          <p:nvPr>
            <p:ph idx="10"/>
          </p:nvPr>
        </p:nvSpPr>
        <p:spPr>
          <a:xfrm>
            <a:off x="423863" y="1138238"/>
            <a:ext cx="11107737" cy="427037"/>
          </a:xfrm>
          <a:ln/>
        </p:spPr>
        <p:txBody>
          <a:bodyPr vert="horz" wrap="square" lIns="91440" tIns="45720" rIns="91440" bIns="45720" anchor="ctr" anchorCtr="0"/>
          <a:p>
            <a:pPr/>
            <a:r>
              <a:rPr kumimoji="1" lang="zh-CN" altLang="en-US" b="1" dirty="0">
                <a:latin typeface="微软雅黑" panose="020B0503020204020204" pitchFamily="34" charset="-122"/>
                <a:ea typeface="微软雅黑" panose="020B0503020204020204" pitchFamily="34" charset="-122"/>
                <a:cs typeface="宋体" panose="02010600030101010101" pitchFamily="2" charset="-122"/>
              </a:rPr>
              <a:t>分类算法的实现过程</a:t>
            </a:r>
            <a:endParaRPr kumimoji="1" lang="zh-CN" altLang="en-US" b="1" dirty="0">
              <a:latin typeface="微软雅黑" panose="020B0503020204020204" pitchFamily="34" charset="-122"/>
              <a:ea typeface="微软雅黑" panose="020B0503020204020204" pitchFamily="34" charset="-122"/>
              <a:cs typeface="宋体" panose="02010600030101010101" pitchFamily="2" charset="-122"/>
            </a:endParaRPr>
          </a:p>
        </p:txBody>
      </p:sp>
      <p:pic>
        <p:nvPicPr>
          <p:cNvPr id="32773" name="Picture 2"/>
          <p:cNvPicPr>
            <a:picLocks noChangeAspect="1"/>
          </p:cNvPicPr>
          <p:nvPr/>
        </p:nvPicPr>
        <p:blipFill>
          <a:blip r:embed="rId1"/>
          <a:stretch>
            <a:fillRect/>
          </a:stretch>
        </p:blipFill>
        <p:spPr>
          <a:xfrm>
            <a:off x="6618288" y="1357313"/>
            <a:ext cx="4625975" cy="4960937"/>
          </a:xfrm>
          <a:prstGeom prst="rect">
            <a:avLst/>
          </a:prstGeom>
          <a:noFill/>
          <a:ln w="9525" cap="flat" cmpd="sng">
            <a:solidFill>
              <a:schemeClr val="tx1"/>
            </a:solidFill>
            <a:prstDash val="solid"/>
            <a:miter/>
            <a:headEnd type="none" w="med" len="med"/>
            <a:tailEnd type="none" w="med" len="me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内容占位符 1"/>
          <p:cNvSpPr>
            <a:spLocks noGrp="1"/>
          </p:cNvSpPr>
          <p:nvPr>
            <p:ph idx="1"/>
          </p:nvPr>
        </p:nvSpPr>
        <p:spPr>
          <a:xfrm>
            <a:off x="423863" y="1754188"/>
            <a:ext cx="11107737" cy="4370387"/>
          </a:xfrm>
          <a:ln/>
        </p:spPr>
        <p:txBody>
          <a:bodyPr vert="horz" wrap="square" lIns="91440" tIns="45720" rIns="91440" bIns="45720" anchor="t" anchorCtr="0"/>
          <a:p>
            <a:pPr marL="361950" indent="-361950">
              <a:buClr>
                <a:srgbClr val="032089"/>
              </a:buClr>
            </a:pP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sklearn</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中提供的分类算法非常多，分别存在于不同的模块中。常用的分类算法如</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下表</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所示。</a:t>
            </a:r>
            <a:endParaRPr kumimoji="1" lang="zh-CN" altLang="en-US"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33795" name="标题 2"/>
          <p:cNvSpPr>
            <a:spLocks noGrp="1"/>
          </p:cNvSpPr>
          <p:nvPr>
            <p:ph type="title"/>
          </p:nvPr>
        </p:nvSpPr>
        <p:spPr>
          <a:xfrm>
            <a:off x="255588" y="358775"/>
            <a:ext cx="10972800" cy="528638"/>
          </a:xfrm>
          <a:ln/>
        </p:spPr>
        <p:txBody>
          <a:bodyPr vert="horz" wrap="square" lIns="91440" tIns="45720" rIns="91440" bIns="45720" anchor="ctr" anchorCtr="0"/>
          <a:p>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使用</a:t>
            </a:r>
            <a:r>
              <a:rPr kumimoji="1" lang="en-US" altLang="zh-CN" dirty="0">
                <a:latin typeface="微软雅黑" panose="020B0503020204020204" pitchFamily="34" charset="-122"/>
                <a:ea typeface="微软雅黑" panose="020B0503020204020204" pitchFamily="34" charset="-122"/>
                <a:cs typeface="Times New Roman" panose="02020603050405020304" pitchFamily="18" charset="0"/>
              </a:rPr>
              <a:t>sklearn</a:t>
            </a: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估计器构建分类模型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33796" name="内容占位符 3"/>
          <p:cNvSpPr>
            <a:spLocks noGrp="1"/>
          </p:cNvSpPr>
          <p:nvPr>
            <p:ph idx="10"/>
          </p:nvPr>
        </p:nvSpPr>
        <p:spPr>
          <a:xfrm>
            <a:off x="423863" y="1138238"/>
            <a:ext cx="11107737" cy="427037"/>
          </a:xfrm>
          <a:ln/>
        </p:spPr>
        <p:txBody>
          <a:bodyPr vert="horz" wrap="square" lIns="91440" tIns="45720" rIns="91440" bIns="45720" anchor="ctr" anchorCtr="0"/>
          <a:p>
            <a:pPr/>
            <a:r>
              <a:rPr kumimoji="1" lang="en-US" altLang="zh-CN" b="1" dirty="0">
                <a:latin typeface="微软雅黑" panose="020B0503020204020204" pitchFamily="34" charset="-122"/>
                <a:ea typeface="微软雅黑" panose="020B0503020204020204" pitchFamily="34" charset="-122"/>
                <a:cs typeface="宋体" panose="02010600030101010101" pitchFamily="2" charset="-122"/>
              </a:rPr>
              <a:t>sklearn</a:t>
            </a:r>
            <a:r>
              <a:rPr kumimoji="1" lang="zh-CN" altLang="zh-CN" b="1" dirty="0">
                <a:latin typeface="微软雅黑" panose="020B0503020204020204" pitchFamily="34" charset="-122"/>
                <a:ea typeface="微软雅黑" panose="020B0503020204020204" pitchFamily="34" charset="-122"/>
                <a:cs typeface="宋体" panose="02010600030101010101" pitchFamily="2" charset="-122"/>
              </a:rPr>
              <a:t>库常用分类算法函数</a:t>
            </a:r>
            <a:endParaRPr kumimoji="1" lang="zh-CN" altLang="en-US" b="1" dirty="0">
              <a:latin typeface="微软雅黑" panose="020B0503020204020204" pitchFamily="34" charset="-122"/>
              <a:ea typeface="微软雅黑" panose="020B0503020204020204" pitchFamily="34" charset="-122"/>
              <a:cs typeface="宋体" panose="02010600030101010101" pitchFamily="2" charset="-122"/>
            </a:endParaRPr>
          </a:p>
        </p:txBody>
      </p:sp>
      <p:graphicFrame>
        <p:nvGraphicFramePr>
          <p:cNvPr id="6" name="表格 5"/>
          <p:cNvGraphicFramePr>
            <a:graphicFrameLocks noGrp="1"/>
          </p:cNvGraphicFramePr>
          <p:nvPr/>
        </p:nvGraphicFramePr>
        <p:xfrm>
          <a:off x="1492250" y="2443163"/>
          <a:ext cx="8031163" cy="3455988"/>
        </p:xfrm>
        <a:graphic>
          <a:graphicData uri="http://schemas.openxmlformats.org/drawingml/2006/table">
            <a:tbl>
              <a:tblPr firstRow="1" bandRow="1">
                <a:tableStyleId>{5C22544A-7EE6-4342-B048-85BDC9FD1C3A}</a:tableStyleId>
              </a:tblPr>
              <a:tblGrid>
                <a:gridCol w="2358831"/>
                <a:gridCol w="3339857"/>
                <a:gridCol w="2332475"/>
              </a:tblGrid>
              <a:tr h="431998">
                <a:tc>
                  <a:txBody>
                    <a:bodyPr/>
                    <a:lstStyle/>
                    <a:p>
                      <a:pPr algn="ctr">
                        <a:spcAft>
                          <a:spcPts val="0"/>
                        </a:spcAft>
                      </a:pPr>
                      <a:r>
                        <a:rPr lang="zh-CN" sz="1800" kern="100" dirty="0">
                          <a:effectLst/>
                          <a:latin typeface="微软雅黑" panose="020B0503020204020204" pitchFamily="34" charset="-122"/>
                          <a:ea typeface="微软雅黑" panose="020B0503020204020204" pitchFamily="34" charset="-122"/>
                        </a:rPr>
                        <a:t>模块名称</a:t>
                      </a:r>
                      <a:endParaRPr lang="zh-CN" sz="1800" kern="100" dirty="0">
                        <a:effectLst/>
                        <a:latin typeface="微软雅黑" panose="020B0503020204020204" pitchFamily="34" charset="-122"/>
                        <a:ea typeface="微软雅黑" panose="020B0503020204020204" pitchFamily="34" charset="-122"/>
                        <a:cs typeface="Times New Roman" panose="02020603050405020304"/>
                      </a:endParaRPr>
                    </a:p>
                  </a:txBody>
                  <a:tcPr marL="34279" marR="34279" marT="0" marB="0" anchor="ctr"/>
                </a:tc>
                <a:tc>
                  <a:txBody>
                    <a:bodyPr/>
                    <a:lstStyle/>
                    <a:p>
                      <a:pPr algn="ctr">
                        <a:spcAft>
                          <a:spcPts val="0"/>
                        </a:spcAft>
                      </a:pPr>
                      <a:r>
                        <a:rPr lang="zh-CN" sz="1800" kern="100">
                          <a:effectLst/>
                          <a:latin typeface="微软雅黑" panose="020B0503020204020204" pitchFamily="34" charset="-122"/>
                          <a:ea typeface="微软雅黑" panose="020B0503020204020204" pitchFamily="34" charset="-122"/>
                        </a:rPr>
                        <a:t>函数名称</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34279" marR="34279" marT="0" marB="0" anchor="ctr"/>
                </a:tc>
                <a:tc>
                  <a:txBody>
                    <a:bodyPr/>
                    <a:lstStyle/>
                    <a:p>
                      <a:pPr algn="ctr">
                        <a:spcAft>
                          <a:spcPts val="0"/>
                        </a:spcAft>
                      </a:pPr>
                      <a:r>
                        <a:rPr lang="zh-CN" sz="1800" kern="100" dirty="0">
                          <a:effectLst/>
                          <a:latin typeface="微软雅黑" panose="020B0503020204020204" pitchFamily="34" charset="-122"/>
                          <a:ea typeface="微软雅黑" panose="020B0503020204020204" pitchFamily="34" charset="-122"/>
                        </a:rPr>
                        <a:t>算法名称</a:t>
                      </a:r>
                      <a:endParaRPr lang="zh-CN" sz="1800" kern="100" dirty="0">
                        <a:effectLst/>
                        <a:latin typeface="微软雅黑" panose="020B0503020204020204" pitchFamily="34" charset="-122"/>
                        <a:ea typeface="微软雅黑" panose="020B0503020204020204" pitchFamily="34" charset="-122"/>
                        <a:cs typeface="Times New Roman" panose="02020603050405020304"/>
                      </a:endParaRPr>
                    </a:p>
                  </a:txBody>
                  <a:tcPr marL="34279" marR="34279" marT="0" marB="0" anchor="ctr"/>
                </a:tc>
              </a:tr>
              <a:tr h="431998">
                <a:tc>
                  <a:txBody>
                    <a:bodyPr/>
                    <a:lstStyle/>
                    <a:p>
                      <a:pPr algn="ctr">
                        <a:spcAft>
                          <a:spcPts val="0"/>
                        </a:spcAft>
                      </a:pPr>
                      <a:r>
                        <a:rPr lang="en-US" sz="1800" kern="100">
                          <a:effectLst/>
                          <a:latin typeface="微软雅黑" panose="020B0503020204020204" pitchFamily="34" charset="-122"/>
                          <a:ea typeface="微软雅黑" panose="020B0503020204020204" pitchFamily="34" charset="-122"/>
                        </a:rPr>
                        <a:t>linear_model</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34279" marR="34279" marT="0" marB="0" anchor="ctr"/>
                </a:tc>
                <a:tc>
                  <a:txBody>
                    <a:bodyPr/>
                    <a:lstStyle/>
                    <a:p>
                      <a:pPr algn="ctr">
                        <a:spcAft>
                          <a:spcPts val="0"/>
                        </a:spcAft>
                      </a:pPr>
                      <a:r>
                        <a:rPr lang="en-US" sz="1800" kern="100">
                          <a:effectLst/>
                          <a:latin typeface="微软雅黑" panose="020B0503020204020204" pitchFamily="34" charset="-122"/>
                          <a:ea typeface="微软雅黑" panose="020B0503020204020204" pitchFamily="34" charset="-122"/>
                        </a:rPr>
                        <a:t>LogisticRegression</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34279" marR="34279" marT="0" marB="0" anchor="ctr"/>
                </a:tc>
                <a:tc>
                  <a:txBody>
                    <a:bodyPr/>
                    <a:lstStyle/>
                    <a:p>
                      <a:pPr algn="ctr">
                        <a:spcAft>
                          <a:spcPts val="0"/>
                        </a:spcAft>
                      </a:pPr>
                      <a:r>
                        <a:rPr lang="zh-CN" sz="1800" kern="100">
                          <a:effectLst/>
                          <a:latin typeface="微软雅黑" panose="020B0503020204020204" pitchFamily="34" charset="-122"/>
                          <a:ea typeface="微软雅黑" panose="020B0503020204020204" pitchFamily="34" charset="-122"/>
                        </a:rPr>
                        <a:t>逻辑斯蒂回归</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34279" marR="34279" marT="0" marB="0" anchor="ctr"/>
                </a:tc>
              </a:tr>
              <a:tr h="431998">
                <a:tc>
                  <a:txBody>
                    <a:bodyPr/>
                    <a:lstStyle/>
                    <a:p>
                      <a:pPr algn="ctr">
                        <a:spcAft>
                          <a:spcPts val="0"/>
                        </a:spcAft>
                      </a:pPr>
                      <a:r>
                        <a:rPr lang="en-US" sz="1800" kern="100">
                          <a:effectLst/>
                          <a:latin typeface="微软雅黑" panose="020B0503020204020204" pitchFamily="34" charset="-122"/>
                          <a:ea typeface="微软雅黑" panose="020B0503020204020204" pitchFamily="34" charset="-122"/>
                        </a:rPr>
                        <a:t>svm</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34279" marR="34279" marT="0" marB="0" anchor="ctr"/>
                </a:tc>
                <a:tc>
                  <a:txBody>
                    <a:bodyPr/>
                    <a:lstStyle/>
                    <a:p>
                      <a:pPr algn="ctr">
                        <a:spcAft>
                          <a:spcPts val="0"/>
                        </a:spcAft>
                      </a:pPr>
                      <a:r>
                        <a:rPr lang="en-US" sz="1800" kern="100">
                          <a:effectLst/>
                          <a:latin typeface="微软雅黑" panose="020B0503020204020204" pitchFamily="34" charset="-122"/>
                          <a:ea typeface="微软雅黑" panose="020B0503020204020204" pitchFamily="34" charset="-122"/>
                        </a:rPr>
                        <a:t>SVC</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34279" marR="34279" marT="0" marB="0" anchor="ctr"/>
                </a:tc>
                <a:tc>
                  <a:txBody>
                    <a:bodyPr/>
                    <a:lstStyle/>
                    <a:p>
                      <a:pPr algn="ctr">
                        <a:spcAft>
                          <a:spcPts val="0"/>
                        </a:spcAft>
                      </a:pPr>
                      <a:r>
                        <a:rPr lang="zh-CN" sz="1800" kern="100">
                          <a:effectLst/>
                          <a:latin typeface="微软雅黑" panose="020B0503020204020204" pitchFamily="34" charset="-122"/>
                          <a:ea typeface="微软雅黑" panose="020B0503020204020204" pitchFamily="34" charset="-122"/>
                        </a:rPr>
                        <a:t>支持向量机</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34279" marR="34279" marT="0" marB="0" anchor="ctr"/>
                </a:tc>
              </a:tr>
              <a:tr h="431998">
                <a:tc>
                  <a:txBody>
                    <a:bodyPr/>
                    <a:lstStyle/>
                    <a:p>
                      <a:pPr algn="ctr">
                        <a:spcAft>
                          <a:spcPts val="0"/>
                        </a:spcAft>
                      </a:pPr>
                      <a:r>
                        <a:rPr lang="en-US" sz="1800" kern="100" dirty="0">
                          <a:effectLst/>
                          <a:latin typeface="微软雅黑" panose="020B0503020204020204" pitchFamily="34" charset="-122"/>
                          <a:ea typeface="微软雅黑" panose="020B0503020204020204" pitchFamily="34" charset="-122"/>
                        </a:rPr>
                        <a:t>neighbors</a:t>
                      </a:r>
                      <a:endParaRPr lang="zh-CN" sz="1800" kern="100" dirty="0">
                        <a:effectLst/>
                        <a:latin typeface="微软雅黑" panose="020B0503020204020204" pitchFamily="34" charset="-122"/>
                        <a:ea typeface="微软雅黑" panose="020B0503020204020204" pitchFamily="34" charset="-122"/>
                        <a:cs typeface="Times New Roman" panose="02020603050405020304"/>
                      </a:endParaRPr>
                    </a:p>
                  </a:txBody>
                  <a:tcPr marL="34279" marR="34279" marT="0" marB="0" anchor="ctr"/>
                </a:tc>
                <a:tc>
                  <a:txBody>
                    <a:bodyPr/>
                    <a:lstStyle/>
                    <a:p>
                      <a:pPr algn="ctr">
                        <a:spcAft>
                          <a:spcPts val="0"/>
                        </a:spcAft>
                      </a:pPr>
                      <a:r>
                        <a:rPr lang="en-US" sz="1800" kern="100">
                          <a:effectLst/>
                          <a:latin typeface="微软雅黑" panose="020B0503020204020204" pitchFamily="34" charset="-122"/>
                          <a:ea typeface="微软雅黑" panose="020B0503020204020204" pitchFamily="34" charset="-122"/>
                        </a:rPr>
                        <a:t>KNeighborsClassifier</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34279" marR="34279" marT="0" marB="0" anchor="ctr"/>
                </a:tc>
                <a:tc>
                  <a:txBody>
                    <a:bodyPr/>
                    <a:lstStyle/>
                    <a:p>
                      <a:pPr algn="ctr">
                        <a:spcAft>
                          <a:spcPts val="0"/>
                        </a:spcAft>
                      </a:pPr>
                      <a:r>
                        <a:rPr lang="en-US" sz="1800" kern="100">
                          <a:effectLst/>
                          <a:latin typeface="微软雅黑" panose="020B0503020204020204" pitchFamily="34" charset="-122"/>
                          <a:ea typeface="微软雅黑" panose="020B0503020204020204" pitchFamily="34" charset="-122"/>
                        </a:rPr>
                        <a:t>K</a:t>
                      </a:r>
                      <a:r>
                        <a:rPr lang="zh-CN" sz="1800" kern="100">
                          <a:effectLst/>
                          <a:latin typeface="微软雅黑" panose="020B0503020204020204" pitchFamily="34" charset="-122"/>
                          <a:ea typeface="微软雅黑" panose="020B0503020204020204" pitchFamily="34" charset="-122"/>
                        </a:rPr>
                        <a:t>最近邻分类</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34279" marR="34279" marT="0" marB="0" anchor="ctr"/>
                </a:tc>
              </a:tr>
              <a:tr h="431998">
                <a:tc>
                  <a:txBody>
                    <a:bodyPr/>
                    <a:lstStyle/>
                    <a:p>
                      <a:pPr algn="ctr">
                        <a:spcAft>
                          <a:spcPts val="0"/>
                        </a:spcAft>
                      </a:pPr>
                      <a:r>
                        <a:rPr lang="en-US" sz="1800" kern="100">
                          <a:effectLst/>
                          <a:latin typeface="微软雅黑" panose="020B0503020204020204" pitchFamily="34" charset="-122"/>
                          <a:ea typeface="微软雅黑" panose="020B0503020204020204" pitchFamily="34" charset="-122"/>
                        </a:rPr>
                        <a:t>naive_bayes</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34279" marR="34279" marT="0" marB="0" anchor="ctr"/>
                </a:tc>
                <a:tc>
                  <a:txBody>
                    <a:bodyPr/>
                    <a:lstStyle/>
                    <a:p>
                      <a:pPr algn="ctr">
                        <a:spcAft>
                          <a:spcPts val="0"/>
                        </a:spcAft>
                      </a:pPr>
                      <a:r>
                        <a:rPr lang="en-US" sz="1800" kern="100">
                          <a:effectLst/>
                          <a:latin typeface="微软雅黑" panose="020B0503020204020204" pitchFamily="34" charset="-122"/>
                          <a:ea typeface="微软雅黑" panose="020B0503020204020204" pitchFamily="34" charset="-122"/>
                        </a:rPr>
                        <a:t>GaussianNB</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34279" marR="34279" marT="0" marB="0" anchor="ctr"/>
                </a:tc>
                <a:tc>
                  <a:txBody>
                    <a:bodyPr/>
                    <a:lstStyle/>
                    <a:p>
                      <a:pPr algn="ctr">
                        <a:spcAft>
                          <a:spcPts val="0"/>
                        </a:spcAft>
                      </a:pPr>
                      <a:r>
                        <a:rPr lang="zh-CN" sz="1800" kern="100">
                          <a:effectLst/>
                          <a:latin typeface="微软雅黑" panose="020B0503020204020204" pitchFamily="34" charset="-122"/>
                          <a:ea typeface="微软雅黑" panose="020B0503020204020204" pitchFamily="34" charset="-122"/>
                        </a:rPr>
                        <a:t>高斯朴素贝叶斯</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34279" marR="34279" marT="0" marB="0" anchor="ctr"/>
                </a:tc>
              </a:tr>
              <a:tr h="431998">
                <a:tc>
                  <a:txBody>
                    <a:bodyPr/>
                    <a:lstStyle/>
                    <a:p>
                      <a:pPr algn="ctr">
                        <a:spcAft>
                          <a:spcPts val="0"/>
                        </a:spcAft>
                      </a:pPr>
                      <a:r>
                        <a:rPr lang="en-US" sz="1800" kern="100">
                          <a:effectLst/>
                          <a:latin typeface="微软雅黑" panose="020B0503020204020204" pitchFamily="34" charset="-122"/>
                          <a:ea typeface="微软雅黑" panose="020B0503020204020204" pitchFamily="34" charset="-122"/>
                        </a:rPr>
                        <a:t>tree</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34279" marR="34279" marT="0" marB="0" anchor="ctr"/>
                </a:tc>
                <a:tc>
                  <a:txBody>
                    <a:bodyPr/>
                    <a:lstStyle/>
                    <a:p>
                      <a:pPr algn="ctr">
                        <a:spcAft>
                          <a:spcPts val="0"/>
                        </a:spcAft>
                      </a:pPr>
                      <a:r>
                        <a:rPr lang="en-US" sz="1800" kern="100">
                          <a:effectLst/>
                          <a:latin typeface="微软雅黑" panose="020B0503020204020204" pitchFamily="34" charset="-122"/>
                          <a:ea typeface="微软雅黑" panose="020B0503020204020204" pitchFamily="34" charset="-122"/>
                        </a:rPr>
                        <a:t>DecisionTreeClassifier</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34279" marR="34279" marT="0" marB="0" anchor="ctr"/>
                </a:tc>
                <a:tc>
                  <a:txBody>
                    <a:bodyPr/>
                    <a:lstStyle/>
                    <a:p>
                      <a:pPr algn="ctr">
                        <a:spcAft>
                          <a:spcPts val="0"/>
                        </a:spcAft>
                      </a:pPr>
                      <a:r>
                        <a:rPr lang="zh-CN" sz="1800" kern="100">
                          <a:effectLst/>
                          <a:latin typeface="微软雅黑" panose="020B0503020204020204" pitchFamily="34" charset="-122"/>
                          <a:ea typeface="微软雅黑" panose="020B0503020204020204" pitchFamily="34" charset="-122"/>
                        </a:rPr>
                        <a:t>分类决策树</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34279" marR="34279" marT="0" marB="0" anchor="ctr"/>
                </a:tc>
              </a:tr>
              <a:tr h="431998">
                <a:tc>
                  <a:txBody>
                    <a:bodyPr/>
                    <a:lstStyle/>
                    <a:p>
                      <a:pPr algn="ctr">
                        <a:spcAft>
                          <a:spcPts val="0"/>
                        </a:spcAft>
                      </a:pPr>
                      <a:r>
                        <a:rPr lang="en-US" sz="1800" kern="100">
                          <a:effectLst/>
                          <a:latin typeface="微软雅黑" panose="020B0503020204020204" pitchFamily="34" charset="-122"/>
                          <a:ea typeface="微软雅黑" panose="020B0503020204020204" pitchFamily="34" charset="-122"/>
                        </a:rPr>
                        <a:t>ensemble</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34279" marR="34279" marT="0" marB="0" anchor="ctr"/>
                </a:tc>
                <a:tc>
                  <a:txBody>
                    <a:bodyPr/>
                    <a:lstStyle/>
                    <a:p>
                      <a:pPr algn="ctr">
                        <a:spcAft>
                          <a:spcPts val="0"/>
                        </a:spcAft>
                      </a:pPr>
                      <a:r>
                        <a:rPr lang="en-US" sz="1800" kern="100" dirty="0">
                          <a:effectLst/>
                          <a:latin typeface="微软雅黑" panose="020B0503020204020204" pitchFamily="34" charset="-122"/>
                          <a:ea typeface="微软雅黑" panose="020B0503020204020204" pitchFamily="34" charset="-122"/>
                        </a:rPr>
                        <a:t>RandomForestClassifier</a:t>
                      </a:r>
                      <a:endParaRPr lang="zh-CN" sz="1800" kern="100" dirty="0">
                        <a:effectLst/>
                        <a:latin typeface="微软雅黑" panose="020B0503020204020204" pitchFamily="34" charset="-122"/>
                        <a:ea typeface="微软雅黑" panose="020B0503020204020204" pitchFamily="34" charset="-122"/>
                        <a:cs typeface="Times New Roman" panose="02020603050405020304"/>
                      </a:endParaRPr>
                    </a:p>
                  </a:txBody>
                  <a:tcPr marL="34279" marR="34279" marT="0" marB="0" anchor="ctr"/>
                </a:tc>
                <a:tc>
                  <a:txBody>
                    <a:bodyPr/>
                    <a:lstStyle/>
                    <a:p>
                      <a:pPr algn="ctr">
                        <a:spcAft>
                          <a:spcPts val="0"/>
                        </a:spcAft>
                      </a:pPr>
                      <a:r>
                        <a:rPr lang="zh-CN" sz="1800" kern="100">
                          <a:effectLst/>
                          <a:latin typeface="微软雅黑" panose="020B0503020204020204" pitchFamily="34" charset="-122"/>
                          <a:ea typeface="微软雅黑" panose="020B0503020204020204" pitchFamily="34" charset="-122"/>
                        </a:rPr>
                        <a:t>随机森林分类</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34279" marR="34279" marT="0" marB="0" anchor="ctr"/>
                </a:tc>
              </a:tr>
              <a:tr h="431998">
                <a:tc>
                  <a:txBody>
                    <a:bodyPr/>
                    <a:lstStyle/>
                    <a:p>
                      <a:pPr algn="ctr">
                        <a:spcAft>
                          <a:spcPts val="0"/>
                        </a:spcAft>
                      </a:pPr>
                      <a:r>
                        <a:rPr lang="en-US" sz="1800" kern="100">
                          <a:effectLst/>
                          <a:latin typeface="微软雅黑" panose="020B0503020204020204" pitchFamily="34" charset="-122"/>
                          <a:ea typeface="微软雅黑" panose="020B0503020204020204" pitchFamily="34" charset="-122"/>
                        </a:rPr>
                        <a:t>ensemble</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34279" marR="34279" marT="0" marB="0" anchor="ctr"/>
                </a:tc>
                <a:tc>
                  <a:txBody>
                    <a:bodyPr/>
                    <a:lstStyle/>
                    <a:p>
                      <a:pPr algn="ctr">
                        <a:spcAft>
                          <a:spcPts val="0"/>
                        </a:spcAft>
                      </a:pPr>
                      <a:r>
                        <a:rPr lang="en-US" sz="1800" kern="100">
                          <a:effectLst/>
                          <a:latin typeface="微软雅黑" panose="020B0503020204020204" pitchFamily="34" charset="-122"/>
                          <a:ea typeface="微软雅黑" panose="020B0503020204020204" pitchFamily="34" charset="-122"/>
                        </a:rPr>
                        <a:t>GradientBoostingClassifier</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34279" marR="34279" marT="0" marB="0" anchor="ctr"/>
                </a:tc>
                <a:tc>
                  <a:txBody>
                    <a:bodyPr/>
                    <a:lstStyle/>
                    <a:p>
                      <a:pPr algn="ctr">
                        <a:spcAft>
                          <a:spcPts val="0"/>
                        </a:spcAft>
                      </a:pPr>
                      <a:r>
                        <a:rPr lang="zh-CN" sz="1800" kern="100" dirty="0">
                          <a:effectLst/>
                          <a:latin typeface="微软雅黑" panose="020B0503020204020204" pitchFamily="34" charset="-122"/>
                          <a:ea typeface="微软雅黑" panose="020B0503020204020204" pitchFamily="34" charset="-122"/>
                        </a:rPr>
                        <a:t>梯度提升分类树</a:t>
                      </a:r>
                      <a:endParaRPr lang="zh-CN" sz="1800" kern="100" dirty="0">
                        <a:effectLst/>
                        <a:latin typeface="微软雅黑" panose="020B0503020204020204" pitchFamily="34" charset="-122"/>
                        <a:ea typeface="微软雅黑" panose="020B0503020204020204" pitchFamily="34" charset="-122"/>
                        <a:cs typeface="Times New Roman" panose="02020603050405020304"/>
                      </a:endParaRPr>
                    </a:p>
                  </a:txBody>
                  <a:tcPr marL="34279" marR="34279" marT="0" marB="0" anchor="ct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内容占位符 1"/>
          <p:cNvSpPr>
            <a:spLocks noGrp="1"/>
          </p:cNvSpPr>
          <p:nvPr>
            <p:ph idx="1"/>
          </p:nvPr>
        </p:nvSpPr>
        <p:spPr>
          <a:xfrm>
            <a:off x="423863" y="1754188"/>
            <a:ext cx="11107737" cy="4370387"/>
          </a:xfrm>
          <a:ln/>
        </p:spPr>
        <p:txBody>
          <a:bodyPr vert="horz" wrap="square" lIns="91440" tIns="45720" rIns="91440" bIns="45720" anchor="t" anchorCtr="0"/>
          <a:p>
            <a:pPr marL="361950" indent="-361950">
              <a:buClr>
                <a:srgbClr val="032089"/>
              </a:buClr>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分类模型对测试集进行预测而得出的准确率并不能很好地反映模型的性能，为了有效判断一个预测模型的性能表现，需要结合真实值，计算出精确率、召回率、</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F1</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值和</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Cohen’s Kappa</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系数等指标来衡量。常规分类模型的评价指标如表所示</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分类模型评价方法前</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4</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种都是分值越高越好，其使用方法基本相同。</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361950" indent="-361950">
              <a:buClr>
                <a:srgbClr val="032089"/>
              </a:buClr>
            </a:pP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sklearn</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的</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metrics</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模块还提供了一个能够输出分类模型评价报告的函数</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classfication_report</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361950" indent="-361950">
              <a:buClr>
                <a:srgbClr val="032089"/>
              </a:buClr>
            </a:pPr>
            <a:endParaRPr kumimoji="1" lang="zh-CN" altLang="en-US"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34819" name="标题 2"/>
          <p:cNvSpPr>
            <a:spLocks noGrp="1"/>
          </p:cNvSpPr>
          <p:nvPr>
            <p:ph type="title"/>
          </p:nvPr>
        </p:nvSpPr>
        <p:spPr>
          <a:xfrm>
            <a:off x="255588" y="358775"/>
            <a:ext cx="10972800" cy="528638"/>
          </a:xfrm>
          <a:ln/>
        </p:spPr>
        <p:txBody>
          <a:bodyPr vert="horz" wrap="square" lIns="91440" tIns="45720" rIns="91440" bIns="45720" anchor="ctr" anchorCtr="0"/>
          <a:p>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评价分类模型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34820" name="内容占位符 3"/>
          <p:cNvSpPr>
            <a:spLocks noGrp="1"/>
          </p:cNvSpPr>
          <p:nvPr>
            <p:ph idx="10"/>
          </p:nvPr>
        </p:nvSpPr>
        <p:spPr>
          <a:xfrm>
            <a:off x="423863" y="1138238"/>
            <a:ext cx="11107737" cy="427037"/>
          </a:xfrm>
          <a:ln/>
        </p:spPr>
        <p:txBody>
          <a:bodyPr vert="horz" wrap="square" lIns="91440" tIns="45720" rIns="91440" bIns="45720" anchor="ctr" anchorCtr="0"/>
          <a:p>
            <a:pPr/>
            <a:r>
              <a:rPr kumimoji="1" lang="zh-CN" altLang="zh-CN" b="1" dirty="0">
                <a:latin typeface="微软雅黑" panose="020B0503020204020204" pitchFamily="34" charset="-122"/>
                <a:ea typeface="微软雅黑" panose="020B0503020204020204" pitchFamily="34" charset="-122"/>
                <a:cs typeface="宋体" panose="02010600030101010101" pitchFamily="2" charset="-122"/>
              </a:rPr>
              <a:t>分类模型的评价指标</a:t>
            </a:r>
            <a:endParaRPr kumimoji="1" lang="zh-CN" altLang="en-US" b="1" dirty="0">
              <a:latin typeface="微软雅黑" panose="020B0503020204020204" pitchFamily="34" charset="-122"/>
              <a:ea typeface="微软雅黑" panose="020B0503020204020204" pitchFamily="34" charset="-122"/>
              <a:cs typeface="宋体" panose="02010600030101010101" pitchFamily="2" charset="-122"/>
            </a:endParaRPr>
          </a:p>
        </p:txBody>
      </p:sp>
      <p:graphicFrame>
        <p:nvGraphicFramePr>
          <p:cNvPr id="5" name="表格 4"/>
          <p:cNvGraphicFramePr>
            <a:graphicFrameLocks noGrp="1"/>
          </p:cNvGraphicFramePr>
          <p:nvPr/>
        </p:nvGraphicFramePr>
        <p:xfrm>
          <a:off x="1612900" y="3636963"/>
          <a:ext cx="8189913" cy="2590800"/>
        </p:xfrm>
        <a:graphic>
          <a:graphicData uri="http://schemas.openxmlformats.org/drawingml/2006/table">
            <a:tbl>
              <a:tblPr firstRow="1" bandRow="1">
                <a:tableStyleId>{5C22544A-7EE6-4342-B048-85BDC9FD1C3A}</a:tableStyleId>
              </a:tblPr>
              <a:tblGrid>
                <a:gridCol w="3145159"/>
                <a:gridCol w="1495603"/>
                <a:gridCol w="3549151"/>
              </a:tblGrid>
              <a:tr h="431800">
                <a:tc>
                  <a:txBody>
                    <a:bodyPr/>
                    <a:lstStyle/>
                    <a:p>
                      <a:pPr algn="ctr">
                        <a:spcAft>
                          <a:spcPts val="0"/>
                        </a:spcAft>
                      </a:pPr>
                      <a:r>
                        <a:rPr lang="zh-CN" sz="1800" kern="100" dirty="0">
                          <a:effectLst/>
                          <a:latin typeface="微软雅黑" panose="020B0503020204020204" pitchFamily="34" charset="-122"/>
                          <a:ea typeface="微软雅黑" panose="020B0503020204020204" pitchFamily="34" charset="-122"/>
                        </a:rPr>
                        <a:t>方法名称</a:t>
                      </a:r>
                      <a:endParaRPr lang="zh-CN" sz="1800" kern="100" dirty="0">
                        <a:effectLst/>
                        <a:latin typeface="微软雅黑" panose="020B0503020204020204" pitchFamily="34" charset="-122"/>
                        <a:ea typeface="微软雅黑" panose="020B0503020204020204" pitchFamily="34" charset="-122"/>
                        <a:cs typeface="Times New Roman" panose="02020603050405020304"/>
                      </a:endParaRPr>
                    </a:p>
                  </a:txBody>
                  <a:tcPr marL="45707" marR="45707" marT="0" marB="0" anchor="ctr"/>
                </a:tc>
                <a:tc>
                  <a:txBody>
                    <a:bodyPr/>
                    <a:lstStyle/>
                    <a:p>
                      <a:pPr algn="ctr">
                        <a:spcAft>
                          <a:spcPts val="0"/>
                        </a:spcAft>
                      </a:pPr>
                      <a:r>
                        <a:rPr lang="zh-CN" sz="1800" kern="100" dirty="0">
                          <a:effectLst/>
                          <a:latin typeface="微软雅黑" panose="020B0503020204020204" pitchFamily="34" charset="-122"/>
                          <a:ea typeface="微软雅黑" panose="020B0503020204020204" pitchFamily="34" charset="-122"/>
                        </a:rPr>
                        <a:t>最佳值</a:t>
                      </a:r>
                      <a:endParaRPr lang="zh-CN" sz="1800" kern="100" dirty="0">
                        <a:effectLst/>
                        <a:latin typeface="微软雅黑" panose="020B0503020204020204" pitchFamily="34" charset="-122"/>
                        <a:ea typeface="微软雅黑" panose="020B0503020204020204" pitchFamily="34" charset="-122"/>
                        <a:cs typeface="Times New Roman" panose="02020603050405020304"/>
                      </a:endParaRPr>
                    </a:p>
                  </a:txBody>
                  <a:tcPr marL="45707" marR="45707" marT="0" marB="0" anchor="ctr"/>
                </a:tc>
                <a:tc>
                  <a:txBody>
                    <a:bodyPr/>
                    <a:lstStyle/>
                    <a:p>
                      <a:pPr algn="ctr">
                        <a:spcAft>
                          <a:spcPts val="0"/>
                        </a:spcAft>
                      </a:pPr>
                      <a:r>
                        <a:rPr lang="en-US" sz="1800" kern="100" dirty="0">
                          <a:effectLst/>
                          <a:latin typeface="微软雅黑" panose="020B0503020204020204" pitchFamily="34" charset="-122"/>
                          <a:ea typeface="微软雅黑" panose="020B0503020204020204" pitchFamily="34" charset="-122"/>
                        </a:rPr>
                        <a:t>sklearn</a:t>
                      </a:r>
                      <a:r>
                        <a:rPr lang="zh-CN" sz="1800" kern="100" dirty="0">
                          <a:effectLst/>
                          <a:latin typeface="微软雅黑" panose="020B0503020204020204" pitchFamily="34" charset="-122"/>
                          <a:ea typeface="微软雅黑" panose="020B0503020204020204" pitchFamily="34" charset="-122"/>
                        </a:rPr>
                        <a:t>函数</a:t>
                      </a:r>
                      <a:endParaRPr lang="zh-CN" sz="1800" kern="100" dirty="0">
                        <a:effectLst/>
                        <a:latin typeface="微软雅黑" panose="020B0503020204020204" pitchFamily="34" charset="-122"/>
                        <a:ea typeface="微软雅黑" panose="020B0503020204020204" pitchFamily="34" charset="-122"/>
                        <a:cs typeface="Times New Roman" panose="02020603050405020304"/>
                      </a:endParaRPr>
                    </a:p>
                  </a:txBody>
                  <a:tcPr marL="45707" marR="45707" marT="0" marB="0" anchor="ctr"/>
                </a:tc>
              </a:tr>
              <a:tr h="431800">
                <a:tc>
                  <a:txBody>
                    <a:bodyPr/>
                    <a:lstStyle/>
                    <a:p>
                      <a:pPr algn="ctr">
                        <a:spcAft>
                          <a:spcPts val="0"/>
                        </a:spcAft>
                      </a:pPr>
                      <a:r>
                        <a:rPr lang="en-US" sz="1800" kern="100" dirty="0">
                          <a:effectLst/>
                          <a:latin typeface="微软雅黑" panose="020B0503020204020204" pitchFamily="34" charset="-122"/>
                          <a:ea typeface="微软雅黑" panose="020B0503020204020204" pitchFamily="34" charset="-122"/>
                        </a:rPr>
                        <a:t>Precision</a:t>
                      </a:r>
                      <a:r>
                        <a:rPr lang="zh-CN" sz="1800" kern="100" dirty="0">
                          <a:effectLst/>
                          <a:latin typeface="微软雅黑" panose="020B0503020204020204" pitchFamily="34" charset="-122"/>
                          <a:ea typeface="微软雅黑" panose="020B0503020204020204" pitchFamily="34" charset="-122"/>
                        </a:rPr>
                        <a:t>（精确率）</a:t>
                      </a:r>
                      <a:endParaRPr lang="zh-CN" sz="1800" kern="100" dirty="0">
                        <a:effectLst/>
                        <a:latin typeface="微软雅黑" panose="020B0503020204020204" pitchFamily="34" charset="-122"/>
                        <a:ea typeface="微软雅黑" panose="020B0503020204020204" pitchFamily="34" charset="-122"/>
                        <a:cs typeface="Times New Roman" panose="02020603050405020304"/>
                      </a:endParaRPr>
                    </a:p>
                  </a:txBody>
                  <a:tcPr marL="45707" marR="45707" marT="0" marB="0" anchor="ctr"/>
                </a:tc>
                <a:tc>
                  <a:txBody>
                    <a:bodyPr/>
                    <a:lstStyle/>
                    <a:p>
                      <a:pPr algn="ctr">
                        <a:spcAft>
                          <a:spcPts val="0"/>
                        </a:spcAft>
                      </a:pPr>
                      <a:r>
                        <a:rPr lang="en-US" sz="1800" kern="100">
                          <a:effectLst/>
                          <a:latin typeface="微软雅黑" panose="020B0503020204020204" pitchFamily="34" charset="-122"/>
                          <a:ea typeface="微软雅黑" panose="020B0503020204020204" pitchFamily="34" charset="-122"/>
                        </a:rPr>
                        <a:t>1.0</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45707" marR="45707" marT="0" marB="0" anchor="ctr"/>
                </a:tc>
                <a:tc>
                  <a:txBody>
                    <a:bodyPr/>
                    <a:lstStyle/>
                    <a:p>
                      <a:pPr algn="ctr">
                        <a:spcAft>
                          <a:spcPts val="0"/>
                        </a:spcAft>
                      </a:pPr>
                      <a:r>
                        <a:rPr lang="en-US" sz="1800" kern="100">
                          <a:effectLst/>
                          <a:latin typeface="微软雅黑" panose="020B0503020204020204" pitchFamily="34" charset="-122"/>
                          <a:ea typeface="微软雅黑" panose="020B0503020204020204" pitchFamily="34" charset="-122"/>
                        </a:rPr>
                        <a:t>metrics.precision_score</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45707" marR="45707" marT="0" marB="0" anchor="ctr"/>
                </a:tc>
              </a:tr>
              <a:tr h="431800">
                <a:tc>
                  <a:txBody>
                    <a:bodyPr/>
                    <a:lstStyle/>
                    <a:p>
                      <a:pPr algn="ctr">
                        <a:spcAft>
                          <a:spcPts val="0"/>
                        </a:spcAft>
                      </a:pPr>
                      <a:r>
                        <a:rPr lang="en-US" sz="1800" kern="100" dirty="0">
                          <a:effectLst/>
                          <a:latin typeface="微软雅黑" panose="020B0503020204020204" pitchFamily="34" charset="-122"/>
                          <a:ea typeface="微软雅黑" panose="020B0503020204020204" pitchFamily="34" charset="-122"/>
                        </a:rPr>
                        <a:t>Recall</a:t>
                      </a:r>
                      <a:r>
                        <a:rPr lang="zh-CN" sz="1800" kern="100" dirty="0">
                          <a:effectLst/>
                          <a:latin typeface="微软雅黑" panose="020B0503020204020204" pitchFamily="34" charset="-122"/>
                          <a:ea typeface="微软雅黑" panose="020B0503020204020204" pitchFamily="34" charset="-122"/>
                        </a:rPr>
                        <a:t>（召回率）</a:t>
                      </a:r>
                      <a:endParaRPr lang="zh-CN" sz="1800" kern="100" dirty="0">
                        <a:effectLst/>
                        <a:latin typeface="微软雅黑" panose="020B0503020204020204" pitchFamily="34" charset="-122"/>
                        <a:ea typeface="微软雅黑" panose="020B0503020204020204" pitchFamily="34" charset="-122"/>
                        <a:cs typeface="Times New Roman" panose="02020603050405020304"/>
                      </a:endParaRPr>
                    </a:p>
                  </a:txBody>
                  <a:tcPr marL="45707" marR="45707" marT="0" marB="0" anchor="ctr"/>
                </a:tc>
                <a:tc>
                  <a:txBody>
                    <a:bodyPr/>
                    <a:lstStyle/>
                    <a:p>
                      <a:pPr algn="ctr">
                        <a:spcAft>
                          <a:spcPts val="0"/>
                        </a:spcAft>
                      </a:pPr>
                      <a:r>
                        <a:rPr lang="en-US" sz="1800" kern="100">
                          <a:effectLst/>
                          <a:latin typeface="微软雅黑" panose="020B0503020204020204" pitchFamily="34" charset="-122"/>
                          <a:ea typeface="微软雅黑" panose="020B0503020204020204" pitchFamily="34" charset="-122"/>
                        </a:rPr>
                        <a:t>1.0</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45707" marR="45707" marT="0" marB="0" anchor="ctr"/>
                </a:tc>
                <a:tc>
                  <a:txBody>
                    <a:bodyPr/>
                    <a:lstStyle/>
                    <a:p>
                      <a:pPr algn="ctr">
                        <a:spcAft>
                          <a:spcPts val="0"/>
                        </a:spcAft>
                      </a:pPr>
                      <a:r>
                        <a:rPr lang="en-US" sz="1800" kern="100">
                          <a:effectLst/>
                          <a:latin typeface="微软雅黑" panose="020B0503020204020204" pitchFamily="34" charset="-122"/>
                          <a:ea typeface="微软雅黑" panose="020B0503020204020204" pitchFamily="34" charset="-122"/>
                        </a:rPr>
                        <a:t>metrics.recall_score</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45707" marR="45707" marT="0" marB="0" anchor="ctr"/>
                </a:tc>
              </a:tr>
              <a:tr h="431800">
                <a:tc>
                  <a:txBody>
                    <a:bodyPr/>
                    <a:lstStyle/>
                    <a:p>
                      <a:pPr algn="ctr">
                        <a:spcAft>
                          <a:spcPts val="0"/>
                        </a:spcAft>
                      </a:pPr>
                      <a:r>
                        <a:rPr lang="en-US" sz="1800" kern="100">
                          <a:effectLst/>
                          <a:latin typeface="微软雅黑" panose="020B0503020204020204" pitchFamily="34" charset="-122"/>
                          <a:ea typeface="微软雅黑" panose="020B0503020204020204" pitchFamily="34" charset="-122"/>
                        </a:rPr>
                        <a:t>F1</a:t>
                      </a:r>
                      <a:r>
                        <a:rPr lang="zh-CN" sz="1800" kern="100">
                          <a:effectLst/>
                          <a:latin typeface="微软雅黑" panose="020B0503020204020204" pitchFamily="34" charset="-122"/>
                          <a:ea typeface="微软雅黑" panose="020B0503020204020204" pitchFamily="34" charset="-122"/>
                        </a:rPr>
                        <a:t>值</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45707" marR="45707" marT="0" marB="0" anchor="ctr"/>
                </a:tc>
                <a:tc>
                  <a:txBody>
                    <a:bodyPr/>
                    <a:lstStyle/>
                    <a:p>
                      <a:pPr algn="ctr">
                        <a:spcAft>
                          <a:spcPts val="0"/>
                        </a:spcAft>
                      </a:pPr>
                      <a:r>
                        <a:rPr lang="en-US" sz="1800" kern="100">
                          <a:effectLst/>
                          <a:latin typeface="微软雅黑" panose="020B0503020204020204" pitchFamily="34" charset="-122"/>
                          <a:ea typeface="微软雅黑" panose="020B0503020204020204" pitchFamily="34" charset="-122"/>
                        </a:rPr>
                        <a:t>1.0</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45707" marR="45707" marT="0" marB="0" anchor="ctr"/>
                </a:tc>
                <a:tc>
                  <a:txBody>
                    <a:bodyPr/>
                    <a:lstStyle/>
                    <a:p>
                      <a:pPr algn="ctr">
                        <a:spcAft>
                          <a:spcPts val="0"/>
                        </a:spcAft>
                      </a:pPr>
                      <a:r>
                        <a:rPr lang="en-US" sz="1800" kern="100">
                          <a:effectLst/>
                          <a:latin typeface="微软雅黑" panose="020B0503020204020204" pitchFamily="34" charset="-122"/>
                          <a:ea typeface="微软雅黑" panose="020B0503020204020204" pitchFamily="34" charset="-122"/>
                        </a:rPr>
                        <a:t>metrics.f1_score</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45707" marR="45707" marT="0" marB="0" anchor="ctr"/>
                </a:tc>
              </a:tr>
              <a:tr h="431800">
                <a:tc>
                  <a:txBody>
                    <a:bodyPr/>
                    <a:lstStyle/>
                    <a:p>
                      <a:pPr algn="ctr">
                        <a:spcAft>
                          <a:spcPts val="0"/>
                        </a:spcAft>
                      </a:pPr>
                      <a:r>
                        <a:rPr lang="en-US" sz="1800" kern="100">
                          <a:effectLst/>
                          <a:latin typeface="微软雅黑" panose="020B0503020204020204" pitchFamily="34" charset="-122"/>
                          <a:ea typeface="微软雅黑" panose="020B0503020204020204" pitchFamily="34" charset="-122"/>
                        </a:rPr>
                        <a:t>Cohen’s Kappa</a:t>
                      </a:r>
                      <a:r>
                        <a:rPr lang="zh-CN" sz="1800" kern="100">
                          <a:effectLst/>
                          <a:latin typeface="微软雅黑" panose="020B0503020204020204" pitchFamily="34" charset="-122"/>
                          <a:ea typeface="微软雅黑" panose="020B0503020204020204" pitchFamily="34" charset="-122"/>
                        </a:rPr>
                        <a:t>系数</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45707" marR="45707" marT="0" marB="0" anchor="ctr"/>
                </a:tc>
                <a:tc>
                  <a:txBody>
                    <a:bodyPr/>
                    <a:lstStyle/>
                    <a:p>
                      <a:pPr algn="ctr">
                        <a:spcAft>
                          <a:spcPts val="0"/>
                        </a:spcAft>
                      </a:pPr>
                      <a:r>
                        <a:rPr lang="en-US" sz="1800" kern="100">
                          <a:effectLst/>
                          <a:latin typeface="微软雅黑" panose="020B0503020204020204" pitchFamily="34" charset="-122"/>
                          <a:ea typeface="微软雅黑" panose="020B0503020204020204" pitchFamily="34" charset="-122"/>
                        </a:rPr>
                        <a:t>1.0</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45707" marR="45707" marT="0" marB="0" anchor="ctr"/>
                </a:tc>
                <a:tc>
                  <a:txBody>
                    <a:bodyPr/>
                    <a:lstStyle/>
                    <a:p>
                      <a:pPr algn="ctr">
                        <a:spcAft>
                          <a:spcPts val="0"/>
                        </a:spcAft>
                      </a:pPr>
                      <a:r>
                        <a:rPr lang="en-US" sz="1800" kern="100">
                          <a:effectLst/>
                          <a:latin typeface="微软雅黑" panose="020B0503020204020204" pitchFamily="34" charset="-122"/>
                          <a:ea typeface="微软雅黑" panose="020B0503020204020204" pitchFamily="34" charset="-122"/>
                        </a:rPr>
                        <a:t>metrics.cohen_kappa_score</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45707" marR="45707" marT="0" marB="0" anchor="ctr"/>
                </a:tc>
              </a:tr>
              <a:tr h="431800">
                <a:tc>
                  <a:txBody>
                    <a:bodyPr/>
                    <a:lstStyle/>
                    <a:p>
                      <a:pPr algn="ctr">
                        <a:spcAft>
                          <a:spcPts val="0"/>
                        </a:spcAft>
                      </a:pPr>
                      <a:r>
                        <a:rPr lang="en-US" sz="1800" kern="100">
                          <a:effectLst/>
                          <a:latin typeface="微软雅黑" panose="020B0503020204020204" pitchFamily="34" charset="-122"/>
                          <a:ea typeface="微软雅黑" panose="020B0503020204020204" pitchFamily="34" charset="-122"/>
                        </a:rPr>
                        <a:t>ROC</a:t>
                      </a:r>
                      <a:r>
                        <a:rPr lang="zh-CN" sz="1800" kern="100">
                          <a:effectLst/>
                          <a:latin typeface="微软雅黑" panose="020B0503020204020204" pitchFamily="34" charset="-122"/>
                          <a:ea typeface="微软雅黑" panose="020B0503020204020204" pitchFamily="34" charset="-122"/>
                        </a:rPr>
                        <a:t>曲线</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45707" marR="45707" marT="0" marB="0" anchor="ctr"/>
                </a:tc>
                <a:tc>
                  <a:txBody>
                    <a:bodyPr/>
                    <a:lstStyle/>
                    <a:p>
                      <a:pPr algn="ctr">
                        <a:spcAft>
                          <a:spcPts val="0"/>
                        </a:spcAft>
                      </a:pPr>
                      <a:r>
                        <a:rPr lang="zh-CN" sz="1800" kern="100">
                          <a:effectLst/>
                          <a:latin typeface="微软雅黑" panose="020B0503020204020204" pitchFamily="34" charset="-122"/>
                          <a:ea typeface="微软雅黑" panose="020B0503020204020204" pitchFamily="34" charset="-122"/>
                        </a:rPr>
                        <a:t>最靠近</a:t>
                      </a:r>
                      <a:r>
                        <a:rPr lang="en-US" sz="1800" kern="100">
                          <a:effectLst/>
                          <a:latin typeface="微软雅黑" panose="020B0503020204020204" pitchFamily="34" charset="-122"/>
                          <a:ea typeface="微软雅黑" panose="020B0503020204020204" pitchFamily="34" charset="-122"/>
                        </a:rPr>
                        <a:t>y</a:t>
                      </a:r>
                      <a:r>
                        <a:rPr lang="zh-CN" sz="1800" kern="100">
                          <a:effectLst/>
                          <a:latin typeface="微软雅黑" panose="020B0503020204020204" pitchFamily="34" charset="-122"/>
                          <a:ea typeface="微软雅黑" panose="020B0503020204020204" pitchFamily="34" charset="-122"/>
                        </a:rPr>
                        <a:t>轴</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45707" marR="45707" marT="0" marB="0" anchor="ctr"/>
                </a:tc>
                <a:tc>
                  <a:txBody>
                    <a:bodyPr/>
                    <a:lstStyle/>
                    <a:p>
                      <a:pPr algn="ctr">
                        <a:spcAft>
                          <a:spcPts val="0"/>
                        </a:spcAft>
                      </a:pPr>
                      <a:r>
                        <a:rPr lang="en-US" sz="1800" kern="100" dirty="0">
                          <a:effectLst/>
                          <a:latin typeface="微软雅黑" panose="020B0503020204020204" pitchFamily="34" charset="-122"/>
                          <a:ea typeface="微软雅黑" panose="020B0503020204020204" pitchFamily="34" charset="-122"/>
                        </a:rPr>
                        <a:t>metrics. </a:t>
                      </a:r>
                      <a:r>
                        <a:rPr lang="en-US" sz="1800" kern="100" dirty="0" err="1">
                          <a:effectLst/>
                          <a:latin typeface="微软雅黑" panose="020B0503020204020204" pitchFamily="34" charset="-122"/>
                          <a:ea typeface="微软雅黑" panose="020B0503020204020204" pitchFamily="34" charset="-122"/>
                        </a:rPr>
                        <a:t>roc_curve</a:t>
                      </a:r>
                      <a:endParaRPr lang="zh-CN" sz="1800" kern="100" dirty="0">
                        <a:effectLst/>
                        <a:latin typeface="微软雅黑" panose="020B0503020204020204" pitchFamily="34" charset="-122"/>
                        <a:ea typeface="微软雅黑" panose="020B0503020204020204" pitchFamily="34" charset="-122"/>
                        <a:cs typeface="Times New Roman" panose="02020603050405020304"/>
                      </a:endParaRPr>
                    </a:p>
                  </a:txBody>
                  <a:tcPr marL="45707" marR="45707" marT="0" marB="0" anchor="ct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内容占位符 1"/>
          <p:cNvSpPr>
            <a:spLocks noGrp="1"/>
          </p:cNvSpPr>
          <p:nvPr>
            <p:ph idx="1"/>
          </p:nvPr>
        </p:nvSpPr>
        <p:spPr>
          <a:xfrm>
            <a:off x="423863" y="1514475"/>
            <a:ext cx="11107737" cy="4368800"/>
          </a:xfrm>
          <a:ln/>
        </p:spPr>
        <p:txBody>
          <a:bodyPr vert="horz" wrap="square" lIns="91440" tIns="45720" rIns="91440" bIns="45720" anchor="t" anchorCtr="0"/>
          <a:p>
            <a:pPr marL="361950" indent="-361950">
              <a:spcBef>
                <a:spcPts val="400"/>
              </a:spcBef>
              <a:buClr>
                <a:srgbClr val="032089"/>
              </a:buClr>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除了使用数值，表格形式评估分类模型的性能，还可通过绘制</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ROC</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曲线的方式来评估分类模型</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361950" indent="-361950">
              <a:spcBef>
                <a:spcPts val="400"/>
              </a:spcBef>
              <a:buClr>
                <a:srgbClr val="032089"/>
              </a:buClr>
            </a:pP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ROC</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曲线横纵坐标范围为</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[0,1]</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，通常情况下</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ROC</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曲线与</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X</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轴形成的面积越大，表示模型性能越好。但是当</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ROC</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曲线</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处于下图中蓝色</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虚线</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的位置</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就</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表明了模型的计算结果基本都是随机得来的，在此种情况下模型起到的作用几乎为零。故在实际中</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ROC</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曲线离</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图中蓝色</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虚线越远表示模型效果越好。</a:t>
            </a:r>
            <a:endParaRPr kumimoji="1" lang="zh-CN" altLang="en-US"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35843" name="标题 2"/>
          <p:cNvSpPr>
            <a:spLocks noGrp="1"/>
          </p:cNvSpPr>
          <p:nvPr>
            <p:ph type="title"/>
          </p:nvPr>
        </p:nvSpPr>
        <p:spPr>
          <a:xfrm>
            <a:off x="255588" y="358775"/>
            <a:ext cx="10972800" cy="528638"/>
          </a:xfrm>
          <a:ln/>
        </p:spPr>
        <p:txBody>
          <a:bodyPr vert="horz" wrap="square" lIns="91440" tIns="45720" rIns="91440" bIns="45720" anchor="ctr" anchorCtr="0"/>
          <a:p>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评价分类模型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35844" name="内容占位符 3"/>
          <p:cNvSpPr>
            <a:spLocks noGrp="1"/>
          </p:cNvSpPr>
          <p:nvPr>
            <p:ph idx="10"/>
          </p:nvPr>
        </p:nvSpPr>
        <p:spPr>
          <a:xfrm>
            <a:off x="423863" y="1138238"/>
            <a:ext cx="11107737" cy="427037"/>
          </a:xfrm>
          <a:ln/>
        </p:spPr>
        <p:txBody>
          <a:bodyPr vert="horz" wrap="square" lIns="91440" tIns="45720" rIns="91440" bIns="45720" anchor="ctr" anchorCtr="0"/>
          <a:p>
            <a:pPr/>
            <a:r>
              <a:rPr kumimoji="1" lang="en-US" altLang="zh-CN" b="1" dirty="0">
                <a:latin typeface="微软雅黑" panose="020B0503020204020204" pitchFamily="34" charset="-122"/>
                <a:ea typeface="微软雅黑" panose="020B0503020204020204" pitchFamily="34" charset="-122"/>
                <a:cs typeface="宋体" panose="02010600030101010101" pitchFamily="2" charset="-122"/>
              </a:rPr>
              <a:t>ROC</a:t>
            </a:r>
            <a:r>
              <a:rPr kumimoji="1" lang="zh-CN" altLang="zh-CN" b="1" dirty="0">
                <a:latin typeface="微软雅黑" panose="020B0503020204020204" pitchFamily="34" charset="-122"/>
                <a:ea typeface="微软雅黑" panose="020B0503020204020204" pitchFamily="34" charset="-122"/>
                <a:cs typeface="宋体" panose="02010600030101010101" pitchFamily="2" charset="-122"/>
              </a:rPr>
              <a:t>曲线</a:t>
            </a:r>
            <a:endParaRPr kumimoji="1" lang="zh-CN" altLang="en-US" b="1" dirty="0">
              <a:latin typeface="微软雅黑" panose="020B0503020204020204" pitchFamily="34" charset="-122"/>
              <a:ea typeface="微软雅黑" panose="020B0503020204020204" pitchFamily="34" charset="-122"/>
              <a:cs typeface="宋体" panose="02010600030101010101" pitchFamily="2" charset="-122"/>
            </a:endParaRPr>
          </a:p>
        </p:txBody>
      </p:sp>
      <p:pic>
        <p:nvPicPr>
          <p:cNvPr id="35845" name="Picture 2"/>
          <p:cNvPicPr>
            <a:picLocks noChangeAspect="1"/>
          </p:cNvPicPr>
          <p:nvPr/>
        </p:nvPicPr>
        <p:blipFill>
          <a:blip r:embed="rId1"/>
          <a:stretch>
            <a:fillRect/>
          </a:stretch>
        </p:blipFill>
        <p:spPr>
          <a:xfrm>
            <a:off x="2779713" y="3295650"/>
            <a:ext cx="5356225" cy="3041650"/>
          </a:xfrm>
          <a:prstGeom prst="rect">
            <a:avLst/>
          </a:prstGeom>
          <a:noFill/>
          <a:ln w="9525">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18" name="直接连接符 6"/>
          <p:cNvCxnSpPr/>
          <p:nvPr/>
        </p:nvCxnSpPr>
        <p:spPr>
          <a:xfrm>
            <a:off x="3265488" y="1081088"/>
            <a:ext cx="4763" cy="5192713"/>
          </a:xfrm>
          <a:prstGeom prst="line">
            <a:avLst/>
          </a:prstGeom>
        </p:spPr>
        <p:style>
          <a:lnRef idx="2">
            <a:schemeClr val="dk1"/>
          </a:lnRef>
          <a:fillRef idx="0">
            <a:schemeClr val="dk1"/>
          </a:fillRef>
          <a:effectRef idx="1">
            <a:schemeClr val="dk1"/>
          </a:effectRef>
          <a:fontRef idx="minor">
            <a:schemeClr val="tx1"/>
          </a:fontRef>
        </p:style>
      </p:cxnSp>
      <p:sp>
        <p:nvSpPr>
          <p:cNvPr id="19" name="Line 2"/>
          <p:cNvSpPr>
            <a:spLocks noChangeShapeType="1"/>
          </p:cNvSpPr>
          <p:nvPr/>
        </p:nvSpPr>
        <p:spPr bwMode="auto">
          <a:xfrm>
            <a:off x="2636838" y="4657725"/>
            <a:ext cx="6605588" cy="0"/>
          </a:xfrm>
          <a:prstGeom prst="line">
            <a:avLst/>
          </a:prstGeom>
        </p:spPr>
        <p:style>
          <a:lnRef idx="2">
            <a:schemeClr val="dk1"/>
          </a:lnRef>
          <a:fillRef idx="0">
            <a:schemeClr val="dk1"/>
          </a:fillRef>
          <a:effectRef idx="1">
            <a:schemeClr val="dk1"/>
          </a:effectRef>
          <a:fontRef idx="minor">
            <a:schemeClr val="tx1"/>
          </a:fontRef>
        </p:style>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905" b="0"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20" name="Oval 15"/>
          <p:cNvSpPr>
            <a:spLocks noChangeArrowheads="1"/>
          </p:cNvSpPr>
          <p:nvPr/>
        </p:nvSpPr>
        <p:spPr bwMode="auto">
          <a:xfrm>
            <a:off x="2904947" y="13850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1</a:t>
            </a:r>
            <a:endPar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3" name="AutoShape 17"/>
          <p:cNvSpPr>
            <a:spLocks noChangeArrowheads="1"/>
          </p:cNvSpPr>
          <p:nvPr/>
        </p:nvSpPr>
        <p:spPr bwMode="auto">
          <a:xfrm>
            <a:off x="4000531" y="229752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构建并评价聚类模型</a:t>
            </a:r>
            <a:endPar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36874" name="标题 3"/>
          <p:cNvSpPr>
            <a:spLocks noGrp="1"/>
          </p:cNvSpPr>
          <p:nvPr>
            <p:ph type="title"/>
          </p:nvPr>
        </p:nvSpPr>
        <p:spPr>
          <a:xfrm>
            <a:off x="255588" y="358775"/>
            <a:ext cx="10972800" cy="528638"/>
          </a:xfrm>
          <a:ln/>
        </p:spPr>
        <p:txBody>
          <a:bodyPr vert="horz" wrap="square" lIns="91440" tIns="45720" rIns="91440" bIns="45720" anchor="ctr" anchorCtr="0"/>
          <a:p>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目录</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13" name="AutoShape 17"/>
          <p:cNvSpPr>
            <a:spLocks noChangeArrowheads="1"/>
          </p:cNvSpPr>
          <p:nvPr/>
        </p:nvSpPr>
        <p:spPr bwMode="auto">
          <a:xfrm>
            <a:off x="4000531" y="13130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使用</a:t>
            </a: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sklearn</a:t>
            </a:r>
            <a:r>
              <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转换器处理数据</a:t>
            </a:r>
            <a:endPar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5" name="Oval 15"/>
          <p:cNvSpPr>
            <a:spLocks noChangeArrowheads="1"/>
          </p:cNvSpPr>
          <p:nvPr/>
        </p:nvSpPr>
        <p:spPr bwMode="auto">
          <a:xfrm>
            <a:off x="2928857" y="231552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2</a:t>
            </a:r>
            <a:endPar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1" name="AutoShape 17"/>
          <p:cNvSpPr>
            <a:spLocks noChangeArrowheads="1"/>
          </p:cNvSpPr>
          <p:nvPr/>
        </p:nvSpPr>
        <p:spPr bwMode="auto">
          <a:xfrm>
            <a:off x="4012450" y="33052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构建并评价分类模型</a:t>
            </a:r>
            <a:endPar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22" name="Oval 15"/>
          <p:cNvSpPr>
            <a:spLocks noChangeArrowheads="1"/>
          </p:cNvSpPr>
          <p:nvPr/>
        </p:nvSpPr>
        <p:spPr bwMode="auto">
          <a:xfrm>
            <a:off x="2928857" y="33232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3</a:t>
            </a:r>
            <a:endPar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8" name="AutoShape 17"/>
          <p:cNvSpPr>
            <a:spLocks noChangeArrowheads="1"/>
          </p:cNvSpPr>
          <p:nvPr/>
        </p:nvSpPr>
        <p:spPr bwMode="auto">
          <a:xfrm>
            <a:off x="4012450" y="4315447"/>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构建并评价回归模型</a:t>
            </a:r>
            <a:endPar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29" name="Oval 15"/>
          <p:cNvSpPr>
            <a:spLocks noChangeArrowheads="1"/>
          </p:cNvSpPr>
          <p:nvPr/>
        </p:nvSpPr>
        <p:spPr bwMode="auto">
          <a:xfrm>
            <a:off x="2904947" y="4333447"/>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4</a:t>
            </a:r>
            <a:endPar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4" name="AutoShape 17"/>
          <p:cNvSpPr>
            <a:spLocks noChangeArrowheads="1"/>
          </p:cNvSpPr>
          <p:nvPr/>
        </p:nvSpPr>
        <p:spPr bwMode="auto">
          <a:xfrm>
            <a:off x="4036360" y="527022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小结</a:t>
            </a:r>
            <a:endPar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16" name="Oval 15"/>
          <p:cNvSpPr>
            <a:spLocks noChangeArrowheads="1"/>
          </p:cNvSpPr>
          <p:nvPr/>
        </p:nvSpPr>
        <p:spPr bwMode="auto">
          <a:xfrm>
            <a:off x="2928857" y="528822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5</a:t>
            </a:r>
            <a:endPar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内容占位符 1"/>
          <p:cNvSpPr>
            <a:spLocks noGrp="1"/>
          </p:cNvSpPr>
          <p:nvPr>
            <p:ph idx="1"/>
          </p:nvPr>
        </p:nvSpPr>
        <p:spPr>
          <a:xfrm>
            <a:off x="423863" y="1754188"/>
            <a:ext cx="5665787" cy="4370387"/>
          </a:xfrm>
          <a:ln/>
        </p:spPr>
        <p:txBody>
          <a:bodyPr vert="horz" wrap="square" lIns="91440" tIns="45720" rIns="91440" bIns="45720" anchor="t" anchorCtr="0"/>
          <a:p>
            <a:pPr marL="361950" indent="-361950">
              <a:buClr>
                <a:srgbClr val="032089"/>
              </a:buClr>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从</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19</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世纪初高斯提出最小二乘估计算起，回归分析的历史已有</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200</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多年。从经典的回归分析方法到近代的回归分析方法</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361950" indent="-361950">
              <a:buClr>
                <a:srgbClr val="032089"/>
              </a:buClr>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按照研究方法划分，回归分析研究的范围大致如图所示。</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361950" indent="-361950">
              <a:buClr>
                <a:srgbClr val="032089"/>
              </a:buClr>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回归算法的实现步骤和分类算法基本相同，分为学习和预测</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2</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个步骤。学习是通过训练样本数据来拟合回归方程；预测则是利用学习过程中拟合出的回归方程，将测试数据放入方程中求出预测值。</a:t>
            </a:r>
            <a:endParaRPr kumimoji="1" lang="zh-CN" altLang="en-US"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37891" name="标题 2"/>
          <p:cNvSpPr>
            <a:spLocks noGrp="1"/>
          </p:cNvSpPr>
          <p:nvPr>
            <p:ph type="title"/>
          </p:nvPr>
        </p:nvSpPr>
        <p:spPr>
          <a:xfrm>
            <a:off x="255588" y="358775"/>
            <a:ext cx="10972800" cy="528638"/>
          </a:xfrm>
          <a:ln/>
        </p:spPr>
        <p:txBody>
          <a:bodyPr vert="horz" wrap="square" lIns="91440" tIns="45720" rIns="91440" bIns="45720" anchor="ctr" anchorCtr="0"/>
          <a:p>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使用</a:t>
            </a:r>
            <a:r>
              <a:rPr kumimoji="1" lang="en-US" altLang="zh-CN" dirty="0">
                <a:latin typeface="微软雅黑" panose="020B0503020204020204" pitchFamily="34" charset="-122"/>
                <a:ea typeface="微软雅黑" panose="020B0503020204020204" pitchFamily="34" charset="-122"/>
                <a:cs typeface="Times New Roman" panose="02020603050405020304" pitchFamily="18" charset="0"/>
              </a:rPr>
              <a:t>sklearn</a:t>
            </a: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估计器构建回归模型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37892" name="内容占位符 3"/>
          <p:cNvSpPr>
            <a:spLocks noGrp="1"/>
          </p:cNvSpPr>
          <p:nvPr>
            <p:ph idx="10"/>
          </p:nvPr>
        </p:nvSpPr>
        <p:spPr>
          <a:xfrm>
            <a:off x="423863" y="1138238"/>
            <a:ext cx="11107737" cy="427037"/>
          </a:xfrm>
          <a:ln/>
        </p:spPr>
        <p:txBody>
          <a:bodyPr vert="horz" wrap="square" lIns="91440" tIns="45720" rIns="91440" bIns="45720" anchor="ctr" anchorCtr="0"/>
          <a:p>
            <a:pPr/>
            <a:r>
              <a:rPr kumimoji="1" lang="zh-CN" altLang="zh-CN" b="1" dirty="0">
                <a:latin typeface="微软雅黑" panose="020B0503020204020204" pitchFamily="34" charset="-122"/>
                <a:ea typeface="微软雅黑" panose="020B0503020204020204" pitchFamily="34" charset="-122"/>
                <a:cs typeface="宋体" panose="02010600030101010101" pitchFamily="2" charset="-122"/>
              </a:rPr>
              <a:t>回归分析方法</a:t>
            </a:r>
            <a:endParaRPr kumimoji="1" lang="zh-CN" altLang="en-US" b="1" dirty="0">
              <a:latin typeface="微软雅黑" panose="020B0503020204020204" pitchFamily="34" charset="-122"/>
              <a:ea typeface="微软雅黑" panose="020B0503020204020204" pitchFamily="34" charset="-122"/>
              <a:cs typeface="宋体" panose="02010600030101010101" pitchFamily="2" charset="-122"/>
            </a:endParaRPr>
          </a:p>
        </p:txBody>
      </p:sp>
      <p:pic>
        <p:nvPicPr>
          <p:cNvPr id="37893" name="Picture 2"/>
          <p:cNvPicPr>
            <a:picLocks noChangeAspect="1"/>
          </p:cNvPicPr>
          <p:nvPr/>
        </p:nvPicPr>
        <p:blipFill>
          <a:blip r:embed="rId1"/>
          <a:stretch>
            <a:fillRect/>
          </a:stretch>
        </p:blipFill>
        <p:spPr>
          <a:xfrm>
            <a:off x="6089650" y="1511300"/>
            <a:ext cx="4987925" cy="4745038"/>
          </a:xfrm>
          <a:prstGeom prst="rect">
            <a:avLst/>
          </a:prstGeom>
          <a:noFill/>
          <a:ln w="9525" cap="flat" cmpd="sng">
            <a:solidFill>
              <a:schemeClr val="tx1"/>
            </a:solidFill>
            <a:prstDash val="solid"/>
            <a:miter/>
            <a:headEnd type="none" w="med" len="med"/>
            <a:tailEnd type="none" w="med" len="me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 name="内容占位符 4"/>
          <p:cNvGraphicFramePr>
            <a:graphicFrameLocks noGrp="1"/>
          </p:cNvGraphicFramePr>
          <p:nvPr>
            <p:ph idx="1"/>
          </p:nvPr>
        </p:nvGraphicFramePr>
        <p:xfrm>
          <a:off x="898525" y="1758950"/>
          <a:ext cx="9980613" cy="4211638"/>
        </p:xfrm>
        <a:graphic>
          <a:graphicData uri="http://schemas.openxmlformats.org/drawingml/2006/table">
            <a:tbl>
              <a:tblPr firstRow="1" bandRow="1">
                <a:tableStyleId>{5C22544A-7EE6-4342-B048-85BDC9FD1C3A}</a:tableStyleId>
              </a:tblPr>
              <a:tblGrid>
                <a:gridCol w="1689266"/>
                <a:gridCol w="2316927"/>
                <a:gridCol w="5974420"/>
              </a:tblGrid>
              <a:tr h="457219">
                <a:tc>
                  <a:txBody>
                    <a:bodyPr/>
                    <a:lstStyle/>
                    <a:p>
                      <a:pPr algn="ctr">
                        <a:spcAft>
                          <a:spcPts val="0"/>
                        </a:spcAft>
                      </a:pPr>
                      <a:r>
                        <a:rPr lang="zh-CN" sz="1600" kern="100">
                          <a:effectLst/>
                          <a:latin typeface="微软雅黑" panose="020B0503020204020204" pitchFamily="34" charset="-122"/>
                          <a:ea typeface="微软雅黑" panose="020B0503020204020204" pitchFamily="34" charset="-122"/>
                        </a:rPr>
                        <a:t>回归模型名称</a:t>
                      </a:r>
                      <a:endParaRPr lang="zh-CN" sz="1600" kern="100">
                        <a:effectLst/>
                        <a:latin typeface="微软雅黑" panose="020B0503020204020204" pitchFamily="34" charset="-122"/>
                        <a:ea typeface="微软雅黑" panose="020B0503020204020204" pitchFamily="34" charset="-122"/>
                        <a:cs typeface="Times New Roman" panose="02020603050405020304"/>
                      </a:endParaRPr>
                    </a:p>
                  </a:txBody>
                  <a:tcPr marL="68578" marR="68578" marT="0" marB="0" anchor="ctr"/>
                </a:tc>
                <a:tc>
                  <a:txBody>
                    <a:bodyPr/>
                    <a:lstStyle/>
                    <a:p>
                      <a:pPr algn="ctr">
                        <a:spcAft>
                          <a:spcPts val="0"/>
                        </a:spcAft>
                      </a:pPr>
                      <a:r>
                        <a:rPr lang="zh-CN" sz="1600" kern="100">
                          <a:effectLst/>
                          <a:latin typeface="微软雅黑" panose="020B0503020204020204" pitchFamily="34" charset="-122"/>
                          <a:ea typeface="微软雅黑" panose="020B0503020204020204" pitchFamily="34" charset="-122"/>
                        </a:rPr>
                        <a:t>适用条件</a:t>
                      </a:r>
                      <a:endParaRPr lang="zh-CN" sz="1600" kern="100">
                        <a:effectLst/>
                        <a:latin typeface="微软雅黑" panose="020B0503020204020204" pitchFamily="34" charset="-122"/>
                        <a:ea typeface="微软雅黑" panose="020B0503020204020204" pitchFamily="34" charset="-122"/>
                        <a:cs typeface="Times New Roman" panose="02020603050405020304"/>
                      </a:endParaRPr>
                    </a:p>
                  </a:txBody>
                  <a:tcPr marL="68578" marR="68578" marT="0" marB="0" anchor="ctr"/>
                </a:tc>
                <a:tc>
                  <a:txBody>
                    <a:bodyPr/>
                    <a:lstStyle/>
                    <a:p>
                      <a:pPr algn="ctr">
                        <a:spcAft>
                          <a:spcPts val="0"/>
                        </a:spcAft>
                      </a:pPr>
                      <a:r>
                        <a:rPr lang="zh-CN" sz="1600" kern="100">
                          <a:effectLst/>
                          <a:latin typeface="微软雅黑" panose="020B0503020204020204" pitchFamily="34" charset="-122"/>
                          <a:ea typeface="微软雅黑" panose="020B0503020204020204" pitchFamily="34" charset="-122"/>
                        </a:rPr>
                        <a:t>算法描述</a:t>
                      </a:r>
                      <a:endParaRPr lang="zh-CN" sz="1600" kern="100">
                        <a:effectLst/>
                        <a:latin typeface="微软雅黑" panose="020B0503020204020204" pitchFamily="34" charset="-122"/>
                        <a:ea typeface="微软雅黑" panose="020B0503020204020204" pitchFamily="34" charset="-122"/>
                        <a:cs typeface="Times New Roman" panose="02020603050405020304"/>
                      </a:endParaRPr>
                    </a:p>
                  </a:txBody>
                  <a:tcPr marL="68578" marR="68578" marT="0" marB="0" anchor="ctr"/>
                </a:tc>
              </a:tr>
              <a:tr h="625736">
                <a:tc>
                  <a:txBody>
                    <a:bodyPr/>
                    <a:lstStyle/>
                    <a:p>
                      <a:pPr algn="ctr">
                        <a:spcAft>
                          <a:spcPts val="0"/>
                        </a:spcAft>
                      </a:pPr>
                      <a:r>
                        <a:rPr lang="zh-CN" sz="1600" kern="100">
                          <a:effectLst/>
                          <a:latin typeface="微软雅黑" panose="020B0503020204020204" pitchFamily="34" charset="-122"/>
                          <a:ea typeface="微软雅黑" panose="020B0503020204020204" pitchFamily="34" charset="-122"/>
                        </a:rPr>
                        <a:t>线性回归</a:t>
                      </a:r>
                      <a:endParaRPr lang="zh-CN" sz="1600" kern="100">
                        <a:effectLst/>
                        <a:latin typeface="微软雅黑" panose="020B0503020204020204" pitchFamily="34" charset="-122"/>
                        <a:ea typeface="微软雅黑" panose="020B0503020204020204" pitchFamily="34" charset="-122"/>
                        <a:cs typeface="Times New Roman" panose="02020603050405020304"/>
                      </a:endParaRPr>
                    </a:p>
                  </a:txBody>
                  <a:tcPr marL="68578" marR="68578" marT="0" marB="0" anchor="ctr"/>
                </a:tc>
                <a:tc>
                  <a:txBody>
                    <a:bodyPr/>
                    <a:lstStyle/>
                    <a:p>
                      <a:pPr algn="just">
                        <a:spcAft>
                          <a:spcPts val="0"/>
                        </a:spcAft>
                      </a:pPr>
                      <a:r>
                        <a:rPr lang="zh-CN" sz="1600" kern="100">
                          <a:effectLst/>
                          <a:latin typeface="微软雅黑" panose="020B0503020204020204" pitchFamily="34" charset="-122"/>
                          <a:ea typeface="微软雅黑" panose="020B0503020204020204" pitchFamily="34" charset="-122"/>
                        </a:rPr>
                        <a:t>因变量与自变量是线性关系</a:t>
                      </a:r>
                      <a:endParaRPr lang="zh-CN" sz="1600" kern="100">
                        <a:effectLst/>
                        <a:latin typeface="微软雅黑" panose="020B0503020204020204" pitchFamily="34" charset="-122"/>
                        <a:ea typeface="微软雅黑" panose="020B0503020204020204" pitchFamily="34" charset="-122"/>
                        <a:cs typeface="Times New Roman" panose="02020603050405020304"/>
                      </a:endParaRPr>
                    </a:p>
                  </a:txBody>
                  <a:tcPr marL="68578" marR="68578" marT="0" marB="0" anchor="ctr"/>
                </a:tc>
                <a:tc>
                  <a:txBody>
                    <a:bodyPr/>
                    <a:lstStyle/>
                    <a:p>
                      <a:pPr algn="just">
                        <a:spcAft>
                          <a:spcPts val="0"/>
                        </a:spcAft>
                      </a:pPr>
                      <a:r>
                        <a:rPr lang="zh-CN" sz="1600" kern="100" dirty="0">
                          <a:solidFill>
                            <a:schemeClr val="tx1"/>
                          </a:solidFill>
                          <a:effectLst/>
                          <a:latin typeface="微软雅黑" panose="020B0503020204020204" pitchFamily="34" charset="-122"/>
                          <a:ea typeface="微软雅黑" panose="020B0503020204020204" pitchFamily="34" charset="-122"/>
                          <a:cs typeface="+mn-cs"/>
                        </a:rPr>
                        <a:t>对一个或多个</a:t>
                      </a:r>
                      <a:r>
                        <a:rPr lang="en-US" sz="1600" kern="100" dirty="0">
                          <a:solidFill>
                            <a:schemeClr val="tx1"/>
                          </a:solidFill>
                          <a:effectLst/>
                          <a:latin typeface="微软雅黑" panose="020B0503020204020204" pitchFamily="34" charset="-122"/>
                          <a:ea typeface="微软雅黑" panose="020B0503020204020204" pitchFamily="34" charset="-122"/>
                          <a:cs typeface="+mn-cs"/>
                        </a:rPr>
                        <a:t>自变量</a:t>
                      </a:r>
                      <a:r>
                        <a:rPr lang="zh-CN" sz="1600" kern="100" dirty="0">
                          <a:solidFill>
                            <a:schemeClr val="tx1"/>
                          </a:solidFill>
                          <a:effectLst/>
                          <a:latin typeface="微软雅黑" panose="020B0503020204020204" pitchFamily="34" charset="-122"/>
                          <a:ea typeface="微软雅黑" panose="020B0503020204020204" pitchFamily="34" charset="-122"/>
                          <a:cs typeface="+mn-cs"/>
                        </a:rPr>
                        <a:t>和</a:t>
                      </a:r>
                      <a:r>
                        <a:rPr lang="en-US" sz="1600" kern="100" dirty="0">
                          <a:solidFill>
                            <a:schemeClr val="tx1"/>
                          </a:solidFill>
                          <a:effectLst/>
                          <a:latin typeface="微软雅黑" panose="020B0503020204020204" pitchFamily="34" charset="-122"/>
                          <a:ea typeface="微软雅黑" panose="020B0503020204020204" pitchFamily="34" charset="-122"/>
                          <a:cs typeface="+mn-cs"/>
                        </a:rPr>
                        <a:t>因变量</a:t>
                      </a:r>
                      <a:r>
                        <a:rPr lang="zh-CN" sz="1600" kern="100" dirty="0">
                          <a:solidFill>
                            <a:schemeClr val="tx1"/>
                          </a:solidFill>
                          <a:effectLst/>
                          <a:latin typeface="微软雅黑" panose="020B0503020204020204" pitchFamily="34" charset="-122"/>
                          <a:ea typeface="微软雅黑" panose="020B0503020204020204" pitchFamily="34" charset="-122"/>
                          <a:cs typeface="+mn-cs"/>
                        </a:rPr>
                        <a:t>之间的线性关系进行建模，可用最小二乘法求解模型系数。</a:t>
                      </a:r>
                      <a:endParaRPr lang="zh-CN" sz="1600" kern="100" dirty="0">
                        <a:solidFill>
                          <a:schemeClr val="tx1"/>
                        </a:solidFill>
                        <a:effectLst/>
                        <a:latin typeface="微软雅黑" panose="020B0503020204020204" pitchFamily="34" charset="-122"/>
                        <a:ea typeface="微软雅黑" panose="020B0503020204020204" pitchFamily="34" charset="-122"/>
                        <a:cs typeface="+mn-cs"/>
                      </a:endParaRPr>
                    </a:p>
                  </a:txBody>
                  <a:tcPr marL="68578" marR="68578" marT="0" marB="0" anchor="ctr"/>
                </a:tc>
              </a:tr>
              <a:tr h="938606">
                <a:tc>
                  <a:txBody>
                    <a:bodyPr/>
                    <a:lstStyle/>
                    <a:p>
                      <a:pPr algn="ctr">
                        <a:spcAft>
                          <a:spcPts val="0"/>
                        </a:spcAft>
                      </a:pPr>
                      <a:r>
                        <a:rPr lang="zh-CN" sz="1600" kern="100">
                          <a:effectLst/>
                          <a:latin typeface="微软雅黑" panose="020B0503020204020204" pitchFamily="34" charset="-122"/>
                          <a:ea typeface="微软雅黑" panose="020B0503020204020204" pitchFamily="34" charset="-122"/>
                        </a:rPr>
                        <a:t>非线性回归</a:t>
                      </a:r>
                      <a:endParaRPr lang="zh-CN" sz="1600" kern="100">
                        <a:effectLst/>
                        <a:latin typeface="微软雅黑" panose="020B0503020204020204" pitchFamily="34" charset="-122"/>
                        <a:ea typeface="微软雅黑" panose="020B0503020204020204" pitchFamily="34" charset="-122"/>
                        <a:cs typeface="Times New Roman" panose="02020603050405020304"/>
                      </a:endParaRPr>
                    </a:p>
                  </a:txBody>
                  <a:tcPr marL="68578" marR="68578" marT="0" marB="0" anchor="ctr"/>
                </a:tc>
                <a:tc>
                  <a:txBody>
                    <a:bodyPr/>
                    <a:lstStyle/>
                    <a:p>
                      <a:pPr algn="just">
                        <a:spcAft>
                          <a:spcPts val="0"/>
                        </a:spcAft>
                      </a:pPr>
                      <a:r>
                        <a:rPr lang="zh-CN" sz="1600" kern="100">
                          <a:effectLst/>
                          <a:latin typeface="微软雅黑" panose="020B0503020204020204" pitchFamily="34" charset="-122"/>
                          <a:ea typeface="微软雅黑" panose="020B0503020204020204" pitchFamily="34" charset="-122"/>
                        </a:rPr>
                        <a:t>因变量与自变量之间不都是线性关系</a:t>
                      </a:r>
                      <a:endParaRPr lang="zh-CN" sz="1600" kern="100">
                        <a:effectLst/>
                        <a:latin typeface="微软雅黑" panose="020B0503020204020204" pitchFamily="34" charset="-122"/>
                        <a:ea typeface="微软雅黑" panose="020B0503020204020204" pitchFamily="34" charset="-122"/>
                        <a:cs typeface="Times New Roman" panose="02020603050405020304"/>
                      </a:endParaRPr>
                    </a:p>
                  </a:txBody>
                  <a:tcPr marL="68578" marR="68578" marT="0" marB="0" anchor="ctr"/>
                </a:tc>
                <a:tc>
                  <a:txBody>
                    <a:bodyPr/>
                    <a:lstStyle/>
                    <a:p>
                      <a:pPr algn="just">
                        <a:spcAft>
                          <a:spcPts val="0"/>
                        </a:spcAft>
                      </a:pPr>
                      <a:r>
                        <a:rPr lang="zh-CN" sz="1600" kern="100" dirty="0">
                          <a:solidFill>
                            <a:schemeClr val="tx1"/>
                          </a:solidFill>
                          <a:effectLst/>
                          <a:latin typeface="微软雅黑" panose="020B0503020204020204" pitchFamily="34" charset="-122"/>
                          <a:ea typeface="微软雅黑" panose="020B0503020204020204" pitchFamily="34" charset="-122"/>
                          <a:cs typeface="+mn-cs"/>
                        </a:rPr>
                        <a:t>对一个或多个</a:t>
                      </a:r>
                      <a:r>
                        <a:rPr lang="en-US" sz="1600" kern="100" dirty="0">
                          <a:solidFill>
                            <a:schemeClr val="tx1"/>
                          </a:solidFill>
                          <a:effectLst/>
                          <a:latin typeface="微软雅黑" panose="020B0503020204020204" pitchFamily="34" charset="-122"/>
                          <a:ea typeface="微软雅黑" panose="020B0503020204020204" pitchFamily="34" charset="-122"/>
                          <a:cs typeface="+mn-cs"/>
                        </a:rPr>
                        <a:t>自变量</a:t>
                      </a:r>
                      <a:r>
                        <a:rPr lang="zh-CN" sz="1600" kern="100" dirty="0">
                          <a:solidFill>
                            <a:schemeClr val="tx1"/>
                          </a:solidFill>
                          <a:effectLst/>
                          <a:latin typeface="微软雅黑" panose="020B0503020204020204" pitchFamily="34" charset="-122"/>
                          <a:ea typeface="微软雅黑" panose="020B0503020204020204" pitchFamily="34" charset="-122"/>
                          <a:cs typeface="+mn-cs"/>
                        </a:rPr>
                        <a:t>和</a:t>
                      </a:r>
                      <a:r>
                        <a:rPr lang="en-US" sz="1600" kern="100" dirty="0">
                          <a:solidFill>
                            <a:schemeClr val="tx1"/>
                          </a:solidFill>
                          <a:effectLst/>
                          <a:latin typeface="微软雅黑" panose="020B0503020204020204" pitchFamily="34" charset="-122"/>
                          <a:ea typeface="微软雅黑" panose="020B0503020204020204" pitchFamily="34" charset="-122"/>
                          <a:cs typeface="+mn-cs"/>
                        </a:rPr>
                        <a:t>因变量</a:t>
                      </a:r>
                      <a:r>
                        <a:rPr lang="zh-CN" sz="1600" kern="100" dirty="0">
                          <a:solidFill>
                            <a:schemeClr val="tx1"/>
                          </a:solidFill>
                          <a:effectLst/>
                          <a:latin typeface="微软雅黑" panose="020B0503020204020204" pitchFamily="34" charset="-122"/>
                          <a:ea typeface="微软雅黑" panose="020B0503020204020204" pitchFamily="34" charset="-122"/>
                          <a:cs typeface="+mn-cs"/>
                        </a:rPr>
                        <a:t>之间的非线性关系进行建模。如果非线性关系可以通过简单的函数变换转化成线性关系，用线性回归的思想求解；如果不能转化，用非线性最小二乘方法求解。</a:t>
                      </a:r>
                      <a:endParaRPr lang="zh-CN" sz="1600" kern="100" dirty="0">
                        <a:solidFill>
                          <a:schemeClr val="tx1"/>
                        </a:solidFill>
                        <a:effectLst/>
                        <a:latin typeface="微软雅黑" panose="020B0503020204020204" pitchFamily="34" charset="-122"/>
                        <a:ea typeface="微软雅黑" panose="020B0503020204020204" pitchFamily="34" charset="-122"/>
                        <a:cs typeface="+mn-cs"/>
                      </a:endParaRPr>
                    </a:p>
                  </a:txBody>
                  <a:tcPr marL="68578" marR="68578" marT="0" marB="0" anchor="ctr"/>
                </a:tc>
              </a:tr>
              <a:tr h="625736">
                <a:tc>
                  <a:txBody>
                    <a:bodyPr/>
                    <a:lstStyle/>
                    <a:p>
                      <a:pPr algn="ctr">
                        <a:spcAft>
                          <a:spcPts val="0"/>
                        </a:spcAft>
                      </a:pPr>
                      <a:r>
                        <a:rPr lang="en-US" sz="1600" kern="100" dirty="0">
                          <a:effectLst/>
                          <a:latin typeface="微软雅黑" panose="020B0503020204020204" pitchFamily="34" charset="-122"/>
                          <a:ea typeface="微软雅黑" panose="020B0503020204020204" pitchFamily="34" charset="-122"/>
                        </a:rPr>
                        <a:t>Logistic</a:t>
                      </a:r>
                      <a:r>
                        <a:rPr lang="zh-CN" sz="1600" kern="100" dirty="0">
                          <a:effectLst/>
                          <a:latin typeface="微软雅黑" panose="020B0503020204020204" pitchFamily="34" charset="-122"/>
                          <a:ea typeface="微软雅黑" panose="020B0503020204020204" pitchFamily="34" charset="-122"/>
                        </a:rPr>
                        <a:t>回归</a:t>
                      </a:r>
                      <a:endParaRPr lang="zh-CN" sz="1600" kern="100" dirty="0">
                        <a:effectLst/>
                        <a:latin typeface="微软雅黑" panose="020B0503020204020204" pitchFamily="34" charset="-122"/>
                        <a:ea typeface="微软雅黑" panose="020B0503020204020204" pitchFamily="34" charset="-122"/>
                        <a:cs typeface="Times New Roman" panose="02020603050405020304"/>
                      </a:endParaRPr>
                    </a:p>
                  </a:txBody>
                  <a:tcPr marL="68578" marR="68578" marT="0" marB="0" anchor="ctr"/>
                </a:tc>
                <a:tc>
                  <a:txBody>
                    <a:bodyPr/>
                    <a:lstStyle/>
                    <a:p>
                      <a:pPr algn="just">
                        <a:spcAft>
                          <a:spcPts val="0"/>
                        </a:spcAft>
                      </a:pPr>
                      <a:r>
                        <a:rPr lang="zh-CN" sz="1600" kern="100">
                          <a:effectLst/>
                          <a:latin typeface="微软雅黑" panose="020B0503020204020204" pitchFamily="34" charset="-122"/>
                          <a:ea typeface="微软雅黑" panose="020B0503020204020204" pitchFamily="34" charset="-122"/>
                        </a:rPr>
                        <a:t>因变量一般有</a:t>
                      </a:r>
                      <a:r>
                        <a:rPr lang="en-US" sz="1600" kern="100">
                          <a:effectLst/>
                          <a:latin typeface="微软雅黑" panose="020B0503020204020204" pitchFamily="34" charset="-122"/>
                          <a:ea typeface="微软雅黑" panose="020B0503020204020204" pitchFamily="34" charset="-122"/>
                        </a:rPr>
                        <a:t>1</a:t>
                      </a:r>
                      <a:r>
                        <a:rPr lang="zh-CN" sz="1600" kern="100">
                          <a:effectLst/>
                          <a:latin typeface="微软雅黑" panose="020B0503020204020204" pitchFamily="34" charset="-122"/>
                          <a:ea typeface="微软雅黑" panose="020B0503020204020204" pitchFamily="34" charset="-122"/>
                        </a:rPr>
                        <a:t>和</a:t>
                      </a:r>
                      <a:r>
                        <a:rPr lang="en-US" sz="1600" kern="100">
                          <a:effectLst/>
                          <a:latin typeface="微软雅黑" panose="020B0503020204020204" pitchFamily="34" charset="-122"/>
                          <a:ea typeface="微软雅黑" panose="020B0503020204020204" pitchFamily="34" charset="-122"/>
                        </a:rPr>
                        <a:t>0</a:t>
                      </a:r>
                      <a:r>
                        <a:rPr lang="zh-CN" sz="1600" kern="100">
                          <a:effectLst/>
                          <a:latin typeface="微软雅黑" panose="020B0503020204020204" pitchFamily="34" charset="-122"/>
                          <a:ea typeface="微软雅黑" panose="020B0503020204020204" pitchFamily="34" charset="-122"/>
                        </a:rPr>
                        <a:t>（是与否）两种取值</a:t>
                      </a:r>
                      <a:endParaRPr lang="zh-CN" sz="1600" kern="100">
                        <a:effectLst/>
                        <a:latin typeface="微软雅黑" panose="020B0503020204020204" pitchFamily="34" charset="-122"/>
                        <a:ea typeface="微软雅黑" panose="020B0503020204020204" pitchFamily="34" charset="-122"/>
                        <a:cs typeface="Times New Roman" panose="02020603050405020304"/>
                      </a:endParaRPr>
                    </a:p>
                  </a:txBody>
                  <a:tcPr marL="68578" marR="68578" marT="0" marB="0" anchor="ctr"/>
                </a:tc>
                <a:tc>
                  <a:txBody>
                    <a:bodyPr/>
                    <a:lstStyle/>
                    <a:p>
                      <a:pPr algn="just">
                        <a:spcAft>
                          <a:spcPts val="0"/>
                        </a:spcAft>
                      </a:pPr>
                      <a:r>
                        <a:rPr lang="zh-CN" sz="1600" kern="100">
                          <a:effectLst/>
                          <a:latin typeface="微软雅黑" panose="020B0503020204020204" pitchFamily="34" charset="-122"/>
                          <a:ea typeface="微软雅黑" panose="020B0503020204020204" pitchFamily="34" charset="-122"/>
                        </a:rPr>
                        <a:t>是广义线性回归模型的特例，利用</a:t>
                      </a:r>
                      <a:r>
                        <a:rPr lang="en-US" sz="1600" kern="100">
                          <a:effectLst/>
                          <a:latin typeface="微软雅黑" panose="020B0503020204020204" pitchFamily="34" charset="-122"/>
                          <a:ea typeface="微软雅黑" panose="020B0503020204020204" pitchFamily="34" charset="-122"/>
                        </a:rPr>
                        <a:t>Logistic</a:t>
                      </a:r>
                      <a:r>
                        <a:rPr lang="zh-CN" sz="1600" kern="100">
                          <a:effectLst/>
                          <a:latin typeface="微软雅黑" panose="020B0503020204020204" pitchFamily="34" charset="-122"/>
                          <a:ea typeface="微软雅黑" panose="020B0503020204020204" pitchFamily="34" charset="-122"/>
                        </a:rPr>
                        <a:t>函数将因变量的取值范围控制在</a:t>
                      </a:r>
                      <a:r>
                        <a:rPr lang="en-US" sz="1600" kern="100">
                          <a:effectLst/>
                          <a:latin typeface="微软雅黑" panose="020B0503020204020204" pitchFamily="34" charset="-122"/>
                          <a:ea typeface="微软雅黑" panose="020B0503020204020204" pitchFamily="34" charset="-122"/>
                        </a:rPr>
                        <a:t>0</a:t>
                      </a:r>
                      <a:r>
                        <a:rPr lang="zh-CN" sz="1600" kern="100">
                          <a:effectLst/>
                          <a:latin typeface="微软雅黑" panose="020B0503020204020204" pitchFamily="34" charset="-122"/>
                          <a:ea typeface="微软雅黑" panose="020B0503020204020204" pitchFamily="34" charset="-122"/>
                        </a:rPr>
                        <a:t>和</a:t>
                      </a:r>
                      <a:r>
                        <a:rPr lang="en-US" sz="1600" kern="100">
                          <a:effectLst/>
                          <a:latin typeface="微软雅黑" panose="020B0503020204020204" pitchFamily="34" charset="-122"/>
                          <a:ea typeface="微软雅黑" panose="020B0503020204020204" pitchFamily="34" charset="-122"/>
                        </a:rPr>
                        <a:t>1</a:t>
                      </a:r>
                      <a:r>
                        <a:rPr lang="zh-CN" sz="1600" kern="100">
                          <a:effectLst/>
                          <a:latin typeface="微软雅黑" panose="020B0503020204020204" pitchFamily="34" charset="-122"/>
                          <a:ea typeface="微软雅黑" panose="020B0503020204020204" pitchFamily="34" charset="-122"/>
                        </a:rPr>
                        <a:t>之间，表示取值为</a:t>
                      </a:r>
                      <a:r>
                        <a:rPr lang="en-US" sz="1600" kern="100">
                          <a:effectLst/>
                          <a:latin typeface="微软雅黑" panose="020B0503020204020204" pitchFamily="34" charset="-122"/>
                          <a:ea typeface="微软雅黑" panose="020B0503020204020204" pitchFamily="34" charset="-122"/>
                        </a:rPr>
                        <a:t>1</a:t>
                      </a:r>
                      <a:r>
                        <a:rPr lang="zh-CN" sz="1600" kern="100">
                          <a:effectLst/>
                          <a:latin typeface="微软雅黑" panose="020B0503020204020204" pitchFamily="34" charset="-122"/>
                          <a:ea typeface="微软雅黑" panose="020B0503020204020204" pitchFamily="34" charset="-122"/>
                        </a:rPr>
                        <a:t>的概率。</a:t>
                      </a:r>
                      <a:endParaRPr lang="zh-CN" sz="1600" kern="100">
                        <a:effectLst/>
                        <a:latin typeface="微软雅黑" panose="020B0503020204020204" pitchFamily="34" charset="-122"/>
                        <a:ea typeface="微软雅黑" panose="020B0503020204020204" pitchFamily="34" charset="-122"/>
                        <a:cs typeface="Times New Roman" panose="02020603050405020304"/>
                      </a:endParaRPr>
                    </a:p>
                  </a:txBody>
                  <a:tcPr marL="68578" marR="68578" marT="0" marB="0" anchor="ctr"/>
                </a:tc>
              </a:tr>
              <a:tr h="625736">
                <a:tc>
                  <a:txBody>
                    <a:bodyPr/>
                    <a:lstStyle/>
                    <a:p>
                      <a:pPr algn="ctr">
                        <a:spcAft>
                          <a:spcPts val="0"/>
                        </a:spcAft>
                      </a:pPr>
                      <a:r>
                        <a:rPr lang="zh-CN" sz="1600" kern="100">
                          <a:effectLst/>
                          <a:latin typeface="微软雅黑" panose="020B0503020204020204" pitchFamily="34" charset="-122"/>
                          <a:ea typeface="微软雅黑" panose="020B0503020204020204" pitchFamily="34" charset="-122"/>
                        </a:rPr>
                        <a:t>岭回归</a:t>
                      </a:r>
                      <a:endParaRPr lang="zh-CN" sz="1600" kern="100">
                        <a:effectLst/>
                        <a:latin typeface="微软雅黑" panose="020B0503020204020204" pitchFamily="34" charset="-122"/>
                        <a:ea typeface="微软雅黑" panose="020B0503020204020204" pitchFamily="34" charset="-122"/>
                        <a:cs typeface="Times New Roman" panose="02020603050405020304"/>
                      </a:endParaRPr>
                    </a:p>
                  </a:txBody>
                  <a:tcPr marL="68578" marR="68578" marT="0" marB="0" anchor="ctr"/>
                </a:tc>
                <a:tc>
                  <a:txBody>
                    <a:bodyPr/>
                    <a:lstStyle/>
                    <a:p>
                      <a:pPr algn="just">
                        <a:spcAft>
                          <a:spcPts val="0"/>
                        </a:spcAft>
                      </a:pPr>
                      <a:r>
                        <a:rPr lang="zh-CN" sz="1600" kern="100">
                          <a:effectLst/>
                          <a:latin typeface="微软雅黑" panose="020B0503020204020204" pitchFamily="34" charset="-122"/>
                          <a:ea typeface="微软雅黑" panose="020B0503020204020204" pitchFamily="34" charset="-122"/>
                        </a:rPr>
                        <a:t>参与建模的自变量之间具有多重共线性</a:t>
                      </a:r>
                      <a:endParaRPr lang="zh-CN" sz="1600" kern="100">
                        <a:effectLst/>
                        <a:latin typeface="微软雅黑" panose="020B0503020204020204" pitchFamily="34" charset="-122"/>
                        <a:ea typeface="微软雅黑" panose="020B0503020204020204" pitchFamily="34" charset="-122"/>
                        <a:cs typeface="Times New Roman" panose="02020603050405020304"/>
                      </a:endParaRPr>
                    </a:p>
                  </a:txBody>
                  <a:tcPr marL="68578" marR="68578" marT="0" marB="0" anchor="ctr"/>
                </a:tc>
                <a:tc>
                  <a:txBody>
                    <a:bodyPr/>
                    <a:lstStyle/>
                    <a:p>
                      <a:pPr algn="just">
                        <a:spcAft>
                          <a:spcPts val="0"/>
                        </a:spcAft>
                      </a:pPr>
                      <a:r>
                        <a:rPr lang="zh-CN" sz="1600" kern="100" dirty="0">
                          <a:effectLst/>
                          <a:latin typeface="微软雅黑" panose="020B0503020204020204" pitchFamily="34" charset="-122"/>
                          <a:ea typeface="微软雅黑" panose="020B0503020204020204" pitchFamily="34" charset="-122"/>
                        </a:rPr>
                        <a:t>是一种改进最小二乘估计的方法。</a:t>
                      </a:r>
                      <a:endParaRPr lang="zh-CN" sz="1600" kern="100" dirty="0">
                        <a:effectLst/>
                        <a:latin typeface="微软雅黑" panose="020B0503020204020204" pitchFamily="34" charset="-122"/>
                        <a:ea typeface="微软雅黑" panose="020B0503020204020204" pitchFamily="34" charset="-122"/>
                        <a:cs typeface="Times New Roman" panose="02020603050405020304"/>
                      </a:endParaRPr>
                    </a:p>
                  </a:txBody>
                  <a:tcPr marL="68578" marR="68578" marT="0" marB="0" anchor="ctr"/>
                </a:tc>
              </a:tr>
              <a:tr h="938606">
                <a:tc>
                  <a:txBody>
                    <a:bodyPr/>
                    <a:lstStyle/>
                    <a:p>
                      <a:pPr algn="ctr">
                        <a:spcAft>
                          <a:spcPts val="0"/>
                        </a:spcAft>
                      </a:pPr>
                      <a:r>
                        <a:rPr lang="zh-CN" sz="1600" kern="100">
                          <a:effectLst/>
                          <a:latin typeface="微软雅黑" panose="020B0503020204020204" pitchFamily="34" charset="-122"/>
                          <a:ea typeface="微软雅黑" panose="020B0503020204020204" pitchFamily="34" charset="-122"/>
                        </a:rPr>
                        <a:t>主成分回归</a:t>
                      </a:r>
                      <a:endParaRPr lang="zh-CN" sz="1600" kern="100">
                        <a:effectLst/>
                        <a:latin typeface="微软雅黑" panose="020B0503020204020204" pitchFamily="34" charset="-122"/>
                        <a:ea typeface="微软雅黑" panose="020B0503020204020204" pitchFamily="34" charset="-122"/>
                        <a:cs typeface="Times New Roman" panose="02020603050405020304"/>
                      </a:endParaRPr>
                    </a:p>
                  </a:txBody>
                  <a:tcPr marL="68578" marR="68578" marT="0" marB="0" anchor="ctr"/>
                </a:tc>
                <a:tc>
                  <a:txBody>
                    <a:bodyPr/>
                    <a:lstStyle/>
                    <a:p>
                      <a:pPr algn="just">
                        <a:spcAft>
                          <a:spcPts val="0"/>
                        </a:spcAft>
                      </a:pPr>
                      <a:r>
                        <a:rPr lang="zh-CN" sz="1600" kern="100">
                          <a:effectLst/>
                          <a:latin typeface="微软雅黑" panose="020B0503020204020204" pitchFamily="34" charset="-122"/>
                          <a:ea typeface="微软雅黑" panose="020B0503020204020204" pitchFamily="34" charset="-122"/>
                        </a:rPr>
                        <a:t>参与建模的自变量之间具有多重共线性</a:t>
                      </a:r>
                      <a:endParaRPr lang="zh-CN" sz="1600" kern="100">
                        <a:effectLst/>
                        <a:latin typeface="微软雅黑" panose="020B0503020204020204" pitchFamily="34" charset="-122"/>
                        <a:ea typeface="微软雅黑" panose="020B0503020204020204" pitchFamily="34" charset="-122"/>
                        <a:cs typeface="Times New Roman" panose="02020603050405020304"/>
                      </a:endParaRPr>
                    </a:p>
                  </a:txBody>
                  <a:tcPr marL="68578" marR="68578" marT="0" marB="0" anchor="ctr"/>
                </a:tc>
                <a:tc>
                  <a:txBody>
                    <a:bodyPr/>
                    <a:lstStyle/>
                    <a:p>
                      <a:pPr algn="just">
                        <a:spcAft>
                          <a:spcPts val="0"/>
                        </a:spcAft>
                      </a:pPr>
                      <a:r>
                        <a:rPr lang="zh-CN" sz="1600" kern="100" dirty="0">
                          <a:effectLst/>
                          <a:latin typeface="微软雅黑" panose="020B0503020204020204" pitchFamily="34" charset="-122"/>
                          <a:ea typeface="微软雅黑" panose="020B0503020204020204" pitchFamily="34" charset="-122"/>
                        </a:rPr>
                        <a:t>主成分回归是根据主成分分析的思想提出来的，是对最小二乘法的一种改进，它是参数估计的一种有偏估计。可以消除自变量之间的多重共线性。</a:t>
                      </a:r>
                      <a:endParaRPr lang="zh-CN" sz="1600" kern="100" dirty="0">
                        <a:effectLst/>
                        <a:latin typeface="微软雅黑" panose="020B0503020204020204" pitchFamily="34" charset="-122"/>
                        <a:ea typeface="微软雅黑" panose="020B0503020204020204" pitchFamily="34" charset="-122"/>
                        <a:cs typeface="Times New Roman" panose="02020603050405020304"/>
                      </a:endParaRPr>
                    </a:p>
                  </a:txBody>
                  <a:tcPr marL="68578" marR="68578" marT="0" marB="0" anchor="ctr"/>
                </a:tc>
              </a:tr>
            </a:tbl>
          </a:graphicData>
        </a:graphic>
      </p:graphicFrame>
      <p:sp>
        <p:nvSpPr>
          <p:cNvPr id="38944" name="标题 2"/>
          <p:cNvSpPr>
            <a:spLocks noGrp="1"/>
          </p:cNvSpPr>
          <p:nvPr>
            <p:ph type="title"/>
          </p:nvPr>
        </p:nvSpPr>
        <p:spPr>
          <a:xfrm>
            <a:off x="255588" y="358775"/>
            <a:ext cx="10972800" cy="528638"/>
          </a:xfrm>
          <a:ln/>
        </p:spPr>
        <p:txBody>
          <a:bodyPr vert="horz" wrap="square" lIns="91440" tIns="45720" rIns="91440" bIns="45720" anchor="ctr" anchorCtr="0"/>
          <a:p>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使用</a:t>
            </a:r>
            <a:r>
              <a:rPr kumimoji="1" lang="en-US" altLang="zh-CN" dirty="0">
                <a:latin typeface="微软雅黑" panose="020B0503020204020204" pitchFamily="34" charset="-122"/>
                <a:ea typeface="微软雅黑" panose="020B0503020204020204" pitchFamily="34" charset="-122"/>
                <a:cs typeface="Times New Roman" panose="02020603050405020304" pitchFamily="18" charset="0"/>
              </a:rPr>
              <a:t>sklearn</a:t>
            </a: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估计器构建回归模型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38945" name="内容占位符 3"/>
          <p:cNvSpPr>
            <a:spLocks noGrp="1"/>
          </p:cNvSpPr>
          <p:nvPr>
            <p:ph idx="10"/>
          </p:nvPr>
        </p:nvSpPr>
        <p:spPr>
          <a:xfrm>
            <a:off x="423863" y="1138238"/>
            <a:ext cx="11107737" cy="427037"/>
          </a:xfrm>
          <a:ln/>
        </p:spPr>
        <p:txBody>
          <a:bodyPr vert="horz" wrap="square" lIns="91440" tIns="45720" rIns="91440" bIns="45720" anchor="ctr" anchorCtr="0"/>
          <a:p>
            <a:pPr/>
            <a:r>
              <a:rPr kumimoji="1" lang="zh-CN" altLang="zh-CN" b="1" dirty="0">
                <a:latin typeface="微软雅黑" panose="020B0503020204020204" pitchFamily="34" charset="-122"/>
                <a:ea typeface="微软雅黑" panose="020B0503020204020204" pitchFamily="34" charset="-122"/>
                <a:cs typeface="宋体" panose="02010600030101010101" pitchFamily="2" charset="-122"/>
              </a:rPr>
              <a:t>常用的回归模型</a:t>
            </a:r>
            <a:endParaRPr kumimoji="1" lang="zh-CN" altLang="en-US" b="1" dirty="0">
              <a:latin typeface="微软雅黑" panose="020B0503020204020204" pitchFamily="34" charset="-122"/>
              <a:ea typeface="微软雅黑" panose="020B0503020204020204" pitchFamily="34" charset="-122"/>
              <a:cs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内容占位符 1"/>
          <p:cNvSpPr>
            <a:spLocks noGrp="1"/>
          </p:cNvSpPr>
          <p:nvPr>
            <p:ph idx="1"/>
          </p:nvPr>
        </p:nvSpPr>
        <p:spPr>
          <a:xfrm>
            <a:off x="423863" y="1754188"/>
            <a:ext cx="11107737" cy="4370387"/>
          </a:xfrm>
          <a:ln/>
        </p:spPr>
        <p:txBody>
          <a:bodyPr vert="horz" wrap="square" lIns="91440" tIns="45720" rIns="91440" bIns="45720" anchor="t" anchorCtr="0"/>
          <a:p>
            <a:pPr marL="361950" indent="-361950">
              <a:buClr>
                <a:srgbClr val="032089"/>
              </a:buClr>
            </a:pP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sklearn</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内部提供了不少回归算法</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，常用的函数如下表所示。</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361950" indent="-361950">
              <a:buClr>
                <a:srgbClr val="032089"/>
              </a:buClr>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可以</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利用预测结果和真实结果画出折线图</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作对比</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以便更</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直观看出线性回归模型效果</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a:t>
            </a:r>
            <a:endParaRPr kumimoji="1" lang="zh-CN" altLang="en-US"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39939" name="标题 2"/>
          <p:cNvSpPr>
            <a:spLocks noGrp="1"/>
          </p:cNvSpPr>
          <p:nvPr>
            <p:ph type="title"/>
          </p:nvPr>
        </p:nvSpPr>
        <p:spPr>
          <a:xfrm>
            <a:off x="255588" y="358775"/>
            <a:ext cx="10972800" cy="528638"/>
          </a:xfrm>
          <a:ln/>
        </p:spPr>
        <p:txBody>
          <a:bodyPr vert="horz" wrap="square" lIns="91440" tIns="45720" rIns="91440" bIns="45720" anchor="ctr" anchorCtr="0"/>
          <a:p>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使用</a:t>
            </a:r>
            <a:r>
              <a:rPr kumimoji="1" lang="en-US" altLang="zh-CN" dirty="0">
                <a:latin typeface="微软雅黑" panose="020B0503020204020204" pitchFamily="34" charset="-122"/>
                <a:ea typeface="微软雅黑" panose="020B0503020204020204" pitchFamily="34" charset="-122"/>
                <a:cs typeface="Times New Roman" panose="02020603050405020304" pitchFamily="18" charset="0"/>
              </a:rPr>
              <a:t>sklearn</a:t>
            </a: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估计器构建回归模型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39940" name="内容占位符 3"/>
          <p:cNvSpPr>
            <a:spLocks noGrp="1"/>
          </p:cNvSpPr>
          <p:nvPr>
            <p:ph idx="10"/>
          </p:nvPr>
        </p:nvSpPr>
        <p:spPr>
          <a:xfrm>
            <a:off x="423863" y="1138238"/>
            <a:ext cx="11107737" cy="427037"/>
          </a:xfrm>
          <a:ln/>
        </p:spPr>
        <p:txBody>
          <a:bodyPr vert="horz" wrap="square" lIns="91440" tIns="45720" rIns="91440" bIns="45720" anchor="ctr" anchorCtr="0"/>
          <a:p>
            <a:pPr/>
            <a:r>
              <a:rPr kumimoji="1" lang="en-US" altLang="zh-CN" b="1" dirty="0">
                <a:latin typeface="微软雅黑" panose="020B0503020204020204" pitchFamily="34" charset="-122"/>
                <a:ea typeface="微软雅黑" panose="020B0503020204020204" pitchFamily="34" charset="-122"/>
                <a:cs typeface="宋体" panose="02010600030101010101" pitchFamily="2" charset="-122"/>
              </a:rPr>
              <a:t>sklearn</a:t>
            </a:r>
            <a:r>
              <a:rPr kumimoji="1" lang="zh-CN" altLang="zh-CN" b="1" dirty="0">
                <a:latin typeface="微软雅黑" panose="020B0503020204020204" pitchFamily="34" charset="-122"/>
                <a:ea typeface="微软雅黑" panose="020B0503020204020204" pitchFamily="34" charset="-122"/>
                <a:cs typeface="宋体" panose="02010600030101010101" pitchFamily="2" charset="-122"/>
              </a:rPr>
              <a:t>库常用回归算法函数</a:t>
            </a:r>
            <a:endParaRPr kumimoji="1" lang="zh-CN" altLang="en-US" b="1" dirty="0">
              <a:latin typeface="微软雅黑" panose="020B0503020204020204" pitchFamily="34" charset="-122"/>
              <a:ea typeface="微软雅黑" panose="020B0503020204020204" pitchFamily="34" charset="-122"/>
              <a:cs typeface="宋体" panose="02010600030101010101" pitchFamily="2" charset="-122"/>
            </a:endParaRPr>
          </a:p>
        </p:txBody>
      </p:sp>
      <p:graphicFrame>
        <p:nvGraphicFramePr>
          <p:cNvPr id="5" name="表格 4"/>
          <p:cNvGraphicFramePr>
            <a:graphicFrameLocks noGrp="1"/>
          </p:cNvGraphicFramePr>
          <p:nvPr/>
        </p:nvGraphicFramePr>
        <p:xfrm>
          <a:off x="1449388" y="2852738"/>
          <a:ext cx="9128125" cy="3024188"/>
        </p:xfrm>
        <a:graphic>
          <a:graphicData uri="http://schemas.openxmlformats.org/drawingml/2006/table">
            <a:tbl>
              <a:tblPr firstRow="1" bandRow="1">
                <a:tableStyleId>{5C22544A-7EE6-4342-B048-85BDC9FD1C3A}</a:tableStyleId>
              </a:tblPr>
              <a:tblGrid>
                <a:gridCol w="2723395"/>
                <a:gridCol w="4108844"/>
                <a:gridCol w="2295886"/>
              </a:tblGrid>
              <a:tr h="432027">
                <a:tc>
                  <a:txBody>
                    <a:bodyPr/>
                    <a:lstStyle/>
                    <a:p>
                      <a:pPr algn="ctr">
                        <a:spcAft>
                          <a:spcPts val="0"/>
                        </a:spcAft>
                      </a:pPr>
                      <a:r>
                        <a:rPr lang="zh-CN" sz="1800" kern="0" dirty="0">
                          <a:effectLst/>
                          <a:latin typeface="微软雅黑" panose="020B0503020204020204" pitchFamily="34" charset="-122"/>
                          <a:ea typeface="微软雅黑" panose="020B0503020204020204" pitchFamily="34" charset="-122"/>
                        </a:rPr>
                        <a:t>模块名称</a:t>
                      </a:r>
                      <a:endParaRPr lang="zh-CN" sz="1800" kern="100" dirty="0">
                        <a:effectLst/>
                        <a:latin typeface="微软雅黑" panose="020B0503020204020204" pitchFamily="34" charset="-122"/>
                        <a:ea typeface="微软雅黑" panose="020B0503020204020204" pitchFamily="34" charset="-122"/>
                        <a:cs typeface="Times New Roman" panose="02020603050405020304"/>
                      </a:endParaRPr>
                    </a:p>
                  </a:txBody>
                  <a:tcPr marL="39174" marR="39174" marT="0" marB="0" anchor="ctr"/>
                </a:tc>
                <a:tc>
                  <a:txBody>
                    <a:bodyPr/>
                    <a:lstStyle/>
                    <a:p>
                      <a:pPr algn="ctr">
                        <a:spcAft>
                          <a:spcPts val="0"/>
                        </a:spcAft>
                      </a:pPr>
                      <a:r>
                        <a:rPr lang="zh-CN" sz="1800" kern="0">
                          <a:effectLst/>
                          <a:latin typeface="微软雅黑" panose="020B0503020204020204" pitchFamily="34" charset="-122"/>
                          <a:ea typeface="微软雅黑" panose="020B0503020204020204" pitchFamily="34" charset="-122"/>
                        </a:rPr>
                        <a:t>函数名称</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39174" marR="39174" marT="0" marB="0" anchor="ctr"/>
                </a:tc>
                <a:tc>
                  <a:txBody>
                    <a:bodyPr/>
                    <a:lstStyle/>
                    <a:p>
                      <a:pPr algn="ctr">
                        <a:spcAft>
                          <a:spcPts val="0"/>
                        </a:spcAft>
                      </a:pPr>
                      <a:r>
                        <a:rPr lang="zh-CN" sz="1800" kern="0">
                          <a:effectLst/>
                          <a:latin typeface="微软雅黑" panose="020B0503020204020204" pitchFamily="34" charset="-122"/>
                          <a:ea typeface="微软雅黑" panose="020B0503020204020204" pitchFamily="34" charset="-122"/>
                        </a:rPr>
                        <a:t>算法名称</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39174" marR="39174" marT="0" marB="0" anchor="ctr"/>
                </a:tc>
              </a:tr>
              <a:tr h="432027">
                <a:tc>
                  <a:txBody>
                    <a:bodyPr/>
                    <a:lstStyle/>
                    <a:p>
                      <a:pPr algn="ctr">
                        <a:spcAft>
                          <a:spcPts val="0"/>
                        </a:spcAft>
                      </a:pPr>
                      <a:r>
                        <a:rPr lang="en-US" sz="1800" kern="0">
                          <a:effectLst/>
                          <a:latin typeface="微软雅黑" panose="020B0503020204020204" pitchFamily="34" charset="-122"/>
                          <a:ea typeface="微软雅黑" panose="020B0503020204020204" pitchFamily="34" charset="-122"/>
                        </a:rPr>
                        <a:t>linear_model</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39174" marR="39174" marT="0" marB="0" anchor="ctr"/>
                </a:tc>
                <a:tc>
                  <a:txBody>
                    <a:bodyPr/>
                    <a:lstStyle/>
                    <a:p>
                      <a:pPr algn="ctr">
                        <a:spcAft>
                          <a:spcPts val="0"/>
                        </a:spcAft>
                      </a:pPr>
                      <a:r>
                        <a:rPr lang="en-US" sz="1800" kern="0">
                          <a:effectLst/>
                          <a:latin typeface="微软雅黑" panose="020B0503020204020204" pitchFamily="34" charset="-122"/>
                          <a:ea typeface="微软雅黑" panose="020B0503020204020204" pitchFamily="34" charset="-122"/>
                        </a:rPr>
                        <a:t>LinearRegression</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39174" marR="39174" marT="0" marB="0" anchor="ctr"/>
                </a:tc>
                <a:tc>
                  <a:txBody>
                    <a:bodyPr/>
                    <a:lstStyle/>
                    <a:p>
                      <a:pPr algn="ctr">
                        <a:spcAft>
                          <a:spcPts val="0"/>
                        </a:spcAft>
                      </a:pPr>
                      <a:r>
                        <a:rPr lang="zh-CN" sz="1800" kern="0">
                          <a:effectLst/>
                          <a:latin typeface="微软雅黑" panose="020B0503020204020204" pitchFamily="34" charset="-122"/>
                          <a:ea typeface="微软雅黑" panose="020B0503020204020204" pitchFamily="34" charset="-122"/>
                        </a:rPr>
                        <a:t>线性回归</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39174" marR="39174" marT="0" marB="0" anchor="ctr"/>
                </a:tc>
              </a:tr>
              <a:tr h="432027">
                <a:tc>
                  <a:txBody>
                    <a:bodyPr/>
                    <a:lstStyle/>
                    <a:p>
                      <a:pPr algn="ctr">
                        <a:spcAft>
                          <a:spcPts val="0"/>
                        </a:spcAft>
                      </a:pPr>
                      <a:r>
                        <a:rPr lang="en-US" sz="1800" kern="0">
                          <a:effectLst/>
                          <a:latin typeface="微软雅黑" panose="020B0503020204020204" pitchFamily="34" charset="-122"/>
                          <a:ea typeface="微软雅黑" panose="020B0503020204020204" pitchFamily="34" charset="-122"/>
                        </a:rPr>
                        <a:t>svm</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39174" marR="39174" marT="0" marB="0" anchor="ctr"/>
                </a:tc>
                <a:tc>
                  <a:txBody>
                    <a:bodyPr/>
                    <a:lstStyle/>
                    <a:p>
                      <a:pPr algn="ctr">
                        <a:spcAft>
                          <a:spcPts val="0"/>
                        </a:spcAft>
                      </a:pPr>
                      <a:r>
                        <a:rPr lang="en-US" sz="1800" kern="0">
                          <a:effectLst/>
                          <a:latin typeface="微软雅黑" panose="020B0503020204020204" pitchFamily="34" charset="-122"/>
                          <a:ea typeface="微软雅黑" panose="020B0503020204020204" pitchFamily="34" charset="-122"/>
                        </a:rPr>
                        <a:t>SVR</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39174" marR="39174" marT="0" marB="0" anchor="ctr"/>
                </a:tc>
                <a:tc>
                  <a:txBody>
                    <a:bodyPr/>
                    <a:lstStyle/>
                    <a:p>
                      <a:pPr algn="ctr">
                        <a:spcAft>
                          <a:spcPts val="0"/>
                        </a:spcAft>
                      </a:pPr>
                      <a:r>
                        <a:rPr lang="zh-CN" sz="1800" kern="0">
                          <a:effectLst/>
                          <a:latin typeface="微软雅黑" panose="020B0503020204020204" pitchFamily="34" charset="-122"/>
                          <a:ea typeface="微软雅黑" panose="020B0503020204020204" pitchFamily="34" charset="-122"/>
                        </a:rPr>
                        <a:t>支持向量回归</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39174" marR="39174" marT="0" marB="0" anchor="ctr"/>
                </a:tc>
              </a:tr>
              <a:tr h="432027">
                <a:tc>
                  <a:txBody>
                    <a:bodyPr/>
                    <a:lstStyle/>
                    <a:p>
                      <a:pPr algn="ctr">
                        <a:spcAft>
                          <a:spcPts val="0"/>
                        </a:spcAft>
                      </a:pPr>
                      <a:r>
                        <a:rPr lang="en-US" sz="1800" kern="0">
                          <a:effectLst/>
                          <a:latin typeface="微软雅黑" panose="020B0503020204020204" pitchFamily="34" charset="-122"/>
                          <a:ea typeface="微软雅黑" panose="020B0503020204020204" pitchFamily="34" charset="-122"/>
                        </a:rPr>
                        <a:t>neighbors</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39174" marR="39174" marT="0" marB="0" anchor="ctr"/>
                </a:tc>
                <a:tc>
                  <a:txBody>
                    <a:bodyPr/>
                    <a:lstStyle/>
                    <a:p>
                      <a:pPr algn="ctr">
                        <a:spcAft>
                          <a:spcPts val="0"/>
                        </a:spcAft>
                      </a:pPr>
                      <a:r>
                        <a:rPr lang="en-US" sz="1800" kern="0">
                          <a:effectLst/>
                          <a:latin typeface="微软雅黑" panose="020B0503020204020204" pitchFamily="34" charset="-122"/>
                          <a:ea typeface="微软雅黑" panose="020B0503020204020204" pitchFamily="34" charset="-122"/>
                        </a:rPr>
                        <a:t>KNeighborsRegressor</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39174" marR="39174" marT="0" marB="0" anchor="ctr"/>
                </a:tc>
                <a:tc>
                  <a:txBody>
                    <a:bodyPr/>
                    <a:lstStyle/>
                    <a:p>
                      <a:pPr algn="ctr">
                        <a:spcAft>
                          <a:spcPts val="0"/>
                        </a:spcAft>
                      </a:pPr>
                      <a:r>
                        <a:rPr lang="zh-CN" sz="1800" kern="0">
                          <a:effectLst/>
                          <a:latin typeface="微软雅黑" panose="020B0503020204020204" pitchFamily="34" charset="-122"/>
                          <a:ea typeface="微软雅黑" panose="020B0503020204020204" pitchFamily="34" charset="-122"/>
                        </a:rPr>
                        <a:t>最近邻回归</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39174" marR="39174" marT="0" marB="0" anchor="ctr"/>
                </a:tc>
              </a:tr>
              <a:tr h="432027">
                <a:tc>
                  <a:txBody>
                    <a:bodyPr/>
                    <a:lstStyle/>
                    <a:p>
                      <a:pPr algn="ctr">
                        <a:spcAft>
                          <a:spcPts val="0"/>
                        </a:spcAft>
                      </a:pPr>
                      <a:r>
                        <a:rPr lang="en-US" sz="1800" kern="0">
                          <a:effectLst/>
                          <a:latin typeface="微软雅黑" panose="020B0503020204020204" pitchFamily="34" charset="-122"/>
                          <a:ea typeface="微软雅黑" panose="020B0503020204020204" pitchFamily="34" charset="-122"/>
                        </a:rPr>
                        <a:t>tree</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39174" marR="39174" marT="0" marB="0" anchor="ctr"/>
                </a:tc>
                <a:tc>
                  <a:txBody>
                    <a:bodyPr/>
                    <a:lstStyle/>
                    <a:p>
                      <a:pPr algn="ctr">
                        <a:spcAft>
                          <a:spcPts val="0"/>
                        </a:spcAft>
                      </a:pPr>
                      <a:r>
                        <a:rPr lang="en-US" sz="1800" kern="0">
                          <a:effectLst/>
                          <a:latin typeface="微软雅黑" panose="020B0503020204020204" pitchFamily="34" charset="-122"/>
                          <a:ea typeface="微软雅黑" panose="020B0503020204020204" pitchFamily="34" charset="-122"/>
                        </a:rPr>
                        <a:t>DecisionTreeRegressor</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39174" marR="39174" marT="0" marB="0" anchor="ctr"/>
                </a:tc>
                <a:tc>
                  <a:txBody>
                    <a:bodyPr/>
                    <a:lstStyle/>
                    <a:p>
                      <a:pPr algn="ctr">
                        <a:spcAft>
                          <a:spcPts val="0"/>
                        </a:spcAft>
                      </a:pPr>
                      <a:r>
                        <a:rPr lang="zh-CN" sz="1800" kern="0">
                          <a:effectLst/>
                          <a:latin typeface="微软雅黑" panose="020B0503020204020204" pitchFamily="34" charset="-122"/>
                          <a:ea typeface="微软雅黑" panose="020B0503020204020204" pitchFamily="34" charset="-122"/>
                        </a:rPr>
                        <a:t>回归决策树</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39174" marR="39174" marT="0" marB="0" anchor="ctr"/>
                </a:tc>
              </a:tr>
              <a:tr h="432027">
                <a:tc>
                  <a:txBody>
                    <a:bodyPr/>
                    <a:lstStyle/>
                    <a:p>
                      <a:pPr algn="ctr">
                        <a:spcAft>
                          <a:spcPts val="0"/>
                        </a:spcAft>
                      </a:pPr>
                      <a:r>
                        <a:rPr lang="en-US" sz="1800" kern="0">
                          <a:effectLst/>
                          <a:latin typeface="微软雅黑" panose="020B0503020204020204" pitchFamily="34" charset="-122"/>
                          <a:ea typeface="微软雅黑" panose="020B0503020204020204" pitchFamily="34" charset="-122"/>
                        </a:rPr>
                        <a:t>ensemble</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39174" marR="39174" marT="0" marB="0" anchor="ctr"/>
                </a:tc>
                <a:tc>
                  <a:txBody>
                    <a:bodyPr/>
                    <a:lstStyle/>
                    <a:p>
                      <a:pPr algn="ctr">
                        <a:spcAft>
                          <a:spcPts val="0"/>
                        </a:spcAft>
                      </a:pPr>
                      <a:r>
                        <a:rPr lang="en-US" sz="1800" kern="0">
                          <a:effectLst/>
                          <a:latin typeface="微软雅黑" panose="020B0503020204020204" pitchFamily="34" charset="-122"/>
                          <a:ea typeface="微软雅黑" panose="020B0503020204020204" pitchFamily="34" charset="-122"/>
                        </a:rPr>
                        <a:t>RandomForestRegressor</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39174" marR="39174" marT="0" marB="0" anchor="ctr"/>
                </a:tc>
                <a:tc>
                  <a:txBody>
                    <a:bodyPr/>
                    <a:lstStyle/>
                    <a:p>
                      <a:pPr algn="ctr">
                        <a:spcAft>
                          <a:spcPts val="0"/>
                        </a:spcAft>
                      </a:pPr>
                      <a:r>
                        <a:rPr lang="zh-CN" sz="1800" kern="0">
                          <a:effectLst/>
                          <a:latin typeface="微软雅黑" panose="020B0503020204020204" pitchFamily="34" charset="-122"/>
                          <a:ea typeface="微软雅黑" panose="020B0503020204020204" pitchFamily="34" charset="-122"/>
                        </a:rPr>
                        <a:t>随机森林回归</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39174" marR="39174" marT="0" marB="0" anchor="ctr"/>
                </a:tc>
              </a:tr>
              <a:tr h="432027">
                <a:tc>
                  <a:txBody>
                    <a:bodyPr/>
                    <a:lstStyle/>
                    <a:p>
                      <a:pPr algn="ctr">
                        <a:spcAft>
                          <a:spcPts val="0"/>
                        </a:spcAft>
                      </a:pPr>
                      <a:r>
                        <a:rPr lang="en-US" sz="1800" kern="0">
                          <a:effectLst/>
                          <a:latin typeface="微软雅黑" panose="020B0503020204020204" pitchFamily="34" charset="-122"/>
                          <a:ea typeface="微软雅黑" panose="020B0503020204020204" pitchFamily="34" charset="-122"/>
                        </a:rPr>
                        <a:t>ensemble</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39174" marR="39174" marT="0" marB="0" anchor="ctr"/>
                </a:tc>
                <a:tc>
                  <a:txBody>
                    <a:bodyPr/>
                    <a:lstStyle/>
                    <a:p>
                      <a:pPr algn="ctr">
                        <a:spcAft>
                          <a:spcPts val="0"/>
                        </a:spcAft>
                      </a:pPr>
                      <a:r>
                        <a:rPr lang="en-US" sz="1800" kern="0" dirty="0" err="1">
                          <a:effectLst/>
                          <a:latin typeface="微软雅黑" panose="020B0503020204020204" pitchFamily="34" charset="-122"/>
                          <a:ea typeface="微软雅黑" panose="020B0503020204020204" pitchFamily="34" charset="-122"/>
                        </a:rPr>
                        <a:t>GradientBoostingRegressor</a:t>
                      </a:r>
                      <a:endParaRPr lang="zh-CN" sz="1800" kern="100" dirty="0">
                        <a:effectLst/>
                        <a:latin typeface="微软雅黑" panose="020B0503020204020204" pitchFamily="34" charset="-122"/>
                        <a:ea typeface="微软雅黑" panose="020B0503020204020204" pitchFamily="34" charset="-122"/>
                        <a:cs typeface="Times New Roman" panose="02020603050405020304"/>
                      </a:endParaRPr>
                    </a:p>
                  </a:txBody>
                  <a:tcPr marL="39174" marR="39174" marT="0" marB="0" anchor="ctr"/>
                </a:tc>
                <a:tc>
                  <a:txBody>
                    <a:bodyPr/>
                    <a:lstStyle/>
                    <a:p>
                      <a:pPr algn="ctr">
                        <a:spcAft>
                          <a:spcPts val="0"/>
                        </a:spcAft>
                      </a:pPr>
                      <a:r>
                        <a:rPr lang="zh-CN" sz="1800" kern="0" dirty="0">
                          <a:effectLst/>
                          <a:latin typeface="微软雅黑" panose="020B0503020204020204" pitchFamily="34" charset="-122"/>
                          <a:ea typeface="微软雅黑" panose="020B0503020204020204" pitchFamily="34" charset="-122"/>
                        </a:rPr>
                        <a:t>梯度提升回归树</a:t>
                      </a:r>
                      <a:endParaRPr lang="zh-CN" sz="1800" kern="100" dirty="0">
                        <a:effectLst/>
                        <a:latin typeface="微软雅黑" panose="020B0503020204020204" pitchFamily="34" charset="-122"/>
                        <a:ea typeface="微软雅黑" panose="020B0503020204020204" pitchFamily="34" charset="-122"/>
                        <a:cs typeface="Times New Roman" panose="02020603050405020304"/>
                      </a:endParaRPr>
                    </a:p>
                  </a:txBody>
                  <a:tcPr marL="39174" marR="39174" marT="0" marB="0" anchor="ct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内容占位符 1"/>
          <p:cNvSpPr>
            <a:spLocks noGrp="1"/>
          </p:cNvSpPr>
          <p:nvPr>
            <p:ph idx="1"/>
          </p:nvPr>
        </p:nvSpPr>
        <p:spPr>
          <a:xfrm>
            <a:off x="423863" y="1754188"/>
            <a:ext cx="11107737" cy="4370387"/>
          </a:xfrm>
          <a:ln/>
        </p:spPr>
        <p:txBody>
          <a:bodyPr vert="horz" wrap="square" lIns="91440" tIns="45720" rIns="91440" bIns="45720" anchor="t" anchorCtr="0"/>
          <a:p>
            <a:pPr marL="361950" indent="-361950">
              <a:spcBef>
                <a:spcPts val="400"/>
              </a:spcBef>
              <a:buClr>
                <a:srgbClr val="032089"/>
              </a:buClr>
            </a:pP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sklearn</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库的</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datasets</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模块集成了部分数据分析的经典数据集，可以使用这些数据集进行数据预处理，建模等操作，熟悉</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sklearn</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的数据处理流程和建模流程。</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361950" indent="-361950">
              <a:spcBef>
                <a:spcPts val="400"/>
              </a:spcBef>
              <a:buClr>
                <a:srgbClr val="032089"/>
              </a:buClr>
            </a:pP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datasets</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模块常用数据集的加载函数与解释如</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下</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表所示。</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361950" indent="-361950">
              <a:spcBef>
                <a:spcPts val="400"/>
              </a:spcBef>
              <a:buClr>
                <a:srgbClr val="032089"/>
              </a:buClr>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使用</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sklearn</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进行数据预处理会用到</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sklearn</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提供的统一接口</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转换器（</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Transformer</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361950" indent="-361950">
              <a:spcBef>
                <a:spcPts val="400"/>
              </a:spcBef>
              <a:buClr>
                <a:srgbClr val="032089"/>
              </a:buClr>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加载后的数据集可以视为一个字典，几乎所有的</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sklearn</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数据集均可以使用</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data</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target</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feature_names</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DESCR</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分别获取数据集的数据，标签，特征名称和描述信息</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a:t>
            </a:r>
            <a:endParaRPr kumimoji="1" lang="zh-CN" altLang="en-US" dirty="0">
              <a:latin typeface="微软雅黑" panose="020B0503020204020204" pitchFamily="34" charset="-122"/>
              <a:ea typeface="微软雅黑" panose="020B0503020204020204" pitchFamily="34" charset="-122"/>
              <a:cs typeface="宋体" panose="02010600030101010101" pitchFamily="2" charset="-122"/>
            </a:endParaRPr>
          </a:p>
          <a:p>
            <a:pPr marL="361950" indent="-361950">
              <a:buClr>
                <a:srgbClr val="032089"/>
              </a:buClr>
            </a:pPr>
            <a:endParaRPr kumimoji="1" lang="zh-CN" altLang="en-US"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13315" name="标题 2"/>
          <p:cNvSpPr>
            <a:spLocks noGrp="1"/>
          </p:cNvSpPr>
          <p:nvPr>
            <p:ph type="title"/>
          </p:nvPr>
        </p:nvSpPr>
        <p:spPr>
          <a:xfrm>
            <a:off x="255588" y="358775"/>
            <a:ext cx="10972800" cy="528638"/>
          </a:xfrm>
          <a:ln/>
        </p:spPr>
        <p:txBody>
          <a:bodyPr vert="horz" wrap="square" lIns="91440" tIns="45720" rIns="91440" bIns="45720" anchor="ctr" anchorCtr="0"/>
          <a:p>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加载</a:t>
            </a:r>
            <a:r>
              <a:rPr kumimoji="1" lang="en-US" altLang="zh-CN" dirty="0">
                <a:latin typeface="微软雅黑" panose="020B0503020204020204" pitchFamily="34" charset="-122"/>
                <a:ea typeface="微软雅黑" panose="020B0503020204020204" pitchFamily="34" charset="-122"/>
                <a:cs typeface="Times New Roman" panose="02020603050405020304" pitchFamily="18" charset="0"/>
              </a:rPr>
              <a:t>datasets</a:t>
            </a: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模块中数据集</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graphicFrame>
        <p:nvGraphicFramePr>
          <p:cNvPr id="5" name="内容占位符 4"/>
          <p:cNvGraphicFramePr>
            <a:graphicFrameLocks noGrp="1"/>
          </p:cNvGraphicFramePr>
          <p:nvPr>
            <p:ph idx="1"/>
          </p:nvPr>
        </p:nvGraphicFramePr>
        <p:xfrm>
          <a:off x="512763" y="4524375"/>
          <a:ext cx="11018838" cy="1728788"/>
        </p:xfrm>
        <a:graphic>
          <a:graphicData uri="http://schemas.openxmlformats.org/drawingml/2006/table">
            <a:tbl>
              <a:tblPr firstRow="1" bandRow="1">
                <a:tableStyleId>{5C22544A-7EE6-4342-B048-85BDC9FD1C3A}</a:tableStyleId>
              </a:tblPr>
              <a:tblGrid>
                <a:gridCol w="2754709"/>
                <a:gridCol w="2754709"/>
                <a:gridCol w="2754709"/>
                <a:gridCol w="2754709"/>
              </a:tblGrid>
              <a:tr h="432197">
                <a:tc>
                  <a:txBody>
                    <a:bodyPr/>
                    <a:lstStyle/>
                    <a:p>
                      <a:pPr algn="ctr">
                        <a:spcAft>
                          <a:spcPts val="0"/>
                        </a:spcAft>
                      </a:pPr>
                      <a:r>
                        <a:rPr lang="zh-CN" sz="1800" kern="0" dirty="0">
                          <a:effectLst/>
                          <a:latin typeface="微软雅黑" panose="020B0503020204020204" pitchFamily="34" charset="-122"/>
                          <a:ea typeface="微软雅黑" panose="020B0503020204020204" pitchFamily="34" charset="-122"/>
                        </a:rPr>
                        <a:t>数据集加载函数</a:t>
                      </a:r>
                      <a:endParaRPr lang="zh-CN" sz="1800" kern="100" dirty="0">
                        <a:effectLst/>
                        <a:latin typeface="微软雅黑" panose="020B0503020204020204" pitchFamily="34" charset="-122"/>
                        <a:ea typeface="微软雅黑" panose="020B0503020204020204" pitchFamily="34" charset="-122"/>
                        <a:cs typeface="Times New Roman" panose="02020603050405020304"/>
                      </a:endParaRPr>
                    </a:p>
                  </a:txBody>
                  <a:tcPr marL="27208" marR="27208" marT="0" marB="0" anchor="ctr"/>
                </a:tc>
                <a:tc>
                  <a:txBody>
                    <a:bodyPr/>
                    <a:lstStyle/>
                    <a:p>
                      <a:pPr algn="ctr">
                        <a:spcAft>
                          <a:spcPts val="0"/>
                        </a:spcAft>
                      </a:pPr>
                      <a:r>
                        <a:rPr lang="zh-CN" sz="1800" kern="0">
                          <a:effectLst/>
                          <a:latin typeface="微软雅黑" panose="020B0503020204020204" pitchFamily="34" charset="-122"/>
                          <a:ea typeface="微软雅黑" panose="020B0503020204020204" pitchFamily="34" charset="-122"/>
                        </a:rPr>
                        <a:t>数据集任务类型</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27208" marR="27208" marT="0" marB="0" anchor="ctr"/>
                </a:tc>
                <a:tc>
                  <a:txBody>
                    <a:bodyPr/>
                    <a:lstStyle/>
                    <a:p>
                      <a:pPr algn="ctr">
                        <a:spcAft>
                          <a:spcPts val="0"/>
                        </a:spcAft>
                      </a:pPr>
                      <a:r>
                        <a:rPr lang="zh-CN" sz="1800" kern="0" dirty="0">
                          <a:effectLst/>
                          <a:latin typeface="微软雅黑" panose="020B0503020204020204" pitchFamily="34" charset="-122"/>
                          <a:ea typeface="微软雅黑" panose="020B0503020204020204" pitchFamily="34" charset="-122"/>
                        </a:rPr>
                        <a:t>数据集加载函数</a:t>
                      </a:r>
                      <a:endParaRPr lang="zh-CN" sz="1800" kern="100" dirty="0">
                        <a:effectLst/>
                        <a:latin typeface="微软雅黑" panose="020B0503020204020204" pitchFamily="34" charset="-122"/>
                        <a:ea typeface="微软雅黑" panose="020B0503020204020204" pitchFamily="34" charset="-122"/>
                        <a:cs typeface="Times New Roman" panose="02020603050405020304"/>
                      </a:endParaRPr>
                    </a:p>
                  </a:txBody>
                  <a:tcPr marL="27208" marR="27208" marT="0" marB="0" anchor="ctr"/>
                </a:tc>
                <a:tc>
                  <a:txBody>
                    <a:bodyPr/>
                    <a:lstStyle/>
                    <a:p>
                      <a:pPr algn="ctr">
                        <a:spcAft>
                          <a:spcPts val="0"/>
                        </a:spcAft>
                      </a:pPr>
                      <a:r>
                        <a:rPr lang="zh-CN" sz="1800" kern="0" dirty="0">
                          <a:effectLst/>
                          <a:latin typeface="微软雅黑" panose="020B0503020204020204" pitchFamily="34" charset="-122"/>
                          <a:ea typeface="微软雅黑" panose="020B0503020204020204" pitchFamily="34" charset="-122"/>
                        </a:rPr>
                        <a:t>数据集任务类型</a:t>
                      </a:r>
                      <a:endParaRPr lang="zh-CN" sz="1800" kern="100" dirty="0">
                        <a:effectLst/>
                        <a:latin typeface="微软雅黑" panose="020B0503020204020204" pitchFamily="34" charset="-122"/>
                        <a:ea typeface="微软雅黑" panose="020B0503020204020204" pitchFamily="34" charset="-122"/>
                        <a:cs typeface="Times New Roman" panose="02020603050405020304"/>
                      </a:endParaRPr>
                    </a:p>
                  </a:txBody>
                  <a:tcPr marL="27208" marR="27208" marT="0" marB="0" anchor="ctr"/>
                </a:tc>
              </a:tr>
              <a:tr h="432197">
                <a:tc>
                  <a:txBody>
                    <a:bodyPr/>
                    <a:lstStyle/>
                    <a:p>
                      <a:pPr algn="ctr">
                        <a:spcAft>
                          <a:spcPts val="0"/>
                        </a:spcAft>
                      </a:pPr>
                      <a:r>
                        <a:rPr lang="en-US" sz="1800" kern="0">
                          <a:effectLst/>
                          <a:latin typeface="微软雅黑" panose="020B0503020204020204" pitchFamily="34" charset="-122"/>
                          <a:ea typeface="微软雅黑" panose="020B0503020204020204" pitchFamily="34" charset="-122"/>
                        </a:rPr>
                        <a:t>load_ boston</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27208" marR="27208" marT="0" marB="0" anchor="ctr"/>
                </a:tc>
                <a:tc>
                  <a:txBody>
                    <a:bodyPr/>
                    <a:lstStyle/>
                    <a:p>
                      <a:pPr algn="ctr">
                        <a:spcAft>
                          <a:spcPts val="0"/>
                        </a:spcAft>
                      </a:pPr>
                      <a:r>
                        <a:rPr lang="zh-CN" sz="1800" kern="0">
                          <a:effectLst/>
                          <a:latin typeface="微软雅黑" panose="020B0503020204020204" pitchFamily="34" charset="-122"/>
                          <a:ea typeface="微软雅黑" panose="020B0503020204020204" pitchFamily="34" charset="-122"/>
                        </a:rPr>
                        <a:t>回归</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27208" marR="27208" marT="0" marB="0" anchor="ctr"/>
                </a:tc>
                <a:tc>
                  <a:txBody>
                    <a:bodyPr/>
                    <a:lstStyle/>
                    <a:p>
                      <a:pPr algn="ctr">
                        <a:spcAft>
                          <a:spcPts val="0"/>
                        </a:spcAft>
                      </a:pPr>
                      <a:r>
                        <a:rPr lang="en-US" sz="1800" kern="0" dirty="0">
                          <a:effectLst/>
                          <a:latin typeface="微软雅黑" panose="020B0503020204020204" pitchFamily="34" charset="-122"/>
                          <a:ea typeface="微软雅黑" panose="020B0503020204020204" pitchFamily="34" charset="-122"/>
                        </a:rPr>
                        <a:t>load_breast_cancer</a:t>
                      </a:r>
                      <a:endParaRPr lang="zh-CN" sz="1800" kern="100" dirty="0">
                        <a:effectLst/>
                        <a:latin typeface="微软雅黑" panose="020B0503020204020204" pitchFamily="34" charset="-122"/>
                        <a:ea typeface="微软雅黑" panose="020B0503020204020204" pitchFamily="34" charset="-122"/>
                        <a:cs typeface="Times New Roman" panose="02020603050405020304"/>
                      </a:endParaRPr>
                    </a:p>
                  </a:txBody>
                  <a:tcPr marL="27208" marR="27208" marT="0" marB="0" anchor="ctr"/>
                </a:tc>
                <a:tc>
                  <a:txBody>
                    <a:bodyPr/>
                    <a:lstStyle/>
                    <a:p>
                      <a:pPr algn="ctr">
                        <a:spcAft>
                          <a:spcPts val="0"/>
                        </a:spcAft>
                      </a:pPr>
                      <a:r>
                        <a:rPr lang="zh-CN" sz="1800" kern="0">
                          <a:effectLst/>
                          <a:latin typeface="微软雅黑" panose="020B0503020204020204" pitchFamily="34" charset="-122"/>
                          <a:ea typeface="微软雅黑" panose="020B0503020204020204" pitchFamily="34" charset="-122"/>
                        </a:rPr>
                        <a:t>分类，聚类</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27208" marR="27208" marT="0" marB="0" anchor="ctr"/>
                </a:tc>
              </a:tr>
              <a:tr h="432197">
                <a:tc>
                  <a:txBody>
                    <a:bodyPr/>
                    <a:lstStyle/>
                    <a:p>
                      <a:pPr algn="ctr">
                        <a:spcAft>
                          <a:spcPts val="0"/>
                        </a:spcAft>
                      </a:pPr>
                      <a:r>
                        <a:rPr lang="en-US" sz="1800" kern="0">
                          <a:effectLst/>
                          <a:latin typeface="微软雅黑" panose="020B0503020204020204" pitchFamily="34" charset="-122"/>
                          <a:ea typeface="微软雅黑" panose="020B0503020204020204" pitchFamily="34" charset="-122"/>
                        </a:rPr>
                        <a:t>fetch_california_housing</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27208" marR="27208" marT="0" marB="0" anchor="ctr"/>
                </a:tc>
                <a:tc>
                  <a:txBody>
                    <a:bodyPr/>
                    <a:lstStyle/>
                    <a:p>
                      <a:pPr algn="ctr">
                        <a:spcAft>
                          <a:spcPts val="0"/>
                        </a:spcAft>
                      </a:pPr>
                      <a:r>
                        <a:rPr lang="zh-CN" sz="1800" kern="0">
                          <a:effectLst/>
                          <a:latin typeface="微软雅黑" panose="020B0503020204020204" pitchFamily="34" charset="-122"/>
                          <a:ea typeface="微软雅黑" panose="020B0503020204020204" pitchFamily="34" charset="-122"/>
                        </a:rPr>
                        <a:t>回归</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27208" marR="27208" marT="0" marB="0" anchor="ctr"/>
                </a:tc>
                <a:tc>
                  <a:txBody>
                    <a:bodyPr/>
                    <a:lstStyle/>
                    <a:p>
                      <a:pPr algn="ctr">
                        <a:spcAft>
                          <a:spcPts val="0"/>
                        </a:spcAft>
                      </a:pPr>
                      <a:r>
                        <a:rPr lang="en-US" sz="1800" kern="0">
                          <a:effectLst/>
                          <a:latin typeface="微软雅黑" panose="020B0503020204020204" pitchFamily="34" charset="-122"/>
                          <a:ea typeface="微软雅黑" panose="020B0503020204020204" pitchFamily="34" charset="-122"/>
                        </a:rPr>
                        <a:t>load_iris</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27208" marR="27208" marT="0" marB="0" anchor="ctr"/>
                </a:tc>
                <a:tc>
                  <a:txBody>
                    <a:bodyPr/>
                    <a:lstStyle/>
                    <a:p>
                      <a:pPr algn="ctr">
                        <a:spcAft>
                          <a:spcPts val="0"/>
                        </a:spcAft>
                      </a:pPr>
                      <a:r>
                        <a:rPr lang="zh-CN" sz="1800" kern="0">
                          <a:effectLst/>
                          <a:latin typeface="微软雅黑" panose="020B0503020204020204" pitchFamily="34" charset="-122"/>
                          <a:ea typeface="微软雅黑" panose="020B0503020204020204" pitchFamily="34" charset="-122"/>
                        </a:rPr>
                        <a:t>分类，聚类</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27208" marR="27208" marT="0" marB="0" anchor="ctr"/>
                </a:tc>
              </a:tr>
              <a:tr h="432197">
                <a:tc>
                  <a:txBody>
                    <a:bodyPr/>
                    <a:lstStyle/>
                    <a:p>
                      <a:pPr algn="ctr">
                        <a:spcAft>
                          <a:spcPts val="0"/>
                        </a:spcAft>
                      </a:pPr>
                      <a:r>
                        <a:rPr lang="en-US" sz="1800" kern="0">
                          <a:effectLst/>
                          <a:latin typeface="微软雅黑" panose="020B0503020204020204" pitchFamily="34" charset="-122"/>
                          <a:ea typeface="微软雅黑" panose="020B0503020204020204" pitchFamily="34" charset="-122"/>
                        </a:rPr>
                        <a:t>load_digits</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27208" marR="27208" marT="0" marB="0" anchor="ctr"/>
                </a:tc>
                <a:tc>
                  <a:txBody>
                    <a:bodyPr/>
                    <a:lstStyle/>
                    <a:p>
                      <a:pPr algn="ctr">
                        <a:spcAft>
                          <a:spcPts val="0"/>
                        </a:spcAft>
                      </a:pPr>
                      <a:r>
                        <a:rPr lang="zh-CN" sz="1800" kern="0">
                          <a:effectLst/>
                          <a:latin typeface="微软雅黑" panose="020B0503020204020204" pitchFamily="34" charset="-122"/>
                          <a:ea typeface="微软雅黑" panose="020B0503020204020204" pitchFamily="34" charset="-122"/>
                        </a:rPr>
                        <a:t>分类</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27208" marR="27208" marT="0" marB="0" anchor="ctr"/>
                </a:tc>
                <a:tc>
                  <a:txBody>
                    <a:bodyPr/>
                    <a:lstStyle/>
                    <a:p>
                      <a:pPr algn="ctr">
                        <a:spcAft>
                          <a:spcPts val="0"/>
                        </a:spcAft>
                      </a:pPr>
                      <a:r>
                        <a:rPr lang="en-US" sz="1800" kern="0">
                          <a:effectLst/>
                          <a:latin typeface="微软雅黑" panose="020B0503020204020204" pitchFamily="34" charset="-122"/>
                          <a:ea typeface="微软雅黑" panose="020B0503020204020204" pitchFamily="34" charset="-122"/>
                        </a:rPr>
                        <a:t>load_wine</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27208" marR="27208" marT="0" marB="0" anchor="ctr"/>
                </a:tc>
                <a:tc>
                  <a:txBody>
                    <a:bodyPr/>
                    <a:lstStyle/>
                    <a:p>
                      <a:pPr algn="ctr">
                        <a:spcAft>
                          <a:spcPts val="0"/>
                        </a:spcAft>
                      </a:pPr>
                      <a:r>
                        <a:rPr lang="zh-CN" sz="1800" kern="0" dirty="0">
                          <a:effectLst/>
                          <a:latin typeface="微软雅黑" panose="020B0503020204020204" pitchFamily="34" charset="-122"/>
                          <a:ea typeface="微软雅黑" panose="020B0503020204020204" pitchFamily="34" charset="-122"/>
                        </a:rPr>
                        <a:t>分类</a:t>
                      </a:r>
                      <a:endParaRPr lang="zh-CN" sz="1800" kern="100" dirty="0">
                        <a:effectLst/>
                        <a:latin typeface="微软雅黑" panose="020B0503020204020204" pitchFamily="34" charset="-122"/>
                        <a:ea typeface="微软雅黑" panose="020B0503020204020204" pitchFamily="34" charset="-122"/>
                        <a:cs typeface="Times New Roman" panose="02020603050405020304"/>
                      </a:endParaRPr>
                    </a:p>
                  </a:txBody>
                  <a:tcPr marL="27208" marR="27208" marT="0" marB="0" anchor="ctr"/>
                </a:tc>
              </a:tr>
            </a:tbl>
          </a:graphicData>
        </a:graphic>
      </p:graphicFrame>
      <p:sp>
        <p:nvSpPr>
          <p:cNvPr id="13343" name="内容占位符 3"/>
          <p:cNvSpPr txBox="1"/>
          <p:nvPr/>
        </p:nvSpPr>
        <p:spPr>
          <a:xfrm>
            <a:off x="423863" y="1138238"/>
            <a:ext cx="11107737" cy="427037"/>
          </a:xfrm>
          <a:prstGeom prst="rect">
            <a:avLst/>
          </a:prstGeom>
          <a:noFill/>
          <a:ln w="9525">
            <a:noFill/>
          </a:ln>
        </p:spPr>
        <p:txBody>
          <a:bodyPr anchor="ctr" anchorCtr="0"/>
          <a:lstStyle>
            <a:lvl1pPr marL="361950" indent="-361950" algn="l" rtl="0" eaLnBrk="0" fontAlgn="base" hangingPunct="0">
              <a:spcBef>
                <a:spcPct val="20000"/>
              </a:spcBef>
              <a:spcAft>
                <a:spcPct val="0"/>
              </a:spcAft>
              <a:buClr>
                <a:srgbClr val="000066"/>
              </a:buClr>
              <a:buFont typeface="Wingdings" panose="05000000000000000000" pitchFamily="2" charset="2"/>
              <a:buChar char="n"/>
              <a:defRPr kumimoji="1" sz="2100">
                <a:solidFill>
                  <a:schemeClr val="tx1"/>
                </a:solidFill>
                <a:latin typeface="+mn-lt"/>
                <a:ea typeface="+mn-ea"/>
                <a:cs typeface="宋体" panose="02010600030101010101" pitchFamily="2" charset="-122"/>
              </a:defRPr>
            </a:lvl1pPr>
            <a:lvl2pPr marL="786130" indent="-301625" algn="l" rtl="0" eaLnBrk="0" fontAlgn="base" hangingPunct="0">
              <a:spcBef>
                <a:spcPct val="20000"/>
              </a:spcBef>
              <a:spcAft>
                <a:spcPct val="0"/>
              </a:spcAft>
              <a:buFont typeface="Arial" panose="020B0604020202020204" pitchFamily="34" charset="0"/>
              <a:buChar char="–"/>
              <a:defRPr kumimoji="1" sz="2900">
                <a:solidFill>
                  <a:schemeClr val="tx1"/>
                </a:solidFill>
                <a:latin typeface="+mn-lt"/>
                <a:ea typeface="+mn-ea"/>
              </a:defRPr>
            </a:lvl2pPr>
            <a:lvl3pPr marL="1208405" indent="-241300" algn="l" rtl="0" eaLnBrk="0" fontAlgn="base" hangingPunct="0">
              <a:spcBef>
                <a:spcPct val="20000"/>
              </a:spcBef>
              <a:spcAft>
                <a:spcPct val="0"/>
              </a:spcAft>
              <a:buFont typeface="Arial" panose="020B0604020202020204" pitchFamily="34" charset="0"/>
              <a:buChar char="•"/>
              <a:defRPr kumimoji="1" sz="2500">
                <a:solidFill>
                  <a:schemeClr val="tx1"/>
                </a:solidFill>
                <a:latin typeface="+mn-lt"/>
                <a:ea typeface="+mn-ea"/>
              </a:defRPr>
            </a:lvl3pPr>
            <a:lvl4pPr marL="1692275"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4pPr>
            <a:lvl5pPr marL="2176780"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5pPr>
          </a:lstStyle>
          <a:p>
            <a:pPr marL="0" lvl="0" indent="0">
              <a:buNone/>
            </a:pPr>
            <a:r>
              <a:rPr lang="en-US" altLang="zh-CN" sz="2000" b="1" dirty="0">
                <a:latin typeface="微软雅黑" panose="020B0503020204020204" pitchFamily="34" charset="-122"/>
                <a:ea typeface="微软雅黑" panose="020B0503020204020204" pitchFamily="34" charset="-122"/>
              </a:rPr>
              <a:t>datasets</a:t>
            </a:r>
            <a:r>
              <a:rPr lang="zh-CN" altLang="en-US" sz="2000" b="1" dirty="0">
                <a:latin typeface="微软雅黑" panose="020B0503020204020204" pitchFamily="34" charset="-122"/>
                <a:ea typeface="微软雅黑" panose="020B0503020204020204" pitchFamily="34" charset="-122"/>
              </a:rPr>
              <a:t>模块常用数据集加载函数及其解释</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内容占位符 1"/>
          <p:cNvSpPr>
            <a:spLocks noGrp="1"/>
          </p:cNvSpPr>
          <p:nvPr>
            <p:ph idx="1"/>
          </p:nvPr>
        </p:nvSpPr>
        <p:spPr>
          <a:xfrm>
            <a:off x="346075" y="1560513"/>
            <a:ext cx="11339513" cy="4370387"/>
          </a:xfrm>
          <a:ln/>
        </p:spPr>
        <p:txBody>
          <a:bodyPr vert="horz" wrap="square" lIns="91440" tIns="45720" rIns="91440" bIns="45720" anchor="t" anchorCtr="0"/>
          <a:p>
            <a:pPr marL="361950" indent="-361950">
              <a:spcBef>
                <a:spcPts val="900"/>
              </a:spcBef>
              <a:buClr>
                <a:srgbClr val="032089"/>
              </a:buClr>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回归模型的性能评估不同于分类模型，虽然都是对照真实值进行评估，但由于回归模型的预测结果和真实值都是连续的，所以不能够求取</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Precision</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Recall</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和</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F1</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值等评价指标。回归模型拥有一套独立的评价指标。</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361950" indent="-361950">
              <a:spcBef>
                <a:spcPts val="900"/>
              </a:spcBef>
              <a:buClr>
                <a:srgbClr val="032089"/>
              </a:buClr>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平均绝对误差、均方误差和中值绝对误差的值越靠近</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0</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，模型性能越好。可解释方差值和</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R</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方值则越靠近</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1</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，模型性能越好。</a:t>
            </a:r>
            <a:endParaRPr kumimoji="1" lang="zh-CN" altLang="en-US"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40963" name="标题 2"/>
          <p:cNvSpPr>
            <a:spLocks noGrp="1"/>
          </p:cNvSpPr>
          <p:nvPr>
            <p:ph type="title"/>
          </p:nvPr>
        </p:nvSpPr>
        <p:spPr>
          <a:xfrm>
            <a:off x="255588" y="358775"/>
            <a:ext cx="10972800" cy="528638"/>
          </a:xfrm>
          <a:ln/>
        </p:spPr>
        <p:txBody>
          <a:bodyPr vert="horz" wrap="square" lIns="91440" tIns="45720" rIns="91440" bIns="45720" anchor="ctr" anchorCtr="0"/>
          <a:p>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评价回归模型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40964" name="内容占位符 3"/>
          <p:cNvSpPr>
            <a:spLocks noGrp="1"/>
          </p:cNvSpPr>
          <p:nvPr>
            <p:ph idx="10"/>
          </p:nvPr>
        </p:nvSpPr>
        <p:spPr>
          <a:xfrm>
            <a:off x="423863" y="1138238"/>
            <a:ext cx="11107737" cy="427037"/>
          </a:xfrm>
          <a:ln/>
        </p:spPr>
        <p:txBody>
          <a:bodyPr vert="horz" wrap="square" lIns="91440" tIns="45720" rIns="91440" bIns="45720" anchor="ctr" anchorCtr="0"/>
          <a:p>
            <a:pPr/>
            <a:r>
              <a:rPr kumimoji="1" lang="zh-CN" altLang="zh-CN" b="1" dirty="0">
                <a:latin typeface="微软雅黑" panose="020B0503020204020204" pitchFamily="34" charset="-122"/>
                <a:ea typeface="微软雅黑" panose="020B0503020204020204" pitchFamily="34" charset="-122"/>
                <a:cs typeface="宋体" panose="02010600030101010101" pitchFamily="2" charset="-122"/>
              </a:rPr>
              <a:t>回归模型评价指标</a:t>
            </a:r>
            <a:endParaRPr kumimoji="1" lang="zh-CN" altLang="en-US" b="1" dirty="0">
              <a:latin typeface="微软雅黑" panose="020B0503020204020204" pitchFamily="34" charset="-122"/>
              <a:ea typeface="微软雅黑" panose="020B0503020204020204" pitchFamily="34" charset="-122"/>
              <a:cs typeface="宋体" panose="02010600030101010101" pitchFamily="2" charset="-122"/>
            </a:endParaRPr>
          </a:p>
        </p:txBody>
      </p:sp>
      <p:graphicFrame>
        <p:nvGraphicFramePr>
          <p:cNvPr id="5" name="表格 4"/>
          <p:cNvGraphicFramePr>
            <a:graphicFrameLocks noGrp="1"/>
          </p:cNvGraphicFramePr>
          <p:nvPr/>
        </p:nvGraphicFramePr>
        <p:xfrm>
          <a:off x="1576388" y="3581400"/>
          <a:ext cx="8683625" cy="2592388"/>
        </p:xfrm>
        <a:graphic>
          <a:graphicData uri="http://schemas.openxmlformats.org/drawingml/2006/table">
            <a:tbl>
              <a:tblPr firstRow="1" bandRow="1">
                <a:tableStyleId>{5C22544A-7EE6-4342-B048-85BDC9FD1C3A}</a:tableStyleId>
              </a:tblPr>
              <a:tblGrid>
                <a:gridCol w="2869993"/>
                <a:gridCol w="1311864"/>
                <a:gridCol w="4501768"/>
              </a:tblGrid>
              <a:tr h="432065">
                <a:tc>
                  <a:txBody>
                    <a:bodyPr/>
                    <a:lstStyle/>
                    <a:p>
                      <a:pPr algn="ctr">
                        <a:spcAft>
                          <a:spcPts val="0"/>
                        </a:spcAft>
                      </a:pPr>
                      <a:r>
                        <a:rPr lang="zh-CN" sz="1800" kern="0" dirty="0">
                          <a:effectLst/>
                          <a:latin typeface="微软雅黑" panose="020B0503020204020204" pitchFamily="34" charset="-122"/>
                          <a:ea typeface="微软雅黑" panose="020B0503020204020204" pitchFamily="34" charset="-122"/>
                        </a:rPr>
                        <a:t>方法名称</a:t>
                      </a:r>
                      <a:endParaRPr lang="zh-CN" sz="1800" kern="100" dirty="0">
                        <a:effectLst/>
                        <a:latin typeface="微软雅黑" panose="020B0503020204020204" pitchFamily="34" charset="-122"/>
                        <a:ea typeface="微软雅黑" panose="020B0503020204020204" pitchFamily="34" charset="-122"/>
                        <a:cs typeface="Times New Roman" panose="02020603050405020304"/>
                      </a:endParaRPr>
                    </a:p>
                  </a:txBody>
                  <a:tcPr marL="45707" marR="45707" marT="0" marB="0" anchor="ctr"/>
                </a:tc>
                <a:tc>
                  <a:txBody>
                    <a:bodyPr/>
                    <a:lstStyle/>
                    <a:p>
                      <a:pPr algn="ctr">
                        <a:spcAft>
                          <a:spcPts val="0"/>
                        </a:spcAft>
                      </a:pPr>
                      <a:r>
                        <a:rPr lang="zh-CN" sz="1800" kern="0">
                          <a:effectLst/>
                          <a:latin typeface="微软雅黑" panose="020B0503020204020204" pitchFamily="34" charset="-122"/>
                          <a:ea typeface="微软雅黑" panose="020B0503020204020204" pitchFamily="34" charset="-122"/>
                        </a:rPr>
                        <a:t>最优值</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45707" marR="45707" marT="0" marB="0" anchor="ctr"/>
                </a:tc>
                <a:tc>
                  <a:txBody>
                    <a:bodyPr/>
                    <a:lstStyle/>
                    <a:p>
                      <a:pPr algn="ctr">
                        <a:spcAft>
                          <a:spcPts val="0"/>
                        </a:spcAft>
                      </a:pPr>
                      <a:r>
                        <a:rPr lang="en-US" sz="1800" kern="0" dirty="0">
                          <a:effectLst/>
                          <a:latin typeface="微软雅黑" panose="020B0503020204020204" pitchFamily="34" charset="-122"/>
                          <a:ea typeface="微软雅黑" panose="020B0503020204020204" pitchFamily="34" charset="-122"/>
                        </a:rPr>
                        <a:t>sklearn</a:t>
                      </a:r>
                      <a:r>
                        <a:rPr lang="zh-CN" sz="1800" kern="0" dirty="0">
                          <a:effectLst/>
                          <a:latin typeface="微软雅黑" panose="020B0503020204020204" pitchFamily="34" charset="-122"/>
                          <a:ea typeface="微软雅黑" panose="020B0503020204020204" pitchFamily="34" charset="-122"/>
                        </a:rPr>
                        <a:t>函数</a:t>
                      </a:r>
                      <a:endParaRPr lang="zh-CN" sz="1800" kern="100" dirty="0">
                        <a:effectLst/>
                        <a:latin typeface="微软雅黑" panose="020B0503020204020204" pitchFamily="34" charset="-122"/>
                        <a:ea typeface="微软雅黑" panose="020B0503020204020204" pitchFamily="34" charset="-122"/>
                        <a:cs typeface="Times New Roman" panose="02020603050405020304"/>
                      </a:endParaRPr>
                    </a:p>
                  </a:txBody>
                  <a:tcPr marL="45707" marR="45707" marT="0" marB="0" anchor="ctr"/>
                </a:tc>
              </a:tr>
              <a:tr h="432065">
                <a:tc>
                  <a:txBody>
                    <a:bodyPr/>
                    <a:lstStyle/>
                    <a:p>
                      <a:pPr algn="ctr">
                        <a:spcAft>
                          <a:spcPts val="0"/>
                        </a:spcAft>
                      </a:pPr>
                      <a:r>
                        <a:rPr lang="zh-CN" sz="1800" kern="0">
                          <a:effectLst/>
                          <a:latin typeface="微软雅黑" panose="020B0503020204020204" pitchFamily="34" charset="-122"/>
                          <a:ea typeface="微软雅黑" panose="020B0503020204020204" pitchFamily="34" charset="-122"/>
                        </a:rPr>
                        <a:t>平均绝对误差</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45707" marR="45707" marT="0" marB="0" anchor="ctr"/>
                </a:tc>
                <a:tc>
                  <a:txBody>
                    <a:bodyPr/>
                    <a:lstStyle/>
                    <a:p>
                      <a:pPr algn="ctr">
                        <a:spcAft>
                          <a:spcPts val="0"/>
                        </a:spcAft>
                      </a:pPr>
                      <a:r>
                        <a:rPr lang="en-US" sz="1800" kern="0">
                          <a:effectLst/>
                          <a:latin typeface="微软雅黑" panose="020B0503020204020204" pitchFamily="34" charset="-122"/>
                          <a:ea typeface="微软雅黑" panose="020B0503020204020204" pitchFamily="34" charset="-122"/>
                        </a:rPr>
                        <a:t>0.0</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45707" marR="45707" marT="0" marB="0" anchor="ctr"/>
                </a:tc>
                <a:tc>
                  <a:txBody>
                    <a:bodyPr/>
                    <a:lstStyle/>
                    <a:p>
                      <a:pPr algn="ctr">
                        <a:spcAft>
                          <a:spcPts val="0"/>
                        </a:spcAft>
                      </a:pPr>
                      <a:r>
                        <a:rPr lang="en-US" sz="1800" kern="0">
                          <a:effectLst/>
                          <a:latin typeface="微软雅黑" panose="020B0503020204020204" pitchFamily="34" charset="-122"/>
                          <a:ea typeface="微软雅黑" panose="020B0503020204020204" pitchFamily="34" charset="-122"/>
                        </a:rPr>
                        <a:t>metrics. mean_absolute_error</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45707" marR="45707" marT="0" marB="0" anchor="ctr"/>
                </a:tc>
              </a:tr>
              <a:tr h="432065">
                <a:tc>
                  <a:txBody>
                    <a:bodyPr/>
                    <a:lstStyle/>
                    <a:p>
                      <a:pPr algn="ctr">
                        <a:spcAft>
                          <a:spcPts val="0"/>
                        </a:spcAft>
                      </a:pPr>
                      <a:r>
                        <a:rPr lang="zh-CN" sz="1800" kern="0">
                          <a:effectLst/>
                          <a:latin typeface="微软雅黑" panose="020B0503020204020204" pitchFamily="34" charset="-122"/>
                          <a:ea typeface="微软雅黑" panose="020B0503020204020204" pitchFamily="34" charset="-122"/>
                        </a:rPr>
                        <a:t>均方误差</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45707" marR="45707" marT="0" marB="0" anchor="ctr"/>
                </a:tc>
                <a:tc>
                  <a:txBody>
                    <a:bodyPr/>
                    <a:lstStyle/>
                    <a:p>
                      <a:pPr algn="ctr">
                        <a:spcAft>
                          <a:spcPts val="0"/>
                        </a:spcAft>
                      </a:pPr>
                      <a:r>
                        <a:rPr lang="en-US" sz="1800" kern="0">
                          <a:effectLst/>
                          <a:latin typeface="微软雅黑" panose="020B0503020204020204" pitchFamily="34" charset="-122"/>
                          <a:ea typeface="微软雅黑" panose="020B0503020204020204" pitchFamily="34" charset="-122"/>
                        </a:rPr>
                        <a:t>0.0</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45707" marR="45707" marT="0" marB="0" anchor="ctr"/>
                </a:tc>
                <a:tc>
                  <a:txBody>
                    <a:bodyPr/>
                    <a:lstStyle/>
                    <a:p>
                      <a:pPr algn="ctr">
                        <a:spcAft>
                          <a:spcPts val="0"/>
                        </a:spcAft>
                      </a:pPr>
                      <a:r>
                        <a:rPr lang="en-US" sz="1800" kern="0">
                          <a:effectLst/>
                          <a:latin typeface="微软雅黑" panose="020B0503020204020204" pitchFamily="34" charset="-122"/>
                          <a:ea typeface="微软雅黑" panose="020B0503020204020204" pitchFamily="34" charset="-122"/>
                        </a:rPr>
                        <a:t>metrics. mean_squared_error</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45707" marR="45707" marT="0" marB="0" anchor="ctr"/>
                </a:tc>
              </a:tr>
              <a:tr h="432065">
                <a:tc>
                  <a:txBody>
                    <a:bodyPr/>
                    <a:lstStyle/>
                    <a:p>
                      <a:pPr algn="ctr">
                        <a:spcAft>
                          <a:spcPts val="0"/>
                        </a:spcAft>
                      </a:pPr>
                      <a:r>
                        <a:rPr lang="zh-CN" sz="1800" kern="0">
                          <a:effectLst/>
                          <a:latin typeface="微软雅黑" panose="020B0503020204020204" pitchFamily="34" charset="-122"/>
                          <a:ea typeface="微软雅黑" panose="020B0503020204020204" pitchFamily="34" charset="-122"/>
                        </a:rPr>
                        <a:t>中值绝对误差</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45707" marR="45707" marT="0" marB="0" anchor="ctr"/>
                </a:tc>
                <a:tc>
                  <a:txBody>
                    <a:bodyPr/>
                    <a:lstStyle/>
                    <a:p>
                      <a:pPr algn="ctr">
                        <a:spcAft>
                          <a:spcPts val="0"/>
                        </a:spcAft>
                      </a:pPr>
                      <a:r>
                        <a:rPr lang="en-US" sz="1800" kern="0">
                          <a:effectLst/>
                          <a:latin typeface="微软雅黑" panose="020B0503020204020204" pitchFamily="34" charset="-122"/>
                          <a:ea typeface="微软雅黑" panose="020B0503020204020204" pitchFamily="34" charset="-122"/>
                        </a:rPr>
                        <a:t>0.0</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45707" marR="45707" marT="0" marB="0" anchor="ctr"/>
                </a:tc>
                <a:tc>
                  <a:txBody>
                    <a:bodyPr/>
                    <a:lstStyle/>
                    <a:p>
                      <a:pPr algn="ctr">
                        <a:spcAft>
                          <a:spcPts val="0"/>
                        </a:spcAft>
                      </a:pPr>
                      <a:r>
                        <a:rPr lang="en-US" sz="1800" kern="0">
                          <a:effectLst/>
                          <a:latin typeface="微软雅黑" panose="020B0503020204020204" pitchFamily="34" charset="-122"/>
                          <a:ea typeface="微软雅黑" panose="020B0503020204020204" pitchFamily="34" charset="-122"/>
                        </a:rPr>
                        <a:t>metrics. median_absolute_error</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45707" marR="45707" marT="0" marB="0" anchor="ctr"/>
                </a:tc>
              </a:tr>
              <a:tr h="432065">
                <a:tc>
                  <a:txBody>
                    <a:bodyPr/>
                    <a:lstStyle/>
                    <a:p>
                      <a:pPr algn="ctr">
                        <a:spcAft>
                          <a:spcPts val="0"/>
                        </a:spcAft>
                      </a:pPr>
                      <a:r>
                        <a:rPr lang="zh-CN" sz="1800" kern="0">
                          <a:effectLst/>
                          <a:latin typeface="微软雅黑" panose="020B0503020204020204" pitchFamily="34" charset="-122"/>
                          <a:ea typeface="微软雅黑" panose="020B0503020204020204" pitchFamily="34" charset="-122"/>
                        </a:rPr>
                        <a:t>可解释方差值</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45707" marR="45707" marT="0" marB="0" anchor="ctr"/>
                </a:tc>
                <a:tc>
                  <a:txBody>
                    <a:bodyPr/>
                    <a:lstStyle/>
                    <a:p>
                      <a:pPr algn="ctr">
                        <a:spcAft>
                          <a:spcPts val="0"/>
                        </a:spcAft>
                      </a:pPr>
                      <a:r>
                        <a:rPr lang="en-US" sz="1800" kern="0">
                          <a:effectLst/>
                          <a:latin typeface="微软雅黑" panose="020B0503020204020204" pitchFamily="34" charset="-122"/>
                          <a:ea typeface="微软雅黑" panose="020B0503020204020204" pitchFamily="34" charset="-122"/>
                        </a:rPr>
                        <a:t>1.0</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45707" marR="45707" marT="0" marB="0" anchor="ctr"/>
                </a:tc>
                <a:tc>
                  <a:txBody>
                    <a:bodyPr/>
                    <a:lstStyle/>
                    <a:p>
                      <a:pPr algn="ctr">
                        <a:spcAft>
                          <a:spcPts val="0"/>
                        </a:spcAft>
                      </a:pPr>
                      <a:r>
                        <a:rPr lang="en-US" sz="1800" kern="0">
                          <a:effectLst/>
                          <a:latin typeface="微软雅黑" panose="020B0503020204020204" pitchFamily="34" charset="-122"/>
                          <a:ea typeface="微软雅黑" panose="020B0503020204020204" pitchFamily="34" charset="-122"/>
                        </a:rPr>
                        <a:t>metrics. explained_variance_score</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45707" marR="45707" marT="0" marB="0" anchor="ctr"/>
                </a:tc>
              </a:tr>
              <a:tr h="432065">
                <a:tc>
                  <a:txBody>
                    <a:bodyPr/>
                    <a:lstStyle/>
                    <a:p>
                      <a:pPr algn="ctr">
                        <a:spcAft>
                          <a:spcPts val="0"/>
                        </a:spcAft>
                      </a:pPr>
                      <a:r>
                        <a:rPr lang="en-US" sz="1800" kern="0">
                          <a:effectLst/>
                          <a:latin typeface="微软雅黑" panose="020B0503020204020204" pitchFamily="34" charset="-122"/>
                          <a:ea typeface="微软雅黑" panose="020B0503020204020204" pitchFamily="34" charset="-122"/>
                        </a:rPr>
                        <a:t>R</a:t>
                      </a:r>
                      <a:r>
                        <a:rPr lang="zh-CN" sz="1800" kern="0">
                          <a:effectLst/>
                          <a:latin typeface="微软雅黑" panose="020B0503020204020204" pitchFamily="34" charset="-122"/>
                          <a:ea typeface="微软雅黑" panose="020B0503020204020204" pitchFamily="34" charset="-122"/>
                        </a:rPr>
                        <a:t>方值</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45707" marR="45707" marT="0" marB="0" anchor="ctr"/>
                </a:tc>
                <a:tc>
                  <a:txBody>
                    <a:bodyPr/>
                    <a:lstStyle/>
                    <a:p>
                      <a:pPr algn="ctr">
                        <a:spcAft>
                          <a:spcPts val="0"/>
                        </a:spcAft>
                      </a:pPr>
                      <a:r>
                        <a:rPr lang="en-US" sz="1800" kern="0">
                          <a:effectLst/>
                          <a:latin typeface="微软雅黑" panose="020B0503020204020204" pitchFamily="34" charset="-122"/>
                          <a:ea typeface="微软雅黑" panose="020B0503020204020204" pitchFamily="34" charset="-122"/>
                        </a:rPr>
                        <a:t>1.0</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45707" marR="45707" marT="0" marB="0" anchor="ctr"/>
                </a:tc>
                <a:tc>
                  <a:txBody>
                    <a:bodyPr/>
                    <a:lstStyle/>
                    <a:p>
                      <a:pPr algn="ctr">
                        <a:spcAft>
                          <a:spcPts val="0"/>
                        </a:spcAft>
                      </a:pPr>
                      <a:r>
                        <a:rPr lang="en-US" sz="1800" kern="0" dirty="0">
                          <a:effectLst/>
                          <a:latin typeface="微软雅黑" panose="020B0503020204020204" pitchFamily="34" charset="-122"/>
                          <a:ea typeface="微软雅黑" panose="020B0503020204020204" pitchFamily="34" charset="-122"/>
                        </a:rPr>
                        <a:t>metrics. r2_score</a:t>
                      </a:r>
                      <a:endParaRPr lang="zh-CN" sz="1800" kern="100" dirty="0">
                        <a:effectLst/>
                        <a:latin typeface="微软雅黑" panose="020B0503020204020204" pitchFamily="34" charset="-122"/>
                        <a:ea typeface="微软雅黑" panose="020B0503020204020204" pitchFamily="34" charset="-122"/>
                        <a:cs typeface="Times New Roman" panose="02020603050405020304"/>
                      </a:endParaRPr>
                    </a:p>
                  </a:txBody>
                  <a:tcPr marL="45707" marR="45707" marT="0" marB="0" anchor="ct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内容占位符 1"/>
          <p:cNvSpPr>
            <a:spLocks noGrp="1"/>
          </p:cNvSpPr>
          <p:nvPr>
            <p:ph idx="1"/>
          </p:nvPr>
        </p:nvSpPr>
        <p:spPr>
          <a:xfrm>
            <a:off x="346075" y="1560513"/>
            <a:ext cx="11339513" cy="4370387"/>
          </a:xfrm>
        </p:spPr>
        <p:txBody>
          <a:bodyPr vert="horz" wrap="square" lIns="91440" tIns="45720" rIns="91440" bIns="45720" anchor="t" anchorCtr="0"/>
          <a:p>
            <a:pPr marL="361950" indent="-361950">
              <a:spcBef>
                <a:spcPts val="900"/>
              </a:spcBef>
              <a:buClr>
                <a:srgbClr val="032089"/>
              </a:buClr>
            </a:pPr>
            <a:r>
              <a:rPr kumimoji="1" altLang="zh-CN" dirty="0">
                <a:latin typeface="微软雅黑" panose="020B0503020204020204" pitchFamily="34" charset="-122"/>
                <a:ea typeface="微软雅黑" panose="020B0503020204020204" pitchFamily="34" charset="-122"/>
                <a:cs typeface="宋体" panose="02010600030101010101" pitchFamily="2" charset="-122"/>
              </a:rPr>
              <a:t>准确率 – Accuracy</a:t>
            </a:r>
            <a:r>
              <a:rPr kumimoji="1" lang="en-US" dirty="0">
                <a:latin typeface="微软雅黑" panose="020B0503020204020204" pitchFamily="34" charset="-122"/>
                <a:ea typeface="微软雅黑" panose="020B0503020204020204" pitchFamily="34" charset="-122"/>
                <a:cs typeface="宋体" panose="02010600030101010101" pitchFamily="2" charset="-122"/>
              </a:rPr>
              <a:t>   </a:t>
            </a:r>
            <a:r>
              <a:rPr kumimoji="1" altLang="zh-CN" dirty="0">
                <a:latin typeface="微软雅黑" panose="020B0503020204020204" pitchFamily="34" charset="-122"/>
                <a:ea typeface="微软雅黑" panose="020B0503020204020204" pitchFamily="34" charset="-122"/>
                <a:cs typeface="宋体" panose="02010600030101010101" pitchFamily="2" charset="-122"/>
              </a:rPr>
              <a:t>预测正确的结果占总样本的百分比，公式如下：</a:t>
            </a:r>
            <a:endParaRPr kumimoji="1" altLang="zh-CN" dirty="0">
              <a:latin typeface="微软雅黑" panose="020B0503020204020204" pitchFamily="34" charset="-122"/>
              <a:ea typeface="微软雅黑" panose="020B0503020204020204" pitchFamily="34" charset="-122"/>
              <a:cs typeface="宋体" panose="02010600030101010101" pitchFamily="2" charset="-122"/>
            </a:endParaRPr>
          </a:p>
          <a:p>
            <a:pPr marL="0" indent="0">
              <a:spcBef>
                <a:spcPts val="900"/>
              </a:spcBef>
              <a:buClr>
                <a:srgbClr val="032089"/>
              </a:buClr>
              <a:buNone/>
            </a:pPr>
            <a:r>
              <a:rPr kumimoji="1" lang="en-US" dirty="0">
                <a:latin typeface="微软雅黑" panose="020B0503020204020204" pitchFamily="34" charset="-122"/>
                <a:ea typeface="微软雅黑" panose="020B0503020204020204" pitchFamily="34" charset="-122"/>
                <a:cs typeface="宋体" panose="02010600030101010101" pitchFamily="2" charset="-122"/>
              </a:rPr>
              <a:t>      </a:t>
            </a:r>
            <a:r>
              <a:rPr kumimoji="1" altLang="zh-CN" dirty="0">
                <a:latin typeface="微软雅黑" panose="020B0503020204020204" pitchFamily="34" charset="-122"/>
                <a:ea typeface="微软雅黑" panose="020B0503020204020204" pitchFamily="34" charset="-122"/>
                <a:cs typeface="宋体" panose="02010600030101010101" pitchFamily="2" charset="-122"/>
              </a:rPr>
              <a:t>准确率 =(TP+TN)/(TP+TN+FP+FN)</a:t>
            </a:r>
            <a:endParaRPr kumimoji="1" altLang="zh-CN" dirty="0">
              <a:latin typeface="微软雅黑" panose="020B0503020204020204" pitchFamily="34" charset="-122"/>
              <a:ea typeface="微软雅黑" panose="020B0503020204020204" pitchFamily="34" charset="-122"/>
              <a:cs typeface="宋体" panose="02010600030101010101" pitchFamily="2" charset="-122"/>
            </a:endParaRPr>
          </a:p>
          <a:p>
            <a:pPr marL="361950" indent="-361950">
              <a:spcBef>
                <a:spcPts val="900"/>
              </a:spcBef>
              <a:buClr>
                <a:srgbClr val="032089"/>
              </a:buClr>
            </a:pPr>
            <a:r>
              <a:rPr kumimoji="1" altLang="zh-CN" dirty="0">
                <a:latin typeface="微软雅黑" panose="020B0503020204020204" pitchFamily="34" charset="-122"/>
                <a:ea typeface="微软雅黑" panose="020B0503020204020204" pitchFamily="34" charset="-122"/>
                <a:cs typeface="宋体" panose="02010600030101010101" pitchFamily="2" charset="-122"/>
              </a:rPr>
              <a:t>精确率（差准率）- Precision</a:t>
            </a:r>
            <a:r>
              <a:rPr kumimoji="1" lang="en-US" dirty="0">
                <a:latin typeface="微软雅黑" panose="020B0503020204020204" pitchFamily="34" charset="-122"/>
                <a:ea typeface="微软雅黑" panose="020B0503020204020204" pitchFamily="34" charset="-122"/>
                <a:cs typeface="宋体" panose="02010600030101010101" pitchFamily="2" charset="-122"/>
              </a:rPr>
              <a:t> </a:t>
            </a:r>
            <a:r>
              <a:rPr kumimoji="1" altLang="zh-CN" dirty="0">
                <a:latin typeface="微软雅黑" panose="020B0503020204020204" pitchFamily="34" charset="-122"/>
                <a:ea typeface="微软雅黑" panose="020B0503020204020204" pitchFamily="34" charset="-122"/>
                <a:cs typeface="宋体" panose="02010600030101010101" pitchFamily="2" charset="-122"/>
              </a:rPr>
              <a:t> 所有被预测为正的样本中实际为正的样本的概率，公式如下：</a:t>
            </a:r>
            <a:endParaRPr kumimoji="1" altLang="zh-CN" dirty="0">
              <a:latin typeface="微软雅黑" panose="020B0503020204020204" pitchFamily="34" charset="-122"/>
              <a:ea typeface="微软雅黑" panose="020B0503020204020204" pitchFamily="34" charset="-122"/>
              <a:cs typeface="宋体" panose="02010600030101010101" pitchFamily="2" charset="-122"/>
            </a:endParaRPr>
          </a:p>
          <a:p>
            <a:pPr marL="0" indent="0">
              <a:spcBef>
                <a:spcPts val="900"/>
              </a:spcBef>
              <a:buClr>
                <a:srgbClr val="032089"/>
              </a:buClr>
              <a:buNone/>
            </a:pPr>
            <a:r>
              <a:rPr kumimoji="1" lang="en-US" dirty="0">
                <a:latin typeface="微软雅黑" panose="020B0503020204020204" pitchFamily="34" charset="-122"/>
                <a:ea typeface="微软雅黑" panose="020B0503020204020204" pitchFamily="34" charset="-122"/>
                <a:cs typeface="宋体" panose="02010600030101010101" pitchFamily="2" charset="-122"/>
              </a:rPr>
              <a:t>     </a:t>
            </a:r>
            <a:r>
              <a:rPr kumimoji="1" altLang="zh-CN" dirty="0">
                <a:latin typeface="微软雅黑" panose="020B0503020204020204" pitchFamily="34" charset="-122"/>
                <a:ea typeface="微软雅黑" panose="020B0503020204020204" pitchFamily="34" charset="-122"/>
                <a:cs typeface="宋体" panose="02010600030101010101" pitchFamily="2" charset="-122"/>
              </a:rPr>
              <a:t>精准率 =TP/(TP+FP)</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a:t>
            </a:r>
            <a:endParaRPr kumimoji="1" lang="zh-CN" altLang="zh-CN" dirty="0">
              <a:latin typeface="微软雅黑" panose="020B0503020204020204" pitchFamily="34" charset="-122"/>
              <a:ea typeface="微软雅黑" panose="020B0503020204020204" pitchFamily="34" charset="-122"/>
              <a:cs typeface="宋体" panose="02010600030101010101" pitchFamily="2" charset="-122"/>
            </a:endParaRPr>
          </a:p>
          <a:p>
            <a:pPr marL="361950" indent="-361950">
              <a:spcBef>
                <a:spcPts val="900"/>
              </a:spcBef>
              <a:buClr>
                <a:srgbClr val="032089"/>
              </a:buClr>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精准率和准确率看上去有些类似，但是完全不同的两个概念。精准率代表对正样本结果中的预测准确程度，而准确率则代表整体的预测准确程度，既包括正样本，也包括负样本。</a:t>
            </a:r>
            <a:endParaRPr kumimoji="1" lang="zh-CN" altLang="en-US" dirty="0">
              <a:latin typeface="微软雅黑" panose="020B0503020204020204" pitchFamily="34" charset="-122"/>
              <a:ea typeface="微软雅黑" panose="020B0503020204020204" pitchFamily="34" charset="-122"/>
              <a:cs typeface="宋体" panose="02010600030101010101" pitchFamily="2" charset="-122"/>
            </a:endParaRPr>
          </a:p>
          <a:p>
            <a:pPr marL="361950" indent="-361950">
              <a:spcBef>
                <a:spcPts val="900"/>
              </a:spcBef>
              <a:buClr>
                <a:srgbClr val="032089"/>
              </a:buClr>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召回率（查全率）- Recall</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 </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实际为正的样本中被预测为正样本的概率，其公式如下：</a:t>
            </a:r>
            <a:endParaRPr kumimoji="1" lang="zh-CN" altLang="en-US" dirty="0">
              <a:latin typeface="微软雅黑" panose="020B0503020204020204" pitchFamily="34" charset="-122"/>
              <a:ea typeface="微软雅黑" panose="020B0503020204020204" pitchFamily="34" charset="-122"/>
              <a:cs typeface="宋体" panose="02010600030101010101" pitchFamily="2" charset="-122"/>
            </a:endParaRPr>
          </a:p>
          <a:p>
            <a:pPr marL="0" indent="0">
              <a:spcBef>
                <a:spcPts val="900"/>
              </a:spcBef>
              <a:buClr>
                <a:srgbClr val="032089"/>
              </a:buClr>
              <a:buNone/>
            </a:pP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     </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召回率=TP/(TP+FN)</a:t>
            </a:r>
            <a:endParaRPr kumimoji="1" lang="zh-CN" altLang="en-US"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40963" name="标题 2"/>
          <p:cNvSpPr>
            <a:spLocks noGrp="1"/>
          </p:cNvSpPr>
          <p:nvPr>
            <p:ph type="title"/>
          </p:nvPr>
        </p:nvSpPr>
        <p:spPr>
          <a:xfrm>
            <a:off x="255588" y="358775"/>
            <a:ext cx="10972800" cy="528638"/>
          </a:xfrm>
        </p:spPr>
        <p:txBody>
          <a:bodyPr vert="horz" wrap="square" lIns="91440" tIns="45720" rIns="91440" bIns="45720" anchor="ctr" anchorCtr="0"/>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评价回归模型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40964" name="内容占位符 3"/>
          <p:cNvSpPr>
            <a:spLocks noGrp="1"/>
          </p:cNvSpPr>
          <p:nvPr>
            <p:ph idx="10"/>
          </p:nvPr>
        </p:nvSpPr>
        <p:spPr>
          <a:xfrm>
            <a:off x="423863" y="1138238"/>
            <a:ext cx="11107737" cy="427037"/>
          </a:xfrm>
        </p:spPr>
        <p:txBody>
          <a:bodyPr vert="horz" wrap="square" lIns="91440" tIns="45720" rIns="91440" bIns="45720" anchor="ctr" anchorCtr="0"/>
          <a:p>
            <a:r>
              <a:rPr kumimoji="1" lang="zh-CN" altLang="zh-CN" b="1" dirty="0">
                <a:latin typeface="微软雅黑" panose="020B0503020204020204" pitchFamily="34" charset="-122"/>
                <a:ea typeface="微软雅黑" panose="020B0503020204020204" pitchFamily="34" charset="-122"/>
                <a:cs typeface="宋体" panose="02010600030101010101" pitchFamily="2" charset="-122"/>
              </a:rPr>
              <a:t>回归模型评价指标</a:t>
            </a:r>
            <a:endParaRPr kumimoji="1" lang="zh-CN" altLang="en-US" b="1" dirty="0">
              <a:latin typeface="微软雅黑" panose="020B0503020204020204" pitchFamily="34" charset="-122"/>
              <a:ea typeface="微软雅黑" panose="020B0503020204020204" pitchFamily="34" charset="-122"/>
              <a:cs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18" name="直接连接符 6"/>
          <p:cNvCxnSpPr/>
          <p:nvPr/>
        </p:nvCxnSpPr>
        <p:spPr>
          <a:xfrm>
            <a:off x="3265488" y="1081088"/>
            <a:ext cx="4763" cy="5192713"/>
          </a:xfrm>
          <a:prstGeom prst="line">
            <a:avLst/>
          </a:prstGeom>
        </p:spPr>
        <p:style>
          <a:lnRef idx="2">
            <a:schemeClr val="dk1"/>
          </a:lnRef>
          <a:fillRef idx="0">
            <a:schemeClr val="dk1"/>
          </a:fillRef>
          <a:effectRef idx="1">
            <a:schemeClr val="dk1"/>
          </a:effectRef>
          <a:fontRef idx="minor">
            <a:schemeClr val="tx1"/>
          </a:fontRef>
        </p:style>
      </p:cxnSp>
      <p:sp>
        <p:nvSpPr>
          <p:cNvPr id="19" name="Line 2"/>
          <p:cNvSpPr>
            <a:spLocks noChangeShapeType="1"/>
          </p:cNvSpPr>
          <p:nvPr/>
        </p:nvSpPr>
        <p:spPr bwMode="auto">
          <a:xfrm>
            <a:off x="2649538" y="5611813"/>
            <a:ext cx="6605588" cy="0"/>
          </a:xfrm>
          <a:prstGeom prst="line">
            <a:avLst/>
          </a:prstGeom>
        </p:spPr>
        <p:style>
          <a:lnRef idx="2">
            <a:schemeClr val="dk1"/>
          </a:lnRef>
          <a:fillRef idx="0">
            <a:schemeClr val="dk1"/>
          </a:fillRef>
          <a:effectRef idx="1">
            <a:schemeClr val="dk1"/>
          </a:effectRef>
          <a:fontRef idx="minor">
            <a:schemeClr val="tx1"/>
          </a:fontRef>
        </p:style>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905" b="0"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20" name="Oval 15"/>
          <p:cNvSpPr>
            <a:spLocks noChangeArrowheads="1"/>
          </p:cNvSpPr>
          <p:nvPr/>
        </p:nvSpPr>
        <p:spPr bwMode="auto">
          <a:xfrm>
            <a:off x="2904947" y="13850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1</a:t>
            </a:r>
            <a:endPar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3" name="AutoShape 17"/>
          <p:cNvSpPr>
            <a:spLocks noChangeArrowheads="1"/>
          </p:cNvSpPr>
          <p:nvPr/>
        </p:nvSpPr>
        <p:spPr bwMode="auto">
          <a:xfrm>
            <a:off x="4000531" y="229752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构建并评价聚类模型</a:t>
            </a:r>
            <a:endPar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41994" name="标题 3"/>
          <p:cNvSpPr>
            <a:spLocks noGrp="1"/>
          </p:cNvSpPr>
          <p:nvPr>
            <p:ph type="title"/>
          </p:nvPr>
        </p:nvSpPr>
        <p:spPr>
          <a:xfrm>
            <a:off x="255588" y="358775"/>
            <a:ext cx="10972800" cy="528638"/>
          </a:xfrm>
          <a:ln/>
        </p:spPr>
        <p:txBody>
          <a:bodyPr vert="horz" wrap="square" lIns="91440" tIns="45720" rIns="91440" bIns="45720" anchor="ctr" anchorCtr="0"/>
          <a:p>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目录</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13" name="AutoShape 17"/>
          <p:cNvSpPr>
            <a:spLocks noChangeArrowheads="1"/>
          </p:cNvSpPr>
          <p:nvPr/>
        </p:nvSpPr>
        <p:spPr bwMode="auto">
          <a:xfrm>
            <a:off x="4000531" y="13130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使用</a:t>
            </a: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sklearn</a:t>
            </a:r>
            <a:r>
              <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转换器处理数据</a:t>
            </a:r>
            <a:endPar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5" name="Oval 15"/>
          <p:cNvSpPr>
            <a:spLocks noChangeArrowheads="1"/>
          </p:cNvSpPr>
          <p:nvPr/>
        </p:nvSpPr>
        <p:spPr bwMode="auto">
          <a:xfrm>
            <a:off x="2928857" y="231552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2</a:t>
            </a:r>
            <a:endPar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1" name="AutoShape 17"/>
          <p:cNvSpPr>
            <a:spLocks noChangeArrowheads="1"/>
          </p:cNvSpPr>
          <p:nvPr/>
        </p:nvSpPr>
        <p:spPr bwMode="auto">
          <a:xfrm>
            <a:off x="4012450" y="33052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构建并评价分类模型</a:t>
            </a:r>
            <a:endPar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22" name="Oval 15"/>
          <p:cNvSpPr>
            <a:spLocks noChangeArrowheads="1"/>
          </p:cNvSpPr>
          <p:nvPr/>
        </p:nvSpPr>
        <p:spPr bwMode="auto">
          <a:xfrm>
            <a:off x="2928857" y="33232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3</a:t>
            </a:r>
            <a:endPar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8" name="AutoShape 17"/>
          <p:cNvSpPr>
            <a:spLocks noChangeArrowheads="1"/>
          </p:cNvSpPr>
          <p:nvPr/>
        </p:nvSpPr>
        <p:spPr bwMode="auto">
          <a:xfrm>
            <a:off x="4012450" y="431544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构建并评价回归模型</a:t>
            </a:r>
            <a:endPar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29" name="Oval 15"/>
          <p:cNvSpPr>
            <a:spLocks noChangeArrowheads="1"/>
          </p:cNvSpPr>
          <p:nvPr/>
        </p:nvSpPr>
        <p:spPr bwMode="auto">
          <a:xfrm>
            <a:off x="2904947" y="433344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4</a:t>
            </a:r>
            <a:endPar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4" name="AutoShape 17"/>
          <p:cNvSpPr>
            <a:spLocks noChangeArrowheads="1"/>
          </p:cNvSpPr>
          <p:nvPr/>
        </p:nvSpPr>
        <p:spPr bwMode="auto">
          <a:xfrm>
            <a:off x="4036360" y="5270222"/>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小结</a:t>
            </a:r>
            <a:endPar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16" name="Oval 15"/>
          <p:cNvSpPr>
            <a:spLocks noChangeArrowheads="1"/>
          </p:cNvSpPr>
          <p:nvPr/>
        </p:nvSpPr>
        <p:spPr bwMode="auto">
          <a:xfrm>
            <a:off x="2928857" y="5288222"/>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5</a:t>
            </a:r>
            <a:endPar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423863" y="1247775"/>
            <a:ext cx="11107738" cy="4876800"/>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本章主要根据数据分析的应用分类，重点介绍了对应的数据分析建模方法及实现过程。</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sklearn</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数据分析技术的基本任务主要体现在聚类、分类和回归三类。</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每一类又有对应的多种评估方法，能够评价所构建模型的性能优劣。</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通过这一章的学习，读者基本能够掌握常用的模型构建与评估方法，可在以后的数据分析过程中采用适当的算法并按所介绍的步骤实现综合应用。</a:t>
            </a:r>
            <a:endPar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3011" name="标题 2"/>
          <p:cNvSpPr>
            <a:spLocks noGrp="1"/>
          </p:cNvSpPr>
          <p:nvPr>
            <p:ph type="title"/>
          </p:nvPr>
        </p:nvSpPr>
        <p:spPr>
          <a:xfrm>
            <a:off x="255588" y="358775"/>
            <a:ext cx="10972800" cy="528638"/>
          </a:xfrm>
          <a:ln/>
        </p:spPr>
        <p:txBody>
          <a:bodyPr vert="horz" wrap="square" lIns="91440" tIns="45720" rIns="91440" bIns="45720" anchor="ctr" anchorCtr="0"/>
          <a:p>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小结</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3" name="Rectangle 2"/>
          <p:cNvSpPr>
            <a:spLocks noChangeArrowheads="1"/>
          </p:cNvSpPr>
          <p:nvPr/>
        </p:nvSpPr>
        <p:spPr bwMode="gray">
          <a:xfrm>
            <a:off x="1524000" y="-319087"/>
            <a:ext cx="184150" cy="239713"/>
          </a:xfrm>
          <a:prstGeom prst="rect">
            <a:avLst/>
          </a:prstGeom>
          <a:noFill/>
          <a:ln>
            <a:noFill/>
          </a:ln>
          <a:effectLst>
            <a:outerShdw dist="107763" dir="2700000" algn="ctr" rotWithShape="0">
              <a:srgbClr val="B2B2B2">
                <a:alpha val="50000"/>
              </a:srgbClr>
            </a:outerShdw>
          </a:effec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246" name="Rectangle 6"/>
          <p:cNvSpPr>
            <a:spLocks noChangeArrowheads="1"/>
          </p:cNvSpPr>
          <p:nvPr/>
        </p:nvSpPr>
        <p:spPr bwMode="auto">
          <a:xfrm>
            <a:off x="1524000" y="-392112"/>
            <a:ext cx="184150" cy="385763"/>
          </a:xfrm>
          <a:prstGeom prst="rect">
            <a:avLst/>
          </a:prstGeom>
          <a:noFill/>
          <a:ln w="9525">
            <a:noFill/>
            <a:miter lim="800000"/>
          </a:ln>
          <a:effectLst>
            <a:prstShdw prst="shdw17" dist="17961" dir="2700000">
              <a:schemeClr val="accent1">
                <a:gamma/>
                <a:shade val="60000"/>
                <a:invGamma/>
              </a:schemeClr>
            </a:prstShdw>
          </a:effec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905"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423863" y="1754188"/>
            <a:ext cx="11107738" cy="4370388"/>
          </a:xfrm>
        </p:spPr>
        <p:txBody>
          <a:bodyPr vert="horz" wrap="square" lIns="91440" tIns="45720" rIns="91440" bIns="45720" numCol="1" anchor="t" anchorCtr="0" compatLnSpc="1">
            <a:noAutofit/>
          </a:bodyPr>
          <a:lstStyle/>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在数据分析过程中，为了保证模型在实际系统中能够起到预期作用，一般需要将样本分成独立的三部分：</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720090" marR="0" lvl="0" indent="-362585" algn="l" defTabSz="914400" rtl="0" eaLnBrk="0" fontAlgn="base" latinLnBrk="0" hangingPunct="0">
              <a:lnSpc>
                <a:spcPct val="150000"/>
              </a:lnSpc>
              <a:spcBef>
                <a:spcPts val="1000"/>
              </a:spcBef>
              <a:spcAft>
                <a:spcPct val="0"/>
              </a:spcAft>
              <a:buClr>
                <a:srgbClr val="032089"/>
              </a:buClr>
              <a:buSzTx/>
              <a:buFont typeface="Arial" panose="020B0604020202020204" pitchFamily="34" charset="0"/>
              <a:buChar cha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训练集（</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train set</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）：用于估计模型。</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720090" marR="0" lvl="0" indent="-362585" algn="l" defTabSz="914400" rtl="0" eaLnBrk="0" fontAlgn="base" latinLnBrk="0" hangingPunct="0">
              <a:lnSpc>
                <a:spcPct val="150000"/>
              </a:lnSpc>
              <a:spcBef>
                <a:spcPts val="1000"/>
              </a:spcBef>
              <a:spcAft>
                <a:spcPct val="0"/>
              </a:spcAft>
              <a:buClr>
                <a:srgbClr val="032089"/>
              </a:buClr>
              <a:buSzTx/>
              <a:buFont typeface="Arial" panose="020B0604020202020204" pitchFamily="34" charset="0"/>
              <a:buChar cha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验证集（</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validation set)</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：用于确定网络结构或者控制模型复杂程度的参数。</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720090" marR="0" lvl="0" indent="-362585" algn="l" defTabSz="914400" rtl="0" eaLnBrk="0" fontAlgn="base" latinLnBrk="0" hangingPunct="0">
              <a:lnSpc>
                <a:spcPct val="150000"/>
              </a:lnSpc>
              <a:spcBef>
                <a:spcPts val="1000"/>
              </a:spcBef>
              <a:spcAft>
                <a:spcPct val="0"/>
              </a:spcAft>
              <a:buClr>
                <a:srgbClr val="032089"/>
              </a:buClr>
              <a:buSzTx/>
              <a:buFont typeface="Arial" panose="020B0604020202020204" pitchFamily="34" charset="0"/>
              <a:buChar cha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测试集（</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test set</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）：用于检验最优的模型的性能。</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典型的划分方式是训练集占总样本的</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50</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％，而验证集和测试集各占</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25</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339" name="标题 2"/>
          <p:cNvSpPr>
            <a:spLocks noGrp="1"/>
          </p:cNvSpPr>
          <p:nvPr>
            <p:ph type="title"/>
          </p:nvPr>
        </p:nvSpPr>
        <p:spPr>
          <a:xfrm>
            <a:off x="255588" y="358775"/>
            <a:ext cx="10972800" cy="528638"/>
          </a:xfrm>
          <a:ln/>
        </p:spPr>
        <p:txBody>
          <a:bodyPr vert="horz" wrap="square" lIns="91440" tIns="45720" rIns="91440" bIns="45720" anchor="ctr" anchorCtr="0"/>
          <a:p>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将数据集划分为训练集和测试集</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14340" name="内容占位符 3"/>
          <p:cNvSpPr>
            <a:spLocks noGrp="1"/>
          </p:cNvSpPr>
          <p:nvPr>
            <p:ph idx="10"/>
          </p:nvPr>
        </p:nvSpPr>
        <p:spPr>
          <a:xfrm>
            <a:off x="423863" y="1138238"/>
            <a:ext cx="11107737" cy="427037"/>
          </a:xfrm>
          <a:ln/>
        </p:spPr>
        <p:txBody>
          <a:bodyPr vert="horz" wrap="square" lIns="91440" tIns="45720" rIns="91440" bIns="45720" anchor="ctr" anchorCtr="0"/>
          <a:p>
            <a:pPr/>
            <a:r>
              <a:rPr kumimoji="1" lang="zh-CN" altLang="en-US" b="1" dirty="0">
                <a:latin typeface="微软雅黑" panose="020B0503020204020204" pitchFamily="34" charset="-122"/>
                <a:ea typeface="微软雅黑" panose="020B0503020204020204" pitchFamily="34" charset="-122"/>
                <a:cs typeface="宋体" panose="02010600030101010101" pitchFamily="2" charset="-122"/>
              </a:rPr>
              <a:t>常用划分方式</a:t>
            </a:r>
            <a:endParaRPr kumimoji="1" lang="zh-CN" altLang="en-US" b="1" dirty="0">
              <a:latin typeface="微软雅黑" panose="020B0503020204020204" pitchFamily="34" charset="-122"/>
              <a:ea typeface="微软雅黑" panose="020B0503020204020204" pitchFamily="34" charset="-122"/>
              <a:cs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423863" y="1754188"/>
            <a:ext cx="11107738" cy="4370388"/>
          </a:xfrm>
        </p:spPr>
        <p:txBody>
          <a:bodyPr vert="horz" wrap="square" lIns="91440" tIns="45720" rIns="91440" bIns="45720" numCol="1" anchor="t" anchorCtr="0" compatLnSpc="1">
            <a:noAutofit/>
          </a:bodyPr>
          <a:lstStyle/>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当数据总量较少的时候，使用上面的方法将数据划分为三部分就不合适了。</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常用的方法是留少部分做测试集，然后对其余</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N</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个样本采用</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K</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折交叉验证法</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，基本步骤如下：</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720090" marR="0" lvl="0" indent="-362585" algn="l" defTabSz="914400" rtl="0" eaLnBrk="0" fontAlgn="base" latinLnBrk="0" hangingPunct="0">
              <a:lnSpc>
                <a:spcPct val="150000"/>
              </a:lnSpc>
              <a:spcBef>
                <a:spcPts val="1000"/>
              </a:spcBef>
              <a:spcAft>
                <a:spcPct val="0"/>
              </a:spcAft>
              <a:buClr>
                <a:srgbClr val="032089"/>
              </a:buClr>
              <a:buSzTx/>
              <a:buFont typeface="Arial" panose="020B0604020202020204" pitchFamily="34" charset="0"/>
              <a:buChar char="•"/>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将样本打乱</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均匀分成</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K</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份</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720090" marR="0" lvl="0" indent="-362585" algn="l" defTabSz="914400" rtl="0" eaLnBrk="0" fontAlgn="base" latinLnBrk="0" hangingPunct="0">
              <a:lnSpc>
                <a:spcPct val="150000"/>
              </a:lnSpc>
              <a:spcBef>
                <a:spcPts val="1000"/>
              </a:spcBef>
              <a:spcAft>
                <a:spcPct val="0"/>
              </a:spcAft>
              <a:buClr>
                <a:srgbClr val="032089"/>
              </a:buClr>
              <a:buSzTx/>
              <a:buFont typeface="Arial" panose="020B0604020202020204" pitchFamily="34" charset="0"/>
              <a:buChar char="•"/>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轮流选择其中</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K</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份做训练，剩余的一份做验证</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720090" marR="0" lvl="0" indent="-362585" algn="l" defTabSz="914400" rtl="0" eaLnBrk="0" fontAlgn="base" latinLnBrk="0" hangingPunct="0">
              <a:lnSpc>
                <a:spcPct val="150000"/>
              </a:lnSpc>
              <a:spcBef>
                <a:spcPts val="1000"/>
              </a:spcBef>
              <a:spcAft>
                <a:spcPct val="0"/>
              </a:spcAft>
              <a:buClr>
                <a:srgbClr val="032089"/>
              </a:buClr>
              <a:buSzTx/>
              <a:buFont typeface="Arial" panose="020B0604020202020204" pitchFamily="34" charset="0"/>
              <a:buChar char="•"/>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计算预测误差平方和，把</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K</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次的预测误差平方和的均值作为选择最优模型结构的依据。</a:t>
            </a: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5363" name="标题 2"/>
          <p:cNvSpPr>
            <a:spLocks noGrp="1"/>
          </p:cNvSpPr>
          <p:nvPr>
            <p:ph type="title"/>
          </p:nvPr>
        </p:nvSpPr>
        <p:spPr>
          <a:xfrm>
            <a:off x="255588" y="358775"/>
            <a:ext cx="10972800" cy="528638"/>
          </a:xfrm>
          <a:ln/>
        </p:spPr>
        <p:txBody>
          <a:bodyPr vert="horz" wrap="square" lIns="91440" tIns="45720" rIns="91440" bIns="45720" anchor="ctr" anchorCtr="0"/>
          <a:p>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将数据集划分为训练集和测试集</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15364" name="内容占位符 3"/>
          <p:cNvSpPr>
            <a:spLocks noGrp="1"/>
          </p:cNvSpPr>
          <p:nvPr>
            <p:ph idx="10"/>
          </p:nvPr>
        </p:nvSpPr>
        <p:spPr>
          <a:xfrm>
            <a:off x="423863" y="1138238"/>
            <a:ext cx="11107737" cy="427037"/>
          </a:xfrm>
          <a:ln/>
        </p:spPr>
        <p:txBody>
          <a:bodyPr vert="horz" wrap="square" lIns="91440" tIns="45720" rIns="91440" bIns="45720" anchor="ctr" anchorCtr="0"/>
          <a:p>
            <a:pPr/>
            <a:r>
              <a:rPr kumimoji="1" lang="en-US" altLang="zh-CN" b="1" dirty="0">
                <a:latin typeface="微软雅黑" panose="020B0503020204020204" pitchFamily="34" charset="-122"/>
                <a:ea typeface="微软雅黑" panose="020B0503020204020204" pitchFamily="34" charset="-122"/>
                <a:cs typeface="宋体" panose="02010600030101010101" pitchFamily="2" charset="-122"/>
              </a:rPr>
              <a:t>K</a:t>
            </a:r>
            <a:r>
              <a:rPr kumimoji="1" lang="zh-CN" altLang="zh-CN" b="1" dirty="0">
                <a:latin typeface="微软雅黑" panose="020B0503020204020204" pitchFamily="34" charset="-122"/>
                <a:ea typeface="微软雅黑" panose="020B0503020204020204" pitchFamily="34" charset="-122"/>
                <a:cs typeface="宋体" panose="02010600030101010101" pitchFamily="2" charset="-122"/>
              </a:rPr>
              <a:t>折交叉验证法</a:t>
            </a:r>
            <a:endParaRPr kumimoji="1" lang="zh-CN" altLang="en-US" b="1" dirty="0">
              <a:latin typeface="微软雅黑" panose="020B0503020204020204" pitchFamily="34" charset="-122"/>
              <a:ea typeface="微软雅黑" panose="020B0503020204020204" pitchFamily="34" charset="-122"/>
              <a:cs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400050" y="1468438"/>
            <a:ext cx="11107738" cy="4368800"/>
          </a:xfrm>
        </p:spPr>
        <p:txBody>
          <a:bodyPr vert="horz" wrap="square" lIns="91440" tIns="45720" rIns="91440" bIns="45720" numCol="1" anchor="t" anchorCtr="0" compatLnSpc="1">
            <a:noAutofit/>
          </a:bodyPr>
          <a:lstStyle/>
          <a:p>
            <a:pPr marL="362585" marR="0" lvl="0" indent="-362585" algn="l" defTabSz="914400" rtl="0" eaLnBrk="0" fontAlgn="base" latinLnBrk="0" hangingPunct="0">
              <a:lnSpc>
                <a:spcPct val="150000"/>
              </a:lnSpc>
              <a:spcBef>
                <a:spcPts val="300"/>
              </a:spcBef>
              <a:spcAft>
                <a:spcPct val="0"/>
              </a:spcAft>
              <a:buClr>
                <a:srgbClr val="032089"/>
              </a:buClr>
              <a:buSzTx/>
              <a:buFont typeface="Wingdings" panose="05000000000000000000" pitchFamily="2" charset="2"/>
              <a:buChar char="Ø"/>
              <a:defRPr/>
            </a:pP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sklearn</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的</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model_selection</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模块提供了</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train_test_split</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函数，能够对数据集进行拆分，其使用格式如下。</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0045" marR="0" lvl="0" indent="0" algn="l" defTabSz="914400" rtl="0" eaLnBrk="0" fontAlgn="base" latinLnBrk="0" hangingPunct="0">
              <a:lnSpc>
                <a:spcPct val="150000"/>
              </a:lnSpc>
              <a:spcBef>
                <a:spcPts val="300"/>
              </a:spcBef>
              <a:spcAft>
                <a:spcPct val="0"/>
              </a:spcAft>
              <a:buClr>
                <a:srgbClr val="032089"/>
              </a:buClr>
              <a:buSzTx/>
              <a:buFont typeface="Wingdings" panose="05000000000000000000" pitchFamily="2" charset="2"/>
              <a:buNone/>
              <a:defRPr/>
            </a:pPr>
            <a:r>
              <a:rPr kumimoji="1" lang="en-US" altLang="zh-CN" sz="2200" b="0" i="1" u="none" strike="noStrike" kern="0" cap="none" spc="0" normalizeH="0" baseline="0" noProof="0" dirty="0" err="1">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sklearn.model_selection.</a:t>
            </a:r>
            <a:r>
              <a:rPr kumimoji="1" lang="en-US" altLang="zh-CN" sz="2200" b="1" i="1" u="none" strike="noStrike" kern="0" cap="none" spc="0" normalizeH="0" baseline="0" noProof="0" dirty="0" err="1">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train_test_split</a:t>
            </a:r>
            <a:r>
              <a:rPr kumimoji="1" lang="en-US" altLang="zh-CN" sz="2200" b="0" i="1"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(*arrays, **options)</a:t>
            </a:r>
            <a:endParaRPr kumimoji="1" lang="zh-CN" altLang="en-US" sz="22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6387" name="标题 2"/>
          <p:cNvSpPr>
            <a:spLocks noGrp="1"/>
          </p:cNvSpPr>
          <p:nvPr>
            <p:ph type="title"/>
          </p:nvPr>
        </p:nvSpPr>
        <p:spPr>
          <a:xfrm>
            <a:off x="255588" y="358775"/>
            <a:ext cx="10972800" cy="528638"/>
          </a:xfrm>
          <a:ln/>
        </p:spPr>
        <p:txBody>
          <a:bodyPr vert="horz" wrap="square" lIns="91440" tIns="45720" rIns="91440" bIns="45720" anchor="ctr" anchorCtr="0"/>
          <a:p>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将数据集划分为训练集和测试集</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16388" name="内容占位符 3"/>
          <p:cNvSpPr>
            <a:spLocks noGrp="1"/>
          </p:cNvSpPr>
          <p:nvPr>
            <p:ph idx="10"/>
          </p:nvPr>
        </p:nvSpPr>
        <p:spPr>
          <a:xfrm>
            <a:off x="431800" y="1006475"/>
            <a:ext cx="11107738" cy="427038"/>
          </a:xfrm>
          <a:ln/>
        </p:spPr>
        <p:txBody>
          <a:bodyPr vert="horz" wrap="square" lIns="91440" tIns="45720" rIns="91440" bIns="45720" anchor="ctr" anchorCtr="0"/>
          <a:p>
            <a:pPr/>
            <a:r>
              <a:rPr kumimoji="1" lang="en-US" altLang="zh-CN" b="1" dirty="0">
                <a:latin typeface="微软雅黑" panose="020B0503020204020204" pitchFamily="34" charset="-122"/>
                <a:ea typeface="微软雅黑" panose="020B0503020204020204" pitchFamily="34" charset="-122"/>
                <a:cs typeface="宋体" panose="02010600030101010101" pitchFamily="2" charset="-122"/>
              </a:rPr>
              <a:t>train_test_split</a:t>
            </a:r>
            <a:r>
              <a:rPr kumimoji="1" lang="zh-CN" altLang="zh-CN" b="1" dirty="0">
                <a:latin typeface="微软雅黑" panose="020B0503020204020204" pitchFamily="34" charset="-122"/>
                <a:ea typeface="微软雅黑" panose="020B0503020204020204" pitchFamily="34" charset="-122"/>
                <a:cs typeface="宋体" panose="02010600030101010101" pitchFamily="2" charset="-122"/>
              </a:rPr>
              <a:t>函数</a:t>
            </a:r>
            <a:endParaRPr kumimoji="1" lang="zh-CN" altLang="en-US" b="1" dirty="0">
              <a:latin typeface="微软雅黑" panose="020B0503020204020204" pitchFamily="34" charset="-122"/>
              <a:ea typeface="微软雅黑" panose="020B0503020204020204" pitchFamily="34" charset="-122"/>
              <a:cs typeface="宋体" panose="02010600030101010101" pitchFamily="2" charset="-122"/>
            </a:endParaRPr>
          </a:p>
        </p:txBody>
      </p:sp>
      <p:graphicFrame>
        <p:nvGraphicFramePr>
          <p:cNvPr id="5" name="表格 4"/>
          <p:cNvGraphicFramePr>
            <a:graphicFrameLocks noGrp="1"/>
          </p:cNvGraphicFramePr>
          <p:nvPr/>
        </p:nvGraphicFramePr>
        <p:xfrm>
          <a:off x="488950" y="2559050"/>
          <a:ext cx="10569575" cy="3678238"/>
        </p:xfrm>
        <a:graphic>
          <a:graphicData uri="http://schemas.openxmlformats.org/drawingml/2006/table">
            <a:tbl>
              <a:tblPr firstRow="1" firstCol="1" bandRow="1">
                <a:tableStyleId>{5C22544A-7EE6-4342-B048-85BDC9FD1C3A}</a:tableStyleId>
              </a:tblPr>
              <a:tblGrid>
                <a:gridCol w="1797374"/>
                <a:gridCol w="8772201"/>
              </a:tblGrid>
              <a:tr h="431881">
                <a:tc>
                  <a:txBody>
                    <a:bodyPr/>
                    <a:lstStyle/>
                    <a:p>
                      <a:pPr algn="ctr">
                        <a:spcAft>
                          <a:spcPts val="0"/>
                        </a:spcAft>
                      </a:pPr>
                      <a:r>
                        <a:rPr lang="zh-CN" sz="1600" kern="100">
                          <a:effectLst/>
                          <a:latin typeface="微软雅黑" panose="020B0503020204020204" pitchFamily="34" charset="-122"/>
                          <a:ea typeface="微软雅黑" panose="020B0503020204020204" pitchFamily="34" charset="-122"/>
                        </a:rPr>
                        <a:t>参数</a:t>
                      </a:r>
                      <a:r>
                        <a:rPr lang="zh-CN" sz="1600" kern="0">
                          <a:effectLst/>
                          <a:latin typeface="微软雅黑" panose="020B0503020204020204" pitchFamily="34" charset="-122"/>
                          <a:ea typeface="微软雅黑" panose="020B0503020204020204" pitchFamily="34" charset="-122"/>
                        </a:rPr>
                        <a:t>名称</a:t>
                      </a:r>
                      <a:endParaRPr lang="zh-CN" sz="1600" kern="100">
                        <a:effectLst/>
                        <a:latin typeface="微软雅黑" panose="020B0503020204020204" pitchFamily="34" charset="-122"/>
                        <a:ea typeface="微软雅黑" panose="020B0503020204020204" pitchFamily="34" charset="-122"/>
                        <a:cs typeface="Times New Roman" panose="02020603050405020304"/>
                      </a:endParaRPr>
                    </a:p>
                  </a:txBody>
                  <a:tcPr marL="26065" marR="26065" marT="0" marB="0" anchor="ctr"/>
                </a:tc>
                <a:tc>
                  <a:txBody>
                    <a:bodyPr/>
                    <a:lstStyle/>
                    <a:p>
                      <a:pPr algn="ctr">
                        <a:spcAft>
                          <a:spcPts val="0"/>
                        </a:spcAft>
                      </a:pPr>
                      <a:r>
                        <a:rPr lang="zh-CN" sz="1600" kern="100" dirty="0">
                          <a:effectLst/>
                          <a:latin typeface="微软雅黑" panose="020B0503020204020204" pitchFamily="34" charset="-122"/>
                          <a:ea typeface="微软雅黑" panose="020B0503020204020204" pitchFamily="34" charset="-122"/>
                        </a:rPr>
                        <a:t>说明</a:t>
                      </a:r>
                      <a:endParaRPr lang="zh-CN" sz="1600" kern="100" dirty="0">
                        <a:effectLst/>
                        <a:latin typeface="微软雅黑" panose="020B0503020204020204" pitchFamily="34" charset="-122"/>
                        <a:ea typeface="微软雅黑" panose="020B0503020204020204" pitchFamily="34" charset="-122"/>
                        <a:cs typeface="Times New Roman" panose="02020603050405020304"/>
                      </a:endParaRPr>
                    </a:p>
                  </a:txBody>
                  <a:tcPr marL="26065" marR="26065" marT="0" marB="0" anchor="ctr"/>
                </a:tc>
              </a:tr>
              <a:tr h="487679">
                <a:tc>
                  <a:txBody>
                    <a:bodyPr/>
                    <a:lstStyle/>
                    <a:p>
                      <a:pPr algn="ctr">
                        <a:spcAft>
                          <a:spcPts val="0"/>
                        </a:spcAft>
                      </a:pPr>
                      <a:r>
                        <a:rPr lang="en-US" sz="1600" b="0" kern="100" dirty="0">
                          <a:effectLst/>
                          <a:latin typeface="微软雅黑" panose="020B0503020204020204" pitchFamily="34" charset="-122"/>
                          <a:ea typeface="微软雅黑" panose="020B0503020204020204" pitchFamily="34" charset="-122"/>
                        </a:rPr>
                        <a:t>*arrays</a:t>
                      </a:r>
                      <a:endParaRPr lang="zh-CN" sz="1600" b="0" kern="100" dirty="0">
                        <a:effectLst/>
                        <a:latin typeface="微软雅黑" panose="020B0503020204020204" pitchFamily="34" charset="-122"/>
                        <a:ea typeface="微软雅黑" panose="020B0503020204020204" pitchFamily="34" charset="-122"/>
                        <a:cs typeface="Times New Roman" panose="02020603050405020304"/>
                      </a:endParaRPr>
                    </a:p>
                  </a:txBody>
                  <a:tcPr marL="26065" marR="26065" marT="0" marB="0" anchor="ctr"/>
                </a:tc>
                <a:tc>
                  <a:txBody>
                    <a:bodyPr/>
                    <a:lstStyle/>
                    <a:p>
                      <a:pPr algn="just">
                        <a:spcAft>
                          <a:spcPts val="0"/>
                        </a:spcAft>
                      </a:pPr>
                      <a:r>
                        <a:rPr lang="zh-CN" sz="1600" kern="100" dirty="0">
                          <a:effectLst/>
                          <a:latin typeface="微软雅黑" panose="020B0503020204020204" pitchFamily="34" charset="-122"/>
                          <a:ea typeface="微软雅黑" panose="020B0503020204020204" pitchFamily="34" charset="-122"/>
                        </a:rPr>
                        <a:t>接收一个或多个数据集。代表需要划分的数据集，若为分类回归则分别传入数据和标签，若为聚类则传入数据。无默认。</a:t>
                      </a:r>
                      <a:endParaRPr lang="zh-CN" sz="1600" kern="100" dirty="0">
                        <a:effectLst/>
                        <a:latin typeface="微软雅黑" panose="020B0503020204020204" pitchFamily="34" charset="-122"/>
                        <a:ea typeface="微软雅黑" panose="020B0503020204020204" pitchFamily="34" charset="-122"/>
                        <a:cs typeface="Times New Roman" panose="02020603050405020304"/>
                      </a:endParaRPr>
                    </a:p>
                  </a:txBody>
                  <a:tcPr marL="26065" marR="26065" marT="0" marB="0" anchor="ctr"/>
                </a:tc>
              </a:tr>
              <a:tr h="975357">
                <a:tc>
                  <a:txBody>
                    <a:bodyPr/>
                    <a:lstStyle/>
                    <a:p>
                      <a:pPr algn="ctr">
                        <a:spcAft>
                          <a:spcPts val="0"/>
                        </a:spcAft>
                      </a:pPr>
                      <a:r>
                        <a:rPr lang="en-US" sz="1600" b="0" kern="100" dirty="0" err="1">
                          <a:effectLst/>
                          <a:latin typeface="微软雅黑" panose="020B0503020204020204" pitchFamily="34" charset="-122"/>
                          <a:ea typeface="微软雅黑" panose="020B0503020204020204" pitchFamily="34" charset="-122"/>
                        </a:rPr>
                        <a:t>test_size</a:t>
                      </a:r>
                      <a:endParaRPr lang="zh-CN" sz="1600" b="0" kern="100" dirty="0">
                        <a:effectLst/>
                        <a:latin typeface="微软雅黑" panose="020B0503020204020204" pitchFamily="34" charset="-122"/>
                        <a:ea typeface="微软雅黑" panose="020B0503020204020204" pitchFamily="34" charset="-122"/>
                        <a:cs typeface="Times New Roman" panose="02020603050405020304"/>
                      </a:endParaRPr>
                    </a:p>
                  </a:txBody>
                  <a:tcPr marL="26065" marR="26065" marT="0" marB="0" anchor="ctr"/>
                </a:tc>
                <a:tc>
                  <a:txBody>
                    <a:bodyPr/>
                    <a:lstStyle/>
                    <a:p>
                      <a:pPr algn="just">
                        <a:spcAft>
                          <a:spcPts val="0"/>
                        </a:spcAft>
                      </a:pPr>
                      <a:r>
                        <a:rPr lang="zh-CN" sz="1600" kern="100">
                          <a:effectLst/>
                          <a:latin typeface="微软雅黑" panose="020B0503020204020204" pitchFamily="34" charset="-122"/>
                          <a:ea typeface="微软雅黑" panose="020B0503020204020204" pitchFamily="34" charset="-122"/>
                        </a:rPr>
                        <a:t>接收</a:t>
                      </a:r>
                      <a:r>
                        <a:rPr lang="en-US" sz="1600" kern="100">
                          <a:effectLst/>
                          <a:latin typeface="微软雅黑" panose="020B0503020204020204" pitchFamily="34" charset="-122"/>
                          <a:ea typeface="微软雅黑" panose="020B0503020204020204" pitchFamily="34" charset="-122"/>
                        </a:rPr>
                        <a:t>float</a:t>
                      </a:r>
                      <a:r>
                        <a:rPr lang="zh-CN" sz="1600" kern="100">
                          <a:effectLst/>
                          <a:latin typeface="微软雅黑" panose="020B0503020204020204" pitchFamily="34" charset="-122"/>
                          <a:ea typeface="微软雅黑" panose="020B0503020204020204" pitchFamily="34" charset="-122"/>
                        </a:rPr>
                        <a:t>，</a:t>
                      </a:r>
                      <a:r>
                        <a:rPr lang="en-US" sz="1600" kern="100">
                          <a:effectLst/>
                          <a:latin typeface="微软雅黑" panose="020B0503020204020204" pitchFamily="34" charset="-122"/>
                          <a:ea typeface="微软雅黑" panose="020B0503020204020204" pitchFamily="34" charset="-122"/>
                        </a:rPr>
                        <a:t>int</a:t>
                      </a:r>
                      <a:r>
                        <a:rPr lang="zh-CN" sz="1600" kern="100">
                          <a:effectLst/>
                          <a:latin typeface="微软雅黑" panose="020B0503020204020204" pitchFamily="34" charset="-122"/>
                          <a:ea typeface="微软雅黑" panose="020B0503020204020204" pitchFamily="34" charset="-122"/>
                        </a:rPr>
                        <a:t>，</a:t>
                      </a:r>
                      <a:r>
                        <a:rPr lang="en-US" sz="1600" kern="100">
                          <a:effectLst/>
                          <a:latin typeface="微软雅黑" panose="020B0503020204020204" pitchFamily="34" charset="-122"/>
                          <a:ea typeface="微软雅黑" panose="020B0503020204020204" pitchFamily="34" charset="-122"/>
                        </a:rPr>
                        <a:t>None</a:t>
                      </a:r>
                      <a:r>
                        <a:rPr lang="zh-CN" sz="1600" kern="100">
                          <a:effectLst/>
                          <a:latin typeface="微软雅黑" panose="020B0503020204020204" pitchFamily="34" charset="-122"/>
                          <a:ea typeface="微软雅黑" panose="020B0503020204020204" pitchFamily="34" charset="-122"/>
                        </a:rPr>
                        <a:t>类型的数据。代表测试集的大小。如果传入的为</a:t>
                      </a:r>
                      <a:r>
                        <a:rPr lang="en-US" sz="1600" kern="100">
                          <a:effectLst/>
                          <a:latin typeface="微软雅黑" panose="020B0503020204020204" pitchFamily="34" charset="-122"/>
                          <a:ea typeface="微软雅黑" panose="020B0503020204020204" pitchFamily="34" charset="-122"/>
                        </a:rPr>
                        <a:t>float</a:t>
                      </a:r>
                      <a:r>
                        <a:rPr lang="zh-CN" sz="1600" kern="100">
                          <a:effectLst/>
                          <a:latin typeface="微软雅黑" panose="020B0503020204020204" pitchFamily="34" charset="-122"/>
                          <a:ea typeface="微软雅黑" panose="020B0503020204020204" pitchFamily="34" charset="-122"/>
                        </a:rPr>
                        <a:t>类型的数据则需要限定在</a:t>
                      </a:r>
                      <a:r>
                        <a:rPr lang="en-US" sz="1600" kern="100">
                          <a:effectLst/>
                          <a:latin typeface="微软雅黑" panose="020B0503020204020204" pitchFamily="34" charset="-122"/>
                          <a:ea typeface="微软雅黑" panose="020B0503020204020204" pitchFamily="34" charset="-122"/>
                        </a:rPr>
                        <a:t>0-1</a:t>
                      </a:r>
                      <a:r>
                        <a:rPr lang="zh-CN" sz="1600" kern="100">
                          <a:effectLst/>
                          <a:latin typeface="微软雅黑" panose="020B0503020204020204" pitchFamily="34" charset="-122"/>
                          <a:ea typeface="微软雅黑" panose="020B0503020204020204" pitchFamily="34" charset="-122"/>
                        </a:rPr>
                        <a:t>之间，代表测试集在总数中的占比；如果传入为</a:t>
                      </a:r>
                      <a:r>
                        <a:rPr lang="en-US" sz="1600" kern="100">
                          <a:effectLst/>
                          <a:latin typeface="微软雅黑" panose="020B0503020204020204" pitchFamily="34" charset="-122"/>
                          <a:ea typeface="微软雅黑" panose="020B0503020204020204" pitchFamily="34" charset="-122"/>
                        </a:rPr>
                        <a:t>int</a:t>
                      </a:r>
                      <a:r>
                        <a:rPr lang="zh-CN" sz="1600" kern="100">
                          <a:effectLst/>
                          <a:latin typeface="微软雅黑" panose="020B0503020204020204" pitchFamily="34" charset="-122"/>
                          <a:ea typeface="微软雅黑" panose="020B0503020204020204" pitchFamily="34" charset="-122"/>
                        </a:rPr>
                        <a:t>类型的数据，则表示测试集记录的绝对数目。该参数与</a:t>
                      </a:r>
                      <a:r>
                        <a:rPr lang="en-US" sz="1600" kern="100">
                          <a:effectLst/>
                          <a:latin typeface="微软雅黑" panose="020B0503020204020204" pitchFamily="34" charset="-122"/>
                          <a:ea typeface="微软雅黑" panose="020B0503020204020204" pitchFamily="34" charset="-122"/>
                        </a:rPr>
                        <a:t>train_size</a:t>
                      </a:r>
                      <a:r>
                        <a:rPr lang="zh-CN" sz="1600" kern="100">
                          <a:effectLst/>
                          <a:latin typeface="微软雅黑" panose="020B0503020204020204" pitchFamily="34" charset="-122"/>
                          <a:ea typeface="微软雅黑" panose="020B0503020204020204" pitchFamily="34" charset="-122"/>
                        </a:rPr>
                        <a:t>可以只传入一个。在</a:t>
                      </a:r>
                      <a:r>
                        <a:rPr lang="en-US" sz="1600" kern="100">
                          <a:effectLst/>
                          <a:latin typeface="微软雅黑" panose="020B0503020204020204" pitchFamily="34" charset="-122"/>
                          <a:ea typeface="微软雅黑" panose="020B0503020204020204" pitchFamily="34" charset="-122"/>
                        </a:rPr>
                        <a:t>0.21</a:t>
                      </a:r>
                      <a:r>
                        <a:rPr lang="zh-CN" sz="1600" kern="100">
                          <a:effectLst/>
                          <a:latin typeface="微软雅黑" panose="020B0503020204020204" pitchFamily="34" charset="-122"/>
                          <a:ea typeface="微软雅黑" panose="020B0503020204020204" pitchFamily="34" charset="-122"/>
                        </a:rPr>
                        <a:t>版本前，若</a:t>
                      </a:r>
                      <a:r>
                        <a:rPr lang="en-US" sz="1600" kern="100">
                          <a:effectLst/>
                          <a:latin typeface="微软雅黑" panose="020B0503020204020204" pitchFamily="34" charset="-122"/>
                          <a:ea typeface="微软雅黑" panose="020B0503020204020204" pitchFamily="34" charset="-122"/>
                        </a:rPr>
                        <a:t>test_size</a:t>
                      </a:r>
                      <a:r>
                        <a:rPr lang="zh-CN" sz="1600" kern="100">
                          <a:effectLst/>
                          <a:latin typeface="微软雅黑" panose="020B0503020204020204" pitchFamily="34" charset="-122"/>
                          <a:ea typeface="微软雅黑" panose="020B0503020204020204" pitchFamily="34" charset="-122"/>
                        </a:rPr>
                        <a:t>和</a:t>
                      </a:r>
                      <a:r>
                        <a:rPr lang="en-US" sz="1600" kern="100">
                          <a:effectLst/>
                          <a:latin typeface="微软雅黑" panose="020B0503020204020204" pitchFamily="34" charset="-122"/>
                          <a:ea typeface="微软雅黑" panose="020B0503020204020204" pitchFamily="34" charset="-122"/>
                        </a:rPr>
                        <a:t>train_size</a:t>
                      </a:r>
                      <a:r>
                        <a:rPr lang="zh-CN" sz="1600" kern="100">
                          <a:effectLst/>
                          <a:latin typeface="微软雅黑" panose="020B0503020204020204" pitchFamily="34" charset="-122"/>
                          <a:ea typeface="微软雅黑" panose="020B0503020204020204" pitchFamily="34" charset="-122"/>
                        </a:rPr>
                        <a:t>均为默认则</a:t>
                      </a:r>
                      <a:r>
                        <a:rPr lang="en-US" sz="1600" kern="100">
                          <a:effectLst/>
                          <a:latin typeface="微软雅黑" panose="020B0503020204020204" pitchFamily="34" charset="-122"/>
                          <a:ea typeface="微软雅黑" panose="020B0503020204020204" pitchFamily="34" charset="-122"/>
                        </a:rPr>
                        <a:t>testsize</a:t>
                      </a:r>
                      <a:r>
                        <a:rPr lang="zh-CN" sz="1600" kern="100">
                          <a:effectLst/>
                          <a:latin typeface="微软雅黑" panose="020B0503020204020204" pitchFamily="34" charset="-122"/>
                          <a:ea typeface="微软雅黑" panose="020B0503020204020204" pitchFamily="34" charset="-122"/>
                        </a:rPr>
                        <a:t>为</a:t>
                      </a:r>
                      <a:r>
                        <a:rPr lang="en-US" sz="1600" kern="100">
                          <a:effectLst/>
                          <a:latin typeface="微软雅黑" panose="020B0503020204020204" pitchFamily="34" charset="-122"/>
                          <a:ea typeface="微软雅黑" panose="020B0503020204020204" pitchFamily="34" charset="-122"/>
                        </a:rPr>
                        <a:t>25%</a:t>
                      </a:r>
                      <a:r>
                        <a:rPr lang="zh-CN"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a:endParaRPr>
                    </a:p>
                  </a:txBody>
                  <a:tcPr marL="26065" marR="26065" marT="0" marB="0" anchor="ctr"/>
                </a:tc>
              </a:tr>
              <a:tr h="431881">
                <a:tc>
                  <a:txBody>
                    <a:bodyPr/>
                    <a:lstStyle/>
                    <a:p>
                      <a:pPr algn="ctr">
                        <a:spcAft>
                          <a:spcPts val="0"/>
                        </a:spcAft>
                      </a:pPr>
                      <a:r>
                        <a:rPr lang="en-US" sz="1600" b="0" kern="100">
                          <a:effectLst/>
                          <a:latin typeface="微软雅黑" panose="020B0503020204020204" pitchFamily="34" charset="-122"/>
                          <a:ea typeface="微软雅黑" panose="020B0503020204020204" pitchFamily="34" charset="-122"/>
                        </a:rPr>
                        <a:t>train_size</a:t>
                      </a:r>
                      <a:endParaRPr lang="zh-CN" sz="1600" b="0" kern="100">
                        <a:effectLst/>
                        <a:latin typeface="微软雅黑" panose="020B0503020204020204" pitchFamily="34" charset="-122"/>
                        <a:ea typeface="微软雅黑" panose="020B0503020204020204" pitchFamily="34" charset="-122"/>
                        <a:cs typeface="Times New Roman" panose="02020603050405020304"/>
                      </a:endParaRPr>
                    </a:p>
                  </a:txBody>
                  <a:tcPr marL="26065" marR="26065" marT="0" marB="0" anchor="ctr"/>
                </a:tc>
                <a:tc>
                  <a:txBody>
                    <a:bodyPr/>
                    <a:lstStyle/>
                    <a:p>
                      <a:pPr algn="just">
                        <a:spcAft>
                          <a:spcPts val="0"/>
                        </a:spcAft>
                      </a:pPr>
                      <a:r>
                        <a:rPr lang="zh-CN" sz="1600" kern="100">
                          <a:effectLst/>
                          <a:latin typeface="微软雅黑" panose="020B0503020204020204" pitchFamily="34" charset="-122"/>
                          <a:ea typeface="微软雅黑" panose="020B0503020204020204" pitchFamily="34" charset="-122"/>
                        </a:rPr>
                        <a:t>接收</a:t>
                      </a:r>
                      <a:r>
                        <a:rPr lang="en-US" sz="1600" kern="100">
                          <a:effectLst/>
                          <a:latin typeface="微软雅黑" panose="020B0503020204020204" pitchFamily="34" charset="-122"/>
                          <a:ea typeface="微软雅黑" panose="020B0503020204020204" pitchFamily="34" charset="-122"/>
                        </a:rPr>
                        <a:t>float</a:t>
                      </a:r>
                      <a:r>
                        <a:rPr lang="zh-CN" sz="1600" kern="100">
                          <a:effectLst/>
                          <a:latin typeface="微软雅黑" panose="020B0503020204020204" pitchFamily="34" charset="-122"/>
                          <a:ea typeface="微软雅黑" panose="020B0503020204020204" pitchFamily="34" charset="-122"/>
                        </a:rPr>
                        <a:t>，</a:t>
                      </a:r>
                      <a:r>
                        <a:rPr lang="en-US" sz="1600" kern="100">
                          <a:effectLst/>
                          <a:latin typeface="微软雅黑" panose="020B0503020204020204" pitchFamily="34" charset="-122"/>
                          <a:ea typeface="微软雅黑" panose="020B0503020204020204" pitchFamily="34" charset="-122"/>
                        </a:rPr>
                        <a:t>int</a:t>
                      </a:r>
                      <a:r>
                        <a:rPr lang="zh-CN" sz="1600" kern="100">
                          <a:effectLst/>
                          <a:latin typeface="微软雅黑" panose="020B0503020204020204" pitchFamily="34" charset="-122"/>
                          <a:ea typeface="微软雅黑" panose="020B0503020204020204" pitchFamily="34" charset="-122"/>
                        </a:rPr>
                        <a:t>，</a:t>
                      </a:r>
                      <a:r>
                        <a:rPr lang="en-US" sz="1600" kern="100">
                          <a:effectLst/>
                          <a:latin typeface="微软雅黑" panose="020B0503020204020204" pitchFamily="34" charset="-122"/>
                          <a:ea typeface="微软雅黑" panose="020B0503020204020204" pitchFamily="34" charset="-122"/>
                        </a:rPr>
                        <a:t>None</a:t>
                      </a:r>
                      <a:r>
                        <a:rPr lang="zh-CN" sz="1600" kern="100">
                          <a:effectLst/>
                          <a:latin typeface="微软雅黑" panose="020B0503020204020204" pitchFamily="34" charset="-122"/>
                          <a:ea typeface="微软雅黑" panose="020B0503020204020204" pitchFamily="34" charset="-122"/>
                        </a:rPr>
                        <a:t>类型的数据。代表训练集的大小。该参数与</a:t>
                      </a:r>
                      <a:r>
                        <a:rPr lang="en-US" sz="1600" kern="100">
                          <a:effectLst/>
                          <a:latin typeface="微软雅黑" panose="020B0503020204020204" pitchFamily="34" charset="-122"/>
                          <a:ea typeface="微软雅黑" panose="020B0503020204020204" pitchFamily="34" charset="-122"/>
                        </a:rPr>
                        <a:t>test_size</a:t>
                      </a:r>
                      <a:r>
                        <a:rPr lang="zh-CN" sz="1600" kern="100">
                          <a:effectLst/>
                          <a:latin typeface="微软雅黑" panose="020B0503020204020204" pitchFamily="34" charset="-122"/>
                          <a:ea typeface="微软雅黑" panose="020B0503020204020204" pitchFamily="34" charset="-122"/>
                        </a:rPr>
                        <a:t>可以只传入一个。</a:t>
                      </a:r>
                      <a:endParaRPr lang="zh-CN" sz="1600" kern="100">
                        <a:effectLst/>
                        <a:latin typeface="微软雅黑" panose="020B0503020204020204" pitchFamily="34" charset="-122"/>
                        <a:ea typeface="微软雅黑" panose="020B0503020204020204" pitchFamily="34" charset="-122"/>
                        <a:cs typeface="Times New Roman" panose="02020603050405020304"/>
                      </a:endParaRPr>
                    </a:p>
                  </a:txBody>
                  <a:tcPr marL="26065" marR="26065" marT="0" marB="0" anchor="ctr"/>
                </a:tc>
              </a:tr>
              <a:tr h="487679">
                <a:tc>
                  <a:txBody>
                    <a:bodyPr/>
                    <a:lstStyle/>
                    <a:p>
                      <a:pPr algn="ctr">
                        <a:spcAft>
                          <a:spcPts val="0"/>
                        </a:spcAft>
                      </a:pPr>
                      <a:r>
                        <a:rPr lang="en-US" sz="1600" b="0" kern="100" dirty="0">
                          <a:effectLst/>
                          <a:latin typeface="微软雅黑" panose="020B0503020204020204" pitchFamily="34" charset="-122"/>
                          <a:ea typeface="微软雅黑" panose="020B0503020204020204" pitchFamily="34" charset="-122"/>
                        </a:rPr>
                        <a:t>random_state</a:t>
                      </a:r>
                      <a:endParaRPr lang="zh-CN" sz="1600" b="0" kern="100" dirty="0">
                        <a:effectLst/>
                        <a:latin typeface="微软雅黑" panose="020B0503020204020204" pitchFamily="34" charset="-122"/>
                        <a:ea typeface="微软雅黑" panose="020B0503020204020204" pitchFamily="34" charset="-122"/>
                        <a:cs typeface="Times New Roman" panose="02020603050405020304"/>
                      </a:endParaRPr>
                    </a:p>
                  </a:txBody>
                  <a:tcPr marL="26065" marR="26065" marT="0" marB="0" anchor="ctr"/>
                </a:tc>
                <a:tc>
                  <a:txBody>
                    <a:bodyPr/>
                    <a:lstStyle/>
                    <a:p>
                      <a:pPr algn="just">
                        <a:spcAft>
                          <a:spcPts val="0"/>
                        </a:spcAft>
                      </a:pPr>
                      <a:r>
                        <a:rPr lang="zh-CN" sz="1600" kern="100">
                          <a:effectLst/>
                          <a:latin typeface="微软雅黑" panose="020B0503020204020204" pitchFamily="34" charset="-122"/>
                          <a:ea typeface="微软雅黑" panose="020B0503020204020204" pitchFamily="34" charset="-122"/>
                        </a:rPr>
                        <a:t>接收</a:t>
                      </a:r>
                      <a:r>
                        <a:rPr lang="en-US" sz="1600" kern="100">
                          <a:effectLst/>
                          <a:latin typeface="微软雅黑" panose="020B0503020204020204" pitchFamily="34" charset="-122"/>
                          <a:ea typeface="微软雅黑" panose="020B0503020204020204" pitchFamily="34" charset="-122"/>
                        </a:rPr>
                        <a:t>int</a:t>
                      </a:r>
                      <a:r>
                        <a:rPr lang="zh-CN" sz="1600" kern="100">
                          <a:effectLst/>
                          <a:latin typeface="微软雅黑" panose="020B0503020204020204" pitchFamily="34" charset="-122"/>
                          <a:ea typeface="微软雅黑" panose="020B0503020204020204" pitchFamily="34" charset="-122"/>
                        </a:rPr>
                        <a:t>。代表随机种子编号，相同随机种子编号产生相同的随机结果，不同的随机种子编号产生不同的随机结果。默认为</a:t>
                      </a:r>
                      <a:r>
                        <a:rPr lang="en-US" sz="1600" kern="100">
                          <a:effectLst/>
                          <a:latin typeface="微软雅黑" panose="020B0503020204020204" pitchFamily="34" charset="-122"/>
                          <a:ea typeface="微软雅黑" panose="020B0503020204020204" pitchFamily="34" charset="-122"/>
                        </a:rPr>
                        <a:t>None</a:t>
                      </a:r>
                      <a:r>
                        <a:rPr lang="zh-CN"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a:endParaRPr>
                    </a:p>
                  </a:txBody>
                  <a:tcPr marL="26065" marR="26065" marT="0" marB="0" anchor="ctr"/>
                </a:tc>
              </a:tr>
              <a:tr h="431881">
                <a:tc>
                  <a:txBody>
                    <a:bodyPr/>
                    <a:lstStyle/>
                    <a:p>
                      <a:pPr algn="ctr">
                        <a:spcAft>
                          <a:spcPts val="0"/>
                        </a:spcAft>
                      </a:pPr>
                      <a:r>
                        <a:rPr lang="en-US" sz="1600" b="0" kern="100" dirty="0">
                          <a:effectLst/>
                          <a:latin typeface="微软雅黑" panose="020B0503020204020204" pitchFamily="34" charset="-122"/>
                          <a:ea typeface="微软雅黑" panose="020B0503020204020204" pitchFamily="34" charset="-122"/>
                        </a:rPr>
                        <a:t>shuffle</a:t>
                      </a:r>
                      <a:endParaRPr lang="zh-CN" sz="1600" b="0" kern="100" dirty="0">
                        <a:effectLst/>
                        <a:latin typeface="微软雅黑" panose="020B0503020204020204" pitchFamily="34" charset="-122"/>
                        <a:ea typeface="微软雅黑" panose="020B0503020204020204" pitchFamily="34" charset="-122"/>
                        <a:cs typeface="Times New Roman" panose="02020603050405020304"/>
                      </a:endParaRPr>
                    </a:p>
                  </a:txBody>
                  <a:tcPr marL="26065" marR="26065" marT="0" marB="0" anchor="ctr"/>
                </a:tc>
                <a:tc>
                  <a:txBody>
                    <a:bodyPr/>
                    <a:lstStyle/>
                    <a:p>
                      <a:pPr algn="just">
                        <a:spcAft>
                          <a:spcPts val="0"/>
                        </a:spcAft>
                      </a:pPr>
                      <a:r>
                        <a:rPr lang="zh-CN" sz="1600" kern="100">
                          <a:effectLst/>
                          <a:latin typeface="微软雅黑" panose="020B0503020204020204" pitchFamily="34" charset="-122"/>
                          <a:ea typeface="微软雅黑" panose="020B0503020204020204" pitchFamily="34" charset="-122"/>
                        </a:rPr>
                        <a:t>接收</a:t>
                      </a:r>
                      <a:r>
                        <a:rPr lang="en-US" sz="1600" kern="100">
                          <a:effectLst/>
                          <a:latin typeface="微软雅黑" panose="020B0503020204020204" pitchFamily="34" charset="-122"/>
                          <a:ea typeface="微软雅黑" panose="020B0503020204020204" pitchFamily="34" charset="-122"/>
                        </a:rPr>
                        <a:t>boolean</a:t>
                      </a:r>
                      <a:r>
                        <a:rPr lang="zh-CN" sz="1600" kern="100">
                          <a:effectLst/>
                          <a:latin typeface="微软雅黑" panose="020B0503020204020204" pitchFamily="34" charset="-122"/>
                          <a:ea typeface="微软雅黑" panose="020B0503020204020204" pitchFamily="34" charset="-122"/>
                        </a:rPr>
                        <a:t>。代表是否进行有放回抽样。若该参数取值为</a:t>
                      </a:r>
                      <a:r>
                        <a:rPr lang="en-US" sz="1600" kern="100">
                          <a:effectLst/>
                          <a:latin typeface="微软雅黑" panose="020B0503020204020204" pitchFamily="34" charset="-122"/>
                          <a:ea typeface="微软雅黑" panose="020B0503020204020204" pitchFamily="34" charset="-122"/>
                        </a:rPr>
                        <a:t>True</a:t>
                      </a:r>
                      <a:r>
                        <a:rPr lang="zh-CN" sz="1600" kern="100">
                          <a:effectLst/>
                          <a:latin typeface="微软雅黑" panose="020B0503020204020204" pitchFamily="34" charset="-122"/>
                          <a:ea typeface="微软雅黑" panose="020B0503020204020204" pitchFamily="34" charset="-122"/>
                        </a:rPr>
                        <a:t>则</a:t>
                      </a:r>
                      <a:r>
                        <a:rPr lang="en-US" sz="1600" kern="100">
                          <a:effectLst/>
                          <a:latin typeface="微软雅黑" panose="020B0503020204020204" pitchFamily="34" charset="-122"/>
                          <a:ea typeface="微软雅黑" panose="020B0503020204020204" pitchFamily="34" charset="-122"/>
                        </a:rPr>
                        <a:t>stratify</a:t>
                      </a:r>
                      <a:r>
                        <a:rPr lang="zh-CN" sz="1600" kern="100">
                          <a:effectLst/>
                          <a:latin typeface="微软雅黑" panose="020B0503020204020204" pitchFamily="34" charset="-122"/>
                          <a:ea typeface="微软雅黑" panose="020B0503020204020204" pitchFamily="34" charset="-122"/>
                        </a:rPr>
                        <a:t>参数必须不能为空。</a:t>
                      </a:r>
                      <a:endParaRPr lang="zh-CN" sz="1600" kern="100">
                        <a:effectLst/>
                        <a:latin typeface="微软雅黑" panose="020B0503020204020204" pitchFamily="34" charset="-122"/>
                        <a:ea typeface="微软雅黑" panose="020B0503020204020204" pitchFamily="34" charset="-122"/>
                        <a:cs typeface="Times New Roman" panose="02020603050405020304"/>
                      </a:endParaRPr>
                    </a:p>
                  </a:txBody>
                  <a:tcPr marL="26065" marR="26065" marT="0" marB="0" anchor="ctr"/>
                </a:tc>
              </a:tr>
              <a:tr h="431881">
                <a:tc>
                  <a:txBody>
                    <a:bodyPr/>
                    <a:lstStyle/>
                    <a:p>
                      <a:pPr algn="ctr">
                        <a:spcAft>
                          <a:spcPts val="0"/>
                        </a:spcAft>
                      </a:pPr>
                      <a:r>
                        <a:rPr lang="en-US" sz="1600" b="0" kern="100" dirty="0">
                          <a:effectLst/>
                          <a:latin typeface="微软雅黑" panose="020B0503020204020204" pitchFamily="34" charset="-122"/>
                          <a:ea typeface="微软雅黑" panose="020B0503020204020204" pitchFamily="34" charset="-122"/>
                        </a:rPr>
                        <a:t>stratify</a:t>
                      </a:r>
                      <a:endParaRPr lang="zh-CN" sz="1600" b="0" kern="100" dirty="0">
                        <a:effectLst/>
                        <a:latin typeface="微软雅黑" panose="020B0503020204020204" pitchFamily="34" charset="-122"/>
                        <a:ea typeface="微软雅黑" panose="020B0503020204020204" pitchFamily="34" charset="-122"/>
                        <a:cs typeface="Times New Roman" panose="02020603050405020304"/>
                      </a:endParaRPr>
                    </a:p>
                  </a:txBody>
                  <a:tcPr marL="26065" marR="26065" marT="0" marB="0" anchor="ctr"/>
                </a:tc>
                <a:tc>
                  <a:txBody>
                    <a:bodyPr/>
                    <a:lstStyle/>
                    <a:p>
                      <a:pPr algn="just">
                        <a:spcAft>
                          <a:spcPts val="0"/>
                        </a:spcAft>
                      </a:pPr>
                      <a:r>
                        <a:rPr lang="zh-CN" sz="1600" kern="100" dirty="0">
                          <a:effectLst/>
                          <a:latin typeface="微软雅黑" panose="020B0503020204020204" pitchFamily="34" charset="-122"/>
                          <a:ea typeface="微软雅黑" panose="020B0503020204020204" pitchFamily="34" charset="-122"/>
                        </a:rPr>
                        <a:t>接收</a:t>
                      </a:r>
                      <a:r>
                        <a:rPr lang="en-US" sz="1600" kern="100" dirty="0">
                          <a:effectLst/>
                          <a:latin typeface="微软雅黑" panose="020B0503020204020204" pitchFamily="34" charset="-122"/>
                          <a:ea typeface="微软雅黑" panose="020B0503020204020204" pitchFamily="34" charset="-122"/>
                        </a:rPr>
                        <a:t>array</a:t>
                      </a:r>
                      <a:r>
                        <a:rPr lang="zh-CN" sz="1600" kern="100" dirty="0">
                          <a:effectLst/>
                          <a:latin typeface="微软雅黑" panose="020B0503020204020204" pitchFamily="34" charset="-122"/>
                          <a:ea typeface="微软雅黑" panose="020B0503020204020204" pitchFamily="34" charset="-122"/>
                        </a:rPr>
                        <a:t>或者</a:t>
                      </a:r>
                      <a:r>
                        <a:rPr lang="en-US" sz="1600" kern="100" dirty="0">
                          <a:effectLst/>
                          <a:latin typeface="微软雅黑" panose="020B0503020204020204" pitchFamily="34" charset="-122"/>
                          <a:ea typeface="微软雅黑" panose="020B0503020204020204" pitchFamily="34" charset="-122"/>
                        </a:rPr>
                        <a:t>None</a:t>
                      </a:r>
                      <a:r>
                        <a:rPr lang="zh-CN" sz="1600" kern="100" dirty="0">
                          <a:effectLst/>
                          <a:latin typeface="微软雅黑" panose="020B0503020204020204" pitchFamily="34" charset="-122"/>
                          <a:ea typeface="微软雅黑" panose="020B0503020204020204" pitchFamily="34" charset="-122"/>
                        </a:rPr>
                        <a:t>。如果不为</a:t>
                      </a:r>
                      <a:r>
                        <a:rPr lang="en-US" sz="1600" kern="100" dirty="0">
                          <a:effectLst/>
                          <a:latin typeface="微软雅黑" panose="020B0503020204020204" pitchFamily="34" charset="-122"/>
                          <a:ea typeface="微软雅黑" panose="020B0503020204020204" pitchFamily="34" charset="-122"/>
                        </a:rPr>
                        <a:t>None</a:t>
                      </a:r>
                      <a:r>
                        <a:rPr lang="zh-CN" sz="1600" kern="100" dirty="0">
                          <a:effectLst/>
                          <a:latin typeface="微软雅黑" panose="020B0503020204020204" pitchFamily="34" charset="-122"/>
                          <a:ea typeface="微软雅黑" panose="020B0503020204020204" pitchFamily="34" charset="-122"/>
                        </a:rPr>
                        <a:t>，则使用传入的标签进行分层抽样。</a:t>
                      </a:r>
                      <a:endParaRPr lang="zh-CN" sz="1600" kern="100" dirty="0">
                        <a:effectLst/>
                        <a:latin typeface="微软雅黑" panose="020B0503020204020204" pitchFamily="34" charset="-122"/>
                        <a:ea typeface="微软雅黑" panose="020B0503020204020204" pitchFamily="34" charset="-122"/>
                        <a:cs typeface="Times New Roman" panose="02020603050405020304"/>
                      </a:endParaRPr>
                    </a:p>
                  </a:txBody>
                  <a:tcPr marL="26065" marR="26065" marT="0" marB="0" anchor="ct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内容占位符 1"/>
          <p:cNvSpPr>
            <a:spLocks noGrp="1"/>
          </p:cNvSpPr>
          <p:nvPr>
            <p:ph idx="1"/>
          </p:nvPr>
        </p:nvSpPr>
        <p:spPr>
          <a:xfrm>
            <a:off x="423863" y="1754188"/>
            <a:ext cx="11107737" cy="4370387"/>
          </a:xfrm>
          <a:ln/>
        </p:spPr>
        <p:txBody>
          <a:bodyPr vert="horz" wrap="square" lIns="91440" tIns="45720" rIns="91440" bIns="45720" anchor="t" anchorCtr="0"/>
          <a:p>
            <a:pPr marL="361950" indent="-361950">
              <a:buClr>
                <a:srgbClr val="032089"/>
              </a:buClr>
            </a:pP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train_test_split</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函数根据传入的数据，分别将传入的数据划分为训练集和测试集。</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361950" indent="-361950">
              <a:buClr>
                <a:srgbClr val="032089"/>
              </a:buClr>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如果传入的是</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1</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组数据，那么生成的就是这一组数据随机划分后训练集和测试集，总共</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2</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组。如果传入的是</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2</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组数据，则生成的训练集和测试集分别</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2</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组，总共</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4</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组。</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361950" indent="-361950">
              <a:buClr>
                <a:srgbClr val="032089"/>
              </a:buClr>
            </a:pP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train_test_split</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是最常用的数据划分方法，在</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model_selection</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模块中还提供了其他数据集划分的函数，如</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PredefinedSplit</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ShuffleSplit</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等。</a:t>
            </a:r>
            <a:endParaRPr kumimoji="1" lang="zh-CN" altLang="en-US"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17411" name="标题 2"/>
          <p:cNvSpPr>
            <a:spLocks noGrp="1"/>
          </p:cNvSpPr>
          <p:nvPr>
            <p:ph type="title"/>
          </p:nvPr>
        </p:nvSpPr>
        <p:spPr>
          <a:xfrm>
            <a:off x="255588" y="358775"/>
            <a:ext cx="10972800" cy="528638"/>
          </a:xfrm>
          <a:ln/>
        </p:spPr>
        <p:txBody>
          <a:bodyPr vert="horz" wrap="square" lIns="91440" tIns="45720" rIns="91440" bIns="45720" anchor="ctr" anchorCtr="0"/>
          <a:p>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将数据集划分为训练集和测试集</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17412" name="内容占位符 3"/>
          <p:cNvSpPr>
            <a:spLocks noGrp="1"/>
          </p:cNvSpPr>
          <p:nvPr>
            <p:ph idx="10"/>
          </p:nvPr>
        </p:nvSpPr>
        <p:spPr>
          <a:xfrm>
            <a:off x="423863" y="1138238"/>
            <a:ext cx="11107737" cy="427037"/>
          </a:xfrm>
          <a:ln/>
        </p:spPr>
        <p:txBody>
          <a:bodyPr vert="horz" wrap="square" lIns="91440" tIns="45720" rIns="91440" bIns="45720" anchor="ctr" anchorCtr="0"/>
          <a:p>
            <a:pPr/>
            <a:r>
              <a:rPr kumimoji="1" lang="en-US" altLang="zh-CN" b="1" dirty="0">
                <a:latin typeface="微软雅黑" panose="020B0503020204020204" pitchFamily="34" charset="-122"/>
                <a:ea typeface="微软雅黑" panose="020B0503020204020204" pitchFamily="34" charset="-122"/>
                <a:cs typeface="宋体" panose="02010600030101010101" pitchFamily="2" charset="-122"/>
              </a:rPr>
              <a:t>train_test_split</a:t>
            </a:r>
            <a:r>
              <a:rPr kumimoji="1" lang="zh-CN" altLang="zh-CN" b="1" dirty="0">
                <a:latin typeface="微软雅黑" panose="020B0503020204020204" pitchFamily="34" charset="-122"/>
                <a:ea typeface="微软雅黑" panose="020B0503020204020204" pitchFamily="34" charset="-122"/>
                <a:cs typeface="宋体" panose="02010600030101010101" pitchFamily="2" charset="-122"/>
              </a:rPr>
              <a:t>函数</a:t>
            </a:r>
            <a:endParaRPr kumimoji="1" lang="zh-CN" altLang="en-US" b="1" dirty="0">
              <a:latin typeface="微软雅黑" panose="020B0503020204020204" pitchFamily="34" charset="-122"/>
              <a:ea typeface="微软雅黑" panose="020B0503020204020204" pitchFamily="34" charset="-122"/>
              <a:cs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内容占位符 1"/>
          <p:cNvSpPr>
            <a:spLocks noGrp="1"/>
          </p:cNvSpPr>
          <p:nvPr>
            <p:ph idx="1"/>
          </p:nvPr>
        </p:nvSpPr>
        <p:spPr>
          <a:xfrm>
            <a:off x="423863" y="1530350"/>
            <a:ext cx="11107737" cy="4368800"/>
          </a:xfrm>
          <a:ln/>
        </p:spPr>
        <p:txBody>
          <a:bodyPr vert="horz" wrap="square" lIns="91440" tIns="45720" rIns="91440" bIns="45720" anchor="t" anchorCtr="0"/>
          <a:p>
            <a:pPr marL="361950" indent="-361950">
              <a:buClr>
                <a:srgbClr val="032089"/>
              </a:buClr>
            </a:pP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sklearn</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把相关的功能封装为转换器（</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transformer</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）。使用</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sklearn</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转换器能够实现对传入的</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NumPy</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数组进行标准化处理，归一化处理，二值化处理，</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PCA</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降维等操作。转换器主要包括三个方法</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a:t>
            </a:r>
            <a:endParaRPr kumimoji="1" lang="zh-CN" altLang="en-US"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18435" name="标题 2"/>
          <p:cNvSpPr>
            <a:spLocks noGrp="1"/>
          </p:cNvSpPr>
          <p:nvPr>
            <p:ph type="title"/>
          </p:nvPr>
        </p:nvSpPr>
        <p:spPr>
          <a:xfrm>
            <a:off x="255588" y="358775"/>
            <a:ext cx="10972800" cy="528638"/>
          </a:xfrm>
          <a:ln/>
        </p:spPr>
        <p:txBody>
          <a:bodyPr vert="horz" wrap="square" lIns="91440" tIns="45720" rIns="91440" bIns="45720" anchor="ctr" anchorCtr="0"/>
          <a:p>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使用</a:t>
            </a:r>
            <a:r>
              <a:rPr kumimoji="1" lang="en-US" altLang="zh-CN" dirty="0">
                <a:latin typeface="微软雅黑" panose="020B0503020204020204" pitchFamily="34" charset="-122"/>
                <a:ea typeface="微软雅黑" panose="020B0503020204020204" pitchFamily="34" charset="-122"/>
                <a:cs typeface="Times New Roman" panose="02020603050405020304" pitchFamily="18" charset="0"/>
              </a:rPr>
              <a:t>sklearn</a:t>
            </a: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转换器进行数据预处理与降维</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18436" name="内容占位符 3"/>
          <p:cNvSpPr>
            <a:spLocks noGrp="1"/>
          </p:cNvSpPr>
          <p:nvPr>
            <p:ph idx="10"/>
          </p:nvPr>
        </p:nvSpPr>
        <p:spPr>
          <a:xfrm>
            <a:off x="423863" y="1138238"/>
            <a:ext cx="11107737" cy="427037"/>
          </a:xfrm>
          <a:ln/>
        </p:spPr>
        <p:txBody>
          <a:bodyPr vert="horz" wrap="square" lIns="91440" tIns="45720" rIns="91440" bIns="45720" anchor="ctr" anchorCtr="0"/>
          <a:p>
            <a:pPr/>
            <a:r>
              <a:rPr kumimoji="1" lang="en-US" altLang="zh-CN" b="1" dirty="0">
                <a:latin typeface="微软雅黑" panose="020B0503020204020204" pitchFamily="34" charset="-122"/>
                <a:ea typeface="微软雅黑" panose="020B0503020204020204" pitchFamily="34" charset="-122"/>
                <a:cs typeface="宋体" panose="02010600030101010101" pitchFamily="2" charset="-122"/>
              </a:rPr>
              <a:t>sklearn</a:t>
            </a:r>
            <a:r>
              <a:rPr kumimoji="1" lang="zh-CN" altLang="zh-CN" b="1" dirty="0">
                <a:latin typeface="微软雅黑" panose="020B0503020204020204" pitchFamily="34" charset="-122"/>
                <a:ea typeface="微软雅黑" panose="020B0503020204020204" pitchFamily="34" charset="-122"/>
                <a:cs typeface="宋体" panose="02010600030101010101" pitchFamily="2" charset="-122"/>
              </a:rPr>
              <a:t>转换器三个方法</a:t>
            </a:r>
            <a:endParaRPr kumimoji="1" lang="zh-CN" altLang="en-US" b="1" dirty="0">
              <a:latin typeface="微软雅黑" panose="020B0503020204020204" pitchFamily="34" charset="-122"/>
              <a:ea typeface="微软雅黑" panose="020B0503020204020204" pitchFamily="34" charset="-122"/>
              <a:cs typeface="宋体" panose="02010600030101010101" pitchFamily="2" charset="-122"/>
            </a:endParaRPr>
          </a:p>
        </p:txBody>
      </p:sp>
      <p:graphicFrame>
        <p:nvGraphicFramePr>
          <p:cNvPr id="5" name="表格 4"/>
          <p:cNvGraphicFramePr>
            <a:graphicFrameLocks noGrp="1"/>
          </p:cNvGraphicFramePr>
          <p:nvPr/>
        </p:nvGraphicFramePr>
        <p:xfrm>
          <a:off x="482600" y="2424113"/>
          <a:ext cx="10691813" cy="3816350"/>
        </p:xfrm>
        <a:graphic>
          <a:graphicData uri="http://schemas.openxmlformats.org/drawingml/2006/table">
            <a:tbl>
              <a:tblPr firstRow="1" firstCol="1" bandRow="1">
                <a:tableStyleId>{5C22544A-7EE6-4342-B048-85BDC9FD1C3A}</a:tableStyleId>
              </a:tblPr>
              <a:tblGrid>
                <a:gridCol w="1923737"/>
                <a:gridCol w="8768076"/>
              </a:tblGrid>
              <a:tr h="431997">
                <a:tc>
                  <a:txBody>
                    <a:bodyPr/>
                    <a:lstStyle/>
                    <a:p>
                      <a:pPr algn="ctr">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方法名称</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25946" marR="25946" marT="0" marB="0" anchor="ctr"/>
                </a:tc>
                <a:tc>
                  <a:txBody>
                    <a:bodyPr/>
                    <a:lstStyle/>
                    <a:p>
                      <a:pPr algn="ctr">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说明</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25946" marR="25946" marT="0" marB="0" anchor="ctr"/>
                </a:tc>
              </a:tr>
              <a:tr h="822959">
                <a:tc>
                  <a:txBody>
                    <a:bodyPr/>
                    <a:lstStyle/>
                    <a:p>
                      <a:pPr algn="ctr">
                        <a:lnSpc>
                          <a:spcPct val="150000"/>
                        </a:lnSpc>
                        <a:spcAft>
                          <a:spcPts val="0"/>
                        </a:spcAft>
                      </a:pPr>
                      <a:r>
                        <a:rPr lang="en-US" sz="1800" b="0" kern="100" dirty="0">
                          <a:effectLst/>
                          <a:latin typeface="微软雅黑" panose="020B0503020204020204" pitchFamily="34" charset="-122"/>
                          <a:ea typeface="微软雅黑" panose="020B0503020204020204" pitchFamily="34" charset="-122"/>
                        </a:rPr>
                        <a:t>fit</a:t>
                      </a:r>
                      <a:endParaRPr lang="zh-CN" sz="1800" b="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25946" marR="25946" marT="0" marB="0" anchor="ctr"/>
                </a:tc>
                <a:tc>
                  <a:txBody>
                    <a:bodyPr/>
                    <a:lstStyle/>
                    <a:p>
                      <a:pPr algn="just">
                        <a:lnSpc>
                          <a:spcPct val="150000"/>
                        </a:lnSpc>
                        <a:spcAft>
                          <a:spcPts val="0"/>
                        </a:spcAft>
                      </a:pPr>
                      <a:r>
                        <a:rPr lang="en-US" sz="1800" kern="100" dirty="0">
                          <a:effectLst/>
                          <a:latin typeface="微软雅黑" panose="020B0503020204020204" pitchFamily="34" charset="-122"/>
                          <a:ea typeface="微软雅黑" panose="020B0503020204020204" pitchFamily="34" charset="-122"/>
                        </a:rPr>
                        <a:t>fit</a:t>
                      </a:r>
                      <a:r>
                        <a:rPr lang="zh-CN" sz="1800" kern="100" dirty="0">
                          <a:effectLst/>
                          <a:latin typeface="微软雅黑" panose="020B0503020204020204" pitchFamily="34" charset="-122"/>
                          <a:ea typeface="微软雅黑" panose="020B0503020204020204" pitchFamily="34" charset="-122"/>
                        </a:rPr>
                        <a:t>方法主要通过分析特征和目标值，提取有价值的信息，这些信息可以是统计量，也可以是权值系数等。</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25946" marR="25946" marT="0" marB="0" anchor="ctr"/>
                </a:tc>
              </a:tr>
              <a:tr h="2057397">
                <a:tc>
                  <a:txBody>
                    <a:bodyPr/>
                    <a:lstStyle/>
                    <a:p>
                      <a:pPr algn="ctr">
                        <a:lnSpc>
                          <a:spcPct val="150000"/>
                        </a:lnSpc>
                        <a:spcAft>
                          <a:spcPts val="0"/>
                        </a:spcAft>
                      </a:pPr>
                      <a:r>
                        <a:rPr lang="en-US" sz="1800" b="0" kern="100" dirty="0">
                          <a:effectLst/>
                          <a:latin typeface="微软雅黑" panose="020B0503020204020204" pitchFamily="34" charset="-122"/>
                          <a:ea typeface="微软雅黑" panose="020B0503020204020204" pitchFamily="34" charset="-122"/>
                        </a:rPr>
                        <a:t>transform</a:t>
                      </a:r>
                      <a:endParaRPr lang="zh-CN" sz="1800" b="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25946" marR="25946" marT="0" marB="0" anchor="ctr"/>
                </a:tc>
                <a:tc>
                  <a:txBody>
                    <a:bodyPr/>
                    <a:lstStyle/>
                    <a:p>
                      <a:pPr algn="just">
                        <a:lnSpc>
                          <a:spcPct val="150000"/>
                        </a:lnSpc>
                        <a:spcAft>
                          <a:spcPts val="0"/>
                        </a:spcAft>
                      </a:pPr>
                      <a:r>
                        <a:rPr lang="en-US" sz="1800" kern="100" dirty="0">
                          <a:effectLst/>
                          <a:latin typeface="微软雅黑" panose="020B0503020204020204" pitchFamily="34" charset="-122"/>
                          <a:ea typeface="微软雅黑" panose="020B0503020204020204" pitchFamily="34" charset="-122"/>
                        </a:rPr>
                        <a:t>transform</a:t>
                      </a:r>
                      <a:r>
                        <a:rPr lang="zh-CN" sz="1800" kern="100" dirty="0">
                          <a:effectLst/>
                          <a:latin typeface="微软雅黑" panose="020B0503020204020204" pitchFamily="34" charset="-122"/>
                          <a:ea typeface="微软雅黑" panose="020B0503020204020204" pitchFamily="34" charset="-122"/>
                        </a:rPr>
                        <a:t>方法主要用来对特征进行转换。从可利用信息的角度可分为无信息转换和有信息转换。无信息转换是指不利用任何其他信息进行转换，比如指数和对数函数转换等。有信息转换根据是否利用目标值向量又可分为无监督转换和有监督转换。无监督转换指只利用特征的统计信息的转换，比如标准化和</a:t>
                      </a:r>
                      <a:r>
                        <a:rPr lang="en-US" sz="1800" kern="100" dirty="0">
                          <a:effectLst/>
                          <a:latin typeface="微软雅黑" panose="020B0503020204020204" pitchFamily="34" charset="-122"/>
                          <a:ea typeface="微软雅黑" panose="020B0503020204020204" pitchFamily="34" charset="-122"/>
                        </a:rPr>
                        <a:t>PCA</a:t>
                      </a:r>
                      <a:r>
                        <a:rPr lang="zh-CN" sz="1800" kern="100" dirty="0">
                          <a:effectLst/>
                          <a:latin typeface="微软雅黑" panose="020B0503020204020204" pitchFamily="34" charset="-122"/>
                          <a:ea typeface="微软雅黑" panose="020B0503020204020204" pitchFamily="34" charset="-122"/>
                        </a:rPr>
                        <a:t>降维等。有监督转换指既利用了特征信息又利用了目标值信息的转换，比如通过模型选择特征和</a:t>
                      </a:r>
                      <a:r>
                        <a:rPr lang="en-US" sz="1800" kern="100" dirty="0">
                          <a:effectLst/>
                          <a:latin typeface="微软雅黑" panose="020B0503020204020204" pitchFamily="34" charset="-122"/>
                          <a:ea typeface="微软雅黑" panose="020B0503020204020204" pitchFamily="34" charset="-122"/>
                        </a:rPr>
                        <a:t>LDA</a:t>
                      </a:r>
                      <a:r>
                        <a:rPr lang="zh-CN" sz="1800" kern="100" dirty="0">
                          <a:effectLst/>
                          <a:latin typeface="微软雅黑" panose="020B0503020204020204" pitchFamily="34" charset="-122"/>
                          <a:ea typeface="微软雅黑" panose="020B0503020204020204" pitchFamily="34" charset="-122"/>
                        </a:rPr>
                        <a:t>降维等。</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25946" marR="25946" marT="0" marB="0" anchor="ctr"/>
                </a:tc>
              </a:tr>
              <a:tr h="503997">
                <a:tc>
                  <a:txBody>
                    <a:bodyPr/>
                    <a:lstStyle/>
                    <a:p>
                      <a:pPr algn="ctr">
                        <a:lnSpc>
                          <a:spcPct val="150000"/>
                        </a:lnSpc>
                        <a:spcAft>
                          <a:spcPts val="0"/>
                        </a:spcAft>
                      </a:pPr>
                      <a:r>
                        <a:rPr lang="en-US" sz="1800" b="0" kern="100" dirty="0" err="1">
                          <a:effectLst/>
                          <a:latin typeface="微软雅黑" panose="020B0503020204020204" pitchFamily="34" charset="-122"/>
                          <a:ea typeface="微软雅黑" panose="020B0503020204020204" pitchFamily="34" charset="-122"/>
                        </a:rPr>
                        <a:t>fit_transform</a:t>
                      </a:r>
                      <a:endParaRPr lang="zh-CN" sz="1800" b="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25946" marR="25946" marT="0" marB="0" anchor="ctr"/>
                </a:tc>
                <a:tc>
                  <a:txBody>
                    <a:bodyPr/>
                    <a:lstStyle/>
                    <a:p>
                      <a:pPr algn="just">
                        <a:lnSpc>
                          <a:spcPct val="150000"/>
                        </a:lnSpc>
                        <a:spcAft>
                          <a:spcPts val="0"/>
                        </a:spcAft>
                      </a:pPr>
                      <a:r>
                        <a:rPr lang="en-US" sz="1800" kern="100" dirty="0" err="1">
                          <a:effectLst/>
                          <a:latin typeface="微软雅黑" panose="020B0503020204020204" pitchFamily="34" charset="-122"/>
                          <a:ea typeface="微软雅黑" panose="020B0503020204020204" pitchFamily="34" charset="-122"/>
                        </a:rPr>
                        <a:t>fit_transform</a:t>
                      </a:r>
                      <a:r>
                        <a:rPr lang="zh-CN" sz="1800" kern="100" dirty="0">
                          <a:effectLst/>
                          <a:latin typeface="微软雅黑" panose="020B0503020204020204" pitchFamily="34" charset="-122"/>
                          <a:ea typeface="微软雅黑" panose="020B0503020204020204" pitchFamily="34" charset="-122"/>
                        </a:rPr>
                        <a:t>方法就是先调用</a:t>
                      </a:r>
                      <a:r>
                        <a:rPr lang="en-US" sz="1800" kern="100" dirty="0">
                          <a:effectLst/>
                          <a:latin typeface="微软雅黑" panose="020B0503020204020204" pitchFamily="34" charset="-122"/>
                          <a:ea typeface="微软雅黑" panose="020B0503020204020204" pitchFamily="34" charset="-122"/>
                        </a:rPr>
                        <a:t>fit</a:t>
                      </a:r>
                      <a:r>
                        <a:rPr lang="zh-CN" sz="1800" kern="100" dirty="0">
                          <a:effectLst/>
                          <a:latin typeface="微软雅黑" panose="020B0503020204020204" pitchFamily="34" charset="-122"/>
                          <a:ea typeface="微软雅黑" panose="020B0503020204020204" pitchFamily="34" charset="-122"/>
                        </a:rPr>
                        <a:t>方法，然后调用</a:t>
                      </a:r>
                      <a:r>
                        <a:rPr lang="en-US" sz="1800" kern="100" dirty="0">
                          <a:effectLst/>
                          <a:latin typeface="微软雅黑" panose="020B0503020204020204" pitchFamily="34" charset="-122"/>
                          <a:ea typeface="微软雅黑" panose="020B0503020204020204" pitchFamily="34" charset="-122"/>
                        </a:rPr>
                        <a:t>transform</a:t>
                      </a:r>
                      <a:r>
                        <a:rPr lang="zh-CN" sz="1800" kern="100" dirty="0">
                          <a:effectLst/>
                          <a:latin typeface="微软雅黑" panose="020B0503020204020204" pitchFamily="34" charset="-122"/>
                          <a:ea typeface="微软雅黑" panose="020B0503020204020204" pitchFamily="34" charset="-122"/>
                        </a:rPr>
                        <a:t>方法。</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25946" marR="25946" marT="0" marB="0" anchor="ct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423863" y="1754188"/>
            <a:ext cx="11107738" cy="4370388"/>
          </a:xfrm>
        </p:spPr>
        <p:txBody>
          <a:bodyPr vert="horz" wrap="square" lIns="91440" tIns="45720" rIns="91440" bIns="45720" numCol="1" anchor="t" anchorCtr="0" compatLnSpc="1">
            <a:noAutofit/>
          </a:bodyPr>
          <a:lstStyle/>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在数据分析过程中，各类特征处理相关的操作都需要对训练集和测试集分开操作，需要将训练集的操作规则，权重系数等应用到测试集中。</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如果使用</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pandas</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，则应用至测试集的过程相对烦琐，使用</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sklearn</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转换器可以解决这一困扰。</a:t>
            </a: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9459" name="标题 2"/>
          <p:cNvSpPr>
            <a:spLocks noGrp="1"/>
          </p:cNvSpPr>
          <p:nvPr>
            <p:ph type="title"/>
          </p:nvPr>
        </p:nvSpPr>
        <p:spPr>
          <a:xfrm>
            <a:off x="255588" y="358775"/>
            <a:ext cx="10972800" cy="528638"/>
          </a:xfrm>
          <a:ln/>
        </p:spPr>
        <p:txBody>
          <a:bodyPr vert="horz" wrap="square" lIns="91440" tIns="45720" rIns="91440" bIns="45720" anchor="ctr" anchorCtr="0"/>
          <a:p>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使用</a:t>
            </a:r>
            <a:r>
              <a:rPr kumimoji="1" lang="en-US" altLang="zh-CN" dirty="0">
                <a:latin typeface="微软雅黑" panose="020B0503020204020204" pitchFamily="34" charset="-122"/>
                <a:ea typeface="微软雅黑" panose="020B0503020204020204" pitchFamily="34" charset="-122"/>
                <a:cs typeface="Times New Roman" panose="02020603050405020304" pitchFamily="18" charset="0"/>
              </a:rPr>
              <a:t>sklearn</a:t>
            </a: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转换器进行数据预处理与降维</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19460" name="内容占位符 3"/>
          <p:cNvSpPr>
            <a:spLocks noGrp="1"/>
          </p:cNvSpPr>
          <p:nvPr>
            <p:ph idx="10"/>
          </p:nvPr>
        </p:nvSpPr>
        <p:spPr>
          <a:xfrm>
            <a:off x="423863" y="1138238"/>
            <a:ext cx="11107737" cy="427037"/>
          </a:xfrm>
          <a:ln/>
        </p:spPr>
        <p:txBody>
          <a:bodyPr vert="horz" wrap="square" lIns="91440" tIns="45720" rIns="91440" bIns="45720" anchor="ctr" anchorCtr="0"/>
          <a:p>
            <a:pPr/>
            <a:r>
              <a:rPr kumimoji="1" lang="en-US" altLang="zh-CN" b="1" dirty="0">
                <a:latin typeface="微软雅黑" panose="020B0503020204020204" pitchFamily="34" charset="-122"/>
                <a:ea typeface="微软雅黑" panose="020B0503020204020204" pitchFamily="34" charset="-122"/>
                <a:cs typeface="宋体" panose="02010600030101010101" pitchFamily="2" charset="-122"/>
              </a:rPr>
              <a:t>sklearn</a:t>
            </a:r>
            <a:r>
              <a:rPr kumimoji="1" lang="zh-CN" altLang="zh-CN" b="1" dirty="0">
                <a:latin typeface="微软雅黑" panose="020B0503020204020204" pitchFamily="34" charset="-122"/>
                <a:ea typeface="微软雅黑" panose="020B0503020204020204" pitchFamily="34" charset="-122"/>
                <a:cs typeface="宋体" panose="02010600030101010101" pitchFamily="2" charset="-122"/>
              </a:rPr>
              <a:t>转换器</a:t>
            </a:r>
            <a:endParaRPr kumimoji="1" lang="zh-CN" altLang="en-US" b="1" dirty="0">
              <a:latin typeface="微软雅黑" panose="020B0503020204020204" pitchFamily="34" charset="-122"/>
              <a:ea typeface="微软雅黑" panose="020B0503020204020204" pitchFamily="34" charset="-122"/>
              <a:cs typeface="宋体" panose="02010600030101010101" pitchFamily="2" charset="-122"/>
            </a:endParaRPr>
          </a:p>
        </p:txBody>
      </p:sp>
    </p:spTree>
  </p:cSld>
  <p:clrMapOvr>
    <a:masterClrMapping/>
  </p:clrMapOvr>
</p:sld>
</file>

<file path=ppt/tags/tag1.xml><?xml version="1.0" encoding="utf-8"?>
<p:tagLst xmlns:p="http://schemas.openxmlformats.org/presentationml/2006/main">
  <p:tag name="KSO_WPP_MARK_KEY" val="fb947260-922b-4817-8809-8babad6d3508"/>
  <p:tag name="COMMONDATA" val="eyJoZGlkIjoiYWVhNzNiNTgyZWU3YjhmYTg4MThiZGQ2N2NlZGE0YWQifQ=="/>
</p:tagLst>
</file>

<file path=ppt/theme/theme1.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ln>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ln>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ln>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7969</Words>
  <Application>WPS 演示</Application>
  <PresentationFormat>宽屏</PresentationFormat>
  <Paragraphs>766</Paragraphs>
  <Slides>34</Slides>
  <Notes>1</Notes>
  <HiddenSlides>0</HiddenSlides>
  <MMClips>0</MMClips>
  <ScaleCrop>false</ScaleCrop>
  <HeadingPairs>
    <vt:vector size="6" baseType="variant">
      <vt:variant>
        <vt:lpstr>已用的字体</vt:lpstr>
      </vt:variant>
      <vt:variant>
        <vt:i4>11</vt:i4>
      </vt:variant>
      <vt:variant>
        <vt:lpstr>主题</vt:lpstr>
      </vt:variant>
      <vt:variant>
        <vt:i4>3</vt:i4>
      </vt:variant>
      <vt:variant>
        <vt:lpstr>幻灯片标题</vt:lpstr>
      </vt:variant>
      <vt:variant>
        <vt:i4>34</vt:i4>
      </vt:variant>
    </vt:vector>
  </HeadingPairs>
  <TitlesOfParts>
    <vt:vector size="48" baseType="lpstr">
      <vt:lpstr>Arial</vt:lpstr>
      <vt:lpstr>宋体</vt:lpstr>
      <vt:lpstr>Wingdings</vt:lpstr>
      <vt:lpstr>Calibri</vt:lpstr>
      <vt:lpstr>微软雅黑</vt:lpstr>
      <vt:lpstr>等线</vt:lpstr>
      <vt:lpstr>Times New Roman</vt:lpstr>
      <vt:lpstr>黑体</vt:lpstr>
      <vt:lpstr>Calibri</vt:lpstr>
      <vt:lpstr>Times New Roman</vt:lpstr>
      <vt:lpstr>Arial Unicode MS</vt:lpstr>
      <vt:lpstr>2_Office 主题</vt:lpstr>
      <vt:lpstr>3_Office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评价回归模型</vt:lpstr>
      <vt:lpstr>PowerPoint 演示文稿</vt:lpstr>
      <vt:lpstr>PowerPoint 演示文稿</vt:lpstr>
      <vt:lpstr>PowerPoint 演示文稿</vt:lpstr>
    </vt:vector>
  </TitlesOfParts>
  <Company>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Roc Ren</dc:creator>
  <cp:lastModifiedBy>吴胜飞</cp:lastModifiedBy>
  <cp:revision>319</cp:revision>
  <dcterms:created xsi:type="dcterms:W3CDTF">2017-01-10T15:44:52Z</dcterms:created>
  <dcterms:modified xsi:type="dcterms:W3CDTF">2023-01-02T12:36:10Z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019A8816254D4C7BB4FC3AAB5A5E8F95</vt:lpwstr>
  </property>
  <property fmtid="{D5CDD505-2E9C-101B-9397-08002B2CF9AE}" pid="3" name="KSOProductBuildVer">
    <vt:lpwstr>2052-11.1.0.12980</vt:lpwstr>
  </property>
</Properties>
</file>