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64" r:id="rId5"/>
    <p:sldId id="336" r:id="rId6"/>
    <p:sldId id="337" r:id="rId7"/>
    <p:sldId id="265" r:id="rId8"/>
    <p:sldId id="315" r:id="rId9"/>
    <p:sldId id="338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3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0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8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 idx="4294967295"/>
          </p:nvPr>
        </p:nvSpPr>
        <p:spPr>
          <a:xfrm>
            <a:off x="2063552" y="2815347"/>
            <a:ext cx="8064896" cy="1226517"/>
          </a:xfrm>
        </p:spPr>
        <p:txBody>
          <a:bodyPr>
            <a:noAutofit/>
          </a:bodyPr>
          <a:lstStyle/>
          <a:p>
            <a:r>
              <a:rPr lang="zh-CN" altLang="en-US" sz="8800" b="1" spc="-18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方正小标宋简体" pitchFamily="65" charset="-122"/>
                <a:ea typeface="方正小标宋简体" pitchFamily="65" charset="-122"/>
              </a:rPr>
              <a:t> 初识Python</a:t>
            </a:r>
            <a:endParaRPr lang="zh-CN" altLang="en-US" sz="8800" b="1" spc="-180" dirty="0">
              <a:ln w="3175">
                <a:solidFill>
                  <a:schemeClr val="bg1"/>
                </a:solidFill>
              </a:ln>
              <a:solidFill>
                <a:schemeClr val="bg1"/>
              </a:solidFill>
              <a:latin typeface="方正小标宋简体" pitchFamily="65" charset="-122"/>
              <a:ea typeface="方正小标宋简体" pitchFamily="65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25040" y="2727960"/>
            <a:ext cx="2418080" cy="14452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88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目录</a:t>
            </a:r>
            <a:endParaRPr lang="zh-CN" altLang="en-US" sz="88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8" name="矩形 17"/>
          <p:cNvSpPr/>
          <p:nvPr>
            <p:custDataLst>
              <p:tags r:id="rId2"/>
            </p:custDataLst>
          </p:nvPr>
        </p:nvSpPr>
        <p:spPr>
          <a:xfrm>
            <a:off x="6233160" y="2435860"/>
            <a:ext cx="2520950" cy="629920"/>
          </a:xfrm>
          <a:prstGeom prst="rect">
            <a:avLst/>
          </a:prstGeom>
          <a:solidFill>
            <a:srgbClr val="8590CA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2400" b="1" spc="1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椭圆 19"/>
          <p:cNvSpPr/>
          <p:nvPr>
            <p:custDataLst>
              <p:tags r:id="rId3"/>
            </p:custDataLst>
          </p:nvPr>
        </p:nvSpPr>
        <p:spPr>
          <a:xfrm>
            <a:off x="5723890" y="2245995"/>
            <a:ext cx="1019616" cy="1007008"/>
          </a:xfrm>
          <a:prstGeom prst="ellipse">
            <a:avLst/>
          </a:prstGeom>
          <a:ln>
            <a:noFill/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400" b="1" spc="15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2400" b="1" spc="15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4"/>
            </p:custDataLst>
          </p:nvPr>
        </p:nvSpPr>
        <p:spPr>
          <a:xfrm>
            <a:off x="6746875" y="2449830"/>
            <a:ext cx="2006600" cy="5740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 spc="15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Python简介</a:t>
            </a:r>
            <a:endParaRPr lang="zh-CN" altLang="en-US" sz="2400" b="1" spc="1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>
            <p:custDataLst>
              <p:tags r:id="rId5"/>
            </p:custDataLst>
          </p:nvPr>
        </p:nvSpPr>
        <p:spPr>
          <a:xfrm>
            <a:off x="6236970" y="4060825"/>
            <a:ext cx="4467860" cy="629920"/>
          </a:xfrm>
          <a:prstGeom prst="rect">
            <a:avLst/>
          </a:prstGeom>
          <a:solidFill>
            <a:srgbClr val="8EAADC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2400" b="1" spc="1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椭圆 22"/>
          <p:cNvSpPr/>
          <p:nvPr>
            <p:custDataLst>
              <p:tags r:id="rId6"/>
            </p:custDataLst>
          </p:nvPr>
        </p:nvSpPr>
        <p:spPr>
          <a:xfrm>
            <a:off x="5727575" y="3870370"/>
            <a:ext cx="1019616" cy="1007008"/>
          </a:xfrm>
          <a:prstGeom prst="ellipse">
            <a:avLst/>
          </a:prstGeom>
          <a:solidFill>
            <a:srgbClr val="8EAADC"/>
          </a:solidFill>
          <a:ln>
            <a:noFill/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400" b="1" spc="15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sz="2400" b="1" spc="15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7"/>
            </p:custDataLst>
          </p:nvPr>
        </p:nvSpPr>
        <p:spPr>
          <a:xfrm>
            <a:off x="6703695" y="4088765"/>
            <a:ext cx="4086860" cy="5740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 spc="15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Python的特点及应用领域</a:t>
            </a:r>
            <a:endParaRPr lang="zh-CN" altLang="en-US" sz="2400" b="1" spc="1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8"/>
            </p:custDataLst>
          </p:nvPr>
        </p:nvSpPr>
        <p:spPr>
          <a:xfrm>
            <a:off x="6750548" y="5726904"/>
            <a:ext cx="3874473" cy="57413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 spc="15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浅尝Python</a:t>
            </a:r>
            <a:endParaRPr lang="zh-CN" altLang="en-US" sz="2400" b="1" spc="1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94585" y="838200"/>
            <a:ext cx="34607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PART  01</a:t>
            </a:r>
            <a:endParaRPr lang="en-US" altLang="zh-CN" sz="7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94585" y="3799840"/>
            <a:ext cx="4845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Python简介</a:t>
            </a:r>
            <a:endParaRPr lang="zh-CN" altLang="en-US" sz="4800" b="1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QQ图片202104110122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" y="2563495"/>
            <a:ext cx="1943100" cy="1933575"/>
          </a:xfrm>
          <a:prstGeom prst="ellipse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195" y="1833245"/>
            <a:ext cx="2477770" cy="3638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71515" y="1285875"/>
            <a:ext cx="6003925" cy="526224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marL="285750" indent="-285750" fontAlgn="auto">
              <a:spcBef>
                <a:spcPts val="1200"/>
              </a:spcBef>
              <a:buSzPct val="50000"/>
              <a:buFont typeface="Wingdings" panose="05000000000000000000" charset="0"/>
              <a:buChar char="l"/>
            </a:pPr>
            <a:r>
              <a:rPr lang="zh-CN" altLang="en-US" sz="2400"/>
              <a:t>Python由荷兰人Guido van Rossum（吉多·范罗苏姆）于1989年设计出来，后由开源核心团队一直在维护和开发，历经Python2.x到Python3.x版本，截止目前最新的版本是Python3.</a:t>
            </a:r>
            <a:r>
              <a:rPr lang="en-US" altLang="zh-CN" sz="2400"/>
              <a:t>11</a:t>
            </a:r>
            <a:r>
              <a:rPr lang="zh-CN" altLang="en-US" sz="2400"/>
              <a:t>.1。它是一个高层次的结合了解释性、编译性、互动性和面向对象的脚本语言。Python 的设计具有很强的可读性，相比其它计算机语言它具有更有特色的语法结构，比如，它是解释执行的，可以交互直接执行，也支持面向对象的编程技术，特别适合初学者使用，是一种伟大的语言，它支持广泛的应用程序开发，从简单的文字处理到 WWW 浏览器再到游戏等。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850900" y="69215"/>
            <a:ext cx="4848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</a:rPr>
              <a:t>Python</a:t>
            </a:r>
            <a:r>
              <a:rPr lang="zh-CN" altLang="en-US" sz="3200" b="1">
                <a:solidFill>
                  <a:schemeClr val="bg1"/>
                </a:solidFill>
              </a:rPr>
              <a:t>简介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994410" y="1236345"/>
            <a:ext cx="1020445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en-US" altLang="zh-CN" sz="2400" b="0">
                <a:ea typeface="宋体" panose="02010600030101010101" pitchFamily="2" charset="-122"/>
              </a:rPr>
              <a:t>     </a:t>
            </a:r>
            <a:r>
              <a:rPr lang="zh-CN" sz="2400" b="0">
                <a:ea typeface="宋体" panose="02010600030101010101" pitchFamily="2" charset="-122"/>
              </a:rPr>
              <a:t>随着人工智能的兴起，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Python</a:t>
            </a:r>
            <a:r>
              <a:rPr lang="zh-CN" sz="2400" b="0">
                <a:ea typeface="宋体" panose="02010600030101010101" pitchFamily="2" charset="-122"/>
              </a:rPr>
              <a:t>在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AI</a:t>
            </a:r>
            <a:r>
              <a:rPr lang="zh-CN" sz="2400" b="0">
                <a:ea typeface="宋体" panose="02010600030101010101" pitchFamily="2" charset="-122"/>
              </a:rPr>
              <a:t>界大显身手，</a:t>
            </a:r>
            <a:r>
              <a:rPr lang="zh-CN" sz="2400" b="0">
                <a:latin typeface="Times New Roman" panose="02020603050405020304" charset="0"/>
                <a:ea typeface="宋体" panose="02010600030101010101" pitchFamily="2" charset="-122"/>
              </a:rPr>
              <a:t>这主要</a:t>
            </a:r>
            <a:r>
              <a:rPr lang="zh-CN" sz="2400" b="0">
                <a:ea typeface="宋体" panose="02010600030101010101" pitchFamily="2" charset="-122"/>
              </a:rPr>
              <a:t>得益于它的简单易用、简洁优美、开发效率高</a:t>
            </a:r>
            <a:r>
              <a:rPr lang="zh-CN" sz="2400" b="0">
                <a:latin typeface="Times New Roman" panose="02020603050405020304" charset="0"/>
                <a:ea typeface="宋体" panose="02010600030101010101" pitchFamily="2" charset="-122"/>
              </a:rPr>
              <a:t>。</a:t>
            </a:r>
            <a:r>
              <a:rPr lang="zh-CN" sz="2400" b="0">
                <a:ea typeface="宋体" panose="02010600030101010101" pitchFamily="2" charset="-122"/>
              </a:rPr>
              <a:t>由于它的开源本质，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Python</a:t>
            </a:r>
            <a:r>
              <a:rPr lang="zh-CN" sz="2400" b="0">
                <a:ea typeface="宋体" panose="02010600030101010101" pitchFamily="2" charset="-122"/>
              </a:rPr>
              <a:t>已经被移植在许多平台上，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Python</a:t>
            </a:r>
            <a:r>
              <a:rPr lang="zh-CN" sz="2400" b="0">
                <a:ea typeface="宋体" panose="02010600030101010101" pitchFamily="2" charset="-122"/>
              </a:rPr>
              <a:t>程序无需修改就可以在任何平台上面运行。特别是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Python</a:t>
            </a:r>
            <a:r>
              <a:rPr lang="zh-CN" sz="2400" b="0">
                <a:ea typeface="宋体" panose="02010600030101010101" pitchFamily="2" charset="-122"/>
              </a:rPr>
              <a:t>强大的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AI</a:t>
            </a:r>
            <a:r>
              <a:rPr lang="zh-CN" sz="2400" b="0">
                <a:ea typeface="宋体" panose="02010600030101010101" pitchFamily="2" charset="-122"/>
              </a:rPr>
              <a:t>专用第三方库，用少量的代码就能完成复杂的数据挖掘和分析功能，因此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Python</a:t>
            </a:r>
            <a:r>
              <a:rPr lang="zh-CN" sz="2400" b="0">
                <a:ea typeface="宋体" panose="02010600030101010101" pitchFamily="2" charset="-122"/>
              </a:rPr>
              <a:t>稳坐人工智能语言头把交椅也是实至名归。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021715" y="3415030"/>
            <a:ext cx="10177145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en-US" altLang="zh-CN" sz="2400" b="0">
                <a:ea typeface="宋体" panose="02010600030101010101" pitchFamily="2" charset="-122"/>
              </a:rPr>
              <a:t>     </a:t>
            </a:r>
            <a:r>
              <a:rPr lang="zh-CN" sz="2400" b="0">
                <a:ea typeface="宋体" panose="02010600030101010101" pitchFamily="2" charset="-122"/>
              </a:rPr>
              <a:t>自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2017</a:t>
            </a:r>
            <a:r>
              <a:rPr lang="zh-CN" sz="2400" b="0">
                <a:ea typeface="宋体" panose="02010600030101010101" pitchFamily="2" charset="-122"/>
              </a:rPr>
              <a:t>年首次登顶后，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Python</a:t>
            </a:r>
            <a:r>
              <a:rPr lang="zh-CN" sz="2400" b="0">
                <a:ea typeface="宋体" panose="02010600030101010101" pitchFamily="2" charset="-122"/>
              </a:rPr>
              <a:t>蝉联五届冠军。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Python</a:t>
            </a:r>
            <a:r>
              <a:rPr lang="zh-CN" sz="2400" b="0">
                <a:ea typeface="宋体" panose="02010600030101010101" pitchFamily="2" charset="-122"/>
              </a:rPr>
              <a:t>受欢迎原因在很大程度上受到大量可用的专用第三方库的影响，特别是在人工智能领域，如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Keras</a:t>
            </a:r>
            <a:r>
              <a:rPr lang="zh-CN" sz="2400" b="0">
                <a:ea typeface="宋体" panose="02010600030101010101" pitchFamily="2" charset="-122"/>
              </a:rPr>
              <a:t>库是深度学习开发人员中的重量级人物，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Keras</a:t>
            </a:r>
            <a:r>
              <a:rPr lang="zh-CN" sz="2400" b="0">
                <a:ea typeface="宋体" panose="02010600030101010101" pitchFamily="2" charset="-122"/>
              </a:rPr>
              <a:t>提供了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TensorFlow</a:t>
            </a:r>
            <a:r>
              <a:rPr lang="zh-CN" sz="2400" b="0">
                <a:ea typeface="宋体" panose="02010600030101010101" pitchFamily="2" charset="-122"/>
              </a:rPr>
              <a:t>的接口、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CNTK</a:t>
            </a:r>
            <a:r>
              <a:rPr lang="zh-CN" sz="2400" b="0">
                <a:ea typeface="宋体" panose="02010600030101010101" pitchFamily="2" charset="-122"/>
              </a:rPr>
              <a:t>和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Theano</a:t>
            </a:r>
            <a:r>
              <a:rPr lang="zh-CN" sz="2400" b="0">
                <a:ea typeface="宋体" panose="02010600030101010101" pitchFamily="2" charset="-122"/>
              </a:rPr>
              <a:t>深度学习框架和工具包。深度学习并不是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Python</a:t>
            </a:r>
            <a:r>
              <a:rPr lang="zh-CN" sz="2400" b="0">
                <a:ea typeface="宋体" panose="02010600030101010101" pitchFamily="2" charset="-122"/>
              </a:rPr>
              <a:t>自发布以来的唯一领域，随着微控制器中计算能力的急剧增加，意味着嵌入式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Python</a:t>
            </a:r>
            <a:r>
              <a:rPr lang="zh-CN" sz="2400" b="0">
                <a:ea typeface="宋体" panose="02010600030101010101" pitchFamily="2" charset="-122"/>
              </a:rPr>
              <a:t>版本，如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CircuitPython</a:t>
            </a:r>
            <a:r>
              <a:rPr lang="zh-CN" sz="2400" b="0">
                <a:ea typeface="宋体" panose="02010600030101010101" pitchFamily="2" charset="-122"/>
              </a:rPr>
              <a:t>和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MicroPython</a:t>
            </a:r>
            <a:r>
              <a:rPr lang="zh-CN" sz="2400" b="0">
                <a:ea typeface="宋体" panose="02010600030101010101" pitchFamily="2" charset="-122"/>
              </a:rPr>
              <a:t>也在制造商中越来越受欢迎。因此，对于新手来说，如果想学一项更容易、更灵活的技术和人工智能编程语言，那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Python</a:t>
            </a:r>
            <a:r>
              <a:rPr lang="zh-CN" sz="2400" b="0">
                <a:ea typeface="宋体" panose="02010600030101010101" pitchFamily="2" charset="-122"/>
              </a:rPr>
              <a:t>就是最佳选择。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850900" y="69215"/>
            <a:ext cx="4848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</a:rPr>
              <a:t>Python</a:t>
            </a:r>
            <a:r>
              <a:rPr lang="zh-CN" altLang="en-US" sz="3200" b="1">
                <a:solidFill>
                  <a:schemeClr val="bg1"/>
                </a:solidFill>
              </a:rPr>
              <a:t>简介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94585" y="838200"/>
            <a:ext cx="34607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PART  02</a:t>
            </a:r>
            <a:endParaRPr lang="en-US" altLang="zh-CN" sz="7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3115" y="3851275"/>
            <a:ext cx="7446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Python的特点及应用领域</a:t>
            </a:r>
            <a:endParaRPr lang="zh-CN" altLang="en-US" sz="4800" b="1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-燕尾形 1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60350" y="843280"/>
            <a:ext cx="5287645" cy="807085"/>
          </a:xfrm>
          <a:prstGeom prst="chevron">
            <a:avLst>
              <a:gd name="adj" fmla="val 38367"/>
            </a:avLst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 defTabSz="901065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rPr>
              <a:t>STEP  01</a:t>
            </a:r>
            <a:endParaRPr lang="en-US" altLang="zh-CN" sz="2400" b="1" kern="0" dirty="0">
              <a:solidFill>
                <a:schemeClr val="bg1"/>
              </a:solidFill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66620" y="955040"/>
            <a:ext cx="2933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Python的特点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0055" y="2818130"/>
            <a:ext cx="492760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fontAlgn="auto">
              <a:lnSpc>
                <a:spcPct val="150000"/>
              </a:lnSpc>
            </a:pPr>
            <a:r>
              <a:rPr lang="en-US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Python</a:t>
            </a:r>
            <a:r>
              <a:rPr 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是目前最流行且发展非常迅猛的语言，随着</a:t>
            </a:r>
            <a:r>
              <a:rPr lang="en-US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AI</a:t>
            </a:r>
            <a:r>
              <a:rPr 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市场的火热也成就了该语言如日中天，得益于该语言具有以下鲜明的特点：</a:t>
            </a:r>
            <a:endParaRPr lang="zh-CN" altLang="en-US" sz="24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3" name="图片 12" descr="绿野仙踪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555" y="1802130"/>
            <a:ext cx="4391025" cy="43389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50900" y="69215"/>
            <a:ext cx="4848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</a:rPr>
              <a:t>Python</a:t>
            </a:r>
            <a:r>
              <a:rPr lang="zh-CN" altLang="en-US" sz="3200" b="1">
                <a:solidFill>
                  <a:schemeClr val="bg1"/>
                </a:solidFill>
              </a:rPr>
              <a:t>的特点及应用领域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-燕尾形 1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60350" y="843280"/>
            <a:ext cx="6085205" cy="807085"/>
          </a:xfrm>
          <a:prstGeom prst="chevron">
            <a:avLst>
              <a:gd name="adj" fmla="val 38367"/>
            </a:avLst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 defTabSz="901065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rPr>
              <a:t>STEP  02</a:t>
            </a:r>
            <a:endParaRPr lang="en-US" altLang="zh-CN" sz="2400" b="1" kern="0" dirty="0">
              <a:solidFill>
                <a:schemeClr val="bg1"/>
              </a:solidFill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12315" y="955040"/>
            <a:ext cx="35693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Python的应用领域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77900" y="3023235"/>
            <a:ext cx="1023556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en-US" sz="2000" b="0">
                <a:latin typeface="Wingdings" panose="05000000000000000000" charset="0"/>
                <a:ea typeface="宋体" panose="02010600030101010101" pitchFamily="2" charset="-122"/>
              </a:rPr>
              <a:t>Ø </a:t>
            </a:r>
            <a:r>
              <a:rPr lang="zh-CN" sz="2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人工智能和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科学运算</a:t>
            </a:r>
            <a:r>
              <a:rPr lang="zh-CN" sz="2000" b="0">
                <a:ea typeface="宋体" panose="02010600030101010101" pitchFamily="2" charset="-122"/>
              </a:rPr>
              <a:t>。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Python</a:t>
            </a:r>
            <a:r>
              <a:rPr lang="zh-CN" sz="2000" b="0">
                <a:ea typeface="宋体" panose="02010600030101010101" pitchFamily="2" charset="-122"/>
              </a:rPr>
              <a:t>最大的特色是广泛应用于</a:t>
            </a:r>
            <a:r>
              <a:rPr lang="zh-CN" sz="2000" b="0">
                <a:latin typeface="Times New Roman" panose="02020603050405020304" charset="0"/>
                <a:ea typeface="宋体" panose="02010600030101010101" pitchFamily="2" charset="-122"/>
              </a:rPr>
              <a:t>数据挖掘、机器学习、神经网络、深度学习等</a:t>
            </a:r>
            <a:r>
              <a:rPr lang="zh-CN" sz="2000" b="0">
                <a:ea typeface="宋体" panose="02010600030101010101" pitchFamily="2" charset="-122"/>
              </a:rPr>
              <a:t>人工智能领域，</a:t>
            </a:r>
            <a:r>
              <a:rPr lang="zh-CN" sz="2000" b="0">
                <a:latin typeface="Times New Roman" panose="02020603050405020304" charset="0"/>
                <a:ea typeface="宋体" panose="02010600030101010101" pitchFamily="2" charset="-122"/>
              </a:rPr>
              <a:t>是该领域的主流语言，</a:t>
            </a:r>
            <a:r>
              <a:rPr lang="zh-CN" sz="2000" b="0">
                <a:ea typeface="宋体" panose="02010600030101010101" pitchFamily="2" charset="-122"/>
              </a:rPr>
              <a:t>相关的第三方库有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numpy</a:t>
            </a:r>
            <a:r>
              <a:rPr lang="zh-CN" sz="2000" b="0">
                <a:ea typeface="宋体" panose="02010600030101010101" pitchFamily="2" charset="-122"/>
              </a:rPr>
              <a:t>、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scipy</a:t>
            </a:r>
            <a:r>
              <a:rPr lang="zh-CN" sz="2000" b="0">
                <a:ea typeface="宋体" panose="02010600030101010101" pitchFamily="2" charset="-122"/>
              </a:rPr>
              <a:t>、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matplotlib</a:t>
            </a:r>
            <a:r>
              <a:rPr lang="zh-CN" sz="2000" b="0">
                <a:ea typeface="宋体" panose="02010600030101010101" pitchFamily="2" charset="-122"/>
              </a:rPr>
              <a:t>、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keras</a:t>
            </a:r>
            <a:r>
              <a:rPr lang="zh-CN" sz="2000" b="0">
                <a:ea typeface="宋体" panose="02010600030101010101" pitchFamily="2" charset="-122"/>
              </a:rPr>
              <a:t>、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mxnet</a:t>
            </a:r>
            <a:r>
              <a:rPr lang="zh-CN" sz="2000" b="0">
                <a:ea typeface="宋体" panose="02010600030101010101" pitchFamily="2" charset="-122"/>
              </a:rPr>
              <a:t>等。随着人工智慧和大数据应用程序的普及，使得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Python</a:t>
            </a:r>
            <a:r>
              <a:rPr lang="zh-CN" sz="2000" b="0">
                <a:ea typeface="宋体" panose="02010600030101010101" pitchFamily="2" charset="-122"/>
              </a:rPr>
              <a:t>在科学计算、智能挖掘、图像绘制方面大展身手</a:t>
            </a:r>
            <a:r>
              <a:rPr lang="zh-CN" sz="2000" b="0">
                <a:latin typeface="Times New Roman" panose="02020603050405020304" charset="0"/>
                <a:ea typeface="宋体" panose="02010600030101010101" pitchFamily="2" charset="-122"/>
              </a:rPr>
              <a:t>，得到广泛的支持和应用</a:t>
            </a:r>
            <a:r>
              <a:rPr lang="zh-CN" sz="2000" b="0">
                <a:ea typeface="宋体" panose="02010600030101010101" pitchFamily="2" charset="-122"/>
              </a:rPr>
              <a:t>。</a:t>
            </a:r>
            <a:endParaRPr lang="zh-CN" altLang="en-US" sz="2000"/>
          </a:p>
        </p:txBody>
      </p:sp>
      <p:sp>
        <p:nvSpPr>
          <p:cNvPr id="2" name="文本框 1"/>
          <p:cNvSpPr txBox="1"/>
          <p:nvPr/>
        </p:nvSpPr>
        <p:spPr>
          <a:xfrm>
            <a:off x="977900" y="1829435"/>
            <a:ext cx="1023556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en-US" sz="2000" b="0">
                <a:latin typeface="Wingdings" panose="05000000000000000000" charset="0"/>
                <a:ea typeface="宋体" panose="02010600030101010101" pitchFamily="2" charset="-122"/>
              </a:rPr>
              <a:t>Ø 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云计算</a:t>
            </a:r>
            <a:r>
              <a:rPr lang="zh-CN" sz="2000" b="0">
                <a:ea typeface="宋体" panose="02010600030101010101" pitchFamily="2" charset="-122"/>
              </a:rPr>
              <a:t>。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Python</a:t>
            </a:r>
            <a:r>
              <a:rPr lang="zh-CN" sz="2000" b="0">
                <a:ea typeface="宋体" panose="02010600030101010101" pitchFamily="2" charset="-122"/>
              </a:rPr>
              <a:t>也是云计算方面应用最广的语言，如在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OpenStack</a:t>
            </a:r>
            <a:r>
              <a:rPr lang="zh-CN" sz="2000" b="0">
                <a:ea typeface="宋体" panose="02010600030101010101" pitchFamily="2" charset="-122"/>
              </a:rPr>
              <a:t>、百度智能云上的云计算框架就是由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Python</a:t>
            </a:r>
            <a:r>
              <a:rPr lang="zh-CN" sz="2000" b="0">
                <a:ea typeface="宋体" panose="02010600030101010101" pitchFamily="2" charset="-122"/>
              </a:rPr>
              <a:t>开发的，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Python</a:t>
            </a:r>
            <a:r>
              <a:rPr lang="zh-CN" sz="2000" b="0">
                <a:ea typeface="宋体" panose="02010600030101010101" pitchFamily="2" charset="-122"/>
              </a:rPr>
              <a:t>是从事云计算工作需要掌握的一门编程语言，如果想要深入学习并进行二次开发，就需要具备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Python</a:t>
            </a:r>
            <a:r>
              <a:rPr lang="zh-CN" sz="2000" b="0">
                <a:ea typeface="宋体" panose="02010600030101010101" pitchFamily="2" charset="-122"/>
              </a:rPr>
              <a:t>的相关知识和技能。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977900" y="4524375"/>
            <a:ext cx="1023556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en-US" sz="2000" b="0">
                <a:latin typeface="Wingdings" panose="05000000000000000000" charset="0"/>
                <a:ea typeface="宋体" panose="02010600030101010101" pitchFamily="2" charset="-122"/>
              </a:rPr>
              <a:t>Ø 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系统运维</a:t>
            </a:r>
            <a:r>
              <a:rPr lang="zh-CN" sz="2000" b="0">
                <a:ea typeface="宋体" panose="02010600030101010101" pitchFamily="2" charset="-122"/>
              </a:rPr>
              <a:t>。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Python</a:t>
            </a:r>
            <a:r>
              <a:rPr lang="zh-CN" sz="2000" b="0">
                <a:ea typeface="宋体" panose="02010600030101010101" pitchFamily="2" charset="-122"/>
              </a:rPr>
              <a:t>语言也是运维人员必须掌握的语言。如利用其标准库中的软件包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pywin32</a:t>
            </a:r>
            <a:r>
              <a:rPr lang="zh-CN" sz="2000" b="0">
                <a:ea typeface="宋体" panose="02010600030101010101" pitchFamily="2" charset="-122"/>
              </a:rPr>
              <a:t>就能够轻松访问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windows</a:t>
            </a:r>
            <a:r>
              <a:rPr lang="zh-CN" sz="2000" b="0">
                <a:ea typeface="宋体" panose="02010600030101010101" pitchFamily="2" charset="-122"/>
              </a:rPr>
              <a:t>应用程序接口，又如，利用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Python</a:t>
            </a:r>
            <a:r>
              <a:rPr lang="zh-CN" sz="2000" b="0">
                <a:ea typeface="宋体" panose="02010600030101010101" pitchFamily="2" charset="-122"/>
              </a:rPr>
              <a:t>编写的管理脚本能更轻松管理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Linux</a:t>
            </a:r>
            <a:r>
              <a:rPr lang="zh-CN" sz="2000" b="0">
                <a:ea typeface="宋体" panose="02010600030101010101" pitchFamily="2" charset="-122"/>
              </a:rPr>
              <a:t>，比普通的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Shell</a:t>
            </a:r>
            <a:r>
              <a:rPr lang="zh-CN" sz="2000" b="0">
                <a:ea typeface="宋体" panose="02010600030101010101" pitchFamily="2" charset="-122"/>
              </a:rPr>
              <a:t>脚本在可读性、代码重用方面更有优势。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977900" y="5718175"/>
            <a:ext cx="1023556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000" b="0">
                <a:ea typeface="宋体" panose="02010600030101010101" pitchFamily="2" charset="-122"/>
              </a:rPr>
              <a:t>     </a:t>
            </a:r>
            <a:r>
              <a:rPr lang="en-US" sz="2000">
                <a:latin typeface="Wingdings" panose="05000000000000000000" charset="0"/>
                <a:ea typeface="宋体" panose="02010600030101010101" pitchFamily="2" charset="-122"/>
                <a:sym typeface="+mn-ea"/>
              </a:rPr>
              <a:t>Ø </a:t>
            </a:r>
            <a:r>
              <a:rPr sz="2400" b="1">
                <a:solidFill>
                  <a:srgbClr val="FF0000"/>
                </a:solidFill>
                <a:ea typeface="宋体" panose="02010600030101010101" pitchFamily="2" charset="-122"/>
              </a:rPr>
              <a:t>Web程序开发</a:t>
            </a:r>
            <a:r>
              <a:rPr sz="2000" b="0">
                <a:ea typeface="宋体" panose="02010600030101010101" pitchFamily="2" charset="-122"/>
              </a:rPr>
              <a:t>。利用Python的Internet模块和第三方框架Django、Web2py和Zope等，可以快捷开发Web应用程序。如Google爬虫、YouTube视频网站和豆瓣等知名网站，都是使用Python来开发的，可见Python的功力非同凡响。</a:t>
            </a:r>
            <a:endParaRPr sz="2000" b="0"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0900" y="69215"/>
            <a:ext cx="4848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</a:rPr>
              <a:t>Python</a:t>
            </a:r>
            <a:r>
              <a:rPr lang="zh-CN" altLang="en-US" sz="3200" b="1">
                <a:solidFill>
                  <a:schemeClr val="bg1"/>
                </a:solidFill>
              </a:rPr>
              <a:t>的特点及应用领域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  <p:bldP spid="100" grpId="0"/>
      <p:bldP spid="2" grpId="0"/>
      <p:bldP spid="5" grpId="0"/>
      <p:bldP spid="6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7_2*l_h_i*1_1_2"/>
  <p:tag name="KSO_WM_TEMPLATE_CATEGORY" val="diagram"/>
  <p:tag name="KSO_WM_TEMPLATE_INDEX" val="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PP_MARK_KEY" val="2883ebf9-3861-4d5a-9718-2e7f90d80d7c"/>
  <p:tag name="COMMONDATA" val="eyJoZGlkIjoiYWVhNzNiNTgyZWU3YjhmYTg4MThiZGQ2N2NlZGE0YWQifQ==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7_2*l_h_i*1_1_1"/>
  <p:tag name="KSO_WM_TEMPLATE_CATEGORY" val="diagram"/>
  <p:tag name="KSO_WM_TEMPLATE_INDEX" val="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7_2*l_h_f*1_1_1"/>
  <p:tag name="KSO_WM_TEMPLATE_CATEGORY" val="diagram"/>
  <p:tag name="KSO_WM_TEMPLATE_INDEX" val="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7_2*l_h_i*1_2_2"/>
  <p:tag name="KSO_WM_TEMPLATE_CATEGORY" val="diagram"/>
  <p:tag name="KSO_WM_TEMPLATE_INDEX" val="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7_2*l_h_i*1_2_1"/>
  <p:tag name="KSO_WM_TEMPLATE_CATEGORY" val="diagram"/>
  <p:tag name="KSO_WM_TEMPLATE_INDEX" val="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6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7_2*l_h_f*1_2_1"/>
  <p:tag name="KSO_WM_TEMPLATE_CATEGORY" val="diagram"/>
  <p:tag name="KSO_WM_TEMPLATE_INDEX" val="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7_2*l_h_f*1_3_1"/>
  <p:tag name="KSO_WM_TEMPLATE_CATEGORY" val="diagram"/>
  <p:tag name="KSO_WM_TEMPLATE_INDEX" val="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PA" val="v5.2.6"/>
</p:tagLst>
</file>

<file path=ppt/tags/tag9.xml><?xml version="1.0" encoding="utf-8"?>
<p:tagLst xmlns:p="http://schemas.openxmlformats.org/presentationml/2006/main">
  <p:tag name="PA" val="v5.2.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1522</Words>
  <Application>WPS 演示</Application>
  <PresentationFormat>宽屏</PresentationFormat>
  <Paragraphs>54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方正小标宋简体</vt:lpstr>
      <vt:lpstr>微软雅黑</vt:lpstr>
      <vt:lpstr>Wingdings</vt:lpstr>
      <vt:lpstr>Times New Roman</vt:lpstr>
      <vt:lpstr>字魂58号-创中黑</vt:lpstr>
      <vt:lpstr>黑体</vt:lpstr>
      <vt:lpstr>Arial Unicode MS</vt:lpstr>
      <vt:lpstr>Calibri</vt:lpstr>
      <vt:lpstr>Office 主题</vt:lpstr>
      <vt:lpstr> 初识Python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初识Python</dc:title>
  <dc:creator>李加勇</dc:creator>
  <cp:lastModifiedBy>吴胜飞</cp:lastModifiedBy>
  <cp:revision>61</cp:revision>
  <dcterms:created xsi:type="dcterms:W3CDTF">2021-03-30T12:03:00Z</dcterms:created>
  <dcterms:modified xsi:type="dcterms:W3CDTF">2022-12-21T01:58:43Z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B4AAB3929BD947EE9386733E234925B4</vt:lpwstr>
  </property>
  <property fmtid="{D5CDD505-2E9C-101B-9397-08002B2CF9AE}" pid="3" name="KSOProductBuildVer">
    <vt:lpwstr>2052-11.1.0.12980</vt:lpwstr>
  </property>
</Properties>
</file>