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97" r:id="rId6"/>
    <p:sldId id="310" r:id="rId7"/>
    <p:sldId id="311" r:id="rId8"/>
    <p:sldId id="312" r:id="rId9"/>
    <p:sldId id="313" r:id="rId10"/>
    <p:sldId id="314" r:id="rId11"/>
    <p:sldId id="265" r:id="rId12"/>
    <p:sldId id="326" r:id="rId13"/>
    <p:sldId id="315" r:id="rId14"/>
    <p:sldId id="316" r:id="rId15"/>
    <p:sldId id="266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idx="4294967295"/>
          </p:nvPr>
        </p:nvSpPr>
        <p:spPr>
          <a:xfrm>
            <a:off x="2063552" y="2815347"/>
            <a:ext cx="8064896" cy="1226517"/>
          </a:xfrm>
        </p:spPr>
        <p:txBody>
          <a:bodyPr>
            <a:noAutofit/>
          </a:bodyPr>
          <a:lstStyle/>
          <a:p>
            <a:r>
              <a:rPr lang="zh-CN" altLang="en-US" sz="6600" b="1" spc="-18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</a:rPr>
              <a:t>Python开发环境搭建</a:t>
            </a:r>
            <a:endParaRPr lang="zh-CN" altLang="en-US" sz="6600" b="1" spc="-18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02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5065" y="3789680"/>
            <a:ext cx="744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安装Jupyter Notebook</a:t>
            </a:r>
            <a:endParaRPr lang="zh-CN" altLang="en-US" sz="4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9508E2-3FBA-439B-96A2-2DDFB5CF3B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65" y="1990090"/>
            <a:ext cx="3883025" cy="3051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0" y="1315720"/>
            <a:ext cx="8696325" cy="477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4060"/>
              </a:lnSpc>
            </a:pPr>
            <a:r>
              <a:rPr lang="en-US" altLang="zh-CN" sz="2800"/>
              <a:t>         </a:t>
            </a:r>
            <a:r>
              <a:rPr lang="zh-CN" altLang="en-US" sz="2800"/>
              <a:t>Jupyter Notebook是一个开源的Web应用程序，旨在方便开发者创建和共享代码文档。</a:t>
            </a:r>
            <a:endParaRPr lang="zh-CN" altLang="en-US" sz="2800"/>
          </a:p>
          <a:p>
            <a:pPr fontAlgn="auto">
              <a:lnSpc>
                <a:spcPts val="406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 </a:t>
            </a:r>
            <a:r>
              <a:rPr lang="zh-CN" altLang="en-US" sz="2800"/>
              <a:t>它提供了一个交互式工作环境，用户可以在里面写代码、单独运行指定代码、查看结果，并在其中可视化数据。</a:t>
            </a:r>
            <a:endParaRPr lang="zh-CN" altLang="en-US" sz="2800"/>
          </a:p>
          <a:p>
            <a:pPr fontAlgn="auto">
              <a:lnSpc>
                <a:spcPts val="406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  </a:t>
            </a:r>
            <a:r>
              <a:rPr lang="zh-CN" altLang="en-US" sz="2800"/>
              <a:t>鉴于这些优点，Jupyter Notebook成了数据科学家和人工智能爱好者眼里的一款人见人爱的工具，它能帮助他们便捷地执行各种端到端任务，如数据清洗、统计建模、训练机器学习模型、AI应用开发等。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 Jupyter Notebook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02360" y="735330"/>
            <a:ext cx="9592945" cy="1506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1.</a:t>
            </a:r>
            <a:r>
              <a:rPr lang="zh-CN" sz="2800" b="1">
                <a:ea typeface="宋体" panose="02010600030101010101" pitchFamily="2" charset="-122"/>
              </a:rPr>
              <a:t>安装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800" b="1">
                <a:ea typeface="宋体" panose="02010600030101010101" pitchFamily="2" charset="-122"/>
              </a:rPr>
              <a:t>库</a:t>
            </a:r>
            <a:endParaRPr lang="zh-CN" sz="2000" b="0">
              <a:ea typeface="宋体" panose="02010600030101010101" pitchFamily="2" charset="-122"/>
            </a:endParaRPr>
          </a:p>
          <a:p>
            <a:pPr indent="266700"/>
            <a:r>
              <a:rPr lang="en-US" altLang="zh-CN" sz="2000" b="0">
                <a:ea typeface="宋体" panose="02010600030101010101" pitchFamily="2" charset="-122"/>
              </a:rPr>
              <a:t>         </a:t>
            </a:r>
            <a:r>
              <a:rPr lang="zh-CN" sz="2000" b="0">
                <a:ea typeface="宋体" panose="02010600030101010101" pitchFamily="2" charset="-122"/>
              </a:rPr>
              <a:t>以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000" b="0">
                <a:ea typeface="宋体" panose="02010600030101010101" pitchFamily="2" charset="-122"/>
              </a:rPr>
              <a:t>系统为例，在系统命令行下，执行命令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pip3 install jupyter</a:t>
            </a:r>
            <a:r>
              <a:rPr lang="zh-CN" sz="2000" b="0">
                <a:ea typeface="宋体" panose="02010600030101010101" pitchFamily="2" charset="-122"/>
              </a:rPr>
              <a:t>，来安装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000" b="0">
                <a:ea typeface="宋体" panose="02010600030101010101" pitchFamily="2" charset="-122"/>
              </a:rPr>
              <a:t>（建议将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pip</a:t>
            </a:r>
            <a:r>
              <a:rPr lang="zh-CN" sz="2000" b="0">
                <a:ea typeface="宋体" panose="02010600030101010101" pitchFamily="2" charset="-122"/>
              </a:rPr>
              <a:t>库镜像地址设置为国内站点）。</a:t>
            </a:r>
            <a:r>
              <a:rPr lang="en-US" altLang="zh-CN" sz="2000" b="0">
                <a:ea typeface="宋体" panose="02010600030101010101" pitchFamily="2" charset="-122"/>
              </a:rPr>
              <a:t>-i </a:t>
            </a:r>
            <a:r>
              <a:rPr lang="zh-CN" sz="2000" b="0">
                <a:ea typeface="宋体" panose="02010600030101010101" pitchFamily="2" charset="-122"/>
              </a:rPr>
              <a:t>https://pypi.tuna.tsinghua.edu.cn/simple/</a:t>
            </a:r>
            <a:endParaRPr lang="zh-CN" sz="2000" b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210" y="2155190"/>
            <a:ext cx="93408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  2.</a:t>
            </a:r>
            <a:r>
              <a:rPr lang="zh-CN" sz="2800" b="1">
                <a:ea typeface="宋体" panose="02010600030101010101" pitchFamily="2" charset="-122"/>
              </a:rPr>
              <a:t>启动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en-US" altLang="zh-CN" sz="2000" b="0">
                <a:ea typeface="宋体" panose="02010600030101010101" pitchFamily="2" charset="-122"/>
              </a:rPr>
              <a:t>           </a:t>
            </a:r>
            <a:r>
              <a:rPr lang="zh-CN" sz="2000" b="0">
                <a:ea typeface="宋体" panose="02010600030101010101" pitchFamily="2" charset="-122"/>
              </a:rPr>
              <a:t>安装完成后，如果要运行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000" b="0">
                <a:ea typeface="宋体" panose="02010600030101010101" pitchFamily="2" charset="-122"/>
              </a:rPr>
              <a:t>，你只需在控制台输入以下命令：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000" b="0">
                <a:ea typeface="宋体" panose="02010600030101010101" pitchFamily="2" charset="-122"/>
              </a:rPr>
              <a:t>，即可启动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000" b="0">
                <a:ea typeface="宋体" panose="02010600030101010101" pitchFamily="2" charset="-122"/>
              </a:rPr>
              <a:t>，如下图所示。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35" y="3400425"/>
            <a:ext cx="7733030" cy="290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5420" y="63544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启动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endParaRPr lang="en-US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 Jupyter Notebook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17805" y="1259840"/>
            <a:ext cx="360743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</a:t>
            </a:r>
            <a:r>
              <a:rPr lang="zh-CN" sz="2800" b="0">
                <a:ea typeface="宋体" panose="02010600030101010101" pitchFamily="2" charset="-122"/>
              </a:rPr>
              <a:t>保持它在命令窗口运行，同时它会自动打开你的默认浏览器，网址为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http:// localhost:8888/tree</a:t>
            </a:r>
            <a:r>
              <a:rPr lang="zh-CN" sz="2800" b="0">
                <a:ea typeface="宋体" panose="02010600030101010101" pitchFamily="2" charset="-122"/>
              </a:rPr>
              <a:t>。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如果浏览器因为某些原因无法打开，你就需要复制这个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URL</a:t>
            </a:r>
            <a:r>
              <a:rPr lang="zh-CN" sz="2800" b="0">
                <a:ea typeface="宋体" panose="02010600030101010101" pitchFamily="2" charset="-122"/>
              </a:rPr>
              <a:t>到浏览器地址栏中，手动打开相应网址，如右上图所示。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10" y="744220"/>
            <a:ext cx="7397115" cy="3278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0825" y="4919980"/>
            <a:ext cx="80098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 </a:t>
            </a:r>
            <a:r>
              <a:rPr lang="zh-CN" sz="2400" b="0">
                <a:ea typeface="宋体" panose="02010600030101010101" pitchFamily="2" charset="-122"/>
              </a:rPr>
              <a:t>单击下拉按钮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“New”</a:t>
            </a:r>
            <a:r>
              <a:rPr lang="zh-CN" sz="2400" b="0">
                <a:ea typeface="宋体" panose="02010600030101010101" pitchFamily="2" charset="-122"/>
              </a:rPr>
              <a:t>，在出现的下拉列表中选择你需要创建的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Notebook</a:t>
            </a:r>
            <a:r>
              <a:rPr lang="zh-CN" sz="2400" b="0">
                <a:ea typeface="宋体" panose="02010600030101010101" pitchFamily="2" charset="-122"/>
              </a:rPr>
              <a:t>类型，包括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“Text File”</a:t>
            </a:r>
            <a:r>
              <a:rPr lang="zh-CN" sz="2400" b="0">
                <a:ea typeface="宋体" panose="02010600030101010101" pitchFamily="2" charset="-122"/>
              </a:rPr>
              <a:t>纯文本类型、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“Folder”</a:t>
            </a:r>
            <a:r>
              <a:rPr lang="zh-CN" sz="2400" b="0">
                <a:ea typeface="宋体" panose="02010600030101010101" pitchFamily="2" charset="-122"/>
              </a:rPr>
              <a:t>文件夹和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“Python3”</a:t>
            </a:r>
            <a:r>
              <a:rPr lang="zh-CN" sz="2400" b="0">
                <a:ea typeface="宋体" panose="02010600030101010101" pitchFamily="2" charset="-122"/>
              </a:rPr>
              <a:t>运行脚本三种文件类型。至此，整个开发环境就搭建完毕，用户就可以利用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400" b="0">
                <a:ea typeface="宋体" panose="02010600030101010101" pitchFamily="2" charset="-122"/>
              </a:rPr>
              <a:t>这个工具来披荆斩棘，探索人工智能学习之旅。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57975" y="410337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800" b="1">
                <a:ea typeface="宋体" panose="02010600030101010101" pitchFamily="2" charset="-122"/>
              </a:rPr>
              <a:t>主页面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 Jupyter Notebook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03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94890" y="3756660"/>
            <a:ext cx="8259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浅尝Python</a:t>
            </a:r>
            <a:endParaRPr lang="zh-CN" altLang="en-US" sz="4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31775" y="1313815"/>
            <a:ext cx="363982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 </a:t>
            </a:r>
            <a:r>
              <a:rPr lang="zh-CN" sz="2400" b="0">
                <a:ea typeface="宋体" panose="02010600030101010101" pitchFamily="2" charset="-122"/>
              </a:rPr>
              <a:t>我们利用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400" b="0">
                <a:ea typeface="宋体" panose="02010600030101010101" pitchFamily="2" charset="-122"/>
              </a:rPr>
              <a:t>集成开发学习环境就可以小试牛刀，浅尝一下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的开发魅力。由于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是一种脚本语言，所以，首先我们在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400" b="0">
                <a:ea typeface="宋体" panose="02010600030101010101" pitchFamily="2" charset="-122"/>
              </a:rPr>
              <a:t>中编写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脚本源程序，然后调用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解释器解释执行源程序，最后得到执行结果。下面，以求解三角形的面积为例，具体了解在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400" b="0">
                <a:ea typeface="宋体" panose="02010600030101010101" pitchFamily="2" charset="-122"/>
              </a:rPr>
              <a:t>环境下，如何编写和运行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程序。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872990" y="1313815"/>
            <a:ext cx="61137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400" b="1">
                <a:ea typeface="宋体" panose="02010600030101010101" pitchFamily="2" charset="-122"/>
              </a:rPr>
              <a:t>【引例】</a:t>
            </a:r>
            <a:r>
              <a:rPr lang="zh-CN" sz="2400" b="0">
                <a:ea typeface="宋体" panose="02010600030101010101" pitchFamily="2" charset="-122"/>
              </a:rPr>
              <a:t>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400" b="0">
                <a:ea typeface="宋体" panose="02010600030101010101" pitchFamily="2" charset="-122"/>
              </a:rPr>
              <a:t>写一个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源程序，计算三角形的面积。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2400" b="0">
                <a:ea typeface="宋体" panose="02010600030101010101" pitchFamily="2" charset="-122"/>
              </a:rPr>
              <a:t>）引例描述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输入三角形的三条边，用海伦公式计算由这三边构成的此三角形的面积。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2</a:t>
            </a:r>
            <a:r>
              <a:rPr lang="zh-CN" sz="2400" b="0">
                <a:ea typeface="宋体" panose="02010600030101010101" pitchFamily="2" charset="-122"/>
              </a:rPr>
              <a:t>）引例分析</a:t>
            </a:r>
            <a:endParaRPr lang="zh-CN" sz="2400" b="0">
              <a:ea typeface="宋体" panose="02010600030101010101" pitchFamily="2" charset="-122"/>
            </a:endParaRPr>
          </a:p>
          <a:p>
            <a:pPr indent="266700"/>
            <a:r>
              <a:rPr lang="zh-CN" sz="2400" b="0">
                <a:ea typeface="宋体" panose="02010600030101010101" pitchFamily="2" charset="-122"/>
              </a:rPr>
              <a:t>首先用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个变量保存从键盘输入的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条边的值，然后按下列海伦公式计算面积，将其保存到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2400" b="0">
                <a:ea typeface="宋体" panose="02010600030101010101" pitchFamily="2" charset="-122"/>
              </a:rPr>
              <a:t>个变量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zh-CN" sz="2400" b="0">
                <a:ea typeface="宋体" panose="02010600030101010101" pitchFamily="2" charset="-122"/>
              </a:rPr>
              <a:t>中，最后打印出变量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zh-CN" sz="2400" b="0">
                <a:ea typeface="宋体" panose="02010600030101010101" pitchFamily="2" charset="-122"/>
              </a:rPr>
              <a:t>的值即完成任务。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632325" y="5304790"/>
            <a:ext cx="2913380" cy="908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5560060" y="545465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sz="36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sz="3600" b="0">
                <a:ea typeface="宋体" panose="02010600030101010101" pitchFamily="2" charset="-122"/>
              </a:rPr>
              <a:t>其中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940165" y="5304790"/>
            <a:ext cx="2286000" cy="908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浅尝</a:t>
            </a:r>
            <a:r>
              <a:rPr lang="en-US" altLang="zh-CN" sz="3200" b="1">
                <a:solidFill>
                  <a:schemeClr val="bg1"/>
                </a:solidFill>
              </a:rPr>
              <a:t>Python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105"/>
          <p:cNvSpPr txBox="1"/>
          <p:nvPr/>
        </p:nvSpPr>
        <p:spPr>
          <a:xfrm>
            <a:off x="908685" y="1165225"/>
            <a:ext cx="99377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1.</a:t>
            </a:r>
            <a:r>
              <a:rPr lang="zh-CN" sz="2800" b="0">
                <a:ea typeface="宋体" panose="02010600030101010101" pitchFamily="2" charset="-122"/>
              </a:rPr>
              <a:t>新建一个脚本源程序。在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jupyter</a:t>
            </a:r>
            <a:r>
              <a:rPr lang="zh-CN" sz="2800" b="0">
                <a:ea typeface="宋体" panose="02010600030101010101" pitchFamily="2" charset="-122"/>
              </a:rPr>
              <a:t>主页新建一个文件夹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chapter2</a:t>
            </a:r>
            <a:r>
              <a:rPr lang="zh-CN" sz="2800" b="0">
                <a:ea typeface="宋体" panose="02010600030101010101" pitchFamily="2" charset="-122"/>
              </a:rPr>
              <a:t>，然后打开该文件夹，在其中新建一个名为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“case2-1”</a:t>
            </a:r>
            <a:r>
              <a:rPr lang="zh-CN" sz="2800" b="0">
                <a:ea typeface="宋体" panose="02010600030101010101" pitchFamily="2" charset="-122"/>
              </a:rPr>
              <a:t>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Python3</a:t>
            </a:r>
            <a:r>
              <a:rPr lang="zh-CN" sz="2800" b="0">
                <a:ea typeface="宋体" panose="02010600030101010101" pitchFamily="2" charset="-122"/>
              </a:rPr>
              <a:t>脚本源程序，如下图所示。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5" y="2734945"/>
            <a:ext cx="8997950" cy="2976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1920" y="58972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新建的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case2-1</a:t>
            </a:r>
            <a:r>
              <a:rPr lang="zh-CN" sz="2800" b="1">
                <a:ea typeface="宋体" panose="02010600030101010101" pitchFamily="2" charset="-122"/>
              </a:rPr>
              <a:t>脚本源程序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浅尝</a:t>
            </a:r>
            <a:r>
              <a:rPr lang="en-US" altLang="zh-CN" sz="3200" b="1">
                <a:solidFill>
                  <a:schemeClr val="bg1"/>
                </a:solidFill>
              </a:rPr>
              <a:t>Python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07635" y="1058545"/>
            <a:ext cx="6478270" cy="5631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	#example2-1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2	'''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3	</a:t>
            </a:r>
            <a:r>
              <a:rPr lang="zh-CN" sz="2400" b="0" dirty="0">
                <a:ea typeface="宋体" panose="02010600030101010101" pitchFamily="2" charset="-122"/>
              </a:rPr>
              <a:t>计算三角形的面积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4	'''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5	import math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6	a=eval(input("</a:t>
            </a:r>
            <a:r>
              <a:rPr lang="zh-CN" sz="2400" b="0" dirty="0">
                <a:ea typeface="宋体" panose="02010600030101010101" pitchFamily="2" charset="-122"/>
              </a:rPr>
              <a:t>输入三角形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zh-CN" sz="2400" b="0" dirty="0">
                <a:ea typeface="宋体" panose="02010600030101010101" pitchFamily="2" charset="-122"/>
              </a:rPr>
              <a:t>边长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:"))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7	b=eval(input("</a:t>
            </a:r>
            <a:r>
              <a:rPr lang="zh-CN" sz="2400" b="0" dirty="0">
                <a:ea typeface="宋体" panose="02010600030101010101" pitchFamily="2" charset="-122"/>
              </a:rPr>
              <a:t>输入三角形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sz="2400" b="0" dirty="0">
                <a:ea typeface="宋体" panose="02010600030101010101" pitchFamily="2" charset="-122"/>
              </a:rPr>
              <a:t>边长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:"))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8	c=eval(input("</a:t>
            </a:r>
            <a:r>
              <a:rPr lang="zh-CN" sz="2400" b="0" dirty="0">
                <a:ea typeface="宋体" panose="02010600030101010101" pitchFamily="2" charset="-122"/>
              </a:rPr>
              <a:t>输入三角形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zh-CN" sz="2400" b="0" dirty="0">
                <a:ea typeface="宋体" panose="02010600030101010101" pitchFamily="2" charset="-122"/>
              </a:rPr>
              <a:t>边长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:"))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9	if 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a+b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&lt;=c or 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a+c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&lt;=b or 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b+c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&lt;=a: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10	        print("</a:t>
            </a:r>
            <a:r>
              <a:rPr lang="zh-CN" sz="2400" b="0" dirty="0">
                <a:ea typeface="宋体" panose="02010600030101010101" pitchFamily="2" charset="-122"/>
              </a:rPr>
              <a:t>三条边不够成三角形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")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11	else: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12                  e=(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a+b+c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)/2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13                  s=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math.sqrt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(e*(e-a)*(e-b)*(e-c))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14	       print('</a:t>
            </a:r>
            <a:r>
              <a:rPr lang="zh-CN" sz="2400" b="0" dirty="0">
                <a:ea typeface="宋体" panose="02010600030101010101" pitchFamily="2" charset="-122"/>
              </a:rPr>
              <a:t>该三角形的面积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S={:.2f}'.format(s))</a:t>
            </a:r>
            <a:endParaRPr lang="en-US" alt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370" y="2111375"/>
            <a:ext cx="28841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  2.</a:t>
            </a:r>
            <a:r>
              <a:rPr lang="zh-CN" sz="3200">
                <a:ea typeface="宋体" panose="02010600030101010101" pitchFamily="2" charset="-122"/>
                <a:sym typeface="+mn-ea"/>
              </a:rPr>
              <a:t>编写源代码。在上图的单元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Cell</a:t>
            </a:r>
            <a:r>
              <a:rPr lang="zh-CN" sz="3200">
                <a:ea typeface="宋体" panose="02010600030101010101" pitchFamily="2" charset="-122"/>
                <a:sym typeface="+mn-ea"/>
              </a:rPr>
              <a:t>中，编写如右图实现代码。</a:t>
            </a:r>
            <a:endParaRPr lang="zh-CN" altLang="en-US" sz="32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浅尝</a:t>
            </a:r>
            <a:r>
              <a:rPr lang="en-US" altLang="zh-CN" sz="3200" b="1">
                <a:solidFill>
                  <a:schemeClr val="bg1"/>
                </a:solidFill>
              </a:rPr>
              <a:t>Python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105"/>
          <p:cNvSpPr txBox="1"/>
          <p:nvPr/>
        </p:nvSpPr>
        <p:spPr>
          <a:xfrm>
            <a:off x="908685" y="1090930"/>
            <a:ext cx="105479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3.</a:t>
            </a:r>
            <a:r>
              <a:rPr lang="zh-CN" sz="2800" b="0">
                <a:ea typeface="宋体" panose="02010600030101010101" pitchFamily="2" charset="-122"/>
              </a:rPr>
              <a:t>运行程序。按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Ctrl+Enter</a:t>
            </a:r>
            <a:r>
              <a:rPr lang="zh-CN" sz="2800" b="0">
                <a:ea typeface="宋体" panose="02010600030101010101" pitchFamily="2" charset="-122"/>
              </a:rPr>
              <a:t>键，或点击单元格上方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sz="2800" b="0">
                <a:ea typeface="宋体" panose="02010600030101010101" pitchFamily="2" charset="-122"/>
              </a:rPr>
              <a:t>运行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按钮，来运行该程序。按提示输入三条边的值，运行结果如下图所示。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2044065"/>
            <a:ext cx="6168390" cy="3910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2815" y="613918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程序运行结果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浅尝</a:t>
            </a:r>
            <a:r>
              <a:rPr lang="en-US" altLang="zh-CN" sz="3200" b="1">
                <a:solidFill>
                  <a:schemeClr val="bg1"/>
                </a:solidFill>
              </a:rPr>
              <a:t>Python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306320" y="1177290"/>
          <a:ext cx="7579360" cy="450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9005"/>
                <a:gridCol w="5380355"/>
              </a:tblGrid>
              <a:tr h="375285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命令模式快捷键（单元框线是蓝色），按Esc键切换到命令或编辑模式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A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在上方插入新的单元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B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在下方插入新的单元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D（双击）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删除选中单元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Z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撤销已删除的单元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Shift+↑或者↓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选中多个单元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Shift+M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合并选中单元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编辑模式快捷键（单元框线是绿色）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Ctrl+Home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跳到单元开始位置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Ctrl+S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文件存盘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Ctrl+Enter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运行本单元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Segoe UI Light" panose="020B0502040204020203" charset="0"/>
                        </a:rPr>
                        <a:t>Shift+Enter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Segoe UI Light" panose="020B0502040204020203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运行本单元，并在下方插入一新的单元</a:t>
                      </a:r>
                      <a:endParaRPr lang="en-US" altLang="en-US" sz="18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文本框 105"/>
          <p:cNvSpPr txBox="1"/>
          <p:nvPr/>
        </p:nvSpPr>
        <p:spPr>
          <a:xfrm>
            <a:off x="3321685" y="6113780"/>
            <a:ext cx="5549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jupyter notebook</a:t>
            </a:r>
            <a:r>
              <a:rPr lang="zh-CN" sz="2400" b="1">
                <a:ea typeface="宋体" panose="02010600030101010101" pitchFamily="2" charset="-122"/>
              </a:rPr>
              <a:t>的常用快捷键及其功能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浅尝</a:t>
            </a:r>
            <a:r>
              <a:rPr lang="en-US" altLang="zh-CN" sz="3200" b="1">
                <a:solidFill>
                  <a:schemeClr val="bg1"/>
                </a:solidFill>
              </a:rPr>
              <a:t>Python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5040" y="2727960"/>
            <a:ext cx="24180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目录</a:t>
            </a:r>
            <a:endParaRPr lang="zh-CN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6264910" y="1802130"/>
            <a:ext cx="2939415" cy="542925"/>
          </a:xfrm>
          <a:prstGeom prst="rect">
            <a:avLst/>
          </a:prstGeom>
          <a:solidFill>
            <a:srgbClr val="8590C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5826125" y="1638300"/>
            <a:ext cx="878488" cy="867625"/>
          </a:xfrm>
          <a:prstGeom prst="ellipse">
            <a:avLst/>
          </a:prstGeom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707505" y="1814195"/>
            <a:ext cx="2497455" cy="494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安装Python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6268085" y="3201670"/>
            <a:ext cx="4460875" cy="542925"/>
          </a:xfrm>
          <a:prstGeom prst="rect">
            <a:avLst/>
          </a:prstGeom>
          <a:solidFill>
            <a:srgbClr val="8EAADC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5829300" y="3037840"/>
            <a:ext cx="878488" cy="867625"/>
          </a:xfrm>
          <a:prstGeom prst="ellipse">
            <a:avLst/>
          </a:prstGeom>
          <a:solidFill>
            <a:srgbClr val="8EAADC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670040" y="3225800"/>
            <a:ext cx="4203700" cy="494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安装Jupyter Notebook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6268085" y="4622800"/>
            <a:ext cx="3141980" cy="542925"/>
          </a:xfrm>
          <a:prstGeom prst="rect">
            <a:avLst/>
          </a:prstGeom>
          <a:solidFill>
            <a:srgbClr val="79B6D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5829300" y="4457700"/>
            <a:ext cx="878488" cy="867625"/>
          </a:xfrm>
          <a:prstGeom prst="ellipse">
            <a:avLst/>
          </a:prstGeom>
          <a:solidFill>
            <a:srgbClr val="79B6D3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6710680" y="4637405"/>
            <a:ext cx="3338195" cy="494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浅尝Python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01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585" y="3799840"/>
            <a:ext cx="4845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安装Python</a:t>
            </a:r>
            <a:endParaRPr lang="zh-CN" altLang="en-US" sz="4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013466edd3e1bfb8f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35" y="3697605"/>
            <a:ext cx="3669665" cy="29368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4215" y="1981200"/>
            <a:ext cx="753999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3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Python </a:t>
            </a:r>
            <a:r>
              <a:rPr lang="zh-CN" sz="3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是一个高层次的结合了解释性、编译性、互动性和面向对象的脚本语言。要利用</a:t>
            </a:r>
            <a:r>
              <a:rPr lang="en-US" sz="3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3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语言进行应用开发，首先要结合系统平台类型来搭建好相应的开发环境，然后才好进行应用开发。整个环境的搭建主要分为开发包下载和安装两个步骤。</a:t>
            </a:r>
            <a:endParaRPr lang="zh-CN" altLang="en-US" sz="3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90487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7970"/>
            <a:r>
              <a:rPr 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）下载</a:t>
            </a:r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安装包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275" y="1560830"/>
            <a:ext cx="111112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可以被移植到许多平台上，如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 OS X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等，用户进入官网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https://www.python.org/downloads/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，如下图所示，来下载所需的安装文件。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7550" y="622109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1">
                <a:ea typeface="宋体" panose="02010600030101010101" pitchFamily="2" charset="-122"/>
              </a:rPr>
              <a:t>官网下载页面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9655" y="2400300"/>
            <a:ext cx="7874000" cy="366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10235" y="978535"/>
            <a:ext cx="109715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800" b="0" dirty="0">
                <a:ea typeface="宋体" panose="02010600030101010101" pitchFamily="2" charset="-122"/>
              </a:rPr>
              <a:t>     </a:t>
            </a:r>
            <a:r>
              <a:rPr lang="zh-CN" sz="2800" b="0" dirty="0">
                <a:ea typeface="宋体" panose="02010600030101010101" pitchFamily="2" charset="-122"/>
              </a:rPr>
              <a:t>根据操作系统的类别，选择下载最新的安装文件进行安装，不同的平台有不同的安装方法，下面以</a:t>
            </a:r>
            <a:r>
              <a:rPr lang="en-US" sz="2800" b="0" dirty="0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800" b="0" dirty="0">
                <a:ea typeface="宋体" panose="02010600030101010101" pitchFamily="2" charset="-122"/>
              </a:rPr>
              <a:t>平台为例，来简单说明</a:t>
            </a:r>
            <a:r>
              <a:rPr lang="en-US" sz="2800" b="0" dirty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800" b="0" dirty="0">
                <a:ea typeface="宋体" panose="02010600030101010101" pitchFamily="2" charset="-122"/>
              </a:rPr>
              <a:t>的下载和安装步骤。</a:t>
            </a:r>
            <a:endParaRPr lang="zh-CN" sz="2800" b="0" dirty="0">
              <a:ea typeface="宋体" panose="02010600030101010101" pitchFamily="2" charset="-122"/>
            </a:endParaRPr>
          </a:p>
          <a:p>
            <a:pPr indent="266700"/>
            <a:r>
              <a:rPr lang="en-US" altLang="zh-CN" sz="2800" b="0" dirty="0">
                <a:ea typeface="宋体" panose="02010600030101010101" pitchFamily="2" charset="-122"/>
              </a:rPr>
              <a:t>   </a:t>
            </a:r>
            <a:endParaRPr lang="en-US" altLang="zh-CN" sz="2800" b="0" dirty="0">
              <a:ea typeface="宋体" panose="02010600030101010101" pitchFamily="2" charset="-122"/>
            </a:endParaRPr>
          </a:p>
          <a:p>
            <a:pPr indent="266700"/>
            <a:r>
              <a:rPr lang="en-US" altLang="zh-CN" sz="2800" b="0" dirty="0">
                <a:ea typeface="宋体" panose="02010600030101010101" pitchFamily="2" charset="-122"/>
              </a:rPr>
              <a:t>      </a:t>
            </a:r>
            <a:endParaRPr lang="en-US" altLang="zh-CN" sz="2800" b="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" y="3341370"/>
            <a:ext cx="50495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WEB 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浏览器访问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https://www.python.org/downloads/windows/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，如右图所示。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2980" y="645922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000" b="1">
                <a:ea typeface="宋体" panose="02010600030101010101" pitchFamily="2" charset="-122"/>
              </a:rPr>
              <a:t>平台的</a:t>
            </a:r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1">
                <a:ea typeface="宋体" panose="02010600030101010101" pitchFamily="2" charset="-122"/>
              </a:rPr>
              <a:t>安装文件下载页面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34125" y="2101850"/>
            <a:ext cx="4724400" cy="404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08050" y="1341120"/>
            <a:ext cx="103759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3200" b="0">
                <a:ea typeface="宋体" panose="02010600030101010101" pitchFamily="2" charset="-122"/>
              </a:rPr>
              <a:t>      </a:t>
            </a:r>
            <a:r>
              <a:rPr lang="zh-CN" sz="3200" b="0">
                <a:ea typeface="宋体" panose="02010600030101010101" pitchFamily="2" charset="-122"/>
              </a:rPr>
              <a:t>用户可以选择不同的</a:t>
            </a:r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3200" b="0">
                <a:ea typeface="宋体" panose="02010600030101010101" pitchFamily="2" charset="-122"/>
              </a:rPr>
              <a:t>版本和不同安装形式下载安装文件，此处选择下载</a:t>
            </a:r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Python3.11.1</a:t>
            </a:r>
            <a:r>
              <a:rPr lang="zh-CN" sz="3200" b="0">
                <a:ea typeface="宋体" panose="02010600030101010101" pitchFamily="2" charset="-122"/>
              </a:rPr>
              <a:t>的可执行安装文件，下图所示。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6585" y="63976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选择可执行的安装包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93415" y="2613660"/>
            <a:ext cx="6232525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88900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（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2800" b="1">
                <a:ea typeface="宋体" panose="02010600030101010101" pitchFamily="2" charset="-122"/>
              </a:rPr>
              <a:t>）安装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endParaRPr lang="en-US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055" y="1410970"/>
            <a:ext cx="49237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000" b="0">
                <a:ea typeface="宋体" panose="02010600030101010101" pitchFamily="2" charset="-122"/>
              </a:rPr>
              <a:t>   </a:t>
            </a:r>
            <a:r>
              <a:rPr lang="zh-CN" sz="2000" b="0">
                <a:ea typeface="宋体" panose="02010600030101010101" pitchFamily="2" charset="-122"/>
              </a:rPr>
              <a:t>下载安装文件后，双击下载包，进入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Python </a:t>
            </a:r>
            <a:r>
              <a:rPr lang="zh-CN" sz="2000" b="0">
                <a:ea typeface="宋体" panose="02010600030101010101" pitchFamily="2" charset="-122"/>
              </a:rPr>
              <a:t>安装向导，安装非常简单，你只需要按提示进行操作，直到安装完成即可。在右图所示的安装界面中，选择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“Add Python 3.11.1 to PATH”</a:t>
            </a:r>
            <a:r>
              <a:rPr lang="zh-CN" sz="2000" b="0">
                <a:ea typeface="宋体" panose="02010600030101010101" pitchFamily="2" charset="-122"/>
              </a:rPr>
              <a:t>复选框，将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的可执行文件路径添加到环境变量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Path</a:t>
            </a:r>
            <a:r>
              <a:rPr lang="zh-CN" sz="2000" b="0">
                <a:ea typeface="宋体" panose="02010600030101010101" pitchFamily="2" charset="-122"/>
              </a:rPr>
              <a:t>中，以方便启用各种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开发工具。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3560" y="546100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2000" b="0">
                <a:ea typeface="宋体" panose="02010600030101010101" pitchFamily="2" charset="-122"/>
              </a:rPr>
              <a:t>         </a:t>
            </a:r>
            <a:r>
              <a:rPr lang="zh-CN" sz="2000" b="0">
                <a:ea typeface="宋体" panose="02010600030101010101" pitchFamily="2" charset="-122"/>
              </a:rPr>
              <a:t>然后点击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“Install now”</a:t>
            </a:r>
            <a:r>
              <a:rPr lang="zh-CN" sz="2000" b="0">
                <a:ea typeface="宋体" panose="02010600030101010101" pitchFamily="2" charset="-122"/>
              </a:rPr>
              <a:t>选项，进行下一步的安装，安装成功后的界面如左图所示。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5341620" y="2203450"/>
            <a:ext cx="1466850" cy="673735"/>
          </a:xfrm>
          <a:prstGeom prst="notch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5669280" y="5570855"/>
            <a:ext cx="993775" cy="487045"/>
          </a:xfrm>
          <a:prstGeom prst="leftArrow">
            <a:avLst/>
          </a:pr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3245" y="1163320"/>
            <a:ext cx="4998720" cy="3086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8435" y="3734435"/>
            <a:ext cx="5058410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5" grpId="0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86740" y="1092835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  Python</a:t>
            </a:r>
            <a:r>
              <a:rPr lang="zh-CN" sz="2800" b="0">
                <a:ea typeface="宋体" panose="02010600030101010101" pitchFamily="2" charset="-122"/>
              </a:rPr>
              <a:t>安装完成后，在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800" b="0">
                <a:ea typeface="宋体" panose="02010600030101010101" pitchFamily="2" charset="-122"/>
              </a:rPr>
              <a:t>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sz="2800" b="0">
                <a:ea typeface="宋体" panose="02010600030101010101" pitchFamily="2" charset="-122"/>
              </a:rPr>
              <a:t>开始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菜单中就能看到下图所示的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sz="2800" b="0">
                <a:ea typeface="宋体" panose="02010600030101010101" pitchFamily="2" charset="-122"/>
              </a:rPr>
              <a:t>项快捷菜单。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5425" y="2241550"/>
            <a:ext cx="5405755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四项命令的含义如下：</a:t>
            </a:r>
            <a:endParaRPr lang="en-US" sz="2400" b="0">
              <a:latin typeface="Wingdings" panose="05000000000000000000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Python3.11 Module Docs</a:t>
            </a:r>
            <a:r>
              <a:rPr lang="zh-CN" sz="2400" b="0">
                <a:ea typeface="宋体" panose="02010600030101010101" pitchFamily="2" charset="-122"/>
              </a:rPr>
              <a:t>内置服务式的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模块帮助文档；</a:t>
            </a:r>
            <a:endParaRPr lang="en-US" sz="2400" b="0">
              <a:latin typeface="Wingdings" panose="05000000000000000000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IDLE(Python3.11.1 64-bit)Python</a:t>
            </a:r>
            <a:r>
              <a:rPr lang="zh-CN" sz="2400" b="0">
                <a:ea typeface="宋体" panose="02010600030101010101" pitchFamily="2" charset="-122"/>
              </a:rPr>
              <a:t>自带的集成开发环境（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Integrated Development and Learning Environment</a:t>
            </a:r>
            <a:r>
              <a:rPr lang="zh-CN" sz="2400" b="0">
                <a:ea typeface="宋体" panose="02010600030101010101" pitchFamily="2" charset="-122"/>
              </a:rPr>
              <a:t>）；</a:t>
            </a:r>
            <a:endParaRPr lang="en-US" sz="2400" b="0">
              <a:latin typeface="Wingdings" panose="05000000000000000000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Python3.11 Manuals(64-bit)Python</a:t>
            </a:r>
            <a:r>
              <a:rPr lang="zh-CN" sz="2400" b="0">
                <a:ea typeface="宋体" panose="02010600030101010101" pitchFamily="2" charset="-122"/>
              </a:rPr>
              <a:t>帮助文档；</a:t>
            </a:r>
            <a:endParaRPr lang="en-US" sz="2400" b="0">
              <a:latin typeface="Wingdings" panose="05000000000000000000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Python3.11(64-bit)Python</a:t>
            </a:r>
            <a:r>
              <a:rPr lang="zh-CN" sz="2400" b="0">
                <a:ea typeface="宋体" panose="02010600030101010101" pitchFamily="2" charset="-122"/>
              </a:rPr>
              <a:t>解释器。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5425" y="60877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800" b="1">
                <a:ea typeface="宋体" panose="02010600030101010101" pitchFamily="2" charset="-122"/>
              </a:rPr>
              <a:t>快捷命令项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安装</a:t>
            </a:r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7355" y="2476500"/>
            <a:ext cx="5080000" cy="362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_2*l_h_i*1_1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PLACING_PICTURE_USER_VIEWPORT" val="{&quot;height&quot;:8320,&quot;width&quot;:16160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8abf318a-3d8e-4253-b61b-3e3937585f02}"/>
  <p:tag name="TABLE_ENDDRAG_ORIGIN_RECT" val="596*355"/>
  <p:tag name="TABLE_ENDDRAG_RECT" val="160*96*596*354"/>
</p:tagLst>
</file>

<file path=ppt/tags/tag17.xml><?xml version="1.0" encoding="utf-8"?>
<p:tagLst xmlns:p="http://schemas.openxmlformats.org/presentationml/2006/main">
  <p:tag name="KSO_WPP_MARK_KEY" val="6ee3767c-3eb2-4f1c-a48a-3e4c76fd5d5d"/>
  <p:tag name="COMMONDATA" val="eyJoZGlkIjoiYWVhNzNiNTgyZWU3YjhmYTg4MThiZGQ2N2NlZGE0YW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_2*l_h_i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_2*l_h_f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_2*l_h_i*1_2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_2*l_h_i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_2*l_h_f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_2*l_h_i*1_3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_2*l_h_i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_2*l_h_f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3181</Words>
  <Application>WPS 演示</Application>
  <PresentationFormat>宽屏</PresentationFormat>
  <Paragraphs>198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方正小标宋简体</vt:lpstr>
      <vt:lpstr>微软雅黑</vt:lpstr>
      <vt:lpstr>Times New Roman</vt:lpstr>
      <vt:lpstr>Wingdings</vt:lpstr>
      <vt:lpstr>Segoe UI Light</vt:lpstr>
      <vt:lpstr>Arial Unicode MS</vt:lpstr>
      <vt:lpstr>Calibri</vt:lpstr>
      <vt:lpstr>Office 主题</vt:lpstr>
      <vt:lpstr>Python开发环境搭建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李加勇</dc:creator>
  <cp:lastModifiedBy>吴胜飞</cp:lastModifiedBy>
  <cp:revision>66</cp:revision>
  <dcterms:created xsi:type="dcterms:W3CDTF">2021-03-30T12:03:00Z</dcterms:created>
  <dcterms:modified xsi:type="dcterms:W3CDTF">2022-12-21T03:01:19Z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B4AAB3929BD947EE9386733E234925B4</vt:lpwstr>
  </property>
  <property fmtid="{D5CDD505-2E9C-101B-9397-08002B2CF9AE}" pid="3" name="KSOProductBuildVer">
    <vt:lpwstr>2052-11.1.0.12980</vt:lpwstr>
  </property>
</Properties>
</file>