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gif" ContentType="image/gi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3"/>
    <p:sldId id="263" r:id="rId4"/>
    <p:sldId id="264" r:id="rId5"/>
    <p:sldId id="312" r:id="rId6"/>
    <p:sldId id="313" r:id="rId7"/>
    <p:sldId id="265" r:id="rId8"/>
    <p:sldId id="314" r:id="rId9"/>
    <p:sldId id="316" r:id="rId10"/>
    <p:sldId id="317" r:id="rId11"/>
    <p:sldId id="318" r:id="rId12"/>
    <p:sldId id="310" r:id="rId13"/>
    <p:sldId id="319" r:id="rId14"/>
    <p:sldId id="320" r:id="rId15"/>
    <p:sldId id="332" r:id="rId16"/>
    <p:sldId id="333" r:id="rId17"/>
    <p:sldId id="334" r:id="rId18"/>
    <p:sldId id="335" r:id="rId19"/>
    <p:sldId id="336" r:id="rId20"/>
    <p:sldId id="337" r:id="rId21"/>
    <p:sldId id="311" r:id="rId22"/>
    <p:sldId id="346" r:id="rId23"/>
    <p:sldId id="338" r:id="rId24"/>
    <p:sldId id="339" r:id="rId25"/>
    <p:sldId id="340" r:id="rId26"/>
    <p:sldId id="341" r:id="rId27"/>
    <p:sldId id="342" r:id="rId28"/>
    <p:sldId id="348" r:id="rId30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加勇" initials="李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39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gs" Target="tags/tag27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GIF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26.xml"/><Relationship Id="rId14" Type="http://schemas.openxmlformats.org/officeDocument/2006/relationships/tags" Target="../tags/tag25.xml"/><Relationship Id="rId13" Type="http://schemas.openxmlformats.org/officeDocument/2006/relationships/tags" Target="../tags/tag24.xml"/><Relationship Id="rId12" Type="http://schemas.openxmlformats.org/officeDocument/2006/relationships/tags" Target="../tags/tag23.xml"/><Relationship Id="rId11" Type="http://schemas.openxmlformats.org/officeDocument/2006/relationships/tags" Target="../tags/tag22.xml"/><Relationship Id="rId10" Type="http://schemas.openxmlformats.org/officeDocument/2006/relationships/tags" Target="../tags/tag21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e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e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GIF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 idx="4294967295"/>
          </p:nvPr>
        </p:nvSpPr>
        <p:spPr>
          <a:xfrm>
            <a:off x="2063552" y="2815347"/>
            <a:ext cx="8064896" cy="1226517"/>
          </a:xfrm>
        </p:spPr>
        <p:txBody>
          <a:bodyPr>
            <a:noAutofit/>
          </a:bodyPr>
          <a:lstStyle/>
          <a:p>
            <a:r>
              <a:rPr lang="zh-CN" altLang="en-US" sz="6600" b="1" spc="-18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方正小标宋简体" pitchFamily="65" charset="-122"/>
                <a:ea typeface="方正小标宋简体" pitchFamily="65" charset="-122"/>
              </a:rPr>
              <a:t> Python编程基础</a:t>
            </a:r>
            <a:endParaRPr lang="zh-CN" altLang="en-US" sz="6600" b="1" spc="-180" dirty="0">
              <a:ln w="3175">
                <a:solidFill>
                  <a:schemeClr val="bg1"/>
                </a:solidFill>
              </a:ln>
              <a:solidFill>
                <a:schemeClr val="bg1"/>
              </a:solidFill>
              <a:latin typeface="方正小标宋简体" pitchFamily="65" charset="-122"/>
              <a:ea typeface="方正小标宋简体" pitchFamily="65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本框 101"/>
          <p:cNvSpPr txBox="1"/>
          <p:nvPr/>
        </p:nvSpPr>
        <p:spPr>
          <a:xfrm>
            <a:off x="182880" y="1536700"/>
            <a:ext cx="6624955" cy="38461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9240"/>
            <a:r>
              <a:rPr 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3</a:t>
            </a:r>
            <a:r>
              <a:rPr lang="zh-CN" sz="2800" b="1" dirty="0">
                <a:ea typeface="宋体" panose="02010600030101010101" pitchFamily="2" charset="-122"/>
              </a:rPr>
              <a:t>）引例实现</a:t>
            </a:r>
            <a:endParaRPr lang="en-US" sz="2400" b="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269240"/>
            <a:r>
              <a:rPr lang="zh-CN" sz="2400" b="0" dirty="0">
                <a:ea typeface="宋体" panose="02010600030101010101" pitchFamily="2" charset="-122"/>
              </a:rPr>
              <a:t>实现的代码如下。</a:t>
            </a:r>
            <a:endParaRPr lang="en-US" sz="2400" b="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269240"/>
            <a:r>
              <a:rPr lang="en-US" sz="2400" b="0" dirty="0">
                <a:latin typeface="Times New Roman" panose="02020603050405020304" charset="0"/>
                <a:ea typeface="宋体" panose="02010600030101010101" pitchFamily="2" charset="-122"/>
              </a:rPr>
              <a:t>1	age = int(input("</a:t>
            </a:r>
            <a:r>
              <a:rPr lang="zh-CN" sz="2400" b="0" dirty="0">
                <a:ea typeface="宋体" panose="02010600030101010101" pitchFamily="2" charset="-122"/>
              </a:rPr>
              <a:t>请输入你家狗狗的年龄</a:t>
            </a:r>
            <a:r>
              <a:rPr lang="en-US" sz="2400" b="0" dirty="0">
                <a:latin typeface="Times New Roman" panose="02020603050405020304" charset="0"/>
                <a:ea typeface="宋体" panose="02010600030101010101" pitchFamily="2" charset="-122"/>
              </a:rPr>
              <a:t>: "))</a:t>
            </a:r>
            <a:endParaRPr lang="en-US" sz="2400" b="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269240"/>
            <a:r>
              <a:rPr lang="en-US" sz="2400" b="0" dirty="0">
                <a:latin typeface="Times New Roman" panose="02020603050405020304" charset="0"/>
                <a:ea typeface="宋体" panose="02010600030101010101" pitchFamily="2" charset="-122"/>
              </a:rPr>
              <a:t>2	if age &lt;= 0:</a:t>
            </a:r>
            <a:endParaRPr lang="en-US" sz="2400" b="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269240"/>
            <a:r>
              <a:rPr lang="en-US" sz="2400" b="0" dirty="0">
                <a:latin typeface="Times New Roman" panose="02020603050405020304" charset="0"/>
                <a:ea typeface="宋体" panose="02010600030101010101" pitchFamily="2" charset="-122"/>
              </a:rPr>
              <a:t>4   		print("</a:t>
            </a:r>
            <a:r>
              <a:rPr lang="zh-CN" sz="2400" b="0" dirty="0">
                <a:ea typeface="宋体" panose="02010600030101010101" pitchFamily="2" charset="-122"/>
              </a:rPr>
              <a:t>你是在逗我吧</a:t>
            </a:r>
            <a:r>
              <a:rPr lang="en-US" sz="2400" b="0" dirty="0">
                <a:latin typeface="Times New Roman" panose="02020603050405020304" charset="0"/>
                <a:ea typeface="宋体" panose="02010600030101010101" pitchFamily="2" charset="-122"/>
              </a:rPr>
              <a:t>!")</a:t>
            </a:r>
            <a:endParaRPr lang="en-US" sz="2400" b="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269240"/>
            <a:r>
              <a:rPr lang="en-US" sz="2400" b="0" dirty="0">
                <a:latin typeface="Times New Roman" panose="02020603050405020304" charset="0"/>
                <a:ea typeface="宋体" panose="02010600030101010101" pitchFamily="2" charset="-122"/>
              </a:rPr>
              <a:t>5	</a:t>
            </a:r>
            <a:r>
              <a:rPr lang="en-US" sz="2400" b="0" dirty="0" err="1">
                <a:latin typeface="Times New Roman" panose="02020603050405020304" charset="0"/>
                <a:ea typeface="宋体" panose="02010600030101010101" pitchFamily="2" charset="-122"/>
              </a:rPr>
              <a:t>elif</a:t>
            </a:r>
            <a:r>
              <a:rPr lang="en-US" sz="2400" b="0" dirty="0">
                <a:latin typeface="Times New Roman" panose="02020603050405020304" charset="0"/>
                <a:ea typeface="宋体" panose="02010600030101010101" pitchFamily="2" charset="-122"/>
              </a:rPr>
              <a:t> age == 1:</a:t>
            </a:r>
            <a:endParaRPr lang="en-US" sz="2400" b="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269240"/>
            <a:r>
              <a:rPr lang="en-US" sz="2400" b="0" dirty="0">
                <a:latin typeface="Times New Roman" panose="02020603050405020304" charset="0"/>
                <a:ea typeface="宋体" panose="02010600030101010101" pitchFamily="2" charset="-122"/>
              </a:rPr>
              <a:t>6    	    print("</a:t>
            </a:r>
            <a:r>
              <a:rPr lang="zh-CN" sz="2400" b="0" dirty="0">
                <a:ea typeface="宋体" panose="02010600030101010101" pitchFamily="2" charset="-122"/>
              </a:rPr>
              <a:t>相当于 </a:t>
            </a:r>
            <a:r>
              <a:rPr lang="en-US" sz="2400" b="0" dirty="0">
                <a:latin typeface="Times New Roman" panose="02020603050405020304" charset="0"/>
                <a:ea typeface="宋体" panose="02010600030101010101" pitchFamily="2" charset="-122"/>
              </a:rPr>
              <a:t>14 </a:t>
            </a:r>
            <a:r>
              <a:rPr lang="zh-CN" sz="2400" b="0" dirty="0">
                <a:ea typeface="宋体" panose="02010600030101010101" pitchFamily="2" charset="-122"/>
              </a:rPr>
              <a:t>岁的人。</a:t>
            </a:r>
            <a:r>
              <a:rPr lang="en-US" sz="2400" b="0" dirty="0">
                <a:latin typeface="Times New Roman" panose="02020603050405020304" charset="0"/>
                <a:ea typeface="宋体" panose="02010600030101010101" pitchFamily="2" charset="-122"/>
              </a:rPr>
              <a:t>")</a:t>
            </a:r>
            <a:endParaRPr lang="en-US" sz="2400" b="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269240"/>
            <a:r>
              <a:rPr lang="en-US" sz="2400" b="0" dirty="0">
                <a:latin typeface="Times New Roman" panose="02020603050405020304" charset="0"/>
                <a:ea typeface="宋体" panose="02010600030101010101" pitchFamily="2" charset="-122"/>
              </a:rPr>
              <a:t>7	else:</a:t>
            </a:r>
            <a:endParaRPr lang="en-US" sz="2400" b="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269240"/>
            <a:r>
              <a:rPr lang="en-US" sz="2400" b="0" dirty="0">
                <a:latin typeface="Times New Roman" panose="02020603050405020304" charset="0"/>
                <a:ea typeface="宋体" panose="02010600030101010101" pitchFamily="2" charset="-122"/>
              </a:rPr>
              <a:t>8   		human = 22 + (age -2)*5</a:t>
            </a:r>
            <a:endParaRPr lang="en-US" sz="2400" b="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269240"/>
            <a:r>
              <a:rPr lang="en-US" sz="2400" b="0" dirty="0">
                <a:latin typeface="Times New Roman" panose="02020603050405020304" charset="0"/>
                <a:ea typeface="宋体" panose="02010600030101010101" pitchFamily="2" charset="-122"/>
              </a:rPr>
              <a:t>9		print("</a:t>
            </a:r>
            <a:r>
              <a:rPr lang="zh-CN" sz="2400" b="0" dirty="0">
                <a:ea typeface="宋体" panose="02010600030101010101" pitchFamily="2" charset="-122"/>
              </a:rPr>
              <a:t>对应人类年龄</a:t>
            </a:r>
            <a:r>
              <a:rPr lang="en-US" sz="2400" b="0" dirty="0">
                <a:latin typeface="Times New Roman" panose="02020603050405020304" charset="0"/>
                <a:ea typeface="宋体" panose="02010600030101010101" pitchFamily="2" charset="-122"/>
              </a:rPr>
              <a:t>: ", human)</a:t>
            </a:r>
            <a:endParaRPr lang="en-US" altLang="en-US" sz="2400" b="0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pic>
        <p:nvPicPr>
          <p:cNvPr id="39" name="图片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580" y="2442845"/>
            <a:ext cx="5198745" cy="32588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926580" y="1356995"/>
            <a:ext cx="50800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US" altLang="zh-CN" sz="2400" b="0">
                <a:ea typeface="宋体" panose="02010600030101010101" pitchFamily="2" charset="-122"/>
              </a:rPr>
              <a:t>         </a:t>
            </a:r>
            <a:r>
              <a:rPr lang="zh-CN" sz="2400" b="0">
                <a:ea typeface="宋体" panose="02010600030101010101" pitchFamily="2" charset="-122"/>
              </a:rPr>
              <a:t>执行左述代码，输入狗的年龄，运行结果如下图所示。</a:t>
            </a:r>
            <a:endParaRPr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44230" y="595757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2400" b="1">
                <a:ea typeface="宋体" panose="02010600030101010101" pitchFamily="2" charset="-122"/>
              </a:rPr>
              <a:t>程序计算结果</a:t>
            </a:r>
            <a:endParaRPr lang="zh-CN" altLang="en-US" sz="2400" b="1"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807835" y="744220"/>
            <a:ext cx="10160" cy="6684010"/>
          </a:xfrm>
          <a:prstGeom prst="line">
            <a:avLst/>
          </a:prstGeom>
          <a:ln w="508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74395" y="69215"/>
            <a:ext cx="48488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分支结构</a:t>
            </a:r>
            <a:r>
              <a:rPr lang="en-US" altLang="zh-CN" sz="3200" b="1">
                <a:solidFill>
                  <a:schemeClr val="bg1"/>
                </a:solidFill>
              </a:rPr>
              <a:t> </a:t>
            </a:r>
            <a:endParaRPr lang="en-US" altLang="zh-CN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2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94585" y="838200"/>
            <a:ext cx="34607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PART  03</a:t>
            </a:r>
            <a:endParaRPr lang="en-US" altLang="zh-CN" sz="7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94585" y="3860800"/>
            <a:ext cx="744664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循环结构</a:t>
            </a:r>
            <a:endParaRPr lang="zh-CN" altLang="en-US" sz="6600" b="1" spc="15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3632c043e0bb499fb5dae2c5e67852a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8285" y="3190240"/>
            <a:ext cx="3169920" cy="3550920"/>
          </a:xfrm>
          <a:prstGeom prst="rect">
            <a:avLst/>
          </a:prstGeom>
        </p:spPr>
      </p:pic>
      <p:sp>
        <p:nvSpPr>
          <p:cNvPr id="102" name="文本框 101"/>
          <p:cNvSpPr txBox="1"/>
          <p:nvPr/>
        </p:nvSpPr>
        <p:spPr>
          <a:xfrm>
            <a:off x="2710815" y="1703070"/>
            <a:ext cx="6570980" cy="3784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3200" b="0">
                <a:ea typeface="宋体" panose="02010600030101010101" pitchFamily="2" charset="-122"/>
              </a:rPr>
              <a:t>         </a:t>
            </a:r>
            <a:r>
              <a:rPr lang="zh-CN" sz="3200" b="0">
                <a:ea typeface="宋体" panose="02010600030101010101" pitchFamily="2" charset="-122"/>
              </a:rPr>
              <a:t>可以尝试输入不同的狗狗的年龄，来了解对应人类的年龄，从而验证不同分支是否都可以执行到。如果我们想多次重现计算狗狗的年龄，那又如何能做到呢？</a:t>
            </a:r>
            <a:endParaRPr lang="zh-CN" altLang="en-US" sz="3200" b="0"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4395" y="69215"/>
            <a:ext cx="48488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循环结构</a:t>
            </a:r>
            <a:r>
              <a:rPr lang="en-US" altLang="zh-CN" sz="3200" b="1">
                <a:solidFill>
                  <a:schemeClr val="bg1"/>
                </a:solidFill>
              </a:rPr>
              <a:t> </a:t>
            </a:r>
            <a:endParaRPr lang="en-US" altLang="zh-CN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本框 101"/>
          <p:cNvSpPr txBox="1"/>
          <p:nvPr/>
        </p:nvSpPr>
        <p:spPr>
          <a:xfrm>
            <a:off x="899795" y="1663700"/>
            <a:ext cx="1033907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3600" b="0">
                <a:ea typeface="宋体" panose="02010600030101010101" pitchFamily="2" charset="-122"/>
              </a:rPr>
              <a:t>         </a:t>
            </a:r>
            <a:r>
              <a:rPr lang="zh-CN" sz="3600" b="0">
                <a:ea typeface="宋体" panose="02010600030101010101" pitchFamily="2" charset="-122"/>
              </a:rPr>
              <a:t>循环结构是程序中一种常见的流程，它是指在一定条件下，反复执行某段程序代码的控制结构，反复执行的语句块称为循环体。</a:t>
            </a:r>
            <a:endParaRPr lang="zh-CN" altLang="en-US" sz="3600" b="0">
              <a:ea typeface="宋体" panose="02010600030101010101" pitchFamily="2" charset="-122"/>
            </a:endParaRPr>
          </a:p>
        </p:txBody>
      </p:sp>
      <p:sp>
        <p:nvSpPr>
          <p:cNvPr id="36" name="文本框 35"/>
          <p:cNvSpPr txBox="1"/>
          <p:nvPr>
            <p:custDataLst>
              <p:tags r:id="rId2"/>
            </p:custDataLst>
          </p:nvPr>
        </p:nvSpPr>
        <p:spPr>
          <a:xfrm>
            <a:off x="3759757" y="3723110"/>
            <a:ext cx="5787547" cy="523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200" b="1" kern="0" spc="300">
                <a:latin typeface="微软雅黑" panose="020B0503020204020204" charset="-122"/>
                <a:ea typeface="微软雅黑" panose="020B0503020204020204" charset="-122"/>
              </a:rPr>
              <a:t>Python的循环</a:t>
            </a:r>
            <a:endParaRPr lang="zh-CN" altLang="en-US" sz="3200" b="1" kern="0" spc="3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椭圆 30"/>
          <p:cNvSpPr/>
          <p:nvPr>
            <p:custDataLst>
              <p:tags r:id="rId3"/>
            </p:custDataLst>
          </p:nvPr>
        </p:nvSpPr>
        <p:spPr>
          <a:xfrm>
            <a:off x="6015701" y="4576732"/>
            <a:ext cx="1461692" cy="1461691"/>
          </a:xfrm>
          <a:prstGeom prst="ellipse">
            <a:avLst/>
          </a:prstGeom>
          <a:noFill/>
          <a:ln w="50800">
            <a:solidFill>
              <a:srgbClr val="E7E6E6">
                <a:lumMod val="75000"/>
              </a:srgbClr>
            </a:solidFill>
            <a:prstDash val="sysDot"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2" name="椭圆 31"/>
          <p:cNvSpPr/>
          <p:nvPr>
            <p:custDataLst>
              <p:tags r:id="rId4"/>
            </p:custDataLst>
          </p:nvPr>
        </p:nvSpPr>
        <p:spPr>
          <a:xfrm>
            <a:off x="6153955" y="4665456"/>
            <a:ext cx="1215665" cy="1215664"/>
          </a:xfrm>
          <a:prstGeom prst="ellipse">
            <a:avLst/>
          </a:prstGeom>
          <a:solidFill>
            <a:srgbClr val="E7E6E6"/>
          </a:solidFill>
          <a:ln w="50800"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3" name="KSO_Shape"/>
          <p:cNvSpPr/>
          <p:nvPr>
            <p:custDataLst>
              <p:tags r:id="rId5"/>
            </p:custDataLst>
          </p:nvPr>
        </p:nvSpPr>
        <p:spPr bwMode="auto">
          <a:xfrm>
            <a:off x="6393499" y="4888966"/>
            <a:ext cx="694666" cy="836946"/>
          </a:xfrm>
          <a:custGeom>
            <a:avLst/>
            <a:gdLst>
              <a:gd name="T0" fmla="*/ 331508 w 2789238"/>
              <a:gd name="T1" fmla="*/ 2017550 h 3357562"/>
              <a:gd name="T2" fmla="*/ 181631 w 2789238"/>
              <a:gd name="T3" fmla="*/ 2232892 h 3357562"/>
              <a:gd name="T4" fmla="*/ 106692 w 2789238"/>
              <a:gd name="T5" fmla="*/ 2733769 h 3357562"/>
              <a:gd name="T6" fmla="*/ 550290 w 2789238"/>
              <a:gd name="T7" fmla="*/ 2596878 h 3357562"/>
              <a:gd name="T8" fmla="*/ 597286 w 2789238"/>
              <a:gd name="T9" fmla="*/ 2503817 h 3357562"/>
              <a:gd name="T10" fmla="*/ 1234898 w 2789238"/>
              <a:gd name="T11" fmla="*/ 2133162 h 3357562"/>
              <a:gd name="T12" fmla="*/ 1089149 w 2789238"/>
              <a:gd name="T13" fmla="*/ 2339611 h 3357562"/>
              <a:gd name="T14" fmla="*/ 921490 w 2789238"/>
              <a:gd name="T15" fmla="*/ 2098542 h 3357562"/>
              <a:gd name="T16" fmla="*/ 1959198 w 2789238"/>
              <a:gd name="T17" fmla="*/ 1818089 h 3357562"/>
              <a:gd name="T18" fmla="*/ 1826151 w 2789238"/>
              <a:gd name="T19" fmla="*/ 2146184 h 3357562"/>
              <a:gd name="T20" fmla="*/ 1678814 w 2789238"/>
              <a:gd name="T21" fmla="*/ 2334211 h 3357562"/>
              <a:gd name="T22" fmla="*/ 1477814 w 2789238"/>
              <a:gd name="T23" fmla="*/ 2242738 h 3357562"/>
              <a:gd name="T24" fmla="*/ 2150990 w 2789238"/>
              <a:gd name="T25" fmla="*/ 2817937 h 3357562"/>
              <a:gd name="T26" fmla="*/ 2201161 w 2789238"/>
              <a:gd name="T27" fmla="*/ 2503182 h 3357562"/>
              <a:gd name="T28" fmla="*/ 2516157 w 2789238"/>
              <a:gd name="T29" fmla="*/ 3210507 h 3357562"/>
              <a:gd name="T30" fmla="*/ 2641266 w 2789238"/>
              <a:gd name="T31" fmla="*/ 2341834 h 3357562"/>
              <a:gd name="T32" fmla="*/ 2519332 w 2789238"/>
              <a:gd name="T33" fmla="*/ 2076309 h 3357562"/>
              <a:gd name="T34" fmla="*/ 1782331 w 2789238"/>
              <a:gd name="T35" fmla="*/ 1695490 h 3357562"/>
              <a:gd name="T36" fmla="*/ 1612131 w 2789238"/>
              <a:gd name="T37" fmla="*/ 1899716 h 3357562"/>
              <a:gd name="T38" fmla="*/ 1707392 w 2789238"/>
              <a:gd name="T39" fmla="*/ 2184615 h 3357562"/>
              <a:gd name="T40" fmla="*/ 1859810 w 2789238"/>
              <a:gd name="T41" fmla="*/ 1880976 h 3357562"/>
              <a:gd name="T42" fmla="*/ 944353 w 2789238"/>
              <a:gd name="T43" fmla="*/ 1922584 h 3357562"/>
              <a:gd name="T44" fmla="*/ 1109154 w 2789238"/>
              <a:gd name="T45" fmla="*/ 2222411 h 3357562"/>
              <a:gd name="T46" fmla="*/ 1176789 w 2789238"/>
              <a:gd name="T47" fmla="*/ 1899716 h 3357562"/>
              <a:gd name="T48" fmla="*/ 1006907 w 2789238"/>
              <a:gd name="T49" fmla="*/ 1695490 h 3357562"/>
              <a:gd name="T50" fmla="*/ 1060889 w 2789238"/>
              <a:gd name="T51" fmla="*/ 1664046 h 3357562"/>
              <a:gd name="T52" fmla="*/ 1278718 w 2789238"/>
              <a:gd name="T53" fmla="*/ 1877165 h 3357562"/>
              <a:gd name="T54" fmla="*/ 1578155 w 2789238"/>
              <a:gd name="T55" fmla="*/ 1833652 h 3357562"/>
              <a:gd name="T56" fmla="*/ 1751847 w 2789238"/>
              <a:gd name="T57" fmla="*/ 1614499 h 3357562"/>
              <a:gd name="T58" fmla="*/ 1802018 w 2789238"/>
              <a:gd name="T59" fmla="*/ 1588137 h 3357562"/>
              <a:gd name="T60" fmla="*/ 2504726 w 2789238"/>
              <a:gd name="T61" fmla="*/ 1940370 h 3357562"/>
              <a:gd name="T62" fmla="*/ 2686039 w 2789238"/>
              <a:gd name="T63" fmla="*/ 2163335 h 3357562"/>
              <a:gd name="T64" fmla="*/ 2781617 w 2789238"/>
              <a:gd name="T65" fmla="*/ 2597830 h 3357562"/>
              <a:gd name="T66" fmla="*/ 2775584 w 2789238"/>
              <a:gd name="T67" fmla="*/ 3264501 h 3357562"/>
              <a:gd name="T68" fmla="*/ 1967137 w 2789238"/>
              <a:gd name="T69" fmla="*/ 3344858 h 3357562"/>
              <a:gd name="T70" fmla="*/ 745893 w 2789238"/>
              <a:gd name="T71" fmla="*/ 3342634 h 3357562"/>
              <a:gd name="T72" fmla="*/ 9209 w 2789238"/>
              <a:gd name="T73" fmla="*/ 3261008 h 3357562"/>
              <a:gd name="T74" fmla="*/ 15877 w 2789238"/>
              <a:gd name="T75" fmla="*/ 2510804 h 3357562"/>
              <a:gd name="T76" fmla="*/ 137493 w 2789238"/>
              <a:gd name="T77" fmla="*/ 2096318 h 3357562"/>
              <a:gd name="T78" fmla="*/ 426134 w 2789238"/>
              <a:gd name="T79" fmla="*/ 1872401 h 3357562"/>
              <a:gd name="T80" fmla="*/ 1002462 w 2789238"/>
              <a:gd name="T81" fmla="*/ 1582737 h 3357562"/>
              <a:gd name="T82" fmla="*/ 1636927 w 2789238"/>
              <a:gd name="T83" fmla="*/ 52060 h 3357562"/>
              <a:gd name="T84" fmla="*/ 1829059 w 2789238"/>
              <a:gd name="T85" fmla="*/ 205700 h 3357562"/>
              <a:gd name="T86" fmla="*/ 1951960 w 2789238"/>
              <a:gd name="T87" fmla="*/ 437112 h 3357562"/>
              <a:gd name="T88" fmla="*/ 2016745 w 2789238"/>
              <a:gd name="T89" fmla="*/ 679317 h 3357562"/>
              <a:gd name="T90" fmla="*/ 2078037 w 2789238"/>
              <a:gd name="T91" fmla="*/ 818672 h 3357562"/>
              <a:gd name="T92" fmla="*/ 2026273 w 2789238"/>
              <a:gd name="T93" fmla="*/ 978343 h 3357562"/>
              <a:gd name="T94" fmla="*/ 1899243 w 2789238"/>
              <a:gd name="T95" fmla="*/ 1210073 h 3357562"/>
              <a:gd name="T96" fmla="*/ 1742044 w 2789238"/>
              <a:gd name="T97" fmla="*/ 1466563 h 3357562"/>
              <a:gd name="T98" fmla="*/ 1567061 w 2789238"/>
              <a:gd name="T99" fmla="*/ 1590047 h 3357562"/>
              <a:gd name="T100" fmla="*/ 1348253 w 2789238"/>
              <a:gd name="T101" fmla="*/ 1619251 h 3357562"/>
              <a:gd name="T102" fmla="*/ 1149452 w 2789238"/>
              <a:gd name="T103" fmla="*/ 1543065 h 3357562"/>
              <a:gd name="T104" fmla="*/ 996699 w 2789238"/>
              <a:gd name="T105" fmla="*/ 1385616 h 3357562"/>
              <a:gd name="T106" fmla="*/ 834736 w 2789238"/>
              <a:gd name="T107" fmla="*/ 1043101 h 3357562"/>
              <a:gd name="T108" fmla="*/ 729937 w 2789238"/>
              <a:gd name="T109" fmla="*/ 914538 h 3357562"/>
              <a:gd name="T110" fmla="*/ 722633 w 2789238"/>
              <a:gd name="T111" fmla="*/ 735186 h 3357562"/>
              <a:gd name="T112" fmla="*/ 819175 w 2789238"/>
              <a:gd name="T113" fmla="*/ 578372 h 3357562"/>
              <a:gd name="T114" fmla="*/ 901109 w 2789238"/>
              <a:gd name="T115" fmla="*/ 317438 h 3357562"/>
              <a:gd name="T116" fmla="*/ 1057991 w 2789238"/>
              <a:gd name="T117" fmla="*/ 121261 h 3357562"/>
              <a:gd name="T118" fmla="*/ 1278704 w 2789238"/>
              <a:gd name="T119" fmla="*/ 13332 h 3357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89238" h="3357562">
                <a:moveTo>
                  <a:pt x="823371" y="1838416"/>
                </a:moveTo>
                <a:lnTo>
                  <a:pt x="786220" y="1851756"/>
                </a:lnTo>
                <a:lnTo>
                  <a:pt x="750338" y="1864461"/>
                </a:lnTo>
                <a:lnTo>
                  <a:pt x="715409" y="1875895"/>
                </a:lnTo>
                <a:lnTo>
                  <a:pt x="681433" y="1886693"/>
                </a:lnTo>
                <a:lnTo>
                  <a:pt x="616338" y="1907338"/>
                </a:lnTo>
                <a:lnTo>
                  <a:pt x="554736" y="1927030"/>
                </a:lnTo>
                <a:lnTo>
                  <a:pt x="524570" y="1936876"/>
                </a:lnTo>
                <a:lnTo>
                  <a:pt x="494721" y="1947040"/>
                </a:lnTo>
                <a:lnTo>
                  <a:pt x="465191" y="1957839"/>
                </a:lnTo>
                <a:lnTo>
                  <a:pt x="435660" y="1969273"/>
                </a:lnTo>
                <a:lnTo>
                  <a:pt x="406129" y="1981660"/>
                </a:lnTo>
                <a:lnTo>
                  <a:pt x="391205" y="1988330"/>
                </a:lnTo>
                <a:lnTo>
                  <a:pt x="376598" y="1995000"/>
                </a:lnTo>
                <a:lnTo>
                  <a:pt x="361674" y="2002305"/>
                </a:lnTo>
                <a:lnTo>
                  <a:pt x="346750" y="2009928"/>
                </a:lnTo>
                <a:lnTo>
                  <a:pt x="331508" y="2017550"/>
                </a:lnTo>
                <a:lnTo>
                  <a:pt x="316266" y="2025808"/>
                </a:lnTo>
                <a:lnTo>
                  <a:pt x="303882" y="2038513"/>
                </a:lnTo>
                <a:lnTo>
                  <a:pt x="290546" y="2052488"/>
                </a:lnTo>
                <a:lnTo>
                  <a:pt x="276892" y="2068051"/>
                </a:lnTo>
                <a:lnTo>
                  <a:pt x="269906" y="2076309"/>
                </a:lnTo>
                <a:lnTo>
                  <a:pt x="262602" y="2085202"/>
                </a:lnTo>
                <a:lnTo>
                  <a:pt x="255617" y="2095048"/>
                </a:lnTo>
                <a:lnTo>
                  <a:pt x="248313" y="2104894"/>
                </a:lnTo>
                <a:lnTo>
                  <a:pt x="240692" y="2115693"/>
                </a:lnTo>
                <a:lnTo>
                  <a:pt x="233707" y="2127445"/>
                </a:lnTo>
                <a:lnTo>
                  <a:pt x="226403" y="2139514"/>
                </a:lnTo>
                <a:lnTo>
                  <a:pt x="218782" y="2152536"/>
                </a:lnTo>
                <a:lnTo>
                  <a:pt x="211479" y="2166829"/>
                </a:lnTo>
                <a:lnTo>
                  <a:pt x="204176" y="2181121"/>
                </a:lnTo>
                <a:lnTo>
                  <a:pt x="196555" y="2197637"/>
                </a:lnTo>
                <a:lnTo>
                  <a:pt x="189252" y="2214788"/>
                </a:lnTo>
                <a:lnTo>
                  <a:pt x="181631" y="2232892"/>
                </a:lnTo>
                <a:lnTo>
                  <a:pt x="174645" y="2252267"/>
                </a:lnTo>
                <a:lnTo>
                  <a:pt x="167659" y="2272594"/>
                </a:lnTo>
                <a:lnTo>
                  <a:pt x="160991" y="2294509"/>
                </a:lnTo>
                <a:lnTo>
                  <a:pt x="154323" y="2317695"/>
                </a:lnTo>
                <a:lnTo>
                  <a:pt x="147972" y="2341834"/>
                </a:lnTo>
                <a:lnTo>
                  <a:pt x="141939" y="2367561"/>
                </a:lnTo>
                <a:lnTo>
                  <a:pt x="135906" y="2394558"/>
                </a:lnTo>
                <a:lnTo>
                  <a:pt x="130825" y="2422825"/>
                </a:lnTo>
                <a:lnTo>
                  <a:pt x="125744" y="2452999"/>
                </a:lnTo>
                <a:lnTo>
                  <a:pt x="121299" y="2484125"/>
                </a:lnTo>
                <a:lnTo>
                  <a:pt x="116853" y="2517157"/>
                </a:lnTo>
                <a:lnTo>
                  <a:pt x="113043" y="2551776"/>
                </a:lnTo>
                <a:lnTo>
                  <a:pt x="109550" y="2588302"/>
                </a:lnTo>
                <a:lnTo>
                  <a:pt x="109232" y="2597195"/>
                </a:lnTo>
                <a:lnTo>
                  <a:pt x="108597" y="2613393"/>
                </a:lnTo>
                <a:lnTo>
                  <a:pt x="107645" y="2663576"/>
                </a:lnTo>
                <a:lnTo>
                  <a:pt x="106692" y="2733769"/>
                </a:lnTo>
                <a:lnTo>
                  <a:pt x="105422" y="2818572"/>
                </a:lnTo>
                <a:lnTo>
                  <a:pt x="103834" y="3000882"/>
                </a:lnTo>
                <a:lnTo>
                  <a:pt x="101929" y="3189862"/>
                </a:lnTo>
                <a:lnTo>
                  <a:pt x="154005" y="3196850"/>
                </a:lnTo>
                <a:lnTo>
                  <a:pt x="207351" y="3203837"/>
                </a:lnTo>
                <a:lnTo>
                  <a:pt x="261332" y="3210507"/>
                </a:lnTo>
                <a:lnTo>
                  <a:pt x="316266" y="3216542"/>
                </a:lnTo>
                <a:lnTo>
                  <a:pt x="371835" y="3222259"/>
                </a:lnTo>
                <a:lnTo>
                  <a:pt x="428039" y="3227976"/>
                </a:lnTo>
                <a:lnTo>
                  <a:pt x="484560" y="3233375"/>
                </a:lnTo>
                <a:lnTo>
                  <a:pt x="541082" y="3238139"/>
                </a:lnTo>
                <a:lnTo>
                  <a:pt x="542669" y="3047254"/>
                </a:lnTo>
                <a:lnTo>
                  <a:pt x="543940" y="2927831"/>
                </a:lnTo>
                <a:lnTo>
                  <a:pt x="545527" y="2805867"/>
                </a:lnTo>
                <a:lnTo>
                  <a:pt x="547750" y="2691844"/>
                </a:lnTo>
                <a:lnTo>
                  <a:pt x="548703" y="2641343"/>
                </a:lnTo>
                <a:lnTo>
                  <a:pt x="550290" y="2596878"/>
                </a:lnTo>
                <a:lnTo>
                  <a:pt x="552196" y="2559082"/>
                </a:lnTo>
                <a:lnTo>
                  <a:pt x="554101" y="2530179"/>
                </a:lnTo>
                <a:lnTo>
                  <a:pt x="554736" y="2519380"/>
                </a:lnTo>
                <a:lnTo>
                  <a:pt x="556006" y="2511122"/>
                </a:lnTo>
                <a:lnTo>
                  <a:pt x="556959" y="2505722"/>
                </a:lnTo>
                <a:lnTo>
                  <a:pt x="557276" y="2504134"/>
                </a:lnTo>
                <a:lnTo>
                  <a:pt x="558229" y="2503182"/>
                </a:lnTo>
                <a:lnTo>
                  <a:pt x="561404" y="2500958"/>
                </a:lnTo>
                <a:lnTo>
                  <a:pt x="565532" y="2498735"/>
                </a:lnTo>
                <a:lnTo>
                  <a:pt x="569342" y="2497464"/>
                </a:lnTo>
                <a:lnTo>
                  <a:pt x="573470" y="2496512"/>
                </a:lnTo>
                <a:lnTo>
                  <a:pt x="577916" y="2496512"/>
                </a:lnTo>
                <a:lnTo>
                  <a:pt x="582044" y="2496829"/>
                </a:lnTo>
                <a:lnTo>
                  <a:pt x="585854" y="2497464"/>
                </a:lnTo>
                <a:lnTo>
                  <a:pt x="589982" y="2499370"/>
                </a:lnTo>
                <a:lnTo>
                  <a:pt x="593793" y="2501276"/>
                </a:lnTo>
                <a:lnTo>
                  <a:pt x="597286" y="2503817"/>
                </a:lnTo>
                <a:lnTo>
                  <a:pt x="600144" y="2506675"/>
                </a:lnTo>
                <a:lnTo>
                  <a:pt x="602684" y="2510169"/>
                </a:lnTo>
                <a:lnTo>
                  <a:pt x="604589" y="2513980"/>
                </a:lnTo>
                <a:lnTo>
                  <a:pt x="606177" y="2517792"/>
                </a:lnTo>
                <a:lnTo>
                  <a:pt x="606812" y="2521921"/>
                </a:lnTo>
                <a:lnTo>
                  <a:pt x="607129" y="2526367"/>
                </a:lnTo>
                <a:lnTo>
                  <a:pt x="607129" y="3247985"/>
                </a:lnTo>
                <a:lnTo>
                  <a:pt x="668096" y="3251479"/>
                </a:lnTo>
                <a:lnTo>
                  <a:pt x="732874" y="3254973"/>
                </a:lnTo>
                <a:lnTo>
                  <a:pt x="800509" y="3257832"/>
                </a:lnTo>
                <a:lnTo>
                  <a:pt x="870367" y="3260690"/>
                </a:lnTo>
                <a:lnTo>
                  <a:pt x="940860" y="3263231"/>
                </a:lnTo>
                <a:lnTo>
                  <a:pt x="1011670" y="3265454"/>
                </a:lnTo>
                <a:lnTo>
                  <a:pt x="1081211" y="3267360"/>
                </a:lnTo>
                <a:lnTo>
                  <a:pt x="1148846" y="3268630"/>
                </a:lnTo>
                <a:lnTo>
                  <a:pt x="1313012" y="2233210"/>
                </a:lnTo>
                <a:lnTo>
                  <a:pt x="1234898" y="2133162"/>
                </a:lnTo>
                <a:lnTo>
                  <a:pt x="1232676" y="2135385"/>
                </a:lnTo>
                <a:lnTo>
                  <a:pt x="1229818" y="2138879"/>
                </a:lnTo>
                <a:lnTo>
                  <a:pt x="1223150" y="2148089"/>
                </a:lnTo>
                <a:lnTo>
                  <a:pt x="1215529" y="2160159"/>
                </a:lnTo>
                <a:lnTo>
                  <a:pt x="1206638" y="2174451"/>
                </a:lnTo>
                <a:lnTo>
                  <a:pt x="1185998" y="2207801"/>
                </a:lnTo>
                <a:lnTo>
                  <a:pt x="1164088" y="2244326"/>
                </a:lnTo>
                <a:lnTo>
                  <a:pt x="1143130" y="2280534"/>
                </a:lnTo>
                <a:lnTo>
                  <a:pt x="1124078" y="2311025"/>
                </a:lnTo>
                <a:lnTo>
                  <a:pt x="1116140" y="2323095"/>
                </a:lnTo>
                <a:lnTo>
                  <a:pt x="1109789" y="2332623"/>
                </a:lnTo>
                <a:lnTo>
                  <a:pt x="1105026" y="2338658"/>
                </a:lnTo>
                <a:lnTo>
                  <a:pt x="1103121" y="2340563"/>
                </a:lnTo>
                <a:lnTo>
                  <a:pt x="1102168" y="2340881"/>
                </a:lnTo>
                <a:lnTo>
                  <a:pt x="1097723" y="2341516"/>
                </a:lnTo>
                <a:lnTo>
                  <a:pt x="1093595" y="2340563"/>
                </a:lnTo>
                <a:lnTo>
                  <a:pt x="1089149" y="2339611"/>
                </a:lnTo>
                <a:lnTo>
                  <a:pt x="1084704" y="2337705"/>
                </a:lnTo>
                <a:lnTo>
                  <a:pt x="1080576" y="2335164"/>
                </a:lnTo>
                <a:lnTo>
                  <a:pt x="1076448" y="2332623"/>
                </a:lnTo>
                <a:lnTo>
                  <a:pt x="1073273" y="2329447"/>
                </a:lnTo>
                <a:lnTo>
                  <a:pt x="1070097" y="2326588"/>
                </a:lnTo>
                <a:lnTo>
                  <a:pt x="1054855" y="2307214"/>
                </a:lnTo>
                <a:lnTo>
                  <a:pt x="1040566" y="2287839"/>
                </a:lnTo>
                <a:lnTo>
                  <a:pt x="1025960" y="2268465"/>
                </a:lnTo>
                <a:lnTo>
                  <a:pt x="1012623" y="2249091"/>
                </a:lnTo>
                <a:lnTo>
                  <a:pt x="999287" y="2230034"/>
                </a:lnTo>
                <a:lnTo>
                  <a:pt x="986585" y="2210659"/>
                </a:lnTo>
                <a:lnTo>
                  <a:pt x="974519" y="2191603"/>
                </a:lnTo>
                <a:lnTo>
                  <a:pt x="963087" y="2172546"/>
                </a:lnTo>
                <a:lnTo>
                  <a:pt x="951974" y="2153807"/>
                </a:lnTo>
                <a:lnTo>
                  <a:pt x="941177" y="2135067"/>
                </a:lnTo>
                <a:lnTo>
                  <a:pt x="931334" y="2116963"/>
                </a:lnTo>
                <a:lnTo>
                  <a:pt x="921490" y="2098542"/>
                </a:lnTo>
                <a:lnTo>
                  <a:pt x="912599" y="2080755"/>
                </a:lnTo>
                <a:lnTo>
                  <a:pt x="904026" y="2063287"/>
                </a:lnTo>
                <a:lnTo>
                  <a:pt x="895770" y="2046136"/>
                </a:lnTo>
                <a:lnTo>
                  <a:pt x="888149" y="2029620"/>
                </a:lnTo>
                <a:lnTo>
                  <a:pt x="880528" y="2013104"/>
                </a:lnTo>
                <a:lnTo>
                  <a:pt x="873860" y="1997223"/>
                </a:lnTo>
                <a:lnTo>
                  <a:pt x="867509" y="1981978"/>
                </a:lnTo>
                <a:lnTo>
                  <a:pt x="861793" y="1967050"/>
                </a:lnTo>
                <a:lnTo>
                  <a:pt x="851315" y="1938782"/>
                </a:lnTo>
                <a:lnTo>
                  <a:pt x="842741" y="1913373"/>
                </a:lnTo>
                <a:lnTo>
                  <a:pt x="835438" y="1889870"/>
                </a:lnTo>
                <a:lnTo>
                  <a:pt x="830040" y="1869860"/>
                </a:lnTo>
                <a:lnTo>
                  <a:pt x="825912" y="1852391"/>
                </a:lnTo>
                <a:lnTo>
                  <a:pt x="824642" y="1844768"/>
                </a:lnTo>
                <a:lnTo>
                  <a:pt x="823371" y="1838416"/>
                </a:lnTo>
                <a:close/>
                <a:moveTo>
                  <a:pt x="1960151" y="1811419"/>
                </a:moveTo>
                <a:lnTo>
                  <a:pt x="1959198" y="1818089"/>
                </a:lnTo>
                <a:lnTo>
                  <a:pt x="1957928" y="1825394"/>
                </a:lnTo>
                <a:lnTo>
                  <a:pt x="1953483" y="1843498"/>
                </a:lnTo>
                <a:lnTo>
                  <a:pt x="1947767" y="1864778"/>
                </a:lnTo>
                <a:lnTo>
                  <a:pt x="1940146" y="1889870"/>
                </a:lnTo>
                <a:lnTo>
                  <a:pt x="1930620" y="1917184"/>
                </a:lnTo>
                <a:lnTo>
                  <a:pt x="1919506" y="1947358"/>
                </a:lnTo>
                <a:lnTo>
                  <a:pt x="1913473" y="1963238"/>
                </a:lnTo>
                <a:lnTo>
                  <a:pt x="1906805" y="1980072"/>
                </a:lnTo>
                <a:lnTo>
                  <a:pt x="1899819" y="1997223"/>
                </a:lnTo>
                <a:lnTo>
                  <a:pt x="1892198" y="2014692"/>
                </a:lnTo>
                <a:lnTo>
                  <a:pt x="1884260" y="2032478"/>
                </a:lnTo>
                <a:lnTo>
                  <a:pt x="1875686" y="2050582"/>
                </a:lnTo>
                <a:lnTo>
                  <a:pt x="1866795" y="2069321"/>
                </a:lnTo>
                <a:lnTo>
                  <a:pt x="1857587" y="2088061"/>
                </a:lnTo>
                <a:lnTo>
                  <a:pt x="1847426" y="2107117"/>
                </a:lnTo>
                <a:lnTo>
                  <a:pt x="1836947" y="2126492"/>
                </a:lnTo>
                <a:lnTo>
                  <a:pt x="1826151" y="2146184"/>
                </a:lnTo>
                <a:lnTo>
                  <a:pt x="1814719" y="2165558"/>
                </a:lnTo>
                <a:lnTo>
                  <a:pt x="1803288" y="2185568"/>
                </a:lnTo>
                <a:lnTo>
                  <a:pt x="1790587" y="2205260"/>
                </a:lnTo>
                <a:lnTo>
                  <a:pt x="1777885" y="2224952"/>
                </a:lnTo>
                <a:lnTo>
                  <a:pt x="1764549" y="2245279"/>
                </a:lnTo>
                <a:lnTo>
                  <a:pt x="1750895" y="2264971"/>
                </a:lnTo>
                <a:lnTo>
                  <a:pt x="1736606" y="2284663"/>
                </a:lnTo>
                <a:lnTo>
                  <a:pt x="1721999" y="2304355"/>
                </a:lnTo>
                <a:lnTo>
                  <a:pt x="1706757" y="2323412"/>
                </a:lnTo>
                <a:lnTo>
                  <a:pt x="1703899" y="2326588"/>
                </a:lnTo>
                <a:lnTo>
                  <a:pt x="1700724" y="2328812"/>
                </a:lnTo>
                <a:lnTo>
                  <a:pt x="1697866" y="2331035"/>
                </a:lnTo>
                <a:lnTo>
                  <a:pt x="1694056" y="2332623"/>
                </a:lnTo>
                <a:lnTo>
                  <a:pt x="1690245" y="2333576"/>
                </a:lnTo>
                <a:lnTo>
                  <a:pt x="1686435" y="2334211"/>
                </a:lnTo>
                <a:lnTo>
                  <a:pt x="1682624" y="2334846"/>
                </a:lnTo>
                <a:lnTo>
                  <a:pt x="1678814" y="2334211"/>
                </a:lnTo>
                <a:lnTo>
                  <a:pt x="1677544" y="2333576"/>
                </a:lnTo>
                <a:lnTo>
                  <a:pt x="1675956" y="2331988"/>
                </a:lnTo>
                <a:lnTo>
                  <a:pt x="1670876" y="2326906"/>
                </a:lnTo>
                <a:lnTo>
                  <a:pt x="1664525" y="2318330"/>
                </a:lnTo>
                <a:lnTo>
                  <a:pt x="1657222" y="2307532"/>
                </a:lnTo>
                <a:lnTo>
                  <a:pt x="1638804" y="2280534"/>
                </a:lnTo>
                <a:lnTo>
                  <a:pt x="1618165" y="2248773"/>
                </a:lnTo>
                <a:lnTo>
                  <a:pt x="1596572" y="2216059"/>
                </a:lnTo>
                <a:lnTo>
                  <a:pt x="1576885" y="2185886"/>
                </a:lnTo>
                <a:lnTo>
                  <a:pt x="1568311" y="2173499"/>
                </a:lnTo>
                <a:lnTo>
                  <a:pt x="1560690" y="2162700"/>
                </a:lnTo>
                <a:lnTo>
                  <a:pt x="1554340" y="2154124"/>
                </a:lnTo>
                <a:lnTo>
                  <a:pt x="1549577" y="2148407"/>
                </a:lnTo>
                <a:lnTo>
                  <a:pt x="1537828" y="2161429"/>
                </a:lnTo>
                <a:lnTo>
                  <a:pt x="1512743" y="2190967"/>
                </a:lnTo>
                <a:lnTo>
                  <a:pt x="1475908" y="2233210"/>
                </a:lnTo>
                <a:lnTo>
                  <a:pt x="1477814" y="2242738"/>
                </a:lnTo>
                <a:lnTo>
                  <a:pt x="1482259" y="2270053"/>
                </a:lnTo>
                <a:lnTo>
                  <a:pt x="1498136" y="2368831"/>
                </a:lnTo>
                <a:lnTo>
                  <a:pt x="1546719" y="2680410"/>
                </a:lnTo>
                <a:lnTo>
                  <a:pt x="1601653" y="3027244"/>
                </a:lnTo>
                <a:lnTo>
                  <a:pt x="1624198" y="3169853"/>
                </a:lnTo>
                <a:lnTo>
                  <a:pt x="1640075" y="3268630"/>
                </a:lnTo>
                <a:lnTo>
                  <a:pt x="1706122" y="3267360"/>
                </a:lnTo>
                <a:lnTo>
                  <a:pt x="1772805" y="3265454"/>
                </a:lnTo>
                <a:lnTo>
                  <a:pt x="1838535" y="3263231"/>
                </a:lnTo>
                <a:lnTo>
                  <a:pt x="1903630" y="3261008"/>
                </a:lnTo>
                <a:lnTo>
                  <a:pt x="1967772" y="3257832"/>
                </a:lnTo>
                <a:lnTo>
                  <a:pt x="2030644" y="3254973"/>
                </a:lnTo>
                <a:lnTo>
                  <a:pt x="2091929" y="3251479"/>
                </a:lnTo>
                <a:lnTo>
                  <a:pt x="2151308" y="3247985"/>
                </a:lnTo>
                <a:lnTo>
                  <a:pt x="2150990" y="3163818"/>
                </a:lnTo>
                <a:lnTo>
                  <a:pt x="2150673" y="3057100"/>
                </a:lnTo>
                <a:lnTo>
                  <a:pt x="2150990" y="2817937"/>
                </a:lnTo>
                <a:lnTo>
                  <a:pt x="2152261" y="2526367"/>
                </a:lnTo>
                <a:lnTo>
                  <a:pt x="2152261" y="2521921"/>
                </a:lnTo>
                <a:lnTo>
                  <a:pt x="2153213" y="2517792"/>
                </a:lnTo>
                <a:lnTo>
                  <a:pt x="2154801" y="2513980"/>
                </a:lnTo>
                <a:lnTo>
                  <a:pt x="2156706" y="2510169"/>
                </a:lnTo>
                <a:lnTo>
                  <a:pt x="2159246" y="2506675"/>
                </a:lnTo>
                <a:lnTo>
                  <a:pt x="2162104" y="2503817"/>
                </a:lnTo>
                <a:lnTo>
                  <a:pt x="2165597" y="2501276"/>
                </a:lnTo>
                <a:lnTo>
                  <a:pt x="2169090" y="2499370"/>
                </a:lnTo>
                <a:lnTo>
                  <a:pt x="2173218" y="2497464"/>
                </a:lnTo>
                <a:lnTo>
                  <a:pt x="2177346" y="2496829"/>
                </a:lnTo>
                <a:lnTo>
                  <a:pt x="2181474" y="2496512"/>
                </a:lnTo>
                <a:lnTo>
                  <a:pt x="2185602" y="2496829"/>
                </a:lnTo>
                <a:lnTo>
                  <a:pt x="2189730" y="2497464"/>
                </a:lnTo>
                <a:lnTo>
                  <a:pt x="2193858" y="2498735"/>
                </a:lnTo>
                <a:lnTo>
                  <a:pt x="2197351" y="2500958"/>
                </a:lnTo>
                <a:lnTo>
                  <a:pt x="2201161" y="2503182"/>
                </a:lnTo>
                <a:lnTo>
                  <a:pt x="2201479" y="2504134"/>
                </a:lnTo>
                <a:lnTo>
                  <a:pt x="2201796" y="2506040"/>
                </a:lnTo>
                <a:lnTo>
                  <a:pt x="2202749" y="2512710"/>
                </a:lnTo>
                <a:lnTo>
                  <a:pt x="2203384" y="2523191"/>
                </a:lnTo>
                <a:lnTo>
                  <a:pt x="2204019" y="2537166"/>
                </a:lnTo>
                <a:lnTo>
                  <a:pt x="2205607" y="2574009"/>
                </a:lnTo>
                <a:lnTo>
                  <a:pt x="2206877" y="2621334"/>
                </a:lnTo>
                <a:lnTo>
                  <a:pt x="2207829" y="2676916"/>
                </a:lnTo>
                <a:lnTo>
                  <a:pt x="2208782" y="2739168"/>
                </a:lnTo>
                <a:lnTo>
                  <a:pt x="2210052" y="2873519"/>
                </a:lnTo>
                <a:lnTo>
                  <a:pt x="2211005" y="3007870"/>
                </a:lnTo>
                <a:lnTo>
                  <a:pt x="2211640" y="3124434"/>
                </a:lnTo>
                <a:lnTo>
                  <a:pt x="2211957" y="3238139"/>
                </a:lnTo>
                <a:lnTo>
                  <a:pt x="2330398" y="3227976"/>
                </a:lnTo>
                <a:lnTo>
                  <a:pt x="2392635" y="3222259"/>
                </a:lnTo>
                <a:lnTo>
                  <a:pt x="2454555" y="3216542"/>
                </a:lnTo>
                <a:lnTo>
                  <a:pt x="2516157" y="3210507"/>
                </a:lnTo>
                <a:lnTo>
                  <a:pt x="2576489" y="3203837"/>
                </a:lnTo>
                <a:lnTo>
                  <a:pt x="2633645" y="3196850"/>
                </a:lnTo>
                <a:lnTo>
                  <a:pt x="2687309" y="3189862"/>
                </a:lnTo>
                <a:lnTo>
                  <a:pt x="2684134" y="2851921"/>
                </a:lnTo>
                <a:lnTo>
                  <a:pt x="2682228" y="2709630"/>
                </a:lnTo>
                <a:lnTo>
                  <a:pt x="2681276" y="2654366"/>
                </a:lnTo>
                <a:lnTo>
                  <a:pt x="2680641" y="2613393"/>
                </a:lnTo>
                <a:lnTo>
                  <a:pt x="2680006" y="2597195"/>
                </a:lnTo>
                <a:lnTo>
                  <a:pt x="2679371" y="2588302"/>
                </a:lnTo>
                <a:lnTo>
                  <a:pt x="2676195" y="2551776"/>
                </a:lnTo>
                <a:lnTo>
                  <a:pt x="2672385" y="2517157"/>
                </a:lnTo>
                <a:lnTo>
                  <a:pt x="2668257" y="2484125"/>
                </a:lnTo>
                <a:lnTo>
                  <a:pt x="2663494" y="2452999"/>
                </a:lnTo>
                <a:lnTo>
                  <a:pt x="2658731" y="2422825"/>
                </a:lnTo>
                <a:lnTo>
                  <a:pt x="2653015" y="2394558"/>
                </a:lnTo>
                <a:lnTo>
                  <a:pt x="2647299" y="2367561"/>
                </a:lnTo>
                <a:lnTo>
                  <a:pt x="2641266" y="2341834"/>
                </a:lnTo>
                <a:lnTo>
                  <a:pt x="2634916" y="2317695"/>
                </a:lnTo>
                <a:lnTo>
                  <a:pt x="2628565" y="2294509"/>
                </a:lnTo>
                <a:lnTo>
                  <a:pt x="2621579" y="2272594"/>
                </a:lnTo>
                <a:lnTo>
                  <a:pt x="2614593" y="2252267"/>
                </a:lnTo>
                <a:lnTo>
                  <a:pt x="2607290" y="2232892"/>
                </a:lnTo>
                <a:lnTo>
                  <a:pt x="2600304" y="2214788"/>
                </a:lnTo>
                <a:lnTo>
                  <a:pt x="2592683" y="2197637"/>
                </a:lnTo>
                <a:lnTo>
                  <a:pt x="2585062" y="2181121"/>
                </a:lnTo>
                <a:lnTo>
                  <a:pt x="2578077" y="2166829"/>
                </a:lnTo>
                <a:lnTo>
                  <a:pt x="2570456" y="2152536"/>
                </a:lnTo>
                <a:lnTo>
                  <a:pt x="2563152" y="2139514"/>
                </a:lnTo>
                <a:lnTo>
                  <a:pt x="2555531" y="2127445"/>
                </a:lnTo>
                <a:lnTo>
                  <a:pt x="2548228" y="2115693"/>
                </a:lnTo>
                <a:lnTo>
                  <a:pt x="2540925" y="2104894"/>
                </a:lnTo>
                <a:lnTo>
                  <a:pt x="2533621" y="2095048"/>
                </a:lnTo>
                <a:lnTo>
                  <a:pt x="2526318" y="2085520"/>
                </a:lnTo>
                <a:lnTo>
                  <a:pt x="2519332" y="2076309"/>
                </a:lnTo>
                <a:lnTo>
                  <a:pt x="2512347" y="2068051"/>
                </a:lnTo>
                <a:lnTo>
                  <a:pt x="2498375" y="2052488"/>
                </a:lnTo>
                <a:lnTo>
                  <a:pt x="2485356" y="2038513"/>
                </a:lnTo>
                <a:lnTo>
                  <a:pt x="2472972" y="2025808"/>
                </a:lnTo>
                <a:lnTo>
                  <a:pt x="2442806" y="2009610"/>
                </a:lnTo>
                <a:lnTo>
                  <a:pt x="2412640" y="1993729"/>
                </a:lnTo>
                <a:lnTo>
                  <a:pt x="2382474" y="1979437"/>
                </a:lnTo>
                <a:lnTo>
                  <a:pt x="2352943" y="1965144"/>
                </a:lnTo>
                <a:lnTo>
                  <a:pt x="2322777" y="1951487"/>
                </a:lnTo>
                <a:lnTo>
                  <a:pt x="2292612" y="1938465"/>
                </a:lnTo>
                <a:lnTo>
                  <a:pt x="2262446" y="1925760"/>
                </a:lnTo>
                <a:lnTo>
                  <a:pt x="2231645" y="1913373"/>
                </a:lnTo>
                <a:lnTo>
                  <a:pt x="2200526" y="1900986"/>
                </a:lnTo>
                <a:lnTo>
                  <a:pt x="2168772" y="1888599"/>
                </a:lnTo>
                <a:lnTo>
                  <a:pt x="2103042" y="1864143"/>
                </a:lnTo>
                <a:lnTo>
                  <a:pt x="1960151" y="1811419"/>
                </a:lnTo>
                <a:close/>
                <a:moveTo>
                  <a:pt x="1782331" y="1695490"/>
                </a:moveTo>
                <a:lnTo>
                  <a:pt x="1773122" y="1713594"/>
                </a:lnTo>
                <a:lnTo>
                  <a:pt x="1767724" y="1723440"/>
                </a:lnTo>
                <a:lnTo>
                  <a:pt x="1761691" y="1733286"/>
                </a:lnTo>
                <a:lnTo>
                  <a:pt x="1755340" y="1744085"/>
                </a:lnTo>
                <a:lnTo>
                  <a:pt x="1748037" y="1755201"/>
                </a:lnTo>
                <a:lnTo>
                  <a:pt x="1740416" y="1766636"/>
                </a:lnTo>
                <a:lnTo>
                  <a:pt x="1731843" y="1778705"/>
                </a:lnTo>
                <a:lnTo>
                  <a:pt x="1722951" y="1790139"/>
                </a:lnTo>
                <a:lnTo>
                  <a:pt x="1713425" y="1802526"/>
                </a:lnTo>
                <a:lnTo>
                  <a:pt x="1703264" y="1814278"/>
                </a:lnTo>
                <a:lnTo>
                  <a:pt x="1692468" y="1826665"/>
                </a:lnTo>
                <a:lnTo>
                  <a:pt x="1681037" y="1838734"/>
                </a:lnTo>
                <a:lnTo>
                  <a:pt x="1668653" y="1851121"/>
                </a:lnTo>
                <a:lnTo>
                  <a:pt x="1655634" y="1863508"/>
                </a:lnTo>
                <a:lnTo>
                  <a:pt x="1641980" y="1875577"/>
                </a:lnTo>
                <a:lnTo>
                  <a:pt x="1627373" y="1887964"/>
                </a:lnTo>
                <a:lnTo>
                  <a:pt x="1612131" y="1899716"/>
                </a:lnTo>
                <a:lnTo>
                  <a:pt x="1596255" y="1911467"/>
                </a:lnTo>
                <a:lnTo>
                  <a:pt x="1579425" y="1922901"/>
                </a:lnTo>
                <a:lnTo>
                  <a:pt x="1561643" y="1933700"/>
                </a:lnTo>
                <a:lnTo>
                  <a:pt x="1543544" y="1944499"/>
                </a:lnTo>
                <a:lnTo>
                  <a:pt x="1524174" y="1954980"/>
                </a:lnTo>
                <a:lnTo>
                  <a:pt x="1504169" y="1964509"/>
                </a:lnTo>
                <a:lnTo>
                  <a:pt x="1506392" y="1967050"/>
                </a:lnTo>
                <a:lnTo>
                  <a:pt x="1509250" y="1970543"/>
                </a:lnTo>
                <a:lnTo>
                  <a:pt x="1517188" y="1980707"/>
                </a:lnTo>
                <a:lnTo>
                  <a:pt x="1527032" y="1995000"/>
                </a:lnTo>
                <a:lnTo>
                  <a:pt x="1539416" y="2011833"/>
                </a:lnTo>
                <a:lnTo>
                  <a:pt x="1567041" y="2052488"/>
                </a:lnTo>
                <a:lnTo>
                  <a:pt x="1597525" y="2097589"/>
                </a:lnTo>
                <a:lnTo>
                  <a:pt x="1652776" y="2181439"/>
                </a:lnTo>
                <a:lnTo>
                  <a:pt x="1679767" y="2222411"/>
                </a:lnTo>
                <a:lnTo>
                  <a:pt x="1694056" y="2203354"/>
                </a:lnTo>
                <a:lnTo>
                  <a:pt x="1707392" y="2184615"/>
                </a:lnTo>
                <a:lnTo>
                  <a:pt x="1720411" y="2165558"/>
                </a:lnTo>
                <a:lnTo>
                  <a:pt x="1732795" y="2146501"/>
                </a:lnTo>
                <a:lnTo>
                  <a:pt x="1744544" y="2128080"/>
                </a:lnTo>
                <a:lnTo>
                  <a:pt x="1755658" y="2109341"/>
                </a:lnTo>
                <a:lnTo>
                  <a:pt x="1766136" y="2090919"/>
                </a:lnTo>
                <a:lnTo>
                  <a:pt x="1776615" y="2072815"/>
                </a:lnTo>
                <a:lnTo>
                  <a:pt x="1785824" y="2054393"/>
                </a:lnTo>
                <a:lnTo>
                  <a:pt x="1795032" y="2036925"/>
                </a:lnTo>
                <a:lnTo>
                  <a:pt x="1803606" y="2019456"/>
                </a:lnTo>
                <a:lnTo>
                  <a:pt x="1811862" y="2002305"/>
                </a:lnTo>
                <a:lnTo>
                  <a:pt x="1819165" y="1985471"/>
                </a:lnTo>
                <a:lnTo>
                  <a:pt x="1826151" y="1968955"/>
                </a:lnTo>
                <a:lnTo>
                  <a:pt x="1833137" y="1953075"/>
                </a:lnTo>
                <a:lnTo>
                  <a:pt x="1839170" y="1937829"/>
                </a:lnTo>
                <a:lnTo>
                  <a:pt x="1844885" y="1922584"/>
                </a:lnTo>
                <a:lnTo>
                  <a:pt x="1850601" y="1907974"/>
                </a:lnTo>
                <a:lnTo>
                  <a:pt x="1859810" y="1880976"/>
                </a:lnTo>
                <a:lnTo>
                  <a:pt x="1867430" y="1855885"/>
                </a:lnTo>
                <a:lnTo>
                  <a:pt x="1873781" y="1833970"/>
                </a:lnTo>
                <a:lnTo>
                  <a:pt x="1878544" y="1815230"/>
                </a:lnTo>
                <a:lnTo>
                  <a:pt x="1882037" y="1799032"/>
                </a:lnTo>
                <a:lnTo>
                  <a:pt x="1884260" y="1786963"/>
                </a:lnTo>
                <a:lnTo>
                  <a:pt x="1885212" y="1778387"/>
                </a:lnTo>
                <a:lnTo>
                  <a:pt x="1782331" y="1695490"/>
                </a:lnTo>
                <a:close/>
                <a:moveTo>
                  <a:pt x="1006907" y="1695490"/>
                </a:moveTo>
                <a:lnTo>
                  <a:pt x="903708" y="1778387"/>
                </a:lnTo>
                <a:lnTo>
                  <a:pt x="904661" y="1786963"/>
                </a:lnTo>
                <a:lnTo>
                  <a:pt x="906883" y="1799032"/>
                </a:lnTo>
                <a:lnTo>
                  <a:pt x="910376" y="1815230"/>
                </a:lnTo>
                <a:lnTo>
                  <a:pt x="915139" y="1833970"/>
                </a:lnTo>
                <a:lnTo>
                  <a:pt x="921490" y="1855885"/>
                </a:lnTo>
                <a:lnTo>
                  <a:pt x="929428" y="1880976"/>
                </a:lnTo>
                <a:lnTo>
                  <a:pt x="938955" y="1907974"/>
                </a:lnTo>
                <a:lnTo>
                  <a:pt x="944353" y="1922584"/>
                </a:lnTo>
                <a:lnTo>
                  <a:pt x="949751" y="1937829"/>
                </a:lnTo>
                <a:lnTo>
                  <a:pt x="956102" y="1953075"/>
                </a:lnTo>
                <a:lnTo>
                  <a:pt x="962770" y="1968955"/>
                </a:lnTo>
                <a:lnTo>
                  <a:pt x="969756" y="1985471"/>
                </a:lnTo>
                <a:lnTo>
                  <a:pt x="977694" y="2002305"/>
                </a:lnTo>
                <a:lnTo>
                  <a:pt x="985315" y="2019456"/>
                </a:lnTo>
                <a:lnTo>
                  <a:pt x="993888" y="2036925"/>
                </a:lnTo>
                <a:lnTo>
                  <a:pt x="1003414" y="2054393"/>
                </a:lnTo>
                <a:lnTo>
                  <a:pt x="1012941" y="2072815"/>
                </a:lnTo>
                <a:lnTo>
                  <a:pt x="1023102" y="2090919"/>
                </a:lnTo>
                <a:lnTo>
                  <a:pt x="1033898" y="2109341"/>
                </a:lnTo>
                <a:lnTo>
                  <a:pt x="1045012" y="2128080"/>
                </a:lnTo>
                <a:lnTo>
                  <a:pt x="1056443" y="2146501"/>
                </a:lnTo>
                <a:lnTo>
                  <a:pt x="1068827" y="2165558"/>
                </a:lnTo>
                <a:lnTo>
                  <a:pt x="1081528" y="2184615"/>
                </a:lnTo>
                <a:lnTo>
                  <a:pt x="1095182" y="2203354"/>
                </a:lnTo>
                <a:lnTo>
                  <a:pt x="1109154" y="2222411"/>
                </a:lnTo>
                <a:lnTo>
                  <a:pt x="1134874" y="2183027"/>
                </a:lnTo>
                <a:lnTo>
                  <a:pt x="1159325" y="2145231"/>
                </a:lnTo>
                <a:lnTo>
                  <a:pt x="1187903" y="2101400"/>
                </a:lnTo>
                <a:lnTo>
                  <a:pt x="1217751" y="2056934"/>
                </a:lnTo>
                <a:lnTo>
                  <a:pt x="1231723" y="2035972"/>
                </a:lnTo>
                <a:lnTo>
                  <a:pt x="1245377" y="2016280"/>
                </a:lnTo>
                <a:lnTo>
                  <a:pt x="1258078" y="1998811"/>
                </a:lnTo>
                <a:lnTo>
                  <a:pt x="1268875" y="1983883"/>
                </a:lnTo>
                <a:lnTo>
                  <a:pt x="1278083" y="1972449"/>
                </a:lnTo>
                <a:lnTo>
                  <a:pt x="1281894" y="1968003"/>
                </a:lnTo>
                <a:lnTo>
                  <a:pt x="1285387" y="1964509"/>
                </a:lnTo>
                <a:lnTo>
                  <a:pt x="1264747" y="1954980"/>
                </a:lnTo>
                <a:lnTo>
                  <a:pt x="1246012" y="1944499"/>
                </a:lnTo>
                <a:lnTo>
                  <a:pt x="1227277" y="1933700"/>
                </a:lnTo>
                <a:lnTo>
                  <a:pt x="1209813" y="1922901"/>
                </a:lnTo>
                <a:lnTo>
                  <a:pt x="1192666" y="1911467"/>
                </a:lnTo>
                <a:lnTo>
                  <a:pt x="1176789" y="1899716"/>
                </a:lnTo>
                <a:lnTo>
                  <a:pt x="1161547" y="1887964"/>
                </a:lnTo>
                <a:lnTo>
                  <a:pt x="1146941" y="1875577"/>
                </a:lnTo>
                <a:lnTo>
                  <a:pt x="1133604" y="1863508"/>
                </a:lnTo>
                <a:lnTo>
                  <a:pt x="1120585" y="1851121"/>
                </a:lnTo>
                <a:lnTo>
                  <a:pt x="1108519" y="1838734"/>
                </a:lnTo>
                <a:lnTo>
                  <a:pt x="1096453" y="1826665"/>
                </a:lnTo>
                <a:lnTo>
                  <a:pt x="1085656" y="1814278"/>
                </a:lnTo>
                <a:lnTo>
                  <a:pt x="1075813" y="1802526"/>
                </a:lnTo>
                <a:lnTo>
                  <a:pt x="1065969" y="1790139"/>
                </a:lnTo>
                <a:lnTo>
                  <a:pt x="1057078" y="1778705"/>
                </a:lnTo>
                <a:lnTo>
                  <a:pt x="1048822" y="1766636"/>
                </a:lnTo>
                <a:lnTo>
                  <a:pt x="1041201" y="1755201"/>
                </a:lnTo>
                <a:lnTo>
                  <a:pt x="1034216" y="1744085"/>
                </a:lnTo>
                <a:lnTo>
                  <a:pt x="1027547" y="1733286"/>
                </a:lnTo>
                <a:lnTo>
                  <a:pt x="1021514" y="1723440"/>
                </a:lnTo>
                <a:lnTo>
                  <a:pt x="1016433" y="1713594"/>
                </a:lnTo>
                <a:lnTo>
                  <a:pt x="1006907" y="1695490"/>
                </a:lnTo>
                <a:close/>
                <a:moveTo>
                  <a:pt x="1002462" y="1582737"/>
                </a:moveTo>
                <a:lnTo>
                  <a:pt x="1006590" y="1582737"/>
                </a:lnTo>
                <a:lnTo>
                  <a:pt x="1010718" y="1583690"/>
                </a:lnTo>
                <a:lnTo>
                  <a:pt x="1014528" y="1584643"/>
                </a:lnTo>
                <a:lnTo>
                  <a:pt x="1018656" y="1586231"/>
                </a:lnTo>
                <a:lnTo>
                  <a:pt x="1021832" y="1588454"/>
                </a:lnTo>
                <a:lnTo>
                  <a:pt x="1024689" y="1590995"/>
                </a:lnTo>
                <a:lnTo>
                  <a:pt x="1027865" y="1593854"/>
                </a:lnTo>
                <a:lnTo>
                  <a:pt x="1030088" y="1597347"/>
                </a:lnTo>
                <a:lnTo>
                  <a:pt x="1032310" y="1600524"/>
                </a:lnTo>
                <a:lnTo>
                  <a:pt x="1033898" y="1604653"/>
                </a:lnTo>
                <a:lnTo>
                  <a:pt x="1034216" y="1606241"/>
                </a:lnTo>
                <a:lnTo>
                  <a:pt x="1036756" y="1612593"/>
                </a:lnTo>
                <a:lnTo>
                  <a:pt x="1040884" y="1623074"/>
                </a:lnTo>
                <a:lnTo>
                  <a:pt x="1047234" y="1637049"/>
                </a:lnTo>
                <a:lnTo>
                  <a:pt x="1055808" y="1654518"/>
                </a:lnTo>
                <a:lnTo>
                  <a:pt x="1060889" y="1664046"/>
                </a:lnTo>
                <a:lnTo>
                  <a:pt x="1066922" y="1674528"/>
                </a:lnTo>
                <a:lnTo>
                  <a:pt x="1073273" y="1685326"/>
                </a:lnTo>
                <a:lnTo>
                  <a:pt x="1080258" y="1696443"/>
                </a:lnTo>
                <a:lnTo>
                  <a:pt x="1088514" y="1708195"/>
                </a:lnTo>
                <a:lnTo>
                  <a:pt x="1096770" y="1720264"/>
                </a:lnTo>
                <a:lnTo>
                  <a:pt x="1106296" y="1732651"/>
                </a:lnTo>
                <a:lnTo>
                  <a:pt x="1117092" y="1745355"/>
                </a:lnTo>
                <a:lnTo>
                  <a:pt x="1128841" y="1758695"/>
                </a:lnTo>
                <a:lnTo>
                  <a:pt x="1141860" y="1771717"/>
                </a:lnTo>
                <a:lnTo>
                  <a:pt x="1155832" y="1785057"/>
                </a:lnTo>
                <a:lnTo>
                  <a:pt x="1171074" y="1798715"/>
                </a:lnTo>
                <a:lnTo>
                  <a:pt x="1187268" y="1812054"/>
                </a:lnTo>
                <a:lnTo>
                  <a:pt x="1203780" y="1825394"/>
                </a:lnTo>
                <a:lnTo>
                  <a:pt x="1221244" y="1838734"/>
                </a:lnTo>
                <a:lnTo>
                  <a:pt x="1239979" y="1851756"/>
                </a:lnTo>
                <a:lnTo>
                  <a:pt x="1259031" y="1864778"/>
                </a:lnTo>
                <a:lnTo>
                  <a:pt x="1278718" y="1877165"/>
                </a:lnTo>
                <a:lnTo>
                  <a:pt x="1299041" y="1889552"/>
                </a:lnTo>
                <a:lnTo>
                  <a:pt x="1319998" y="1900986"/>
                </a:lnTo>
                <a:lnTo>
                  <a:pt x="1340955" y="1911785"/>
                </a:lnTo>
                <a:lnTo>
                  <a:pt x="1362548" y="1922266"/>
                </a:lnTo>
                <a:lnTo>
                  <a:pt x="1427008" y="1922266"/>
                </a:lnTo>
                <a:lnTo>
                  <a:pt x="1436216" y="1918772"/>
                </a:lnTo>
                <a:lnTo>
                  <a:pt x="1445742" y="1914643"/>
                </a:lnTo>
                <a:lnTo>
                  <a:pt x="1454951" y="1910515"/>
                </a:lnTo>
                <a:lnTo>
                  <a:pt x="1464795" y="1906068"/>
                </a:lnTo>
                <a:lnTo>
                  <a:pt x="1474321" y="1901304"/>
                </a:lnTo>
                <a:lnTo>
                  <a:pt x="1484164" y="1896222"/>
                </a:lnTo>
                <a:lnTo>
                  <a:pt x="1493690" y="1890822"/>
                </a:lnTo>
                <a:lnTo>
                  <a:pt x="1503534" y="1885423"/>
                </a:lnTo>
                <a:lnTo>
                  <a:pt x="1522586" y="1873354"/>
                </a:lnTo>
                <a:lnTo>
                  <a:pt x="1541638" y="1860967"/>
                </a:lnTo>
                <a:lnTo>
                  <a:pt x="1560373" y="1847309"/>
                </a:lnTo>
                <a:lnTo>
                  <a:pt x="1578155" y="1833652"/>
                </a:lnTo>
                <a:lnTo>
                  <a:pt x="1595619" y="1819677"/>
                </a:lnTo>
                <a:lnTo>
                  <a:pt x="1612131" y="1805067"/>
                </a:lnTo>
                <a:lnTo>
                  <a:pt x="1628326" y="1791092"/>
                </a:lnTo>
                <a:lnTo>
                  <a:pt x="1643250" y="1776482"/>
                </a:lnTo>
                <a:lnTo>
                  <a:pt x="1656904" y="1762189"/>
                </a:lnTo>
                <a:lnTo>
                  <a:pt x="1668970" y="1748849"/>
                </a:lnTo>
                <a:lnTo>
                  <a:pt x="1680719" y="1735509"/>
                </a:lnTo>
                <a:lnTo>
                  <a:pt x="1690245" y="1723440"/>
                </a:lnTo>
                <a:lnTo>
                  <a:pt x="1698819" y="1711371"/>
                </a:lnTo>
                <a:lnTo>
                  <a:pt x="1706757" y="1699937"/>
                </a:lnTo>
                <a:lnTo>
                  <a:pt x="1714060" y="1688820"/>
                </a:lnTo>
                <a:lnTo>
                  <a:pt x="1720411" y="1678021"/>
                </a:lnTo>
                <a:lnTo>
                  <a:pt x="1726444" y="1667540"/>
                </a:lnTo>
                <a:lnTo>
                  <a:pt x="1731843" y="1658012"/>
                </a:lnTo>
                <a:lnTo>
                  <a:pt x="1740734" y="1640543"/>
                </a:lnTo>
                <a:lnTo>
                  <a:pt x="1747084" y="1625615"/>
                </a:lnTo>
                <a:lnTo>
                  <a:pt x="1751847" y="1614499"/>
                </a:lnTo>
                <a:lnTo>
                  <a:pt x="1754705" y="1607193"/>
                </a:lnTo>
                <a:lnTo>
                  <a:pt x="1755340" y="1604335"/>
                </a:lnTo>
                <a:lnTo>
                  <a:pt x="1755658" y="1604335"/>
                </a:lnTo>
                <a:lnTo>
                  <a:pt x="1757245" y="1600524"/>
                </a:lnTo>
                <a:lnTo>
                  <a:pt x="1759151" y="1597347"/>
                </a:lnTo>
                <a:lnTo>
                  <a:pt x="1761373" y="1593854"/>
                </a:lnTo>
                <a:lnTo>
                  <a:pt x="1764231" y="1590995"/>
                </a:lnTo>
                <a:lnTo>
                  <a:pt x="1767089" y="1588454"/>
                </a:lnTo>
                <a:lnTo>
                  <a:pt x="1770899" y="1586231"/>
                </a:lnTo>
                <a:lnTo>
                  <a:pt x="1774710" y="1584643"/>
                </a:lnTo>
                <a:lnTo>
                  <a:pt x="1778838" y="1583690"/>
                </a:lnTo>
                <a:lnTo>
                  <a:pt x="1782966" y="1582737"/>
                </a:lnTo>
                <a:lnTo>
                  <a:pt x="1786776" y="1582737"/>
                </a:lnTo>
                <a:lnTo>
                  <a:pt x="1790904" y="1583690"/>
                </a:lnTo>
                <a:lnTo>
                  <a:pt x="1794715" y="1584325"/>
                </a:lnTo>
                <a:lnTo>
                  <a:pt x="1798525" y="1585913"/>
                </a:lnTo>
                <a:lnTo>
                  <a:pt x="1802018" y="1588137"/>
                </a:lnTo>
                <a:lnTo>
                  <a:pt x="1805511" y="1590360"/>
                </a:lnTo>
                <a:lnTo>
                  <a:pt x="1808051" y="1593218"/>
                </a:lnTo>
                <a:lnTo>
                  <a:pt x="1940781" y="1708195"/>
                </a:lnTo>
                <a:lnTo>
                  <a:pt x="1941734" y="1708512"/>
                </a:lnTo>
                <a:lnTo>
                  <a:pt x="1943004" y="1708512"/>
                </a:lnTo>
                <a:lnTo>
                  <a:pt x="2024611" y="1739321"/>
                </a:lnTo>
                <a:lnTo>
                  <a:pt x="2103995" y="1768859"/>
                </a:lnTo>
                <a:lnTo>
                  <a:pt x="2179886" y="1798079"/>
                </a:lnTo>
                <a:lnTo>
                  <a:pt x="2217673" y="1812372"/>
                </a:lnTo>
                <a:lnTo>
                  <a:pt x="2254190" y="1826982"/>
                </a:lnTo>
                <a:lnTo>
                  <a:pt x="2291024" y="1841910"/>
                </a:lnTo>
                <a:lnTo>
                  <a:pt x="2327223" y="1857155"/>
                </a:lnTo>
                <a:lnTo>
                  <a:pt x="2363105" y="1872401"/>
                </a:lnTo>
                <a:lnTo>
                  <a:pt x="2398351" y="1888282"/>
                </a:lnTo>
                <a:lnTo>
                  <a:pt x="2434233" y="1905115"/>
                </a:lnTo>
                <a:lnTo>
                  <a:pt x="2469479" y="1922584"/>
                </a:lnTo>
                <a:lnTo>
                  <a:pt x="2504726" y="1940370"/>
                </a:lnTo>
                <a:lnTo>
                  <a:pt x="2539655" y="1959427"/>
                </a:lnTo>
                <a:lnTo>
                  <a:pt x="2547276" y="1964826"/>
                </a:lnTo>
                <a:lnTo>
                  <a:pt x="2560612" y="1978484"/>
                </a:lnTo>
                <a:lnTo>
                  <a:pt x="2575219" y="1994365"/>
                </a:lnTo>
                <a:lnTo>
                  <a:pt x="2583157" y="2002940"/>
                </a:lnTo>
                <a:lnTo>
                  <a:pt x="2591413" y="2012151"/>
                </a:lnTo>
                <a:lnTo>
                  <a:pt x="2599669" y="2021679"/>
                </a:lnTo>
                <a:lnTo>
                  <a:pt x="2607925" y="2032478"/>
                </a:lnTo>
                <a:lnTo>
                  <a:pt x="2616498" y="2043595"/>
                </a:lnTo>
                <a:lnTo>
                  <a:pt x="2625072" y="2055664"/>
                </a:lnTo>
                <a:lnTo>
                  <a:pt x="2633963" y="2068051"/>
                </a:lnTo>
                <a:lnTo>
                  <a:pt x="2642854" y="2082026"/>
                </a:lnTo>
                <a:lnTo>
                  <a:pt x="2651427" y="2096318"/>
                </a:lnTo>
                <a:lnTo>
                  <a:pt x="2660318" y="2111564"/>
                </a:lnTo>
                <a:lnTo>
                  <a:pt x="2668892" y="2128080"/>
                </a:lnTo>
                <a:lnTo>
                  <a:pt x="2677465" y="2145231"/>
                </a:lnTo>
                <a:lnTo>
                  <a:pt x="2686039" y="2163335"/>
                </a:lnTo>
                <a:lnTo>
                  <a:pt x="2694612" y="2182709"/>
                </a:lnTo>
                <a:lnTo>
                  <a:pt x="2702868" y="2203037"/>
                </a:lnTo>
                <a:lnTo>
                  <a:pt x="2710489" y="2224317"/>
                </a:lnTo>
                <a:lnTo>
                  <a:pt x="2718428" y="2246867"/>
                </a:lnTo>
                <a:lnTo>
                  <a:pt x="2725731" y="2271006"/>
                </a:lnTo>
                <a:lnTo>
                  <a:pt x="2733034" y="2296097"/>
                </a:lnTo>
                <a:lnTo>
                  <a:pt x="2740020" y="2322459"/>
                </a:lnTo>
                <a:lnTo>
                  <a:pt x="2746371" y="2350409"/>
                </a:lnTo>
                <a:lnTo>
                  <a:pt x="2752721" y="2379630"/>
                </a:lnTo>
                <a:lnTo>
                  <a:pt x="2758437" y="2410121"/>
                </a:lnTo>
                <a:lnTo>
                  <a:pt x="2763835" y="2442200"/>
                </a:lnTo>
                <a:lnTo>
                  <a:pt x="2768598" y="2475867"/>
                </a:lnTo>
                <a:lnTo>
                  <a:pt x="2773361" y="2510804"/>
                </a:lnTo>
                <a:lnTo>
                  <a:pt x="2777172" y="2547647"/>
                </a:lnTo>
                <a:lnTo>
                  <a:pt x="2780982" y="2586396"/>
                </a:lnTo>
                <a:lnTo>
                  <a:pt x="2780982" y="2586079"/>
                </a:lnTo>
                <a:lnTo>
                  <a:pt x="2781617" y="2597830"/>
                </a:lnTo>
                <a:lnTo>
                  <a:pt x="2781935" y="2615617"/>
                </a:lnTo>
                <a:lnTo>
                  <a:pt x="2783522" y="2668023"/>
                </a:lnTo>
                <a:lnTo>
                  <a:pt x="2784158" y="2740439"/>
                </a:lnTo>
                <a:lnTo>
                  <a:pt x="2785428" y="2828418"/>
                </a:lnTo>
                <a:lnTo>
                  <a:pt x="2787650" y="3030738"/>
                </a:lnTo>
                <a:lnTo>
                  <a:pt x="2789238" y="3238775"/>
                </a:lnTo>
                <a:lnTo>
                  <a:pt x="2789238" y="3241633"/>
                </a:lnTo>
                <a:lnTo>
                  <a:pt x="2788921" y="3244174"/>
                </a:lnTo>
                <a:lnTo>
                  <a:pt x="2788286" y="3247033"/>
                </a:lnTo>
                <a:lnTo>
                  <a:pt x="2787650" y="3249891"/>
                </a:lnTo>
                <a:lnTo>
                  <a:pt x="2786380" y="3252114"/>
                </a:lnTo>
                <a:lnTo>
                  <a:pt x="2784793" y="3254655"/>
                </a:lnTo>
                <a:lnTo>
                  <a:pt x="2783522" y="3256879"/>
                </a:lnTo>
                <a:lnTo>
                  <a:pt x="2781935" y="3259102"/>
                </a:lnTo>
                <a:lnTo>
                  <a:pt x="2780030" y="3261008"/>
                </a:lnTo>
                <a:lnTo>
                  <a:pt x="2777807" y="3262913"/>
                </a:lnTo>
                <a:lnTo>
                  <a:pt x="2775584" y="3264501"/>
                </a:lnTo>
                <a:lnTo>
                  <a:pt x="2773361" y="3265772"/>
                </a:lnTo>
                <a:lnTo>
                  <a:pt x="2770821" y="3267360"/>
                </a:lnTo>
                <a:lnTo>
                  <a:pt x="2768281" y="3267995"/>
                </a:lnTo>
                <a:lnTo>
                  <a:pt x="2765740" y="3268948"/>
                </a:lnTo>
                <a:lnTo>
                  <a:pt x="2762565" y="3269583"/>
                </a:lnTo>
                <a:lnTo>
                  <a:pt x="2730176" y="3274030"/>
                </a:lnTo>
                <a:lnTo>
                  <a:pt x="2693660" y="3278476"/>
                </a:lnTo>
                <a:lnTo>
                  <a:pt x="2609830" y="3288322"/>
                </a:lnTo>
                <a:lnTo>
                  <a:pt x="2519332" y="3298486"/>
                </a:lnTo>
                <a:lnTo>
                  <a:pt x="2428199" y="3308650"/>
                </a:lnTo>
                <a:lnTo>
                  <a:pt x="2275465" y="3324530"/>
                </a:lnTo>
                <a:lnTo>
                  <a:pt x="2208782" y="3331200"/>
                </a:lnTo>
                <a:lnTo>
                  <a:pt x="2162422" y="3334376"/>
                </a:lnTo>
                <a:lnTo>
                  <a:pt x="2115109" y="3337235"/>
                </a:lnTo>
                <a:lnTo>
                  <a:pt x="2066843" y="3340093"/>
                </a:lnTo>
                <a:lnTo>
                  <a:pt x="2017308" y="3342634"/>
                </a:lnTo>
                <a:lnTo>
                  <a:pt x="1967137" y="3344858"/>
                </a:lnTo>
                <a:lnTo>
                  <a:pt x="1915696" y="3347081"/>
                </a:lnTo>
                <a:lnTo>
                  <a:pt x="1812497" y="3350575"/>
                </a:lnTo>
                <a:lnTo>
                  <a:pt x="1708027" y="3353433"/>
                </a:lnTo>
                <a:lnTo>
                  <a:pt x="1603875" y="3355657"/>
                </a:lnTo>
                <a:lnTo>
                  <a:pt x="1500359" y="3356927"/>
                </a:lnTo>
                <a:lnTo>
                  <a:pt x="1399382" y="3357562"/>
                </a:lnTo>
                <a:lnTo>
                  <a:pt x="1397159" y="3357245"/>
                </a:lnTo>
                <a:lnTo>
                  <a:pt x="1394619" y="3356292"/>
                </a:lnTo>
                <a:lnTo>
                  <a:pt x="1392396" y="3357245"/>
                </a:lnTo>
                <a:lnTo>
                  <a:pt x="1389856" y="3357562"/>
                </a:lnTo>
                <a:lnTo>
                  <a:pt x="1287609" y="3356927"/>
                </a:lnTo>
                <a:lnTo>
                  <a:pt x="1180917" y="3355657"/>
                </a:lnTo>
                <a:lnTo>
                  <a:pt x="1071367" y="3353433"/>
                </a:lnTo>
                <a:lnTo>
                  <a:pt x="961182" y="3350575"/>
                </a:lnTo>
                <a:lnTo>
                  <a:pt x="851950" y="3347081"/>
                </a:lnTo>
                <a:lnTo>
                  <a:pt x="798604" y="3344858"/>
                </a:lnTo>
                <a:lnTo>
                  <a:pt x="745893" y="3342634"/>
                </a:lnTo>
                <a:lnTo>
                  <a:pt x="694452" y="3340093"/>
                </a:lnTo>
                <a:lnTo>
                  <a:pt x="644281" y="3337235"/>
                </a:lnTo>
                <a:lnTo>
                  <a:pt x="596016" y="3334376"/>
                </a:lnTo>
                <a:lnTo>
                  <a:pt x="549973" y="3331200"/>
                </a:lnTo>
                <a:lnTo>
                  <a:pt x="488371" y="3324530"/>
                </a:lnTo>
                <a:lnTo>
                  <a:pt x="346432" y="3308650"/>
                </a:lnTo>
                <a:lnTo>
                  <a:pt x="261332" y="3298804"/>
                </a:lnTo>
                <a:lnTo>
                  <a:pt x="175280" y="3288322"/>
                </a:lnTo>
                <a:lnTo>
                  <a:pt x="95261" y="3278476"/>
                </a:lnTo>
                <a:lnTo>
                  <a:pt x="26356" y="3269583"/>
                </a:lnTo>
                <a:lnTo>
                  <a:pt x="23815" y="3268948"/>
                </a:lnTo>
                <a:lnTo>
                  <a:pt x="20957" y="3267995"/>
                </a:lnTo>
                <a:lnTo>
                  <a:pt x="18100" y="3267360"/>
                </a:lnTo>
                <a:lnTo>
                  <a:pt x="15877" y="3265772"/>
                </a:lnTo>
                <a:lnTo>
                  <a:pt x="13337" y="3264501"/>
                </a:lnTo>
                <a:lnTo>
                  <a:pt x="11114" y="3262913"/>
                </a:lnTo>
                <a:lnTo>
                  <a:pt x="9209" y="3261008"/>
                </a:lnTo>
                <a:lnTo>
                  <a:pt x="7621" y="3259102"/>
                </a:lnTo>
                <a:lnTo>
                  <a:pt x="5716" y="3256879"/>
                </a:lnTo>
                <a:lnTo>
                  <a:pt x="4128" y="3254655"/>
                </a:lnTo>
                <a:lnTo>
                  <a:pt x="3175" y="3252114"/>
                </a:lnTo>
                <a:lnTo>
                  <a:pt x="1905" y="3249891"/>
                </a:lnTo>
                <a:lnTo>
                  <a:pt x="635" y="3247033"/>
                </a:lnTo>
                <a:lnTo>
                  <a:pt x="318" y="3244174"/>
                </a:lnTo>
                <a:lnTo>
                  <a:pt x="0" y="3241633"/>
                </a:lnTo>
                <a:lnTo>
                  <a:pt x="0" y="3238775"/>
                </a:lnTo>
                <a:lnTo>
                  <a:pt x="3493" y="2876378"/>
                </a:lnTo>
                <a:lnTo>
                  <a:pt x="5398" y="2720747"/>
                </a:lnTo>
                <a:lnTo>
                  <a:pt x="6033" y="2660718"/>
                </a:lnTo>
                <a:lnTo>
                  <a:pt x="6986" y="2615617"/>
                </a:lnTo>
                <a:lnTo>
                  <a:pt x="7938" y="2597830"/>
                </a:lnTo>
                <a:lnTo>
                  <a:pt x="8256" y="2586396"/>
                </a:lnTo>
                <a:lnTo>
                  <a:pt x="12066" y="2547647"/>
                </a:lnTo>
                <a:lnTo>
                  <a:pt x="15877" y="2510804"/>
                </a:lnTo>
                <a:lnTo>
                  <a:pt x="20640" y="2475867"/>
                </a:lnTo>
                <a:lnTo>
                  <a:pt x="25403" y="2442200"/>
                </a:lnTo>
                <a:lnTo>
                  <a:pt x="30801" y="2410121"/>
                </a:lnTo>
                <a:lnTo>
                  <a:pt x="36517" y="2379630"/>
                </a:lnTo>
                <a:lnTo>
                  <a:pt x="42867" y="2350409"/>
                </a:lnTo>
                <a:lnTo>
                  <a:pt x="49536" y="2322459"/>
                </a:lnTo>
                <a:lnTo>
                  <a:pt x="56204" y="2296097"/>
                </a:lnTo>
                <a:lnTo>
                  <a:pt x="63507" y="2271006"/>
                </a:lnTo>
                <a:lnTo>
                  <a:pt x="71128" y="2246867"/>
                </a:lnTo>
                <a:lnTo>
                  <a:pt x="78431" y="2224317"/>
                </a:lnTo>
                <a:lnTo>
                  <a:pt x="86687" y="2203037"/>
                </a:lnTo>
                <a:lnTo>
                  <a:pt x="94943" y="2182709"/>
                </a:lnTo>
                <a:lnTo>
                  <a:pt x="102882" y="2163335"/>
                </a:lnTo>
                <a:lnTo>
                  <a:pt x="111455" y="2145231"/>
                </a:lnTo>
                <a:lnTo>
                  <a:pt x="120029" y="2128080"/>
                </a:lnTo>
                <a:lnTo>
                  <a:pt x="128602" y="2111564"/>
                </a:lnTo>
                <a:lnTo>
                  <a:pt x="137493" y="2096318"/>
                </a:lnTo>
                <a:lnTo>
                  <a:pt x="146384" y="2082026"/>
                </a:lnTo>
                <a:lnTo>
                  <a:pt x="154958" y="2068051"/>
                </a:lnTo>
                <a:lnTo>
                  <a:pt x="163849" y="2055664"/>
                </a:lnTo>
                <a:lnTo>
                  <a:pt x="172740" y="2043595"/>
                </a:lnTo>
                <a:lnTo>
                  <a:pt x="181313" y="2032478"/>
                </a:lnTo>
                <a:lnTo>
                  <a:pt x="189887" y="2021679"/>
                </a:lnTo>
                <a:lnTo>
                  <a:pt x="198143" y="2012151"/>
                </a:lnTo>
                <a:lnTo>
                  <a:pt x="206399" y="2002940"/>
                </a:lnTo>
                <a:lnTo>
                  <a:pt x="214019" y="1994365"/>
                </a:lnTo>
                <a:lnTo>
                  <a:pt x="228944" y="1978484"/>
                </a:lnTo>
                <a:lnTo>
                  <a:pt x="242280" y="1964826"/>
                </a:lnTo>
                <a:lnTo>
                  <a:pt x="249266" y="1959427"/>
                </a:lnTo>
                <a:lnTo>
                  <a:pt x="284512" y="1940370"/>
                </a:lnTo>
                <a:lnTo>
                  <a:pt x="320077" y="1922584"/>
                </a:lnTo>
                <a:lnTo>
                  <a:pt x="355323" y="1905115"/>
                </a:lnTo>
                <a:lnTo>
                  <a:pt x="390570" y="1888282"/>
                </a:lnTo>
                <a:lnTo>
                  <a:pt x="426134" y="1872401"/>
                </a:lnTo>
                <a:lnTo>
                  <a:pt x="462015" y="1857155"/>
                </a:lnTo>
                <a:lnTo>
                  <a:pt x="498214" y="1841910"/>
                </a:lnTo>
                <a:lnTo>
                  <a:pt x="534731" y="1826982"/>
                </a:lnTo>
                <a:lnTo>
                  <a:pt x="571565" y="1812372"/>
                </a:lnTo>
                <a:lnTo>
                  <a:pt x="609035" y="1798079"/>
                </a:lnTo>
                <a:lnTo>
                  <a:pt x="685561" y="1768859"/>
                </a:lnTo>
                <a:lnTo>
                  <a:pt x="764310" y="1739321"/>
                </a:lnTo>
                <a:lnTo>
                  <a:pt x="846234" y="1708512"/>
                </a:lnTo>
                <a:lnTo>
                  <a:pt x="847504" y="1708512"/>
                </a:lnTo>
                <a:lnTo>
                  <a:pt x="848774" y="1708195"/>
                </a:lnTo>
                <a:lnTo>
                  <a:pt x="980869" y="1593218"/>
                </a:lnTo>
                <a:lnTo>
                  <a:pt x="984045" y="1590360"/>
                </a:lnTo>
                <a:lnTo>
                  <a:pt x="987220" y="1588137"/>
                </a:lnTo>
                <a:lnTo>
                  <a:pt x="990713" y="1585913"/>
                </a:lnTo>
                <a:lnTo>
                  <a:pt x="994206" y="1584325"/>
                </a:lnTo>
                <a:lnTo>
                  <a:pt x="998334" y="1583690"/>
                </a:lnTo>
                <a:lnTo>
                  <a:pt x="1002462" y="1582737"/>
                </a:lnTo>
                <a:close/>
                <a:moveTo>
                  <a:pt x="1401605" y="0"/>
                </a:moveTo>
                <a:lnTo>
                  <a:pt x="1417801" y="317"/>
                </a:lnTo>
                <a:lnTo>
                  <a:pt x="1433680" y="952"/>
                </a:lnTo>
                <a:lnTo>
                  <a:pt x="1449241" y="2222"/>
                </a:lnTo>
                <a:lnTo>
                  <a:pt x="1464802" y="3492"/>
                </a:lnTo>
                <a:lnTo>
                  <a:pt x="1480046" y="5396"/>
                </a:lnTo>
                <a:lnTo>
                  <a:pt x="1495289" y="7618"/>
                </a:lnTo>
                <a:lnTo>
                  <a:pt x="1510215" y="10158"/>
                </a:lnTo>
                <a:lnTo>
                  <a:pt x="1525141" y="13332"/>
                </a:lnTo>
                <a:lnTo>
                  <a:pt x="1540067" y="17142"/>
                </a:lnTo>
                <a:lnTo>
                  <a:pt x="1554358" y="20633"/>
                </a:lnTo>
                <a:lnTo>
                  <a:pt x="1568649" y="25077"/>
                </a:lnTo>
                <a:lnTo>
                  <a:pt x="1582622" y="29522"/>
                </a:lnTo>
                <a:lnTo>
                  <a:pt x="1596278" y="34918"/>
                </a:lnTo>
                <a:lnTo>
                  <a:pt x="1610251" y="39997"/>
                </a:lnTo>
                <a:lnTo>
                  <a:pt x="1623589" y="46028"/>
                </a:lnTo>
                <a:lnTo>
                  <a:pt x="1636927" y="52060"/>
                </a:lnTo>
                <a:lnTo>
                  <a:pt x="1649948" y="58726"/>
                </a:lnTo>
                <a:lnTo>
                  <a:pt x="1662651" y="65392"/>
                </a:lnTo>
                <a:lnTo>
                  <a:pt x="1675354" y="72376"/>
                </a:lnTo>
                <a:lnTo>
                  <a:pt x="1687739" y="79677"/>
                </a:lnTo>
                <a:lnTo>
                  <a:pt x="1700124" y="87613"/>
                </a:lnTo>
                <a:lnTo>
                  <a:pt x="1711875" y="95866"/>
                </a:lnTo>
                <a:lnTo>
                  <a:pt x="1723942" y="104437"/>
                </a:lnTo>
                <a:lnTo>
                  <a:pt x="1735375" y="113325"/>
                </a:lnTo>
                <a:lnTo>
                  <a:pt x="1746490" y="122213"/>
                </a:lnTo>
                <a:lnTo>
                  <a:pt x="1757605" y="131737"/>
                </a:lnTo>
                <a:lnTo>
                  <a:pt x="1768720" y="141577"/>
                </a:lnTo>
                <a:lnTo>
                  <a:pt x="1779200" y="151418"/>
                </a:lnTo>
                <a:lnTo>
                  <a:pt x="1789680" y="161893"/>
                </a:lnTo>
                <a:lnTo>
                  <a:pt x="1800160" y="172369"/>
                </a:lnTo>
                <a:lnTo>
                  <a:pt x="1810005" y="183162"/>
                </a:lnTo>
                <a:lnTo>
                  <a:pt x="1819850" y="194272"/>
                </a:lnTo>
                <a:lnTo>
                  <a:pt x="1829059" y="205700"/>
                </a:lnTo>
                <a:lnTo>
                  <a:pt x="1838269" y="217445"/>
                </a:lnTo>
                <a:lnTo>
                  <a:pt x="1847479" y="229507"/>
                </a:lnTo>
                <a:lnTo>
                  <a:pt x="1856053" y="241570"/>
                </a:lnTo>
                <a:lnTo>
                  <a:pt x="1864628" y="253950"/>
                </a:lnTo>
                <a:lnTo>
                  <a:pt x="1872884" y="266965"/>
                </a:lnTo>
                <a:lnTo>
                  <a:pt x="1881141" y="279980"/>
                </a:lnTo>
                <a:lnTo>
                  <a:pt x="1888763" y="292995"/>
                </a:lnTo>
                <a:lnTo>
                  <a:pt x="1896385" y="306327"/>
                </a:lnTo>
                <a:lnTo>
                  <a:pt x="1903372" y="319977"/>
                </a:lnTo>
                <a:lnTo>
                  <a:pt x="1910358" y="334262"/>
                </a:lnTo>
                <a:lnTo>
                  <a:pt x="1917027" y="347912"/>
                </a:lnTo>
                <a:lnTo>
                  <a:pt x="1923696" y="362514"/>
                </a:lnTo>
                <a:lnTo>
                  <a:pt x="1929730" y="376799"/>
                </a:lnTo>
                <a:lnTo>
                  <a:pt x="1935764" y="391718"/>
                </a:lnTo>
                <a:lnTo>
                  <a:pt x="1941163" y="406638"/>
                </a:lnTo>
                <a:lnTo>
                  <a:pt x="1946879" y="421875"/>
                </a:lnTo>
                <a:lnTo>
                  <a:pt x="1951960" y="437112"/>
                </a:lnTo>
                <a:lnTo>
                  <a:pt x="1956406" y="452666"/>
                </a:lnTo>
                <a:lnTo>
                  <a:pt x="1961488" y="468221"/>
                </a:lnTo>
                <a:lnTo>
                  <a:pt x="1965298" y="484410"/>
                </a:lnTo>
                <a:lnTo>
                  <a:pt x="1969427" y="500282"/>
                </a:lnTo>
                <a:lnTo>
                  <a:pt x="1973238" y="516154"/>
                </a:lnTo>
                <a:lnTo>
                  <a:pt x="1976731" y="532661"/>
                </a:lnTo>
                <a:lnTo>
                  <a:pt x="1979589" y="549167"/>
                </a:lnTo>
                <a:lnTo>
                  <a:pt x="1982447" y="565992"/>
                </a:lnTo>
                <a:lnTo>
                  <a:pt x="1984670" y="582816"/>
                </a:lnTo>
                <a:lnTo>
                  <a:pt x="1986893" y="599323"/>
                </a:lnTo>
                <a:lnTo>
                  <a:pt x="1989116" y="616464"/>
                </a:lnTo>
                <a:lnTo>
                  <a:pt x="1990704" y="633923"/>
                </a:lnTo>
                <a:lnTo>
                  <a:pt x="1991657" y="651065"/>
                </a:lnTo>
                <a:lnTo>
                  <a:pt x="1992927" y="668524"/>
                </a:lnTo>
                <a:lnTo>
                  <a:pt x="2001184" y="672016"/>
                </a:lnTo>
                <a:lnTo>
                  <a:pt x="2009124" y="675190"/>
                </a:lnTo>
                <a:lnTo>
                  <a:pt x="2016745" y="679317"/>
                </a:lnTo>
                <a:lnTo>
                  <a:pt x="2024050" y="684078"/>
                </a:lnTo>
                <a:lnTo>
                  <a:pt x="2030719" y="688840"/>
                </a:lnTo>
                <a:lnTo>
                  <a:pt x="2037070" y="694554"/>
                </a:lnTo>
                <a:lnTo>
                  <a:pt x="2043422" y="700903"/>
                </a:lnTo>
                <a:lnTo>
                  <a:pt x="2049138" y="707251"/>
                </a:lnTo>
                <a:lnTo>
                  <a:pt x="2054219" y="714552"/>
                </a:lnTo>
                <a:lnTo>
                  <a:pt x="2058983" y="722171"/>
                </a:lnTo>
                <a:lnTo>
                  <a:pt x="2063111" y="730742"/>
                </a:lnTo>
                <a:lnTo>
                  <a:pt x="2066922" y="739630"/>
                </a:lnTo>
                <a:lnTo>
                  <a:pt x="2070098" y="748836"/>
                </a:lnTo>
                <a:lnTo>
                  <a:pt x="2072956" y="758676"/>
                </a:lnTo>
                <a:lnTo>
                  <a:pt x="2075179" y="769469"/>
                </a:lnTo>
                <a:lnTo>
                  <a:pt x="2076767" y="781214"/>
                </a:lnTo>
                <a:lnTo>
                  <a:pt x="2077719" y="790420"/>
                </a:lnTo>
                <a:lnTo>
                  <a:pt x="2078037" y="799626"/>
                </a:lnTo>
                <a:lnTo>
                  <a:pt x="2078037" y="808831"/>
                </a:lnTo>
                <a:lnTo>
                  <a:pt x="2078037" y="818672"/>
                </a:lnTo>
                <a:lnTo>
                  <a:pt x="2077402" y="828195"/>
                </a:lnTo>
                <a:lnTo>
                  <a:pt x="2076449" y="838353"/>
                </a:lnTo>
                <a:lnTo>
                  <a:pt x="2075179" y="847876"/>
                </a:lnTo>
                <a:lnTo>
                  <a:pt x="2073591" y="858034"/>
                </a:lnTo>
                <a:lnTo>
                  <a:pt x="2071686" y="867558"/>
                </a:lnTo>
                <a:lnTo>
                  <a:pt x="2069463" y="877716"/>
                </a:lnTo>
                <a:lnTo>
                  <a:pt x="2066922" y="887239"/>
                </a:lnTo>
                <a:lnTo>
                  <a:pt x="2064381" y="897079"/>
                </a:lnTo>
                <a:lnTo>
                  <a:pt x="2061206" y="906602"/>
                </a:lnTo>
                <a:lnTo>
                  <a:pt x="2057712" y="916443"/>
                </a:lnTo>
                <a:lnTo>
                  <a:pt x="2054219" y="925966"/>
                </a:lnTo>
                <a:lnTo>
                  <a:pt x="2050091" y="935172"/>
                </a:lnTo>
                <a:lnTo>
                  <a:pt x="2045645" y="944060"/>
                </a:lnTo>
                <a:lnTo>
                  <a:pt x="2041199" y="952948"/>
                </a:lnTo>
                <a:lnTo>
                  <a:pt x="2036435" y="962154"/>
                </a:lnTo>
                <a:lnTo>
                  <a:pt x="2031671" y="970090"/>
                </a:lnTo>
                <a:lnTo>
                  <a:pt x="2026273" y="978343"/>
                </a:lnTo>
                <a:lnTo>
                  <a:pt x="2020874" y="986597"/>
                </a:lnTo>
                <a:lnTo>
                  <a:pt x="2014840" y="993898"/>
                </a:lnTo>
                <a:lnTo>
                  <a:pt x="2008806" y="1001516"/>
                </a:lnTo>
                <a:lnTo>
                  <a:pt x="2002455" y="1008182"/>
                </a:lnTo>
                <a:lnTo>
                  <a:pt x="1996421" y="1014849"/>
                </a:lnTo>
                <a:lnTo>
                  <a:pt x="1989434" y="1020563"/>
                </a:lnTo>
                <a:lnTo>
                  <a:pt x="1982765" y="1026276"/>
                </a:lnTo>
                <a:lnTo>
                  <a:pt x="1975778" y="1031355"/>
                </a:lnTo>
                <a:lnTo>
                  <a:pt x="1968474" y="1036434"/>
                </a:lnTo>
                <a:lnTo>
                  <a:pt x="1960852" y="1040244"/>
                </a:lnTo>
                <a:lnTo>
                  <a:pt x="1953231" y="1044053"/>
                </a:lnTo>
                <a:lnTo>
                  <a:pt x="1945609" y="1072622"/>
                </a:lnTo>
                <a:lnTo>
                  <a:pt x="1937987" y="1100557"/>
                </a:lnTo>
                <a:lnTo>
                  <a:pt x="1929095" y="1128491"/>
                </a:lnTo>
                <a:lnTo>
                  <a:pt x="1919568" y="1155791"/>
                </a:lnTo>
                <a:lnTo>
                  <a:pt x="1910041" y="1183408"/>
                </a:lnTo>
                <a:lnTo>
                  <a:pt x="1899243" y="1210073"/>
                </a:lnTo>
                <a:lnTo>
                  <a:pt x="1888128" y="1236420"/>
                </a:lnTo>
                <a:lnTo>
                  <a:pt x="1876695" y="1262133"/>
                </a:lnTo>
                <a:lnTo>
                  <a:pt x="1863992" y="1287845"/>
                </a:lnTo>
                <a:lnTo>
                  <a:pt x="1850972" y="1312288"/>
                </a:lnTo>
                <a:lnTo>
                  <a:pt x="1837316" y="1336731"/>
                </a:lnTo>
                <a:lnTo>
                  <a:pt x="1830012" y="1348793"/>
                </a:lnTo>
                <a:lnTo>
                  <a:pt x="1823025" y="1360221"/>
                </a:lnTo>
                <a:lnTo>
                  <a:pt x="1815721" y="1371649"/>
                </a:lnTo>
                <a:lnTo>
                  <a:pt x="1808099" y="1382759"/>
                </a:lnTo>
                <a:lnTo>
                  <a:pt x="1800478" y="1394187"/>
                </a:lnTo>
                <a:lnTo>
                  <a:pt x="1792538" y="1405297"/>
                </a:lnTo>
                <a:lnTo>
                  <a:pt x="1784599" y="1416090"/>
                </a:lnTo>
                <a:lnTo>
                  <a:pt x="1776342" y="1426248"/>
                </a:lnTo>
                <a:lnTo>
                  <a:pt x="1768085" y="1436724"/>
                </a:lnTo>
                <a:lnTo>
                  <a:pt x="1759511" y="1446882"/>
                </a:lnTo>
                <a:lnTo>
                  <a:pt x="1750619" y="1456722"/>
                </a:lnTo>
                <a:lnTo>
                  <a:pt x="1742044" y="1466563"/>
                </a:lnTo>
                <a:lnTo>
                  <a:pt x="1733152" y="1475769"/>
                </a:lnTo>
                <a:lnTo>
                  <a:pt x="1723942" y="1484974"/>
                </a:lnTo>
                <a:lnTo>
                  <a:pt x="1714733" y="1493862"/>
                </a:lnTo>
                <a:lnTo>
                  <a:pt x="1704888" y="1502433"/>
                </a:lnTo>
                <a:lnTo>
                  <a:pt x="1695361" y="1511004"/>
                </a:lnTo>
                <a:lnTo>
                  <a:pt x="1685516" y="1519258"/>
                </a:lnTo>
                <a:lnTo>
                  <a:pt x="1675671" y="1526876"/>
                </a:lnTo>
                <a:lnTo>
                  <a:pt x="1665509" y="1534812"/>
                </a:lnTo>
                <a:lnTo>
                  <a:pt x="1655029" y="1542113"/>
                </a:lnTo>
                <a:lnTo>
                  <a:pt x="1644867" y="1549414"/>
                </a:lnTo>
                <a:lnTo>
                  <a:pt x="1634387" y="1556080"/>
                </a:lnTo>
                <a:lnTo>
                  <a:pt x="1623589" y="1562746"/>
                </a:lnTo>
                <a:lnTo>
                  <a:pt x="1612474" y="1568778"/>
                </a:lnTo>
                <a:lnTo>
                  <a:pt x="1601677" y="1574492"/>
                </a:lnTo>
                <a:lnTo>
                  <a:pt x="1590244" y="1580206"/>
                </a:lnTo>
                <a:lnTo>
                  <a:pt x="1578811" y="1585285"/>
                </a:lnTo>
                <a:lnTo>
                  <a:pt x="1567061" y="1590047"/>
                </a:lnTo>
                <a:lnTo>
                  <a:pt x="1555628" y="1595126"/>
                </a:lnTo>
                <a:lnTo>
                  <a:pt x="1543561" y="1598935"/>
                </a:lnTo>
                <a:lnTo>
                  <a:pt x="1531493" y="1603061"/>
                </a:lnTo>
                <a:lnTo>
                  <a:pt x="1519107" y="1606553"/>
                </a:lnTo>
                <a:lnTo>
                  <a:pt x="1506722" y="1609728"/>
                </a:lnTo>
                <a:lnTo>
                  <a:pt x="1494337" y="1612902"/>
                </a:lnTo>
                <a:lnTo>
                  <a:pt x="1481634" y="1615442"/>
                </a:lnTo>
                <a:lnTo>
                  <a:pt x="1468613" y="1617346"/>
                </a:lnTo>
                <a:lnTo>
                  <a:pt x="1455593" y="1619251"/>
                </a:lnTo>
                <a:lnTo>
                  <a:pt x="1442255" y="1620521"/>
                </a:lnTo>
                <a:lnTo>
                  <a:pt x="1428916" y="1621473"/>
                </a:lnTo>
                <a:lnTo>
                  <a:pt x="1415578" y="1622108"/>
                </a:lnTo>
                <a:lnTo>
                  <a:pt x="1401605" y="1622425"/>
                </a:lnTo>
                <a:lnTo>
                  <a:pt x="1387949" y="1622108"/>
                </a:lnTo>
                <a:lnTo>
                  <a:pt x="1374611" y="1621473"/>
                </a:lnTo>
                <a:lnTo>
                  <a:pt x="1361273" y="1620521"/>
                </a:lnTo>
                <a:lnTo>
                  <a:pt x="1348253" y="1619251"/>
                </a:lnTo>
                <a:lnTo>
                  <a:pt x="1335232" y="1617664"/>
                </a:lnTo>
                <a:lnTo>
                  <a:pt x="1322212" y="1615442"/>
                </a:lnTo>
                <a:lnTo>
                  <a:pt x="1309509" y="1612902"/>
                </a:lnTo>
                <a:lnTo>
                  <a:pt x="1296806" y="1610363"/>
                </a:lnTo>
                <a:lnTo>
                  <a:pt x="1284738" y="1606871"/>
                </a:lnTo>
                <a:lnTo>
                  <a:pt x="1272353" y="1603061"/>
                </a:lnTo>
                <a:lnTo>
                  <a:pt x="1260602" y="1599570"/>
                </a:lnTo>
                <a:lnTo>
                  <a:pt x="1248535" y="1595443"/>
                </a:lnTo>
                <a:lnTo>
                  <a:pt x="1237102" y="1590681"/>
                </a:lnTo>
                <a:lnTo>
                  <a:pt x="1225669" y="1585602"/>
                </a:lnTo>
                <a:lnTo>
                  <a:pt x="1213919" y="1580523"/>
                </a:lnTo>
                <a:lnTo>
                  <a:pt x="1202804" y="1574809"/>
                </a:lnTo>
                <a:lnTo>
                  <a:pt x="1191689" y="1569413"/>
                </a:lnTo>
                <a:lnTo>
                  <a:pt x="1180891" y="1563064"/>
                </a:lnTo>
                <a:lnTo>
                  <a:pt x="1170094" y="1556715"/>
                </a:lnTo>
                <a:lnTo>
                  <a:pt x="1159932" y="1550049"/>
                </a:lnTo>
                <a:lnTo>
                  <a:pt x="1149452" y="1543065"/>
                </a:lnTo>
                <a:lnTo>
                  <a:pt x="1138972" y="1535447"/>
                </a:lnTo>
                <a:lnTo>
                  <a:pt x="1128809" y="1528146"/>
                </a:lnTo>
                <a:lnTo>
                  <a:pt x="1118965" y="1520210"/>
                </a:lnTo>
                <a:lnTo>
                  <a:pt x="1109120" y="1512274"/>
                </a:lnTo>
                <a:lnTo>
                  <a:pt x="1099593" y="1504020"/>
                </a:lnTo>
                <a:lnTo>
                  <a:pt x="1090383" y="1495450"/>
                </a:lnTo>
                <a:lnTo>
                  <a:pt x="1080856" y="1486561"/>
                </a:lnTo>
                <a:lnTo>
                  <a:pt x="1071646" y="1477356"/>
                </a:lnTo>
                <a:lnTo>
                  <a:pt x="1062754" y="1467833"/>
                </a:lnTo>
                <a:lnTo>
                  <a:pt x="1053862" y="1458309"/>
                </a:lnTo>
                <a:lnTo>
                  <a:pt x="1045287" y="1448786"/>
                </a:lnTo>
                <a:lnTo>
                  <a:pt x="1036713" y="1438628"/>
                </a:lnTo>
                <a:lnTo>
                  <a:pt x="1028456" y="1428153"/>
                </a:lnTo>
                <a:lnTo>
                  <a:pt x="1020517" y="1417677"/>
                </a:lnTo>
                <a:lnTo>
                  <a:pt x="1012260" y="1407519"/>
                </a:lnTo>
                <a:lnTo>
                  <a:pt x="1004320" y="1396409"/>
                </a:lnTo>
                <a:lnTo>
                  <a:pt x="996699" y="1385616"/>
                </a:lnTo>
                <a:lnTo>
                  <a:pt x="989077" y="1374506"/>
                </a:lnTo>
                <a:lnTo>
                  <a:pt x="981773" y="1362761"/>
                </a:lnTo>
                <a:lnTo>
                  <a:pt x="974786" y="1351333"/>
                </a:lnTo>
                <a:lnTo>
                  <a:pt x="967799" y="1339588"/>
                </a:lnTo>
                <a:lnTo>
                  <a:pt x="953826" y="1315145"/>
                </a:lnTo>
                <a:lnTo>
                  <a:pt x="940806" y="1290702"/>
                </a:lnTo>
                <a:lnTo>
                  <a:pt x="928738" y="1265942"/>
                </a:lnTo>
                <a:lnTo>
                  <a:pt x="916670" y="1239912"/>
                </a:lnTo>
                <a:lnTo>
                  <a:pt x="905555" y="1213882"/>
                </a:lnTo>
                <a:lnTo>
                  <a:pt x="894758" y="1187217"/>
                </a:lnTo>
                <a:lnTo>
                  <a:pt x="885230" y="1160235"/>
                </a:lnTo>
                <a:lnTo>
                  <a:pt x="876021" y="1132936"/>
                </a:lnTo>
                <a:lnTo>
                  <a:pt x="866811" y="1105319"/>
                </a:lnTo>
                <a:lnTo>
                  <a:pt x="858872" y="1077701"/>
                </a:lnTo>
                <a:lnTo>
                  <a:pt x="851250" y="1049449"/>
                </a:lnTo>
                <a:lnTo>
                  <a:pt x="842675" y="1046592"/>
                </a:lnTo>
                <a:lnTo>
                  <a:pt x="834736" y="1043101"/>
                </a:lnTo>
                <a:lnTo>
                  <a:pt x="826479" y="1039291"/>
                </a:lnTo>
                <a:lnTo>
                  <a:pt x="818222" y="1034530"/>
                </a:lnTo>
                <a:lnTo>
                  <a:pt x="810918" y="1029768"/>
                </a:lnTo>
                <a:lnTo>
                  <a:pt x="802979" y="1023737"/>
                </a:lnTo>
                <a:lnTo>
                  <a:pt x="795992" y="1017706"/>
                </a:lnTo>
                <a:lnTo>
                  <a:pt x="789006" y="1011039"/>
                </a:lnTo>
                <a:lnTo>
                  <a:pt x="782336" y="1004056"/>
                </a:lnTo>
                <a:lnTo>
                  <a:pt x="775667" y="996437"/>
                </a:lnTo>
                <a:lnTo>
                  <a:pt x="769316" y="988501"/>
                </a:lnTo>
                <a:lnTo>
                  <a:pt x="763282" y="980248"/>
                </a:lnTo>
                <a:lnTo>
                  <a:pt x="757566" y="971677"/>
                </a:lnTo>
                <a:lnTo>
                  <a:pt x="752167" y="962789"/>
                </a:lnTo>
                <a:lnTo>
                  <a:pt x="747403" y="953583"/>
                </a:lnTo>
                <a:lnTo>
                  <a:pt x="742322" y="944060"/>
                </a:lnTo>
                <a:lnTo>
                  <a:pt x="737876" y="934537"/>
                </a:lnTo>
                <a:lnTo>
                  <a:pt x="733430" y="924379"/>
                </a:lnTo>
                <a:lnTo>
                  <a:pt x="729937" y="914538"/>
                </a:lnTo>
                <a:lnTo>
                  <a:pt x="726126" y="904380"/>
                </a:lnTo>
                <a:lnTo>
                  <a:pt x="722633" y="893905"/>
                </a:lnTo>
                <a:lnTo>
                  <a:pt x="720092" y="883747"/>
                </a:lnTo>
                <a:lnTo>
                  <a:pt x="717551" y="873271"/>
                </a:lnTo>
                <a:lnTo>
                  <a:pt x="715328" y="862796"/>
                </a:lnTo>
                <a:lnTo>
                  <a:pt x="713423" y="852320"/>
                </a:lnTo>
                <a:lnTo>
                  <a:pt x="712153" y="842162"/>
                </a:lnTo>
                <a:lnTo>
                  <a:pt x="710882" y="831687"/>
                </a:lnTo>
                <a:lnTo>
                  <a:pt x="710247" y="821212"/>
                </a:lnTo>
                <a:lnTo>
                  <a:pt x="709612" y="810736"/>
                </a:lnTo>
                <a:lnTo>
                  <a:pt x="709612" y="800896"/>
                </a:lnTo>
                <a:lnTo>
                  <a:pt x="710565" y="790738"/>
                </a:lnTo>
                <a:lnTo>
                  <a:pt x="711200" y="781214"/>
                </a:lnTo>
                <a:lnTo>
                  <a:pt x="713105" y="768517"/>
                </a:lnTo>
                <a:lnTo>
                  <a:pt x="715646" y="756454"/>
                </a:lnTo>
                <a:lnTo>
                  <a:pt x="718822" y="745344"/>
                </a:lnTo>
                <a:lnTo>
                  <a:pt x="722633" y="735186"/>
                </a:lnTo>
                <a:lnTo>
                  <a:pt x="727079" y="725663"/>
                </a:lnTo>
                <a:lnTo>
                  <a:pt x="732160" y="716775"/>
                </a:lnTo>
                <a:lnTo>
                  <a:pt x="737559" y="708521"/>
                </a:lnTo>
                <a:lnTo>
                  <a:pt x="743910" y="701220"/>
                </a:lnTo>
                <a:lnTo>
                  <a:pt x="750579" y="694236"/>
                </a:lnTo>
                <a:lnTo>
                  <a:pt x="757566" y="688205"/>
                </a:lnTo>
                <a:lnTo>
                  <a:pt x="765505" y="682809"/>
                </a:lnTo>
                <a:lnTo>
                  <a:pt x="773762" y="677412"/>
                </a:lnTo>
                <a:lnTo>
                  <a:pt x="782336" y="673286"/>
                </a:lnTo>
                <a:lnTo>
                  <a:pt x="791546" y="669159"/>
                </a:lnTo>
                <a:lnTo>
                  <a:pt x="800756" y="666302"/>
                </a:lnTo>
                <a:lnTo>
                  <a:pt x="810600" y="663762"/>
                </a:lnTo>
                <a:lnTo>
                  <a:pt x="811553" y="646303"/>
                </a:lnTo>
                <a:lnTo>
                  <a:pt x="813141" y="629162"/>
                </a:lnTo>
                <a:lnTo>
                  <a:pt x="814411" y="612020"/>
                </a:lnTo>
                <a:lnTo>
                  <a:pt x="816634" y="594878"/>
                </a:lnTo>
                <a:lnTo>
                  <a:pt x="819175" y="578372"/>
                </a:lnTo>
                <a:lnTo>
                  <a:pt x="821716" y="561547"/>
                </a:lnTo>
                <a:lnTo>
                  <a:pt x="824574" y="544723"/>
                </a:lnTo>
                <a:lnTo>
                  <a:pt x="827432" y="528534"/>
                </a:lnTo>
                <a:lnTo>
                  <a:pt x="830925" y="512662"/>
                </a:lnTo>
                <a:lnTo>
                  <a:pt x="834736" y="496155"/>
                </a:lnTo>
                <a:lnTo>
                  <a:pt x="838865" y="480283"/>
                </a:lnTo>
                <a:lnTo>
                  <a:pt x="843311" y="464729"/>
                </a:lnTo>
                <a:lnTo>
                  <a:pt x="847757" y="448857"/>
                </a:lnTo>
                <a:lnTo>
                  <a:pt x="852520" y="433937"/>
                </a:lnTo>
                <a:lnTo>
                  <a:pt x="857601" y="418700"/>
                </a:lnTo>
                <a:lnTo>
                  <a:pt x="863318" y="403463"/>
                </a:lnTo>
                <a:lnTo>
                  <a:pt x="868717" y="388544"/>
                </a:lnTo>
                <a:lnTo>
                  <a:pt x="874750" y="373942"/>
                </a:lnTo>
                <a:lnTo>
                  <a:pt x="881102" y="359340"/>
                </a:lnTo>
                <a:lnTo>
                  <a:pt x="887453" y="345372"/>
                </a:lnTo>
                <a:lnTo>
                  <a:pt x="894122" y="331405"/>
                </a:lnTo>
                <a:lnTo>
                  <a:pt x="901109" y="317438"/>
                </a:lnTo>
                <a:lnTo>
                  <a:pt x="908731" y="304105"/>
                </a:lnTo>
                <a:lnTo>
                  <a:pt x="916035" y="290773"/>
                </a:lnTo>
                <a:lnTo>
                  <a:pt x="923657" y="277441"/>
                </a:lnTo>
                <a:lnTo>
                  <a:pt x="931596" y="264743"/>
                </a:lnTo>
                <a:lnTo>
                  <a:pt x="940171" y="252046"/>
                </a:lnTo>
                <a:lnTo>
                  <a:pt x="948427" y="239348"/>
                </a:lnTo>
                <a:lnTo>
                  <a:pt x="957320" y="227603"/>
                </a:lnTo>
                <a:lnTo>
                  <a:pt x="966212" y="215858"/>
                </a:lnTo>
                <a:lnTo>
                  <a:pt x="975421" y="204112"/>
                </a:lnTo>
                <a:lnTo>
                  <a:pt x="985266" y="192685"/>
                </a:lnTo>
                <a:lnTo>
                  <a:pt x="994793" y="181574"/>
                </a:lnTo>
                <a:lnTo>
                  <a:pt x="1004956" y="170781"/>
                </a:lnTo>
                <a:lnTo>
                  <a:pt x="1014800" y="160306"/>
                </a:lnTo>
                <a:lnTo>
                  <a:pt x="1025280" y="149831"/>
                </a:lnTo>
                <a:lnTo>
                  <a:pt x="1036078" y="140307"/>
                </a:lnTo>
                <a:lnTo>
                  <a:pt x="1046875" y="130784"/>
                </a:lnTo>
                <a:lnTo>
                  <a:pt x="1057991" y="121261"/>
                </a:lnTo>
                <a:lnTo>
                  <a:pt x="1069105" y="112055"/>
                </a:lnTo>
                <a:lnTo>
                  <a:pt x="1080538" y="103485"/>
                </a:lnTo>
                <a:lnTo>
                  <a:pt x="1092606" y="94914"/>
                </a:lnTo>
                <a:lnTo>
                  <a:pt x="1104356" y="86978"/>
                </a:lnTo>
                <a:lnTo>
                  <a:pt x="1116742" y="79359"/>
                </a:lnTo>
                <a:lnTo>
                  <a:pt x="1128809" y="72058"/>
                </a:lnTo>
                <a:lnTo>
                  <a:pt x="1141512" y="64440"/>
                </a:lnTo>
                <a:lnTo>
                  <a:pt x="1154533" y="57774"/>
                </a:lnTo>
                <a:lnTo>
                  <a:pt x="1167553" y="51425"/>
                </a:lnTo>
                <a:lnTo>
                  <a:pt x="1180574" y="45711"/>
                </a:lnTo>
                <a:lnTo>
                  <a:pt x="1193912" y="39680"/>
                </a:lnTo>
                <a:lnTo>
                  <a:pt x="1207568" y="34601"/>
                </a:lnTo>
                <a:lnTo>
                  <a:pt x="1221541" y="29522"/>
                </a:lnTo>
                <a:lnTo>
                  <a:pt x="1235514" y="24760"/>
                </a:lnTo>
                <a:lnTo>
                  <a:pt x="1249805" y="20633"/>
                </a:lnTo>
                <a:lnTo>
                  <a:pt x="1264096" y="16507"/>
                </a:lnTo>
                <a:lnTo>
                  <a:pt x="1278704" y="13332"/>
                </a:lnTo>
                <a:lnTo>
                  <a:pt x="1293630" y="10158"/>
                </a:lnTo>
                <a:lnTo>
                  <a:pt x="1308556" y="7618"/>
                </a:lnTo>
                <a:lnTo>
                  <a:pt x="1323164" y="5396"/>
                </a:lnTo>
                <a:lnTo>
                  <a:pt x="1339043" y="3174"/>
                </a:lnTo>
                <a:lnTo>
                  <a:pt x="1354287" y="1905"/>
                </a:lnTo>
                <a:lnTo>
                  <a:pt x="1369848" y="952"/>
                </a:lnTo>
                <a:lnTo>
                  <a:pt x="1385726" y="317"/>
                </a:lnTo>
                <a:lnTo>
                  <a:pt x="1401605" y="0"/>
                </a:lnTo>
                <a:close/>
              </a:path>
            </a:pathLst>
          </a:custGeom>
          <a:solidFill>
            <a:srgbClr val="4D576B"/>
          </a:solidFill>
          <a:ln>
            <a:noFill/>
          </a:ln>
        </p:spPr>
        <p:txBody>
          <a:bodyPr anchor="ctr">
            <a:norm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48" name="直接连接符 47"/>
          <p:cNvCxnSpPr>
            <a:stCxn id="31" idx="2"/>
            <a:endCxn id="46" idx="6"/>
          </p:cNvCxnSpPr>
          <p:nvPr>
            <p:custDataLst>
              <p:tags r:id="rId6"/>
            </p:custDataLst>
          </p:nvPr>
        </p:nvCxnSpPr>
        <p:spPr>
          <a:xfrm flipV="1">
            <a:off x="6015701" y="5218678"/>
            <a:ext cx="324485" cy="88900"/>
          </a:xfrm>
          <a:prstGeom prst="line">
            <a:avLst/>
          </a:prstGeom>
          <a:ln w="38100">
            <a:solidFill>
              <a:srgbClr val="1F74AD"/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65" name="直接连接符 64"/>
          <p:cNvCxnSpPr>
            <a:stCxn id="31" idx="6"/>
            <a:endCxn id="63" idx="2"/>
          </p:cNvCxnSpPr>
          <p:nvPr>
            <p:custDataLst>
              <p:tags r:id="rId7"/>
            </p:custDataLst>
          </p:nvPr>
        </p:nvCxnSpPr>
        <p:spPr>
          <a:xfrm flipH="1" flipV="1">
            <a:off x="7141478" y="5229473"/>
            <a:ext cx="336550" cy="78105"/>
          </a:xfrm>
          <a:prstGeom prst="line">
            <a:avLst/>
          </a:prstGeom>
          <a:ln w="38100">
            <a:solidFill>
              <a:srgbClr val="3498DB"/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45" name="圆角矩形 2"/>
          <p:cNvSpPr/>
          <p:nvPr>
            <p:custDataLst>
              <p:tags r:id="rId8"/>
            </p:custDataLst>
          </p:nvPr>
        </p:nvSpPr>
        <p:spPr>
          <a:xfrm>
            <a:off x="2776220" y="4514215"/>
            <a:ext cx="2755265" cy="1408430"/>
          </a:xfrm>
          <a:prstGeom prst="roundRect">
            <a:avLst>
              <a:gd name="adj" fmla="val 50000"/>
            </a:avLst>
          </a:prstGeom>
          <a:solidFill>
            <a:sysClr val="window" lastClr="FFFFFF"/>
          </a:solidFill>
          <a:ln w="38100">
            <a:solidFill>
              <a:srgbClr val="1F74AD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>
              <a:lnSpc>
                <a:spcPct val="120000"/>
              </a:lnSpc>
            </a:pPr>
            <a:endParaRPr lang="zh-CN" altLang="en-US" sz="2000" b="1" kern="0" spc="3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椭圆 45"/>
          <p:cNvSpPr/>
          <p:nvPr>
            <p:custDataLst>
              <p:tags r:id="rId9"/>
            </p:custDataLst>
          </p:nvPr>
        </p:nvSpPr>
        <p:spPr>
          <a:xfrm>
            <a:off x="4895850" y="4514215"/>
            <a:ext cx="1444625" cy="1408430"/>
          </a:xfrm>
          <a:prstGeom prst="ellipse">
            <a:avLst/>
          </a:prstGeom>
          <a:solidFill>
            <a:sysClr val="window" lastClr="FFFFFF"/>
          </a:solidFill>
          <a:ln w="38100">
            <a:solidFill>
              <a:srgbClr val="1F74AD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7" name="KSO_Shape"/>
          <p:cNvSpPr/>
          <p:nvPr>
            <p:custDataLst>
              <p:tags r:id="rId10"/>
            </p:custDataLst>
          </p:nvPr>
        </p:nvSpPr>
        <p:spPr bwMode="auto">
          <a:xfrm>
            <a:off x="5032375" y="4664710"/>
            <a:ext cx="1170940" cy="1120775"/>
          </a:xfrm>
          <a:custGeom>
            <a:avLst/>
            <a:gdLst>
              <a:gd name="T0" fmla="*/ 1395413 w 2219325"/>
              <a:gd name="T1" fmla="*/ 1938020 h 2219325"/>
              <a:gd name="T2" fmla="*/ 1388316 w 2219325"/>
              <a:gd name="T3" fmla="*/ 2002466 h 2219325"/>
              <a:gd name="T4" fmla="*/ 1670304 w 2219325"/>
              <a:gd name="T5" fmla="*/ 1858614 h 2219325"/>
              <a:gd name="T6" fmla="*/ 1150620 w 2219325"/>
              <a:gd name="T7" fmla="*/ 2015808 h 2219325"/>
              <a:gd name="T8" fmla="*/ 1286510 w 2219325"/>
              <a:gd name="T9" fmla="*/ 1931988 h 2219325"/>
              <a:gd name="T10" fmla="*/ 1400810 w 2219325"/>
              <a:gd name="T11" fmla="*/ 1758633 h 2219325"/>
              <a:gd name="T12" fmla="*/ 848360 w 2219325"/>
              <a:gd name="T13" fmla="*/ 1816418 h 2219325"/>
              <a:gd name="T14" fmla="*/ 969645 w 2219325"/>
              <a:gd name="T15" fmla="*/ 1966278 h 2219325"/>
              <a:gd name="T16" fmla="*/ 388339 w 2219325"/>
              <a:gd name="T17" fmla="*/ 1704282 h 2219325"/>
              <a:gd name="T18" fmla="*/ 625234 w 2219325"/>
              <a:gd name="T19" fmla="*/ 1909105 h 2219325"/>
              <a:gd name="T20" fmla="*/ 900095 w 2219325"/>
              <a:gd name="T21" fmla="*/ 2020749 h 2219325"/>
              <a:gd name="T22" fmla="*/ 793433 w 2219325"/>
              <a:gd name="T23" fmla="*/ 1894840 h 2219325"/>
              <a:gd name="T24" fmla="*/ 1611947 w 2219325"/>
              <a:gd name="T25" fmla="*/ 1244918 h 2219325"/>
              <a:gd name="T26" fmla="*/ 1898577 w 2219325"/>
              <a:gd name="T27" fmla="*/ 1613535 h 2219325"/>
              <a:gd name="T28" fmla="*/ 2016438 w 2219325"/>
              <a:gd name="T29" fmla="*/ 1342906 h 2219325"/>
              <a:gd name="T30" fmla="*/ 1464945 w 2219325"/>
              <a:gd name="T31" fmla="*/ 1588135 h 2219325"/>
              <a:gd name="T32" fmla="*/ 1527810 w 2219325"/>
              <a:gd name="T33" fmla="*/ 1182688 h 2219325"/>
              <a:gd name="T34" fmla="*/ 727393 w 2219325"/>
              <a:gd name="T35" fmla="*/ 1480820 h 2219325"/>
              <a:gd name="T36" fmla="*/ 185422 w 2219325"/>
              <a:gd name="T37" fmla="*/ 1251450 h 2219325"/>
              <a:gd name="T38" fmla="*/ 287674 w 2219325"/>
              <a:gd name="T39" fmla="*/ 1555032 h 2219325"/>
              <a:gd name="T40" fmla="*/ 619125 w 2219325"/>
              <a:gd name="T41" fmla="*/ 1365568 h 2219325"/>
              <a:gd name="T42" fmla="*/ 1581467 w 2219325"/>
              <a:gd name="T43" fmla="*/ 739458 h 2219325"/>
              <a:gd name="T44" fmla="*/ 2043430 w 2219325"/>
              <a:gd name="T45" fmla="*/ 1036784 h 2219325"/>
              <a:gd name="T46" fmla="*/ 1963406 w 2219325"/>
              <a:gd name="T47" fmla="*/ 723993 h 2219325"/>
              <a:gd name="T48" fmla="*/ 1522095 w 2219325"/>
              <a:gd name="T49" fmla="*/ 943928 h 2219325"/>
              <a:gd name="T50" fmla="*/ 762000 w 2219325"/>
              <a:gd name="T51" fmla="*/ 606108 h 2219325"/>
              <a:gd name="T52" fmla="*/ 692467 w 2219325"/>
              <a:gd name="T53" fmla="*/ 1005840 h 2219325"/>
              <a:gd name="T54" fmla="*/ 239406 w 2219325"/>
              <a:gd name="T55" fmla="*/ 765910 h 2219325"/>
              <a:gd name="T56" fmla="*/ 175580 w 2219325"/>
              <a:gd name="T57" fmla="*/ 1068705 h 2219325"/>
              <a:gd name="T58" fmla="*/ 649287 w 2219325"/>
              <a:gd name="T59" fmla="*/ 684848 h 2219325"/>
              <a:gd name="T60" fmla="*/ 1378267 w 2219325"/>
              <a:gd name="T61" fmla="*/ 416878 h 2219325"/>
              <a:gd name="T62" fmla="*/ 1258887 w 2219325"/>
              <a:gd name="T63" fmla="*/ 261303 h 2219325"/>
              <a:gd name="T64" fmla="*/ 1047750 w 2219325"/>
              <a:gd name="T65" fmla="*/ 209550 h 2219325"/>
              <a:gd name="T66" fmla="*/ 914400 w 2219325"/>
              <a:gd name="T67" fmla="*/ 307023 h 2219325"/>
              <a:gd name="T68" fmla="*/ 804545 w 2219325"/>
              <a:gd name="T69" fmla="*/ 491490 h 2219325"/>
              <a:gd name="T70" fmla="*/ 725264 w 2219325"/>
              <a:gd name="T71" fmla="*/ 255919 h 2219325"/>
              <a:gd name="T72" fmla="*/ 464869 w 2219325"/>
              <a:gd name="T73" fmla="*/ 431844 h 2219325"/>
              <a:gd name="T74" fmla="*/ 779145 w 2219325"/>
              <a:gd name="T75" fmla="*/ 348298 h 2219325"/>
              <a:gd name="T76" fmla="*/ 889635 w 2219325"/>
              <a:gd name="T77" fmla="*/ 207963 h 2219325"/>
              <a:gd name="T78" fmla="*/ 1403033 w 2219325"/>
              <a:gd name="T79" fmla="*/ 291783 h 2219325"/>
              <a:gd name="T80" fmla="*/ 1832574 w 2219325"/>
              <a:gd name="T81" fmla="*/ 513773 h 2219325"/>
              <a:gd name="T82" fmla="*/ 1595679 w 2219325"/>
              <a:gd name="T83" fmla="*/ 308950 h 2219325"/>
              <a:gd name="T84" fmla="*/ 1315730 w 2219325"/>
              <a:gd name="T85" fmla="*/ 196178 h 2219325"/>
              <a:gd name="T86" fmla="*/ 1465580 w 2219325"/>
              <a:gd name="T87" fmla="*/ 58420 h 2219325"/>
              <a:gd name="T88" fmla="*/ 1794510 w 2219325"/>
              <a:gd name="T89" fmla="*/ 236855 h 2219325"/>
              <a:gd name="T90" fmla="*/ 2044383 w 2219325"/>
              <a:gd name="T91" fmla="*/ 511493 h 2219325"/>
              <a:gd name="T92" fmla="*/ 2190750 w 2219325"/>
              <a:gd name="T93" fmla="*/ 859473 h 2219325"/>
              <a:gd name="T94" fmla="*/ 2210435 w 2219325"/>
              <a:gd name="T95" fmla="*/ 1250950 h 2219325"/>
              <a:gd name="T96" fmla="*/ 2097723 w 2219325"/>
              <a:gd name="T97" fmla="*/ 1614805 h 2219325"/>
              <a:gd name="T98" fmla="*/ 1875473 w 2219325"/>
              <a:gd name="T99" fmla="*/ 1913255 h 2219325"/>
              <a:gd name="T100" fmla="*/ 1566227 w 2219325"/>
              <a:gd name="T101" fmla="*/ 2121535 h 2219325"/>
              <a:gd name="T102" fmla="*/ 1195070 w 2219325"/>
              <a:gd name="T103" fmla="*/ 2215833 h 2219325"/>
              <a:gd name="T104" fmla="*/ 805815 w 2219325"/>
              <a:gd name="T105" fmla="*/ 2177098 h 2219325"/>
              <a:gd name="T106" fmla="*/ 467043 w 2219325"/>
              <a:gd name="T107" fmla="*/ 2014538 h 2219325"/>
              <a:gd name="T108" fmla="*/ 204787 w 2219325"/>
              <a:gd name="T109" fmla="*/ 1751965 h 2219325"/>
              <a:gd name="T110" fmla="*/ 42227 w 2219325"/>
              <a:gd name="T111" fmla="*/ 1413510 h 2219325"/>
              <a:gd name="T112" fmla="*/ 3175 w 2219325"/>
              <a:gd name="T113" fmla="*/ 1024255 h 2219325"/>
              <a:gd name="T114" fmla="*/ 97790 w 2219325"/>
              <a:gd name="T115" fmla="*/ 653098 h 2219325"/>
              <a:gd name="T116" fmla="*/ 306387 w 2219325"/>
              <a:gd name="T117" fmla="*/ 344488 h 2219325"/>
              <a:gd name="T118" fmla="*/ 604520 w 2219325"/>
              <a:gd name="T119" fmla="*/ 121603 h 2219325"/>
              <a:gd name="T120" fmla="*/ 968375 w 2219325"/>
              <a:gd name="T121" fmla="*/ 9208 h 2219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219325" h="2219325">
                <a:moveTo>
                  <a:pt x="1522095" y="1695768"/>
                </a:moveTo>
                <a:lnTo>
                  <a:pt x="1510983" y="1725295"/>
                </a:lnTo>
                <a:lnTo>
                  <a:pt x="1499553" y="1754188"/>
                </a:lnTo>
                <a:lnTo>
                  <a:pt x="1487170" y="1781810"/>
                </a:lnTo>
                <a:lnTo>
                  <a:pt x="1474153" y="1808480"/>
                </a:lnTo>
                <a:lnTo>
                  <a:pt x="1461135" y="1834515"/>
                </a:lnTo>
                <a:lnTo>
                  <a:pt x="1447165" y="1859280"/>
                </a:lnTo>
                <a:lnTo>
                  <a:pt x="1439863" y="1871345"/>
                </a:lnTo>
                <a:lnTo>
                  <a:pt x="1432877" y="1883093"/>
                </a:lnTo>
                <a:lnTo>
                  <a:pt x="1425575" y="1894840"/>
                </a:lnTo>
                <a:lnTo>
                  <a:pt x="1417955" y="1905953"/>
                </a:lnTo>
                <a:lnTo>
                  <a:pt x="1410653" y="1917065"/>
                </a:lnTo>
                <a:lnTo>
                  <a:pt x="1403033" y="1927860"/>
                </a:lnTo>
                <a:lnTo>
                  <a:pt x="1395413" y="1938020"/>
                </a:lnTo>
                <a:lnTo>
                  <a:pt x="1387157" y="1948498"/>
                </a:lnTo>
                <a:lnTo>
                  <a:pt x="1379537" y="1958023"/>
                </a:lnTo>
                <a:lnTo>
                  <a:pt x="1371600" y="1967865"/>
                </a:lnTo>
                <a:lnTo>
                  <a:pt x="1363027" y="1977390"/>
                </a:lnTo>
                <a:lnTo>
                  <a:pt x="1355090" y="1986280"/>
                </a:lnTo>
                <a:lnTo>
                  <a:pt x="1346517" y="1994853"/>
                </a:lnTo>
                <a:lnTo>
                  <a:pt x="1337945" y="2003425"/>
                </a:lnTo>
                <a:lnTo>
                  <a:pt x="1329690" y="2011680"/>
                </a:lnTo>
                <a:lnTo>
                  <a:pt x="1320800" y="2019300"/>
                </a:lnTo>
                <a:lnTo>
                  <a:pt x="1318516" y="2021258"/>
                </a:lnTo>
                <a:lnTo>
                  <a:pt x="1321630" y="2020566"/>
                </a:lnTo>
                <a:lnTo>
                  <a:pt x="1344176" y="2015168"/>
                </a:lnTo>
                <a:lnTo>
                  <a:pt x="1366405" y="2008817"/>
                </a:lnTo>
                <a:lnTo>
                  <a:pt x="1388316" y="2002466"/>
                </a:lnTo>
                <a:lnTo>
                  <a:pt x="1410227" y="1995479"/>
                </a:lnTo>
                <a:lnTo>
                  <a:pt x="1431821" y="1987858"/>
                </a:lnTo>
                <a:lnTo>
                  <a:pt x="1453415" y="1979602"/>
                </a:lnTo>
                <a:lnTo>
                  <a:pt x="1474691" y="1971345"/>
                </a:lnTo>
                <a:lnTo>
                  <a:pt x="1495332" y="1962136"/>
                </a:lnTo>
                <a:lnTo>
                  <a:pt x="1515973" y="1952610"/>
                </a:lnTo>
                <a:lnTo>
                  <a:pt x="1536296" y="1942448"/>
                </a:lnTo>
                <a:lnTo>
                  <a:pt x="1556302" y="1931651"/>
                </a:lnTo>
                <a:lnTo>
                  <a:pt x="1575991" y="1920537"/>
                </a:lnTo>
                <a:lnTo>
                  <a:pt x="1595679" y="1909105"/>
                </a:lnTo>
                <a:lnTo>
                  <a:pt x="1614415" y="1897038"/>
                </a:lnTo>
                <a:lnTo>
                  <a:pt x="1633468" y="1884653"/>
                </a:lnTo>
                <a:lnTo>
                  <a:pt x="1652203" y="1872268"/>
                </a:lnTo>
                <a:lnTo>
                  <a:pt x="1670304" y="1858614"/>
                </a:lnTo>
                <a:lnTo>
                  <a:pt x="1687770" y="1845276"/>
                </a:lnTo>
                <a:lnTo>
                  <a:pt x="1705553" y="1830986"/>
                </a:lnTo>
                <a:lnTo>
                  <a:pt x="1722383" y="1816379"/>
                </a:lnTo>
                <a:lnTo>
                  <a:pt x="1739531" y="1801454"/>
                </a:lnTo>
                <a:lnTo>
                  <a:pt x="1756044" y="1786529"/>
                </a:lnTo>
                <a:lnTo>
                  <a:pt x="1771921" y="1770651"/>
                </a:lnTo>
                <a:lnTo>
                  <a:pt x="1787481" y="1754456"/>
                </a:lnTo>
                <a:lnTo>
                  <a:pt x="1802724" y="1737943"/>
                </a:lnTo>
                <a:lnTo>
                  <a:pt x="1817967" y="1721430"/>
                </a:lnTo>
                <a:lnTo>
                  <a:pt x="1832574" y="1704282"/>
                </a:lnTo>
                <a:lnTo>
                  <a:pt x="1839112" y="1695768"/>
                </a:lnTo>
                <a:lnTo>
                  <a:pt x="1522095" y="1695768"/>
                </a:lnTo>
                <a:close/>
                <a:moveTo>
                  <a:pt x="1150620" y="1695768"/>
                </a:moveTo>
                <a:lnTo>
                  <a:pt x="1150620" y="2015808"/>
                </a:lnTo>
                <a:lnTo>
                  <a:pt x="1160780" y="2012950"/>
                </a:lnTo>
                <a:lnTo>
                  <a:pt x="1170940" y="2010093"/>
                </a:lnTo>
                <a:lnTo>
                  <a:pt x="1181100" y="2006600"/>
                </a:lnTo>
                <a:lnTo>
                  <a:pt x="1191260" y="2002155"/>
                </a:lnTo>
                <a:lnTo>
                  <a:pt x="1201103" y="1997393"/>
                </a:lnTo>
                <a:lnTo>
                  <a:pt x="1210945" y="1992313"/>
                </a:lnTo>
                <a:lnTo>
                  <a:pt x="1220787" y="1986598"/>
                </a:lnTo>
                <a:lnTo>
                  <a:pt x="1230313" y="1979930"/>
                </a:lnTo>
                <a:lnTo>
                  <a:pt x="1240155" y="1973580"/>
                </a:lnTo>
                <a:lnTo>
                  <a:pt x="1249680" y="1966278"/>
                </a:lnTo>
                <a:lnTo>
                  <a:pt x="1258887" y="1958340"/>
                </a:lnTo>
                <a:lnTo>
                  <a:pt x="1268095" y="1950085"/>
                </a:lnTo>
                <a:lnTo>
                  <a:pt x="1277303" y="1941195"/>
                </a:lnTo>
                <a:lnTo>
                  <a:pt x="1286510" y="1931988"/>
                </a:lnTo>
                <a:lnTo>
                  <a:pt x="1295400" y="1922463"/>
                </a:lnTo>
                <a:lnTo>
                  <a:pt x="1304607" y="1912303"/>
                </a:lnTo>
                <a:lnTo>
                  <a:pt x="1313180" y="1902143"/>
                </a:lnTo>
                <a:lnTo>
                  <a:pt x="1321753" y="1890713"/>
                </a:lnTo>
                <a:lnTo>
                  <a:pt x="1330325" y="1879283"/>
                </a:lnTo>
                <a:lnTo>
                  <a:pt x="1338897" y="1867853"/>
                </a:lnTo>
                <a:lnTo>
                  <a:pt x="1346835" y="1855470"/>
                </a:lnTo>
                <a:lnTo>
                  <a:pt x="1355090" y="1842770"/>
                </a:lnTo>
                <a:lnTo>
                  <a:pt x="1363027" y="1829753"/>
                </a:lnTo>
                <a:lnTo>
                  <a:pt x="1370647" y="1816418"/>
                </a:lnTo>
                <a:lnTo>
                  <a:pt x="1378267" y="1802448"/>
                </a:lnTo>
                <a:lnTo>
                  <a:pt x="1386205" y="1788160"/>
                </a:lnTo>
                <a:lnTo>
                  <a:pt x="1393507" y="1773555"/>
                </a:lnTo>
                <a:lnTo>
                  <a:pt x="1400810" y="1758633"/>
                </a:lnTo>
                <a:lnTo>
                  <a:pt x="1407477" y="1743710"/>
                </a:lnTo>
                <a:lnTo>
                  <a:pt x="1414463" y="1727835"/>
                </a:lnTo>
                <a:lnTo>
                  <a:pt x="1421447" y="1711643"/>
                </a:lnTo>
                <a:lnTo>
                  <a:pt x="1428115" y="1695768"/>
                </a:lnTo>
                <a:lnTo>
                  <a:pt x="1150620" y="1695768"/>
                </a:lnTo>
                <a:close/>
                <a:moveTo>
                  <a:pt x="791210" y="1695768"/>
                </a:moveTo>
                <a:lnTo>
                  <a:pt x="797560" y="1711643"/>
                </a:lnTo>
                <a:lnTo>
                  <a:pt x="804545" y="1727835"/>
                </a:lnTo>
                <a:lnTo>
                  <a:pt x="811213" y="1743710"/>
                </a:lnTo>
                <a:lnTo>
                  <a:pt x="818515" y="1758633"/>
                </a:lnTo>
                <a:lnTo>
                  <a:pt x="825817" y="1773555"/>
                </a:lnTo>
                <a:lnTo>
                  <a:pt x="833120" y="1788160"/>
                </a:lnTo>
                <a:lnTo>
                  <a:pt x="840740" y="1802448"/>
                </a:lnTo>
                <a:lnTo>
                  <a:pt x="848360" y="1816418"/>
                </a:lnTo>
                <a:lnTo>
                  <a:pt x="855980" y="1829753"/>
                </a:lnTo>
                <a:lnTo>
                  <a:pt x="864235" y="1842770"/>
                </a:lnTo>
                <a:lnTo>
                  <a:pt x="872173" y="1855470"/>
                </a:lnTo>
                <a:lnTo>
                  <a:pt x="880427" y="1867853"/>
                </a:lnTo>
                <a:lnTo>
                  <a:pt x="888683" y="1879283"/>
                </a:lnTo>
                <a:lnTo>
                  <a:pt x="897255" y="1890713"/>
                </a:lnTo>
                <a:lnTo>
                  <a:pt x="906145" y="1902143"/>
                </a:lnTo>
                <a:lnTo>
                  <a:pt x="914400" y="1912303"/>
                </a:lnTo>
                <a:lnTo>
                  <a:pt x="923290" y="1922463"/>
                </a:lnTo>
                <a:lnTo>
                  <a:pt x="932497" y="1931988"/>
                </a:lnTo>
                <a:lnTo>
                  <a:pt x="941387" y="1941195"/>
                </a:lnTo>
                <a:lnTo>
                  <a:pt x="950595" y="1950085"/>
                </a:lnTo>
                <a:lnTo>
                  <a:pt x="960120" y="1958340"/>
                </a:lnTo>
                <a:lnTo>
                  <a:pt x="969645" y="1966278"/>
                </a:lnTo>
                <a:lnTo>
                  <a:pt x="979170" y="1973580"/>
                </a:lnTo>
                <a:lnTo>
                  <a:pt x="988695" y="1979930"/>
                </a:lnTo>
                <a:lnTo>
                  <a:pt x="998220" y="1986598"/>
                </a:lnTo>
                <a:lnTo>
                  <a:pt x="1008380" y="1992313"/>
                </a:lnTo>
                <a:lnTo>
                  <a:pt x="1017905" y="1997393"/>
                </a:lnTo>
                <a:lnTo>
                  <a:pt x="1027747" y="2002155"/>
                </a:lnTo>
                <a:lnTo>
                  <a:pt x="1037907" y="2006600"/>
                </a:lnTo>
                <a:lnTo>
                  <a:pt x="1047750" y="2010093"/>
                </a:lnTo>
                <a:lnTo>
                  <a:pt x="1058227" y="2012950"/>
                </a:lnTo>
                <a:lnTo>
                  <a:pt x="1068705" y="2015808"/>
                </a:lnTo>
                <a:lnTo>
                  <a:pt x="1068705" y="1695768"/>
                </a:lnTo>
                <a:lnTo>
                  <a:pt x="791210" y="1695768"/>
                </a:lnTo>
                <a:close/>
                <a:moveTo>
                  <a:pt x="381497" y="1695768"/>
                </a:moveTo>
                <a:lnTo>
                  <a:pt x="388339" y="1704282"/>
                </a:lnTo>
                <a:lnTo>
                  <a:pt x="402946" y="1721430"/>
                </a:lnTo>
                <a:lnTo>
                  <a:pt x="417871" y="1737943"/>
                </a:lnTo>
                <a:lnTo>
                  <a:pt x="432796" y="1754456"/>
                </a:lnTo>
                <a:lnTo>
                  <a:pt x="448674" y="1770651"/>
                </a:lnTo>
                <a:lnTo>
                  <a:pt x="464869" y="1786529"/>
                </a:lnTo>
                <a:lnTo>
                  <a:pt x="481382" y="1801454"/>
                </a:lnTo>
                <a:lnTo>
                  <a:pt x="497895" y="1816379"/>
                </a:lnTo>
                <a:lnTo>
                  <a:pt x="515043" y="1830986"/>
                </a:lnTo>
                <a:lnTo>
                  <a:pt x="532826" y="1845276"/>
                </a:lnTo>
                <a:lnTo>
                  <a:pt x="550609" y="1858614"/>
                </a:lnTo>
                <a:lnTo>
                  <a:pt x="568709" y="1872268"/>
                </a:lnTo>
                <a:lnTo>
                  <a:pt x="587128" y="1884653"/>
                </a:lnTo>
                <a:lnTo>
                  <a:pt x="605863" y="1897038"/>
                </a:lnTo>
                <a:lnTo>
                  <a:pt x="625234" y="1909105"/>
                </a:lnTo>
                <a:lnTo>
                  <a:pt x="644605" y="1920537"/>
                </a:lnTo>
                <a:lnTo>
                  <a:pt x="664293" y="1931651"/>
                </a:lnTo>
                <a:lnTo>
                  <a:pt x="684299" y="1942448"/>
                </a:lnTo>
                <a:lnTo>
                  <a:pt x="704623" y="1952610"/>
                </a:lnTo>
                <a:lnTo>
                  <a:pt x="725264" y="1962136"/>
                </a:lnTo>
                <a:lnTo>
                  <a:pt x="746222" y="1971345"/>
                </a:lnTo>
                <a:lnTo>
                  <a:pt x="767181" y="1979602"/>
                </a:lnTo>
                <a:lnTo>
                  <a:pt x="788457" y="1987858"/>
                </a:lnTo>
                <a:lnTo>
                  <a:pt x="810368" y="1995479"/>
                </a:lnTo>
                <a:lnTo>
                  <a:pt x="832279" y="2002466"/>
                </a:lnTo>
                <a:lnTo>
                  <a:pt x="854190" y="2008817"/>
                </a:lnTo>
                <a:lnTo>
                  <a:pt x="876419" y="2015168"/>
                </a:lnTo>
                <a:lnTo>
                  <a:pt x="899283" y="2020566"/>
                </a:lnTo>
                <a:lnTo>
                  <a:pt x="900095" y="2020749"/>
                </a:lnTo>
                <a:lnTo>
                  <a:pt x="898525" y="2019300"/>
                </a:lnTo>
                <a:lnTo>
                  <a:pt x="889635" y="2011680"/>
                </a:lnTo>
                <a:lnTo>
                  <a:pt x="881063" y="2003425"/>
                </a:lnTo>
                <a:lnTo>
                  <a:pt x="872490" y="1994853"/>
                </a:lnTo>
                <a:lnTo>
                  <a:pt x="864235" y="1986280"/>
                </a:lnTo>
                <a:lnTo>
                  <a:pt x="855980" y="1977390"/>
                </a:lnTo>
                <a:lnTo>
                  <a:pt x="847725" y="1967865"/>
                </a:lnTo>
                <a:lnTo>
                  <a:pt x="839470" y="1958023"/>
                </a:lnTo>
                <a:lnTo>
                  <a:pt x="831850" y="1948498"/>
                </a:lnTo>
                <a:lnTo>
                  <a:pt x="823913" y="1938020"/>
                </a:lnTo>
                <a:lnTo>
                  <a:pt x="816293" y="1927860"/>
                </a:lnTo>
                <a:lnTo>
                  <a:pt x="808355" y="1917065"/>
                </a:lnTo>
                <a:lnTo>
                  <a:pt x="801053" y="1905953"/>
                </a:lnTo>
                <a:lnTo>
                  <a:pt x="793433" y="1894840"/>
                </a:lnTo>
                <a:lnTo>
                  <a:pt x="786130" y="1883093"/>
                </a:lnTo>
                <a:lnTo>
                  <a:pt x="779145" y="1871345"/>
                </a:lnTo>
                <a:lnTo>
                  <a:pt x="771843" y="1859280"/>
                </a:lnTo>
                <a:lnTo>
                  <a:pt x="758190" y="1834515"/>
                </a:lnTo>
                <a:lnTo>
                  <a:pt x="745173" y="1808480"/>
                </a:lnTo>
                <a:lnTo>
                  <a:pt x="731837" y="1781810"/>
                </a:lnTo>
                <a:lnTo>
                  <a:pt x="719773" y="1754188"/>
                </a:lnTo>
                <a:lnTo>
                  <a:pt x="708025" y="1725295"/>
                </a:lnTo>
                <a:lnTo>
                  <a:pt x="696913" y="1695768"/>
                </a:lnTo>
                <a:lnTo>
                  <a:pt x="381497" y="1695768"/>
                </a:lnTo>
                <a:close/>
                <a:moveTo>
                  <a:pt x="1615757" y="1150938"/>
                </a:moveTo>
                <a:lnTo>
                  <a:pt x="1615123" y="1182688"/>
                </a:lnTo>
                <a:lnTo>
                  <a:pt x="1613535" y="1213803"/>
                </a:lnTo>
                <a:lnTo>
                  <a:pt x="1611947" y="1244918"/>
                </a:lnTo>
                <a:lnTo>
                  <a:pt x="1609725" y="1275715"/>
                </a:lnTo>
                <a:lnTo>
                  <a:pt x="1607185" y="1305878"/>
                </a:lnTo>
                <a:lnTo>
                  <a:pt x="1603693" y="1336040"/>
                </a:lnTo>
                <a:lnTo>
                  <a:pt x="1600200" y="1365568"/>
                </a:lnTo>
                <a:lnTo>
                  <a:pt x="1596073" y="1394778"/>
                </a:lnTo>
                <a:lnTo>
                  <a:pt x="1591627" y="1423670"/>
                </a:lnTo>
                <a:lnTo>
                  <a:pt x="1586547" y="1451928"/>
                </a:lnTo>
                <a:lnTo>
                  <a:pt x="1581467" y="1479868"/>
                </a:lnTo>
                <a:lnTo>
                  <a:pt x="1576070" y="1507808"/>
                </a:lnTo>
                <a:lnTo>
                  <a:pt x="1569720" y="1534478"/>
                </a:lnTo>
                <a:lnTo>
                  <a:pt x="1563370" y="1561465"/>
                </a:lnTo>
                <a:lnTo>
                  <a:pt x="1556385" y="1587500"/>
                </a:lnTo>
                <a:lnTo>
                  <a:pt x="1549083" y="1613535"/>
                </a:lnTo>
                <a:lnTo>
                  <a:pt x="1898577" y="1613535"/>
                </a:lnTo>
                <a:lnTo>
                  <a:pt x="1898625" y="1613462"/>
                </a:lnTo>
                <a:lnTo>
                  <a:pt x="1910375" y="1594091"/>
                </a:lnTo>
                <a:lnTo>
                  <a:pt x="1922124" y="1574720"/>
                </a:lnTo>
                <a:lnTo>
                  <a:pt x="1933239" y="1555032"/>
                </a:lnTo>
                <a:lnTo>
                  <a:pt x="1943401" y="1535026"/>
                </a:lnTo>
                <a:lnTo>
                  <a:pt x="1953880" y="1514703"/>
                </a:lnTo>
                <a:lnTo>
                  <a:pt x="1963406" y="1493744"/>
                </a:lnTo>
                <a:lnTo>
                  <a:pt x="1972298" y="1473103"/>
                </a:lnTo>
                <a:lnTo>
                  <a:pt x="1981189" y="1452145"/>
                </a:lnTo>
                <a:lnTo>
                  <a:pt x="1989128" y="1430868"/>
                </a:lnTo>
                <a:lnTo>
                  <a:pt x="1997067" y="1408957"/>
                </a:lnTo>
                <a:lnTo>
                  <a:pt x="2003736" y="1387364"/>
                </a:lnTo>
                <a:lnTo>
                  <a:pt x="2010404" y="1365135"/>
                </a:lnTo>
                <a:lnTo>
                  <a:pt x="2016438" y="1342906"/>
                </a:lnTo>
                <a:lnTo>
                  <a:pt x="2021836" y="1320042"/>
                </a:lnTo>
                <a:lnTo>
                  <a:pt x="2026917" y="1297496"/>
                </a:lnTo>
                <a:lnTo>
                  <a:pt x="2031681" y="1274949"/>
                </a:lnTo>
                <a:lnTo>
                  <a:pt x="2035491" y="1251450"/>
                </a:lnTo>
                <a:lnTo>
                  <a:pt x="2038349" y="1228269"/>
                </a:lnTo>
                <a:lnTo>
                  <a:pt x="2041207" y="1204770"/>
                </a:lnTo>
                <a:lnTo>
                  <a:pt x="2043430" y="1180953"/>
                </a:lnTo>
                <a:lnTo>
                  <a:pt x="2044700" y="1157137"/>
                </a:lnTo>
                <a:lnTo>
                  <a:pt x="2044945" y="1150938"/>
                </a:lnTo>
                <a:lnTo>
                  <a:pt x="1615757" y="1150938"/>
                </a:lnTo>
                <a:close/>
                <a:moveTo>
                  <a:pt x="1150620" y="1150938"/>
                </a:moveTo>
                <a:lnTo>
                  <a:pt x="1150620" y="1613535"/>
                </a:lnTo>
                <a:lnTo>
                  <a:pt x="1456690" y="1613535"/>
                </a:lnTo>
                <a:lnTo>
                  <a:pt x="1464945" y="1588135"/>
                </a:lnTo>
                <a:lnTo>
                  <a:pt x="1472247" y="1561783"/>
                </a:lnTo>
                <a:lnTo>
                  <a:pt x="1479233" y="1535430"/>
                </a:lnTo>
                <a:lnTo>
                  <a:pt x="1485583" y="1508125"/>
                </a:lnTo>
                <a:lnTo>
                  <a:pt x="1491615" y="1480820"/>
                </a:lnTo>
                <a:lnTo>
                  <a:pt x="1497013" y="1452880"/>
                </a:lnTo>
                <a:lnTo>
                  <a:pt x="1502410" y="1423988"/>
                </a:lnTo>
                <a:lnTo>
                  <a:pt x="1507490" y="1395095"/>
                </a:lnTo>
                <a:lnTo>
                  <a:pt x="1511617" y="1365885"/>
                </a:lnTo>
                <a:lnTo>
                  <a:pt x="1515745" y="1336358"/>
                </a:lnTo>
                <a:lnTo>
                  <a:pt x="1518920" y="1305878"/>
                </a:lnTo>
                <a:lnTo>
                  <a:pt x="1522095" y="1275715"/>
                </a:lnTo>
                <a:lnTo>
                  <a:pt x="1524317" y="1244918"/>
                </a:lnTo>
                <a:lnTo>
                  <a:pt x="1526857" y="1213803"/>
                </a:lnTo>
                <a:lnTo>
                  <a:pt x="1527810" y="1182688"/>
                </a:lnTo>
                <a:lnTo>
                  <a:pt x="1529080" y="1150938"/>
                </a:lnTo>
                <a:lnTo>
                  <a:pt x="1150620" y="1150938"/>
                </a:lnTo>
                <a:close/>
                <a:moveTo>
                  <a:pt x="690245" y="1150938"/>
                </a:moveTo>
                <a:lnTo>
                  <a:pt x="691197" y="1182688"/>
                </a:lnTo>
                <a:lnTo>
                  <a:pt x="692467" y="1213803"/>
                </a:lnTo>
                <a:lnTo>
                  <a:pt x="694690" y="1244918"/>
                </a:lnTo>
                <a:lnTo>
                  <a:pt x="696913" y="1275715"/>
                </a:lnTo>
                <a:lnTo>
                  <a:pt x="700087" y="1305878"/>
                </a:lnTo>
                <a:lnTo>
                  <a:pt x="703580" y="1336358"/>
                </a:lnTo>
                <a:lnTo>
                  <a:pt x="707390" y="1365885"/>
                </a:lnTo>
                <a:lnTo>
                  <a:pt x="711517" y="1395095"/>
                </a:lnTo>
                <a:lnTo>
                  <a:pt x="716597" y="1423988"/>
                </a:lnTo>
                <a:lnTo>
                  <a:pt x="721677" y="1452880"/>
                </a:lnTo>
                <a:lnTo>
                  <a:pt x="727393" y="1480820"/>
                </a:lnTo>
                <a:lnTo>
                  <a:pt x="733425" y="1508125"/>
                </a:lnTo>
                <a:lnTo>
                  <a:pt x="740093" y="1535430"/>
                </a:lnTo>
                <a:lnTo>
                  <a:pt x="747077" y="1561783"/>
                </a:lnTo>
                <a:lnTo>
                  <a:pt x="754380" y="1588135"/>
                </a:lnTo>
                <a:lnTo>
                  <a:pt x="762000" y="1613535"/>
                </a:lnTo>
                <a:lnTo>
                  <a:pt x="1068705" y="1613535"/>
                </a:lnTo>
                <a:lnTo>
                  <a:pt x="1068705" y="1150938"/>
                </a:lnTo>
                <a:lnTo>
                  <a:pt x="690245" y="1150938"/>
                </a:lnTo>
                <a:close/>
                <a:moveTo>
                  <a:pt x="175650" y="1150938"/>
                </a:moveTo>
                <a:lnTo>
                  <a:pt x="175895" y="1157137"/>
                </a:lnTo>
                <a:lnTo>
                  <a:pt x="177165" y="1180953"/>
                </a:lnTo>
                <a:lnTo>
                  <a:pt x="179706" y="1204770"/>
                </a:lnTo>
                <a:lnTo>
                  <a:pt x="182246" y="1228269"/>
                </a:lnTo>
                <a:lnTo>
                  <a:pt x="185422" y="1251450"/>
                </a:lnTo>
                <a:lnTo>
                  <a:pt x="189232" y="1274949"/>
                </a:lnTo>
                <a:lnTo>
                  <a:pt x="193678" y="1297496"/>
                </a:lnTo>
                <a:lnTo>
                  <a:pt x="198759" y="1320042"/>
                </a:lnTo>
                <a:lnTo>
                  <a:pt x="204158" y="1342906"/>
                </a:lnTo>
                <a:lnTo>
                  <a:pt x="210191" y="1365135"/>
                </a:lnTo>
                <a:lnTo>
                  <a:pt x="216860" y="1387364"/>
                </a:lnTo>
                <a:lnTo>
                  <a:pt x="223846" y="1408957"/>
                </a:lnTo>
                <a:lnTo>
                  <a:pt x="231467" y="1430868"/>
                </a:lnTo>
                <a:lnTo>
                  <a:pt x="239406" y="1452145"/>
                </a:lnTo>
                <a:lnTo>
                  <a:pt x="248298" y="1473103"/>
                </a:lnTo>
                <a:lnTo>
                  <a:pt x="257189" y="1493744"/>
                </a:lnTo>
                <a:lnTo>
                  <a:pt x="266716" y="1514703"/>
                </a:lnTo>
                <a:lnTo>
                  <a:pt x="277195" y="1535026"/>
                </a:lnTo>
                <a:lnTo>
                  <a:pt x="287674" y="1555032"/>
                </a:lnTo>
                <a:lnTo>
                  <a:pt x="298789" y="1574720"/>
                </a:lnTo>
                <a:lnTo>
                  <a:pt x="310221" y="1594091"/>
                </a:lnTo>
                <a:lnTo>
                  <a:pt x="322288" y="1613462"/>
                </a:lnTo>
                <a:lnTo>
                  <a:pt x="322335" y="1613535"/>
                </a:lnTo>
                <a:lnTo>
                  <a:pt x="670243" y="1613535"/>
                </a:lnTo>
                <a:lnTo>
                  <a:pt x="662940" y="1587500"/>
                </a:lnTo>
                <a:lnTo>
                  <a:pt x="655955" y="1561465"/>
                </a:lnTo>
                <a:lnTo>
                  <a:pt x="649287" y="1534478"/>
                </a:lnTo>
                <a:lnTo>
                  <a:pt x="643255" y="1507808"/>
                </a:lnTo>
                <a:lnTo>
                  <a:pt x="637540" y="1479868"/>
                </a:lnTo>
                <a:lnTo>
                  <a:pt x="632460" y="1451928"/>
                </a:lnTo>
                <a:lnTo>
                  <a:pt x="627380" y="1423670"/>
                </a:lnTo>
                <a:lnTo>
                  <a:pt x="622935" y="1394778"/>
                </a:lnTo>
                <a:lnTo>
                  <a:pt x="619125" y="1365568"/>
                </a:lnTo>
                <a:lnTo>
                  <a:pt x="614997" y="1336040"/>
                </a:lnTo>
                <a:lnTo>
                  <a:pt x="612140" y="1305878"/>
                </a:lnTo>
                <a:lnTo>
                  <a:pt x="609283" y="1275715"/>
                </a:lnTo>
                <a:lnTo>
                  <a:pt x="607060" y="1244918"/>
                </a:lnTo>
                <a:lnTo>
                  <a:pt x="605155" y="1213803"/>
                </a:lnTo>
                <a:lnTo>
                  <a:pt x="603885" y="1182688"/>
                </a:lnTo>
                <a:lnTo>
                  <a:pt x="603250" y="1150938"/>
                </a:lnTo>
                <a:lnTo>
                  <a:pt x="175650" y="1150938"/>
                </a:lnTo>
                <a:close/>
                <a:moveTo>
                  <a:pt x="1549083" y="606108"/>
                </a:moveTo>
                <a:lnTo>
                  <a:pt x="1556385" y="631825"/>
                </a:lnTo>
                <a:lnTo>
                  <a:pt x="1563370" y="657860"/>
                </a:lnTo>
                <a:lnTo>
                  <a:pt x="1569720" y="684848"/>
                </a:lnTo>
                <a:lnTo>
                  <a:pt x="1576070" y="712153"/>
                </a:lnTo>
                <a:lnTo>
                  <a:pt x="1581467" y="739458"/>
                </a:lnTo>
                <a:lnTo>
                  <a:pt x="1586547" y="767398"/>
                </a:lnTo>
                <a:lnTo>
                  <a:pt x="1591627" y="795973"/>
                </a:lnTo>
                <a:lnTo>
                  <a:pt x="1596073" y="824865"/>
                </a:lnTo>
                <a:lnTo>
                  <a:pt x="1600200" y="854393"/>
                </a:lnTo>
                <a:lnTo>
                  <a:pt x="1603693" y="883920"/>
                </a:lnTo>
                <a:lnTo>
                  <a:pt x="1607185" y="914083"/>
                </a:lnTo>
                <a:lnTo>
                  <a:pt x="1609725" y="944245"/>
                </a:lnTo>
                <a:lnTo>
                  <a:pt x="1611947" y="974725"/>
                </a:lnTo>
                <a:lnTo>
                  <a:pt x="1613535" y="1005840"/>
                </a:lnTo>
                <a:lnTo>
                  <a:pt x="1615123" y="1036955"/>
                </a:lnTo>
                <a:lnTo>
                  <a:pt x="1615757" y="1068705"/>
                </a:lnTo>
                <a:lnTo>
                  <a:pt x="2045016" y="1068705"/>
                </a:lnTo>
                <a:lnTo>
                  <a:pt x="2044700" y="1060601"/>
                </a:lnTo>
                <a:lnTo>
                  <a:pt x="2043430" y="1036784"/>
                </a:lnTo>
                <a:lnTo>
                  <a:pt x="2041207" y="1013285"/>
                </a:lnTo>
                <a:lnTo>
                  <a:pt x="2038349" y="990104"/>
                </a:lnTo>
                <a:lnTo>
                  <a:pt x="2035491" y="966605"/>
                </a:lnTo>
                <a:lnTo>
                  <a:pt x="2031681" y="943423"/>
                </a:lnTo>
                <a:lnTo>
                  <a:pt x="2026917" y="920559"/>
                </a:lnTo>
                <a:lnTo>
                  <a:pt x="2021836" y="897695"/>
                </a:lnTo>
                <a:lnTo>
                  <a:pt x="2016438" y="875149"/>
                </a:lnTo>
                <a:lnTo>
                  <a:pt x="2010404" y="852920"/>
                </a:lnTo>
                <a:lnTo>
                  <a:pt x="2003736" y="831009"/>
                </a:lnTo>
                <a:lnTo>
                  <a:pt x="1997067" y="809098"/>
                </a:lnTo>
                <a:lnTo>
                  <a:pt x="1989128" y="787504"/>
                </a:lnTo>
                <a:lnTo>
                  <a:pt x="1981189" y="765910"/>
                </a:lnTo>
                <a:lnTo>
                  <a:pt x="1972298" y="744634"/>
                </a:lnTo>
                <a:lnTo>
                  <a:pt x="1963406" y="723993"/>
                </a:lnTo>
                <a:lnTo>
                  <a:pt x="1953880" y="703352"/>
                </a:lnTo>
                <a:lnTo>
                  <a:pt x="1943401" y="683029"/>
                </a:lnTo>
                <a:lnTo>
                  <a:pt x="1933239" y="663023"/>
                </a:lnTo>
                <a:lnTo>
                  <a:pt x="1922124" y="643335"/>
                </a:lnTo>
                <a:lnTo>
                  <a:pt x="1910375" y="623646"/>
                </a:lnTo>
                <a:lnTo>
                  <a:pt x="1899375" y="606108"/>
                </a:lnTo>
                <a:lnTo>
                  <a:pt x="1549083" y="606108"/>
                </a:lnTo>
                <a:close/>
                <a:moveTo>
                  <a:pt x="1150620" y="606108"/>
                </a:moveTo>
                <a:lnTo>
                  <a:pt x="1150620" y="1068705"/>
                </a:lnTo>
                <a:lnTo>
                  <a:pt x="1529080" y="1068705"/>
                </a:lnTo>
                <a:lnTo>
                  <a:pt x="1527810" y="1036955"/>
                </a:lnTo>
                <a:lnTo>
                  <a:pt x="1526857" y="1005840"/>
                </a:lnTo>
                <a:lnTo>
                  <a:pt x="1524317" y="974725"/>
                </a:lnTo>
                <a:lnTo>
                  <a:pt x="1522095" y="943928"/>
                </a:lnTo>
                <a:lnTo>
                  <a:pt x="1518920" y="913448"/>
                </a:lnTo>
                <a:lnTo>
                  <a:pt x="1515745" y="883603"/>
                </a:lnTo>
                <a:lnTo>
                  <a:pt x="1511617" y="853758"/>
                </a:lnTo>
                <a:lnTo>
                  <a:pt x="1507490" y="824548"/>
                </a:lnTo>
                <a:lnTo>
                  <a:pt x="1502410" y="795655"/>
                </a:lnTo>
                <a:lnTo>
                  <a:pt x="1497013" y="767080"/>
                </a:lnTo>
                <a:lnTo>
                  <a:pt x="1491615" y="739140"/>
                </a:lnTo>
                <a:lnTo>
                  <a:pt x="1485583" y="711518"/>
                </a:lnTo>
                <a:lnTo>
                  <a:pt x="1479233" y="684213"/>
                </a:lnTo>
                <a:lnTo>
                  <a:pt x="1472247" y="657543"/>
                </a:lnTo>
                <a:lnTo>
                  <a:pt x="1464945" y="631508"/>
                </a:lnTo>
                <a:lnTo>
                  <a:pt x="1456690" y="606108"/>
                </a:lnTo>
                <a:lnTo>
                  <a:pt x="1150620" y="606108"/>
                </a:lnTo>
                <a:close/>
                <a:moveTo>
                  <a:pt x="762000" y="606108"/>
                </a:moveTo>
                <a:lnTo>
                  <a:pt x="754380" y="631508"/>
                </a:lnTo>
                <a:lnTo>
                  <a:pt x="747077" y="657543"/>
                </a:lnTo>
                <a:lnTo>
                  <a:pt x="740093" y="684213"/>
                </a:lnTo>
                <a:lnTo>
                  <a:pt x="733425" y="711518"/>
                </a:lnTo>
                <a:lnTo>
                  <a:pt x="727393" y="739140"/>
                </a:lnTo>
                <a:lnTo>
                  <a:pt x="721677" y="767080"/>
                </a:lnTo>
                <a:lnTo>
                  <a:pt x="716597" y="795655"/>
                </a:lnTo>
                <a:lnTo>
                  <a:pt x="711517" y="824548"/>
                </a:lnTo>
                <a:lnTo>
                  <a:pt x="707390" y="853758"/>
                </a:lnTo>
                <a:lnTo>
                  <a:pt x="703580" y="883603"/>
                </a:lnTo>
                <a:lnTo>
                  <a:pt x="700087" y="913448"/>
                </a:lnTo>
                <a:lnTo>
                  <a:pt x="696913" y="943928"/>
                </a:lnTo>
                <a:lnTo>
                  <a:pt x="694690" y="974725"/>
                </a:lnTo>
                <a:lnTo>
                  <a:pt x="692467" y="1005840"/>
                </a:lnTo>
                <a:lnTo>
                  <a:pt x="691197" y="1036955"/>
                </a:lnTo>
                <a:lnTo>
                  <a:pt x="690245" y="1068705"/>
                </a:lnTo>
                <a:lnTo>
                  <a:pt x="1068705" y="1068705"/>
                </a:lnTo>
                <a:lnTo>
                  <a:pt x="1068705" y="606108"/>
                </a:lnTo>
                <a:lnTo>
                  <a:pt x="762000" y="606108"/>
                </a:lnTo>
                <a:close/>
                <a:moveTo>
                  <a:pt x="321517" y="606108"/>
                </a:moveTo>
                <a:lnTo>
                  <a:pt x="310221" y="623646"/>
                </a:lnTo>
                <a:lnTo>
                  <a:pt x="298789" y="643335"/>
                </a:lnTo>
                <a:lnTo>
                  <a:pt x="287674" y="663023"/>
                </a:lnTo>
                <a:lnTo>
                  <a:pt x="277195" y="683029"/>
                </a:lnTo>
                <a:lnTo>
                  <a:pt x="266716" y="703352"/>
                </a:lnTo>
                <a:lnTo>
                  <a:pt x="257189" y="723993"/>
                </a:lnTo>
                <a:lnTo>
                  <a:pt x="248298" y="744634"/>
                </a:lnTo>
                <a:lnTo>
                  <a:pt x="239406" y="765910"/>
                </a:lnTo>
                <a:lnTo>
                  <a:pt x="231467" y="787504"/>
                </a:lnTo>
                <a:lnTo>
                  <a:pt x="223846" y="809098"/>
                </a:lnTo>
                <a:lnTo>
                  <a:pt x="216860" y="831009"/>
                </a:lnTo>
                <a:lnTo>
                  <a:pt x="210191" y="852920"/>
                </a:lnTo>
                <a:lnTo>
                  <a:pt x="204158" y="875149"/>
                </a:lnTo>
                <a:lnTo>
                  <a:pt x="198759" y="897695"/>
                </a:lnTo>
                <a:lnTo>
                  <a:pt x="193678" y="920559"/>
                </a:lnTo>
                <a:lnTo>
                  <a:pt x="189232" y="943423"/>
                </a:lnTo>
                <a:lnTo>
                  <a:pt x="185422" y="966605"/>
                </a:lnTo>
                <a:lnTo>
                  <a:pt x="182246" y="990104"/>
                </a:lnTo>
                <a:lnTo>
                  <a:pt x="179706" y="1013285"/>
                </a:lnTo>
                <a:lnTo>
                  <a:pt x="177165" y="1036784"/>
                </a:lnTo>
                <a:lnTo>
                  <a:pt x="175895" y="1060601"/>
                </a:lnTo>
                <a:lnTo>
                  <a:pt x="175580" y="1068705"/>
                </a:lnTo>
                <a:lnTo>
                  <a:pt x="603250" y="1068705"/>
                </a:lnTo>
                <a:lnTo>
                  <a:pt x="603885" y="1036955"/>
                </a:lnTo>
                <a:lnTo>
                  <a:pt x="605155" y="1005840"/>
                </a:lnTo>
                <a:lnTo>
                  <a:pt x="607060" y="974725"/>
                </a:lnTo>
                <a:lnTo>
                  <a:pt x="609283" y="944245"/>
                </a:lnTo>
                <a:lnTo>
                  <a:pt x="612140" y="914083"/>
                </a:lnTo>
                <a:lnTo>
                  <a:pt x="614997" y="883920"/>
                </a:lnTo>
                <a:lnTo>
                  <a:pt x="619125" y="854393"/>
                </a:lnTo>
                <a:lnTo>
                  <a:pt x="622935" y="824865"/>
                </a:lnTo>
                <a:lnTo>
                  <a:pt x="627380" y="795973"/>
                </a:lnTo>
                <a:lnTo>
                  <a:pt x="632460" y="767398"/>
                </a:lnTo>
                <a:lnTo>
                  <a:pt x="637540" y="739458"/>
                </a:lnTo>
                <a:lnTo>
                  <a:pt x="643255" y="712153"/>
                </a:lnTo>
                <a:lnTo>
                  <a:pt x="649287" y="684848"/>
                </a:lnTo>
                <a:lnTo>
                  <a:pt x="655955" y="657860"/>
                </a:lnTo>
                <a:lnTo>
                  <a:pt x="662940" y="631825"/>
                </a:lnTo>
                <a:lnTo>
                  <a:pt x="670243" y="606108"/>
                </a:lnTo>
                <a:lnTo>
                  <a:pt x="321517" y="606108"/>
                </a:lnTo>
                <a:close/>
                <a:moveTo>
                  <a:pt x="1150620" y="203835"/>
                </a:moveTo>
                <a:lnTo>
                  <a:pt x="1150620" y="523875"/>
                </a:lnTo>
                <a:lnTo>
                  <a:pt x="1428115" y="523875"/>
                </a:lnTo>
                <a:lnTo>
                  <a:pt x="1421447" y="507683"/>
                </a:lnTo>
                <a:lnTo>
                  <a:pt x="1414463" y="491490"/>
                </a:lnTo>
                <a:lnTo>
                  <a:pt x="1407477" y="476250"/>
                </a:lnTo>
                <a:lnTo>
                  <a:pt x="1400810" y="460693"/>
                </a:lnTo>
                <a:lnTo>
                  <a:pt x="1393507" y="445770"/>
                </a:lnTo>
                <a:lnTo>
                  <a:pt x="1386205" y="431165"/>
                </a:lnTo>
                <a:lnTo>
                  <a:pt x="1378267" y="416878"/>
                </a:lnTo>
                <a:lnTo>
                  <a:pt x="1370647" y="403225"/>
                </a:lnTo>
                <a:lnTo>
                  <a:pt x="1363027" y="389890"/>
                </a:lnTo>
                <a:lnTo>
                  <a:pt x="1355090" y="376555"/>
                </a:lnTo>
                <a:lnTo>
                  <a:pt x="1346835" y="363855"/>
                </a:lnTo>
                <a:lnTo>
                  <a:pt x="1338897" y="352108"/>
                </a:lnTo>
                <a:lnTo>
                  <a:pt x="1330325" y="340043"/>
                </a:lnTo>
                <a:lnTo>
                  <a:pt x="1321753" y="328613"/>
                </a:lnTo>
                <a:lnTo>
                  <a:pt x="1313180" y="317818"/>
                </a:lnTo>
                <a:lnTo>
                  <a:pt x="1304607" y="307023"/>
                </a:lnTo>
                <a:lnTo>
                  <a:pt x="1295400" y="297180"/>
                </a:lnTo>
                <a:lnTo>
                  <a:pt x="1286510" y="287655"/>
                </a:lnTo>
                <a:lnTo>
                  <a:pt x="1277303" y="278448"/>
                </a:lnTo>
                <a:lnTo>
                  <a:pt x="1268095" y="269558"/>
                </a:lnTo>
                <a:lnTo>
                  <a:pt x="1258887" y="261303"/>
                </a:lnTo>
                <a:lnTo>
                  <a:pt x="1249680" y="253365"/>
                </a:lnTo>
                <a:lnTo>
                  <a:pt x="1240155" y="246063"/>
                </a:lnTo>
                <a:lnTo>
                  <a:pt x="1230313" y="239395"/>
                </a:lnTo>
                <a:lnTo>
                  <a:pt x="1220787" y="233045"/>
                </a:lnTo>
                <a:lnTo>
                  <a:pt x="1210945" y="227330"/>
                </a:lnTo>
                <a:lnTo>
                  <a:pt x="1201103" y="222250"/>
                </a:lnTo>
                <a:lnTo>
                  <a:pt x="1191260" y="217170"/>
                </a:lnTo>
                <a:lnTo>
                  <a:pt x="1181100" y="213043"/>
                </a:lnTo>
                <a:lnTo>
                  <a:pt x="1170940" y="209550"/>
                </a:lnTo>
                <a:lnTo>
                  <a:pt x="1160780" y="206375"/>
                </a:lnTo>
                <a:lnTo>
                  <a:pt x="1150620" y="203835"/>
                </a:lnTo>
                <a:close/>
                <a:moveTo>
                  <a:pt x="1068705" y="203835"/>
                </a:moveTo>
                <a:lnTo>
                  <a:pt x="1058227" y="206375"/>
                </a:lnTo>
                <a:lnTo>
                  <a:pt x="1047750" y="209550"/>
                </a:lnTo>
                <a:lnTo>
                  <a:pt x="1037907" y="213043"/>
                </a:lnTo>
                <a:lnTo>
                  <a:pt x="1027747" y="217170"/>
                </a:lnTo>
                <a:lnTo>
                  <a:pt x="1017905" y="222250"/>
                </a:lnTo>
                <a:lnTo>
                  <a:pt x="1008380" y="227330"/>
                </a:lnTo>
                <a:lnTo>
                  <a:pt x="998220" y="233045"/>
                </a:lnTo>
                <a:lnTo>
                  <a:pt x="988695" y="239395"/>
                </a:lnTo>
                <a:lnTo>
                  <a:pt x="979170" y="246063"/>
                </a:lnTo>
                <a:lnTo>
                  <a:pt x="969645" y="253365"/>
                </a:lnTo>
                <a:lnTo>
                  <a:pt x="960120" y="261303"/>
                </a:lnTo>
                <a:lnTo>
                  <a:pt x="950595" y="269558"/>
                </a:lnTo>
                <a:lnTo>
                  <a:pt x="941387" y="278448"/>
                </a:lnTo>
                <a:lnTo>
                  <a:pt x="932497" y="287655"/>
                </a:lnTo>
                <a:lnTo>
                  <a:pt x="923290" y="297180"/>
                </a:lnTo>
                <a:lnTo>
                  <a:pt x="914400" y="307023"/>
                </a:lnTo>
                <a:lnTo>
                  <a:pt x="906145" y="317818"/>
                </a:lnTo>
                <a:lnTo>
                  <a:pt x="897255" y="328613"/>
                </a:lnTo>
                <a:lnTo>
                  <a:pt x="888683" y="340043"/>
                </a:lnTo>
                <a:lnTo>
                  <a:pt x="880427" y="352108"/>
                </a:lnTo>
                <a:lnTo>
                  <a:pt x="872173" y="363855"/>
                </a:lnTo>
                <a:lnTo>
                  <a:pt x="864235" y="376555"/>
                </a:lnTo>
                <a:lnTo>
                  <a:pt x="855980" y="389890"/>
                </a:lnTo>
                <a:lnTo>
                  <a:pt x="848360" y="403225"/>
                </a:lnTo>
                <a:lnTo>
                  <a:pt x="840740" y="416878"/>
                </a:lnTo>
                <a:lnTo>
                  <a:pt x="833120" y="431165"/>
                </a:lnTo>
                <a:lnTo>
                  <a:pt x="825817" y="445770"/>
                </a:lnTo>
                <a:lnTo>
                  <a:pt x="818515" y="460693"/>
                </a:lnTo>
                <a:lnTo>
                  <a:pt x="811213" y="476250"/>
                </a:lnTo>
                <a:lnTo>
                  <a:pt x="804545" y="491490"/>
                </a:lnTo>
                <a:lnTo>
                  <a:pt x="797560" y="507683"/>
                </a:lnTo>
                <a:lnTo>
                  <a:pt x="791210" y="523875"/>
                </a:lnTo>
                <a:lnTo>
                  <a:pt x="1068705" y="523875"/>
                </a:lnTo>
                <a:lnTo>
                  <a:pt x="1068705" y="203835"/>
                </a:lnTo>
                <a:close/>
                <a:moveTo>
                  <a:pt x="902594" y="196743"/>
                </a:moveTo>
                <a:lnTo>
                  <a:pt x="899283" y="197489"/>
                </a:lnTo>
                <a:lnTo>
                  <a:pt x="876419" y="202887"/>
                </a:lnTo>
                <a:lnTo>
                  <a:pt x="854190" y="208921"/>
                </a:lnTo>
                <a:lnTo>
                  <a:pt x="832279" y="215589"/>
                </a:lnTo>
                <a:lnTo>
                  <a:pt x="810368" y="222258"/>
                </a:lnTo>
                <a:lnTo>
                  <a:pt x="788457" y="230197"/>
                </a:lnTo>
                <a:lnTo>
                  <a:pt x="767181" y="238136"/>
                </a:lnTo>
                <a:lnTo>
                  <a:pt x="746222" y="247027"/>
                </a:lnTo>
                <a:lnTo>
                  <a:pt x="725264" y="255919"/>
                </a:lnTo>
                <a:lnTo>
                  <a:pt x="704623" y="265445"/>
                </a:lnTo>
                <a:lnTo>
                  <a:pt x="684299" y="275925"/>
                </a:lnTo>
                <a:lnTo>
                  <a:pt x="664293" y="286086"/>
                </a:lnTo>
                <a:lnTo>
                  <a:pt x="644605" y="297201"/>
                </a:lnTo>
                <a:lnTo>
                  <a:pt x="625234" y="308950"/>
                </a:lnTo>
                <a:lnTo>
                  <a:pt x="605863" y="320700"/>
                </a:lnTo>
                <a:lnTo>
                  <a:pt x="587128" y="333084"/>
                </a:lnTo>
                <a:lnTo>
                  <a:pt x="568709" y="345786"/>
                </a:lnTo>
                <a:lnTo>
                  <a:pt x="550609" y="359124"/>
                </a:lnTo>
                <a:lnTo>
                  <a:pt x="532826" y="373096"/>
                </a:lnTo>
                <a:lnTo>
                  <a:pt x="515043" y="386751"/>
                </a:lnTo>
                <a:lnTo>
                  <a:pt x="497895" y="401358"/>
                </a:lnTo>
                <a:lnTo>
                  <a:pt x="481382" y="416601"/>
                </a:lnTo>
                <a:lnTo>
                  <a:pt x="464869" y="431844"/>
                </a:lnTo>
                <a:lnTo>
                  <a:pt x="448674" y="447404"/>
                </a:lnTo>
                <a:lnTo>
                  <a:pt x="432796" y="463281"/>
                </a:lnTo>
                <a:lnTo>
                  <a:pt x="417871" y="479794"/>
                </a:lnTo>
                <a:lnTo>
                  <a:pt x="402946" y="496942"/>
                </a:lnTo>
                <a:lnTo>
                  <a:pt x="388339" y="513773"/>
                </a:lnTo>
                <a:lnTo>
                  <a:pt x="380221" y="523875"/>
                </a:lnTo>
                <a:lnTo>
                  <a:pt x="696913" y="523875"/>
                </a:lnTo>
                <a:lnTo>
                  <a:pt x="708025" y="494348"/>
                </a:lnTo>
                <a:lnTo>
                  <a:pt x="719773" y="465455"/>
                </a:lnTo>
                <a:lnTo>
                  <a:pt x="731837" y="437833"/>
                </a:lnTo>
                <a:lnTo>
                  <a:pt x="745173" y="410845"/>
                </a:lnTo>
                <a:lnTo>
                  <a:pt x="758190" y="385128"/>
                </a:lnTo>
                <a:lnTo>
                  <a:pt x="771843" y="360045"/>
                </a:lnTo>
                <a:lnTo>
                  <a:pt x="779145" y="348298"/>
                </a:lnTo>
                <a:lnTo>
                  <a:pt x="786130" y="336233"/>
                </a:lnTo>
                <a:lnTo>
                  <a:pt x="793433" y="324803"/>
                </a:lnTo>
                <a:lnTo>
                  <a:pt x="801053" y="313690"/>
                </a:lnTo>
                <a:lnTo>
                  <a:pt x="808355" y="302578"/>
                </a:lnTo>
                <a:lnTo>
                  <a:pt x="816293" y="291783"/>
                </a:lnTo>
                <a:lnTo>
                  <a:pt x="823913" y="281305"/>
                </a:lnTo>
                <a:lnTo>
                  <a:pt x="831850" y="271145"/>
                </a:lnTo>
                <a:lnTo>
                  <a:pt x="839470" y="261303"/>
                </a:lnTo>
                <a:lnTo>
                  <a:pt x="847725" y="251778"/>
                </a:lnTo>
                <a:lnTo>
                  <a:pt x="855980" y="242570"/>
                </a:lnTo>
                <a:lnTo>
                  <a:pt x="864235" y="233363"/>
                </a:lnTo>
                <a:lnTo>
                  <a:pt x="872490" y="224473"/>
                </a:lnTo>
                <a:lnTo>
                  <a:pt x="881063" y="216535"/>
                </a:lnTo>
                <a:lnTo>
                  <a:pt x="889635" y="207963"/>
                </a:lnTo>
                <a:lnTo>
                  <a:pt x="898525" y="200343"/>
                </a:lnTo>
                <a:lnTo>
                  <a:pt x="902594" y="196743"/>
                </a:lnTo>
                <a:close/>
                <a:moveTo>
                  <a:pt x="1315730" y="196178"/>
                </a:moveTo>
                <a:lnTo>
                  <a:pt x="1320800" y="200343"/>
                </a:lnTo>
                <a:lnTo>
                  <a:pt x="1329690" y="207963"/>
                </a:lnTo>
                <a:lnTo>
                  <a:pt x="1337945" y="216535"/>
                </a:lnTo>
                <a:lnTo>
                  <a:pt x="1346517" y="224473"/>
                </a:lnTo>
                <a:lnTo>
                  <a:pt x="1355090" y="233363"/>
                </a:lnTo>
                <a:lnTo>
                  <a:pt x="1363027" y="242570"/>
                </a:lnTo>
                <a:lnTo>
                  <a:pt x="1371600" y="251778"/>
                </a:lnTo>
                <a:lnTo>
                  <a:pt x="1379537" y="261303"/>
                </a:lnTo>
                <a:lnTo>
                  <a:pt x="1387157" y="271145"/>
                </a:lnTo>
                <a:lnTo>
                  <a:pt x="1395413" y="281305"/>
                </a:lnTo>
                <a:lnTo>
                  <a:pt x="1403033" y="291783"/>
                </a:lnTo>
                <a:lnTo>
                  <a:pt x="1410653" y="302578"/>
                </a:lnTo>
                <a:lnTo>
                  <a:pt x="1417955" y="313690"/>
                </a:lnTo>
                <a:lnTo>
                  <a:pt x="1425575" y="324803"/>
                </a:lnTo>
                <a:lnTo>
                  <a:pt x="1432877" y="336233"/>
                </a:lnTo>
                <a:lnTo>
                  <a:pt x="1439863" y="348298"/>
                </a:lnTo>
                <a:lnTo>
                  <a:pt x="1447165" y="360045"/>
                </a:lnTo>
                <a:lnTo>
                  <a:pt x="1461135" y="385128"/>
                </a:lnTo>
                <a:lnTo>
                  <a:pt x="1474153" y="410845"/>
                </a:lnTo>
                <a:lnTo>
                  <a:pt x="1487170" y="437833"/>
                </a:lnTo>
                <a:lnTo>
                  <a:pt x="1499553" y="465455"/>
                </a:lnTo>
                <a:lnTo>
                  <a:pt x="1510983" y="494348"/>
                </a:lnTo>
                <a:lnTo>
                  <a:pt x="1522095" y="523875"/>
                </a:lnTo>
                <a:lnTo>
                  <a:pt x="1840331" y="523875"/>
                </a:lnTo>
                <a:lnTo>
                  <a:pt x="1832574" y="513773"/>
                </a:lnTo>
                <a:lnTo>
                  <a:pt x="1817967" y="496942"/>
                </a:lnTo>
                <a:lnTo>
                  <a:pt x="1802724" y="479794"/>
                </a:lnTo>
                <a:lnTo>
                  <a:pt x="1787481" y="463281"/>
                </a:lnTo>
                <a:lnTo>
                  <a:pt x="1771921" y="447404"/>
                </a:lnTo>
                <a:lnTo>
                  <a:pt x="1756044" y="431844"/>
                </a:lnTo>
                <a:lnTo>
                  <a:pt x="1739531" y="416601"/>
                </a:lnTo>
                <a:lnTo>
                  <a:pt x="1722383" y="401358"/>
                </a:lnTo>
                <a:lnTo>
                  <a:pt x="1705553" y="386751"/>
                </a:lnTo>
                <a:lnTo>
                  <a:pt x="1687770" y="373096"/>
                </a:lnTo>
                <a:lnTo>
                  <a:pt x="1670304" y="359124"/>
                </a:lnTo>
                <a:lnTo>
                  <a:pt x="1652203" y="345786"/>
                </a:lnTo>
                <a:lnTo>
                  <a:pt x="1633468" y="333084"/>
                </a:lnTo>
                <a:lnTo>
                  <a:pt x="1614415" y="320700"/>
                </a:lnTo>
                <a:lnTo>
                  <a:pt x="1595679" y="308950"/>
                </a:lnTo>
                <a:lnTo>
                  <a:pt x="1575991" y="297201"/>
                </a:lnTo>
                <a:lnTo>
                  <a:pt x="1556302" y="286086"/>
                </a:lnTo>
                <a:lnTo>
                  <a:pt x="1536296" y="275925"/>
                </a:lnTo>
                <a:lnTo>
                  <a:pt x="1515973" y="265445"/>
                </a:lnTo>
                <a:lnTo>
                  <a:pt x="1495332" y="255919"/>
                </a:lnTo>
                <a:lnTo>
                  <a:pt x="1474691" y="247027"/>
                </a:lnTo>
                <a:lnTo>
                  <a:pt x="1453415" y="238136"/>
                </a:lnTo>
                <a:lnTo>
                  <a:pt x="1431821" y="230197"/>
                </a:lnTo>
                <a:lnTo>
                  <a:pt x="1410227" y="222258"/>
                </a:lnTo>
                <a:lnTo>
                  <a:pt x="1388316" y="215589"/>
                </a:lnTo>
                <a:lnTo>
                  <a:pt x="1366405" y="208921"/>
                </a:lnTo>
                <a:lnTo>
                  <a:pt x="1344176" y="202887"/>
                </a:lnTo>
                <a:lnTo>
                  <a:pt x="1321630" y="197489"/>
                </a:lnTo>
                <a:lnTo>
                  <a:pt x="1315730" y="196178"/>
                </a:lnTo>
                <a:close/>
                <a:moveTo>
                  <a:pt x="1109345" y="0"/>
                </a:moveTo>
                <a:lnTo>
                  <a:pt x="1138237" y="318"/>
                </a:lnTo>
                <a:lnTo>
                  <a:pt x="1166495" y="1588"/>
                </a:lnTo>
                <a:lnTo>
                  <a:pt x="1195070" y="3493"/>
                </a:lnTo>
                <a:lnTo>
                  <a:pt x="1223010" y="5715"/>
                </a:lnTo>
                <a:lnTo>
                  <a:pt x="1250950" y="9208"/>
                </a:lnTo>
                <a:lnTo>
                  <a:pt x="1278573" y="13018"/>
                </a:lnTo>
                <a:lnTo>
                  <a:pt x="1306195" y="17780"/>
                </a:lnTo>
                <a:lnTo>
                  <a:pt x="1333183" y="22860"/>
                </a:lnTo>
                <a:lnTo>
                  <a:pt x="1360487" y="28575"/>
                </a:lnTo>
                <a:lnTo>
                  <a:pt x="1386840" y="34925"/>
                </a:lnTo>
                <a:lnTo>
                  <a:pt x="1413510" y="42228"/>
                </a:lnTo>
                <a:lnTo>
                  <a:pt x="1439545" y="50165"/>
                </a:lnTo>
                <a:lnTo>
                  <a:pt x="1465580" y="58420"/>
                </a:lnTo>
                <a:lnTo>
                  <a:pt x="1490980" y="67628"/>
                </a:lnTo>
                <a:lnTo>
                  <a:pt x="1516380" y="77153"/>
                </a:lnTo>
                <a:lnTo>
                  <a:pt x="1541463" y="87313"/>
                </a:lnTo>
                <a:lnTo>
                  <a:pt x="1566227" y="98108"/>
                </a:lnTo>
                <a:lnTo>
                  <a:pt x="1590675" y="109538"/>
                </a:lnTo>
                <a:lnTo>
                  <a:pt x="1614805" y="121603"/>
                </a:lnTo>
                <a:lnTo>
                  <a:pt x="1638617" y="134303"/>
                </a:lnTo>
                <a:lnTo>
                  <a:pt x="1662113" y="147320"/>
                </a:lnTo>
                <a:lnTo>
                  <a:pt x="1684973" y="160655"/>
                </a:lnTo>
                <a:lnTo>
                  <a:pt x="1707833" y="174943"/>
                </a:lnTo>
                <a:lnTo>
                  <a:pt x="1730057" y="189865"/>
                </a:lnTo>
                <a:lnTo>
                  <a:pt x="1751965" y="204788"/>
                </a:lnTo>
                <a:lnTo>
                  <a:pt x="1773555" y="220663"/>
                </a:lnTo>
                <a:lnTo>
                  <a:pt x="1794510" y="236855"/>
                </a:lnTo>
                <a:lnTo>
                  <a:pt x="1815465" y="253683"/>
                </a:lnTo>
                <a:lnTo>
                  <a:pt x="1835785" y="270510"/>
                </a:lnTo>
                <a:lnTo>
                  <a:pt x="1855787" y="288290"/>
                </a:lnTo>
                <a:lnTo>
                  <a:pt x="1875473" y="306705"/>
                </a:lnTo>
                <a:lnTo>
                  <a:pt x="1894205" y="325120"/>
                </a:lnTo>
                <a:lnTo>
                  <a:pt x="1912937" y="344488"/>
                </a:lnTo>
                <a:lnTo>
                  <a:pt x="1931035" y="363538"/>
                </a:lnTo>
                <a:lnTo>
                  <a:pt x="1948815" y="383540"/>
                </a:lnTo>
                <a:lnTo>
                  <a:pt x="1965643" y="403860"/>
                </a:lnTo>
                <a:lnTo>
                  <a:pt x="1982470" y="424815"/>
                </a:lnTo>
                <a:lnTo>
                  <a:pt x="1998663" y="445770"/>
                </a:lnTo>
                <a:lnTo>
                  <a:pt x="2014537" y="467360"/>
                </a:lnTo>
                <a:lnTo>
                  <a:pt x="2029777" y="489268"/>
                </a:lnTo>
                <a:lnTo>
                  <a:pt x="2044383" y="511493"/>
                </a:lnTo>
                <a:lnTo>
                  <a:pt x="2058670" y="534353"/>
                </a:lnTo>
                <a:lnTo>
                  <a:pt x="2072005" y="557213"/>
                </a:lnTo>
                <a:lnTo>
                  <a:pt x="2085023" y="580708"/>
                </a:lnTo>
                <a:lnTo>
                  <a:pt x="2097723" y="604520"/>
                </a:lnTo>
                <a:lnTo>
                  <a:pt x="2109787" y="628650"/>
                </a:lnTo>
                <a:lnTo>
                  <a:pt x="2121217" y="653098"/>
                </a:lnTo>
                <a:lnTo>
                  <a:pt x="2132013" y="677863"/>
                </a:lnTo>
                <a:lnTo>
                  <a:pt x="2142173" y="702945"/>
                </a:lnTo>
                <a:lnTo>
                  <a:pt x="2152015" y="728345"/>
                </a:lnTo>
                <a:lnTo>
                  <a:pt x="2160905" y="754063"/>
                </a:lnTo>
                <a:lnTo>
                  <a:pt x="2169160" y="779780"/>
                </a:lnTo>
                <a:lnTo>
                  <a:pt x="2177097" y="805815"/>
                </a:lnTo>
                <a:lnTo>
                  <a:pt x="2184400" y="832485"/>
                </a:lnTo>
                <a:lnTo>
                  <a:pt x="2190750" y="859473"/>
                </a:lnTo>
                <a:lnTo>
                  <a:pt x="2196465" y="886143"/>
                </a:lnTo>
                <a:lnTo>
                  <a:pt x="2201863" y="913448"/>
                </a:lnTo>
                <a:lnTo>
                  <a:pt x="2206307" y="940753"/>
                </a:lnTo>
                <a:lnTo>
                  <a:pt x="2210435" y="968375"/>
                </a:lnTo>
                <a:lnTo>
                  <a:pt x="2213610" y="996315"/>
                </a:lnTo>
                <a:lnTo>
                  <a:pt x="2215833" y="1024255"/>
                </a:lnTo>
                <a:lnTo>
                  <a:pt x="2217737" y="1052830"/>
                </a:lnTo>
                <a:lnTo>
                  <a:pt x="2219007" y="1081088"/>
                </a:lnTo>
                <a:lnTo>
                  <a:pt x="2219325" y="1109980"/>
                </a:lnTo>
                <a:lnTo>
                  <a:pt x="2219007" y="1138238"/>
                </a:lnTo>
                <a:lnTo>
                  <a:pt x="2217737" y="1166813"/>
                </a:lnTo>
                <a:lnTo>
                  <a:pt x="2215833" y="1195388"/>
                </a:lnTo>
                <a:lnTo>
                  <a:pt x="2213610" y="1223328"/>
                </a:lnTo>
                <a:lnTo>
                  <a:pt x="2210435" y="1250950"/>
                </a:lnTo>
                <a:lnTo>
                  <a:pt x="2206307" y="1278573"/>
                </a:lnTo>
                <a:lnTo>
                  <a:pt x="2201863" y="1306195"/>
                </a:lnTo>
                <a:lnTo>
                  <a:pt x="2196465" y="1333500"/>
                </a:lnTo>
                <a:lnTo>
                  <a:pt x="2190750" y="1360488"/>
                </a:lnTo>
                <a:lnTo>
                  <a:pt x="2184400" y="1387158"/>
                </a:lnTo>
                <a:lnTo>
                  <a:pt x="2177097" y="1413510"/>
                </a:lnTo>
                <a:lnTo>
                  <a:pt x="2169160" y="1439545"/>
                </a:lnTo>
                <a:lnTo>
                  <a:pt x="2160905" y="1465898"/>
                </a:lnTo>
                <a:lnTo>
                  <a:pt x="2152015" y="1491298"/>
                </a:lnTo>
                <a:lnTo>
                  <a:pt x="2142173" y="1516380"/>
                </a:lnTo>
                <a:lnTo>
                  <a:pt x="2132013" y="1541463"/>
                </a:lnTo>
                <a:lnTo>
                  <a:pt x="2121217" y="1566545"/>
                </a:lnTo>
                <a:lnTo>
                  <a:pt x="2109787" y="1590675"/>
                </a:lnTo>
                <a:lnTo>
                  <a:pt x="2097723" y="1614805"/>
                </a:lnTo>
                <a:lnTo>
                  <a:pt x="2085023" y="1638618"/>
                </a:lnTo>
                <a:lnTo>
                  <a:pt x="2072005" y="1662113"/>
                </a:lnTo>
                <a:lnTo>
                  <a:pt x="2058670" y="1685290"/>
                </a:lnTo>
                <a:lnTo>
                  <a:pt x="2044383" y="1707833"/>
                </a:lnTo>
                <a:lnTo>
                  <a:pt x="2029777" y="1730058"/>
                </a:lnTo>
                <a:lnTo>
                  <a:pt x="2014537" y="1751965"/>
                </a:lnTo>
                <a:lnTo>
                  <a:pt x="1998663" y="1773555"/>
                </a:lnTo>
                <a:lnTo>
                  <a:pt x="1982470" y="1794828"/>
                </a:lnTo>
                <a:lnTo>
                  <a:pt x="1965643" y="1815465"/>
                </a:lnTo>
                <a:lnTo>
                  <a:pt x="1948815" y="1835785"/>
                </a:lnTo>
                <a:lnTo>
                  <a:pt x="1931035" y="1855788"/>
                </a:lnTo>
                <a:lnTo>
                  <a:pt x="1912937" y="1875473"/>
                </a:lnTo>
                <a:lnTo>
                  <a:pt x="1894205" y="1894205"/>
                </a:lnTo>
                <a:lnTo>
                  <a:pt x="1875473" y="1913255"/>
                </a:lnTo>
                <a:lnTo>
                  <a:pt x="1855787" y="1931353"/>
                </a:lnTo>
                <a:lnTo>
                  <a:pt x="1835785" y="1948815"/>
                </a:lnTo>
                <a:lnTo>
                  <a:pt x="1815465" y="1966278"/>
                </a:lnTo>
                <a:lnTo>
                  <a:pt x="1794510" y="1982788"/>
                </a:lnTo>
                <a:lnTo>
                  <a:pt x="1773555" y="1998980"/>
                </a:lnTo>
                <a:lnTo>
                  <a:pt x="1751965" y="2014538"/>
                </a:lnTo>
                <a:lnTo>
                  <a:pt x="1730057" y="2030095"/>
                </a:lnTo>
                <a:lnTo>
                  <a:pt x="1707833" y="2044700"/>
                </a:lnTo>
                <a:lnTo>
                  <a:pt x="1684973" y="2058670"/>
                </a:lnTo>
                <a:lnTo>
                  <a:pt x="1662113" y="2072323"/>
                </a:lnTo>
                <a:lnTo>
                  <a:pt x="1638617" y="2085340"/>
                </a:lnTo>
                <a:lnTo>
                  <a:pt x="1614805" y="2098040"/>
                </a:lnTo>
                <a:lnTo>
                  <a:pt x="1590675" y="2109788"/>
                </a:lnTo>
                <a:lnTo>
                  <a:pt x="1566227" y="2121535"/>
                </a:lnTo>
                <a:lnTo>
                  <a:pt x="1541463" y="2132330"/>
                </a:lnTo>
                <a:lnTo>
                  <a:pt x="1516380" y="2142490"/>
                </a:lnTo>
                <a:lnTo>
                  <a:pt x="1490980" y="2152333"/>
                </a:lnTo>
                <a:lnTo>
                  <a:pt x="1465580" y="2160905"/>
                </a:lnTo>
                <a:lnTo>
                  <a:pt x="1439545" y="2169478"/>
                </a:lnTo>
                <a:lnTo>
                  <a:pt x="1413510" y="2177098"/>
                </a:lnTo>
                <a:lnTo>
                  <a:pt x="1386840" y="2184400"/>
                </a:lnTo>
                <a:lnTo>
                  <a:pt x="1360487" y="2191068"/>
                </a:lnTo>
                <a:lnTo>
                  <a:pt x="1333183" y="2196783"/>
                </a:lnTo>
                <a:lnTo>
                  <a:pt x="1306195" y="2202180"/>
                </a:lnTo>
                <a:lnTo>
                  <a:pt x="1278573" y="2206625"/>
                </a:lnTo>
                <a:lnTo>
                  <a:pt x="1250950" y="2210753"/>
                </a:lnTo>
                <a:lnTo>
                  <a:pt x="1223010" y="2213610"/>
                </a:lnTo>
                <a:lnTo>
                  <a:pt x="1195070" y="2215833"/>
                </a:lnTo>
                <a:lnTo>
                  <a:pt x="1166495" y="2218055"/>
                </a:lnTo>
                <a:lnTo>
                  <a:pt x="1138237" y="2219008"/>
                </a:lnTo>
                <a:lnTo>
                  <a:pt x="1109345" y="2219325"/>
                </a:lnTo>
                <a:lnTo>
                  <a:pt x="1081087" y="2219008"/>
                </a:lnTo>
                <a:lnTo>
                  <a:pt x="1052513" y="2218055"/>
                </a:lnTo>
                <a:lnTo>
                  <a:pt x="1023937" y="2215833"/>
                </a:lnTo>
                <a:lnTo>
                  <a:pt x="995997" y="2213610"/>
                </a:lnTo>
                <a:lnTo>
                  <a:pt x="968375" y="2210753"/>
                </a:lnTo>
                <a:lnTo>
                  <a:pt x="940753" y="2206625"/>
                </a:lnTo>
                <a:lnTo>
                  <a:pt x="913130" y="2202180"/>
                </a:lnTo>
                <a:lnTo>
                  <a:pt x="886143" y="2196783"/>
                </a:lnTo>
                <a:lnTo>
                  <a:pt x="858837" y="2191068"/>
                </a:lnTo>
                <a:lnTo>
                  <a:pt x="832167" y="2184400"/>
                </a:lnTo>
                <a:lnTo>
                  <a:pt x="805815" y="2177098"/>
                </a:lnTo>
                <a:lnTo>
                  <a:pt x="779780" y="2169478"/>
                </a:lnTo>
                <a:lnTo>
                  <a:pt x="753427" y="2160905"/>
                </a:lnTo>
                <a:lnTo>
                  <a:pt x="728027" y="2152333"/>
                </a:lnTo>
                <a:lnTo>
                  <a:pt x="702627" y="2142490"/>
                </a:lnTo>
                <a:lnTo>
                  <a:pt x="677863" y="2132330"/>
                </a:lnTo>
                <a:lnTo>
                  <a:pt x="652780" y="2121535"/>
                </a:lnTo>
                <a:lnTo>
                  <a:pt x="628650" y="2109788"/>
                </a:lnTo>
                <a:lnTo>
                  <a:pt x="604520" y="2098040"/>
                </a:lnTo>
                <a:lnTo>
                  <a:pt x="580707" y="2085340"/>
                </a:lnTo>
                <a:lnTo>
                  <a:pt x="557213" y="2072323"/>
                </a:lnTo>
                <a:lnTo>
                  <a:pt x="534035" y="2058670"/>
                </a:lnTo>
                <a:lnTo>
                  <a:pt x="511493" y="2044700"/>
                </a:lnTo>
                <a:lnTo>
                  <a:pt x="488950" y="2030095"/>
                </a:lnTo>
                <a:lnTo>
                  <a:pt x="467043" y="2014538"/>
                </a:lnTo>
                <a:lnTo>
                  <a:pt x="445770" y="1998980"/>
                </a:lnTo>
                <a:lnTo>
                  <a:pt x="424497" y="1982788"/>
                </a:lnTo>
                <a:lnTo>
                  <a:pt x="403860" y="1966278"/>
                </a:lnTo>
                <a:lnTo>
                  <a:pt x="383540" y="1948815"/>
                </a:lnTo>
                <a:lnTo>
                  <a:pt x="363537" y="1931353"/>
                </a:lnTo>
                <a:lnTo>
                  <a:pt x="344170" y="1913255"/>
                </a:lnTo>
                <a:lnTo>
                  <a:pt x="325120" y="1894205"/>
                </a:lnTo>
                <a:lnTo>
                  <a:pt x="306387" y="1875473"/>
                </a:lnTo>
                <a:lnTo>
                  <a:pt x="287973" y="1855788"/>
                </a:lnTo>
                <a:lnTo>
                  <a:pt x="270510" y="1835785"/>
                </a:lnTo>
                <a:lnTo>
                  <a:pt x="253365" y="1815465"/>
                </a:lnTo>
                <a:lnTo>
                  <a:pt x="236537" y="1794828"/>
                </a:lnTo>
                <a:lnTo>
                  <a:pt x="220345" y="1773555"/>
                </a:lnTo>
                <a:lnTo>
                  <a:pt x="204787" y="1751965"/>
                </a:lnTo>
                <a:lnTo>
                  <a:pt x="189230" y="1730058"/>
                </a:lnTo>
                <a:lnTo>
                  <a:pt x="174625" y="1707833"/>
                </a:lnTo>
                <a:lnTo>
                  <a:pt x="160655" y="1685290"/>
                </a:lnTo>
                <a:lnTo>
                  <a:pt x="147003" y="1662113"/>
                </a:lnTo>
                <a:lnTo>
                  <a:pt x="133985" y="1638618"/>
                </a:lnTo>
                <a:lnTo>
                  <a:pt x="121285" y="1614805"/>
                </a:lnTo>
                <a:lnTo>
                  <a:pt x="109537" y="1590675"/>
                </a:lnTo>
                <a:lnTo>
                  <a:pt x="97790" y="1566545"/>
                </a:lnTo>
                <a:lnTo>
                  <a:pt x="86995" y="1541463"/>
                </a:lnTo>
                <a:lnTo>
                  <a:pt x="77153" y="1516380"/>
                </a:lnTo>
                <a:lnTo>
                  <a:pt x="67627" y="1491298"/>
                </a:lnTo>
                <a:lnTo>
                  <a:pt x="58420" y="1465898"/>
                </a:lnTo>
                <a:lnTo>
                  <a:pt x="49847" y="1439545"/>
                </a:lnTo>
                <a:lnTo>
                  <a:pt x="42227" y="1413510"/>
                </a:lnTo>
                <a:lnTo>
                  <a:pt x="34925" y="1387158"/>
                </a:lnTo>
                <a:lnTo>
                  <a:pt x="28257" y="1360488"/>
                </a:lnTo>
                <a:lnTo>
                  <a:pt x="22543" y="1333500"/>
                </a:lnTo>
                <a:lnTo>
                  <a:pt x="17145" y="1306195"/>
                </a:lnTo>
                <a:lnTo>
                  <a:pt x="13017" y="1278573"/>
                </a:lnTo>
                <a:lnTo>
                  <a:pt x="9207" y="1250950"/>
                </a:lnTo>
                <a:lnTo>
                  <a:pt x="5715" y="1223328"/>
                </a:lnTo>
                <a:lnTo>
                  <a:pt x="3175" y="1195388"/>
                </a:lnTo>
                <a:lnTo>
                  <a:pt x="1270" y="1166813"/>
                </a:lnTo>
                <a:lnTo>
                  <a:pt x="317" y="1138238"/>
                </a:lnTo>
                <a:lnTo>
                  <a:pt x="0" y="1109980"/>
                </a:lnTo>
                <a:lnTo>
                  <a:pt x="317" y="1081088"/>
                </a:lnTo>
                <a:lnTo>
                  <a:pt x="1270" y="1052830"/>
                </a:lnTo>
                <a:lnTo>
                  <a:pt x="3175" y="1024255"/>
                </a:lnTo>
                <a:lnTo>
                  <a:pt x="5715" y="996315"/>
                </a:lnTo>
                <a:lnTo>
                  <a:pt x="9207" y="968375"/>
                </a:lnTo>
                <a:lnTo>
                  <a:pt x="13017" y="940753"/>
                </a:lnTo>
                <a:lnTo>
                  <a:pt x="17145" y="913448"/>
                </a:lnTo>
                <a:lnTo>
                  <a:pt x="22543" y="886143"/>
                </a:lnTo>
                <a:lnTo>
                  <a:pt x="28257" y="859473"/>
                </a:lnTo>
                <a:lnTo>
                  <a:pt x="34925" y="832485"/>
                </a:lnTo>
                <a:lnTo>
                  <a:pt x="42227" y="805815"/>
                </a:lnTo>
                <a:lnTo>
                  <a:pt x="49847" y="779780"/>
                </a:lnTo>
                <a:lnTo>
                  <a:pt x="58420" y="754063"/>
                </a:lnTo>
                <a:lnTo>
                  <a:pt x="67627" y="728345"/>
                </a:lnTo>
                <a:lnTo>
                  <a:pt x="77153" y="702945"/>
                </a:lnTo>
                <a:lnTo>
                  <a:pt x="86995" y="677863"/>
                </a:lnTo>
                <a:lnTo>
                  <a:pt x="97790" y="653098"/>
                </a:lnTo>
                <a:lnTo>
                  <a:pt x="109537" y="628650"/>
                </a:lnTo>
                <a:lnTo>
                  <a:pt x="121285" y="604520"/>
                </a:lnTo>
                <a:lnTo>
                  <a:pt x="133985" y="580708"/>
                </a:lnTo>
                <a:lnTo>
                  <a:pt x="147003" y="557213"/>
                </a:lnTo>
                <a:lnTo>
                  <a:pt x="160655" y="534353"/>
                </a:lnTo>
                <a:lnTo>
                  <a:pt x="174625" y="511493"/>
                </a:lnTo>
                <a:lnTo>
                  <a:pt x="189230" y="489268"/>
                </a:lnTo>
                <a:lnTo>
                  <a:pt x="204787" y="467360"/>
                </a:lnTo>
                <a:lnTo>
                  <a:pt x="220345" y="445770"/>
                </a:lnTo>
                <a:lnTo>
                  <a:pt x="236537" y="424815"/>
                </a:lnTo>
                <a:lnTo>
                  <a:pt x="253365" y="403860"/>
                </a:lnTo>
                <a:lnTo>
                  <a:pt x="270510" y="383540"/>
                </a:lnTo>
                <a:lnTo>
                  <a:pt x="287973" y="363538"/>
                </a:lnTo>
                <a:lnTo>
                  <a:pt x="306387" y="344488"/>
                </a:lnTo>
                <a:lnTo>
                  <a:pt x="325120" y="325120"/>
                </a:lnTo>
                <a:lnTo>
                  <a:pt x="344170" y="306705"/>
                </a:lnTo>
                <a:lnTo>
                  <a:pt x="363537" y="288290"/>
                </a:lnTo>
                <a:lnTo>
                  <a:pt x="383540" y="270510"/>
                </a:lnTo>
                <a:lnTo>
                  <a:pt x="403860" y="253683"/>
                </a:lnTo>
                <a:lnTo>
                  <a:pt x="424497" y="236855"/>
                </a:lnTo>
                <a:lnTo>
                  <a:pt x="445770" y="220663"/>
                </a:lnTo>
                <a:lnTo>
                  <a:pt x="467043" y="204788"/>
                </a:lnTo>
                <a:lnTo>
                  <a:pt x="488950" y="189865"/>
                </a:lnTo>
                <a:lnTo>
                  <a:pt x="511493" y="174943"/>
                </a:lnTo>
                <a:lnTo>
                  <a:pt x="534035" y="160655"/>
                </a:lnTo>
                <a:lnTo>
                  <a:pt x="557213" y="147320"/>
                </a:lnTo>
                <a:lnTo>
                  <a:pt x="580707" y="134303"/>
                </a:lnTo>
                <a:lnTo>
                  <a:pt x="604520" y="121603"/>
                </a:lnTo>
                <a:lnTo>
                  <a:pt x="628650" y="109538"/>
                </a:lnTo>
                <a:lnTo>
                  <a:pt x="652780" y="98108"/>
                </a:lnTo>
                <a:lnTo>
                  <a:pt x="677863" y="87313"/>
                </a:lnTo>
                <a:lnTo>
                  <a:pt x="702627" y="77153"/>
                </a:lnTo>
                <a:lnTo>
                  <a:pt x="728027" y="67628"/>
                </a:lnTo>
                <a:lnTo>
                  <a:pt x="753427" y="58420"/>
                </a:lnTo>
                <a:lnTo>
                  <a:pt x="779780" y="50165"/>
                </a:lnTo>
                <a:lnTo>
                  <a:pt x="805815" y="42228"/>
                </a:lnTo>
                <a:lnTo>
                  <a:pt x="832167" y="34925"/>
                </a:lnTo>
                <a:lnTo>
                  <a:pt x="858837" y="28575"/>
                </a:lnTo>
                <a:lnTo>
                  <a:pt x="886143" y="22860"/>
                </a:lnTo>
                <a:lnTo>
                  <a:pt x="913130" y="17780"/>
                </a:lnTo>
                <a:lnTo>
                  <a:pt x="940753" y="13018"/>
                </a:lnTo>
                <a:lnTo>
                  <a:pt x="968375" y="9208"/>
                </a:lnTo>
                <a:lnTo>
                  <a:pt x="995997" y="5715"/>
                </a:lnTo>
                <a:lnTo>
                  <a:pt x="1023937" y="3493"/>
                </a:lnTo>
                <a:lnTo>
                  <a:pt x="1052513" y="1588"/>
                </a:lnTo>
                <a:lnTo>
                  <a:pt x="1081087" y="318"/>
                </a:lnTo>
                <a:lnTo>
                  <a:pt x="1109345" y="0"/>
                </a:lnTo>
                <a:close/>
              </a:path>
            </a:pathLst>
          </a:custGeom>
          <a:solidFill>
            <a:srgbClr val="1F74AD"/>
          </a:solidFill>
          <a:ln>
            <a:solidFill>
              <a:srgbClr val="1F74AD"/>
            </a:solidFill>
          </a:ln>
        </p:spPr>
        <p:txBody>
          <a:bodyPr anchor="ctr">
            <a:normAutofit lnSpcReduction="20000"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2" name="圆角矩形 5"/>
          <p:cNvSpPr/>
          <p:nvPr>
            <p:custDataLst>
              <p:tags r:id="rId11"/>
            </p:custDataLst>
          </p:nvPr>
        </p:nvSpPr>
        <p:spPr>
          <a:xfrm>
            <a:off x="7797800" y="4514850"/>
            <a:ext cx="2440305" cy="1407795"/>
          </a:xfrm>
          <a:prstGeom prst="roundRect">
            <a:avLst>
              <a:gd name="adj" fmla="val 50000"/>
            </a:avLst>
          </a:prstGeom>
          <a:solidFill>
            <a:sysClr val="window" lastClr="FFFFFF"/>
          </a:solidFill>
          <a:ln w="38100">
            <a:solidFill>
              <a:srgbClr val="3498DB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r">
              <a:lnSpc>
                <a:spcPct val="120000"/>
              </a:lnSpc>
            </a:pPr>
            <a:endParaRPr lang="zh-CN" altLang="en-US" sz="2000" b="1" kern="0" spc="3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椭圆 62"/>
          <p:cNvSpPr/>
          <p:nvPr>
            <p:custDataLst>
              <p:tags r:id="rId12"/>
            </p:custDataLst>
          </p:nvPr>
        </p:nvSpPr>
        <p:spPr>
          <a:xfrm>
            <a:off x="7141210" y="4525010"/>
            <a:ext cx="1456690" cy="1407795"/>
          </a:xfrm>
          <a:prstGeom prst="ellipse">
            <a:avLst/>
          </a:prstGeom>
          <a:solidFill>
            <a:sysClr val="window" lastClr="FFFFFF"/>
          </a:solidFill>
          <a:ln w="38100">
            <a:solidFill>
              <a:srgbClr val="3498DB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4" name="KSO_Shape"/>
          <p:cNvSpPr/>
          <p:nvPr>
            <p:custDataLst>
              <p:tags r:id="rId13"/>
            </p:custDataLst>
          </p:nvPr>
        </p:nvSpPr>
        <p:spPr bwMode="auto">
          <a:xfrm>
            <a:off x="7369175" y="4665345"/>
            <a:ext cx="1085850" cy="1118870"/>
          </a:xfrm>
          <a:custGeom>
            <a:avLst/>
            <a:gdLst>
              <a:gd name="T0" fmla="*/ 1657163 w 8032"/>
              <a:gd name="T1" fmla="*/ 1166044 h 7642"/>
              <a:gd name="T2" fmla="*/ 1800397 w 8032"/>
              <a:gd name="T3" fmla="*/ 1166044 h 7642"/>
              <a:gd name="T4" fmla="*/ 1800397 w 8032"/>
              <a:gd name="T5" fmla="*/ 1498463 h 7642"/>
              <a:gd name="T6" fmla="*/ 1657163 w 8032"/>
              <a:gd name="T7" fmla="*/ 1498463 h 7642"/>
              <a:gd name="T8" fmla="*/ 1657163 w 8032"/>
              <a:gd name="T9" fmla="*/ 1712977 h 7642"/>
              <a:gd name="T10" fmla="*/ 0 w 8032"/>
              <a:gd name="T11" fmla="*/ 1712977 h 7642"/>
              <a:gd name="T12" fmla="*/ 0 w 8032"/>
              <a:gd name="T13" fmla="*/ 1020793 h 7642"/>
              <a:gd name="T14" fmla="*/ 286692 w 8032"/>
              <a:gd name="T15" fmla="*/ 1020793 h 7642"/>
              <a:gd name="T16" fmla="*/ 286692 w 8032"/>
              <a:gd name="T17" fmla="*/ 0 h 7642"/>
              <a:gd name="T18" fmla="*/ 1004430 w 8032"/>
              <a:gd name="T19" fmla="*/ 0 h 7642"/>
              <a:gd name="T20" fmla="*/ 1372713 w 8032"/>
              <a:gd name="T21" fmla="*/ 356627 h 7642"/>
              <a:gd name="T22" fmla="*/ 1372713 w 8032"/>
              <a:gd name="T23" fmla="*/ 1020793 h 7642"/>
              <a:gd name="T24" fmla="*/ 1657163 w 8032"/>
              <a:gd name="T25" fmla="*/ 1020793 h 7642"/>
              <a:gd name="T26" fmla="*/ 1657163 w 8032"/>
              <a:gd name="T27" fmla="*/ 1166044 h 7642"/>
              <a:gd name="T28" fmla="*/ 1583641 w 8032"/>
              <a:gd name="T29" fmla="*/ 1660525 h 7642"/>
              <a:gd name="T30" fmla="*/ 1583641 w 8032"/>
              <a:gd name="T31" fmla="*/ 1076383 h 7642"/>
              <a:gd name="T32" fmla="*/ 1377420 w 8032"/>
              <a:gd name="T33" fmla="*/ 1076383 h 7642"/>
              <a:gd name="T34" fmla="*/ 1377420 w 8032"/>
              <a:gd name="T35" fmla="*/ 1293363 h 7642"/>
              <a:gd name="T36" fmla="*/ 276157 w 8032"/>
              <a:gd name="T37" fmla="*/ 1293363 h 7642"/>
              <a:gd name="T38" fmla="*/ 276157 w 8032"/>
              <a:gd name="T39" fmla="*/ 1076383 h 7642"/>
              <a:gd name="T40" fmla="*/ 69936 w 8032"/>
              <a:gd name="T41" fmla="*/ 1076383 h 7642"/>
              <a:gd name="T42" fmla="*/ 69936 w 8032"/>
              <a:gd name="T43" fmla="*/ 1660525 h 7642"/>
              <a:gd name="T44" fmla="*/ 1583641 w 8032"/>
              <a:gd name="T45" fmla="*/ 1660525 h 7642"/>
              <a:gd name="T46" fmla="*/ 360438 w 8032"/>
              <a:gd name="T47" fmla="*/ 55590 h 7642"/>
              <a:gd name="T48" fmla="*/ 360438 w 8032"/>
              <a:gd name="T49" fmla="*/ 1227013 h 7642"/>
              <a:gd name="T50" fmla="*/ 1296949 w 8032"/>
              <a:gd name="T51" fmla="*/ 1227013 h 7642"/>
              <a:gd name="T52" fmla="*/ 1296949 w 8032"/>
              <a:gd name="T53" fmla="*/ 416028 h 7642"/>
              <a:gd name="T54" fmla="*/ 933373 w 8032"/>
              <a:gd name="T55" fmla="*/ 416028 h 7642"/>
              <a:gd name="T56" fmla="*/ 933373 w 8032"/>
              <a:gd name="T57" fmla="*/ 55590 h 7642"/>
              <a:gd name="T58" fmla="*/ 360438 w 8032"/>
              <a:gd name="T59" fmla="*/ 55590 h 7642"/>
              <a:gd name="T60" fmla="*/ 1013844 w 8032"/>
              <a:gd name="T61" fmla="*/ 90558 h 7642"/>
              <a:gd name="T62" fmla="*/ 1013844 w 8032"/>
              <a:gd name="T63" fmla="*/ 356627 h 7642"/>
              <a:gd name="T64" fmla="*/ 1278345 w 8032"/>
              <a:gd name="T65" fmla="*/ 356627 h 7642"/>
              <a:gd name="T66" fmla="*/ 1013844 w 8032"/>
              <a:gd name="T67" fmla="*/ 90558 h 7642"/>
              <a:gd name="T68" fmla="*/ 1727099 w 8032"/>
              <a:gd name="T69" fmla="*/ 1444218 h 7642"/>
              <a:gd name="T70" fmla="*/ 1727099 w 8032"/>
              <a:gd name="T71" fmla="*/ 1218047 h 7642"/>
              <a:gd name="T72" fmla="*/ 1667923 w 8032"/>
              <a:gd name="T73" fmla="*/ 1218047 h 7642"/>
              <a:gd name="T74" fmla="*/ 1667923 w 8032"/>
              <a:gd name="T75" fmla="*/ 1444218 h 7642"/>
              <a:gd name="T76" fmla="*/ 1727099 w 8032"/>
              <a:gd name="T77" fmla="*/ 1444218 h 764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8032" h="7642">
                <a:moveTo>
                  <a:pt x="7393" y="5202"/>
                </a:moveTo>
                <a:lnTo>
                  <a:pt x="8032" y="5202"/>
                </a:lnTo>
                <a:lnTo>
                  <a:pt x="8032" y="6685"/>
                </a:lnTo>
                <a:lnTo>
                  <a:pt x="7393" y="6685"/>
                </a:lnTo>
                <a:lnTo>
                  <a:pt x="7393" y="7642"/>
                </a:lnTo>
                <a:lnTo>
                  <a:pt x="0" y="7642"/>
                </a:lnTo>
                <a:lnTo>
                  <a:pt x="0" y="4554"/>
                </a:lnTo>
                <a:lnTo>
                  <a:pt x="1279" y="4554"/>
                </a:lnTo>
                <a:lnTo>
                  <a:pt x="1279" y="0"/>
                </a:lnTo>
                <a:lnTo>
                  <a:pt x="4481" y="0"/>
                </a:lnTo>
                <a:lnTo>
                  <a:pt x="6124" y="1591"/>
                </a:lnTo>
                <a:lnTo>
                  <a:pt x="6124" y="4554"/>
                </a:lnTo>
                <a:lnTo>
                  <a:pt x="7393" y="4554"/>
                </a:lnTo>
                <a:lnTo>
                  <a:pt x="7393" y="5202"/>
                </a:lnTo>
                <a:close/>
                <a:moveTo>
                  <a:pt x="7065" y="7408"/>
                </a:moveTo>
                <a:lnTo>
                  <a:pt x="7065" y="4802"/>
                </a:lnTo>
                <a:lnTo>
                  <a:pt x="6145" y="4802"/>
                </a:lnTo>
                <a:lnTo>
                  <a:pt x="6145" y="5770"/>
                </a:lnTo>
                <a:lnTo>
                  <a:pt x="1232" y="5770"/>
                </a:lnTo>
                <a:lnTo>
                  <a:pt x="1232" y="4802"/>
                </a:lnTo>
                <a:lnTo>
                  <a:pt x="312" y="4802"/>
                </a:lnTo>
                <a:lnTo>
                  <a:pt x="312" y="7408"/>
                </a:lnTo>
                <a:lnTo>
                  <a:pt x="7065" y="7408"/>
                </a:lnTo>
                <a:close/>
                <a:moveTo>
                  <a:pt x="1608" y="248"/>
                </a:moveTo>
                <a:lnTo>
                  <a:pt x="1608" y="5474"/>
                </a:lnTo>
                <a:lnTo>
                  <a:pt x="5786" y="5474"/>
                </a:lnTo>
                <a:lnTo>
                  <a:pt x="5786" y="1856"/>
                </a:lnTo>
                <a:lnTo>
                  <a:pt x="4164" y="1856"/>
                </a:lnTo>
                <a:lnTo>
                  <a:pt x="4164" y="248"/>
                </a:lnTo>
                <a:lnTo>
                  <a:pt x="1608" y="248"/>
                </a:lnTo>
                <a:close/>
                <a:moveTo>
                  <a:pt x="4523" y="404"/>
                </a:moveTo>
                <a:lnTo>
                  <a:pt x="4523" y="1591"/>
                </a:lnTo>
                <a:lnTo>
                  <a:pt x="5703" y="1591"/>
                </a:lnTo>
                <a:lnTo>
                  <a:pt x="4523" y="404"/>
                </a:lnTo>
                <a:close/>
                <a:moveTo>
                  <a:pt x="7705" y="6443"/>
                </a:moveTo>
                <a:lnTo>
                  <a:pt x="7705" y="5434"/>
                </a:lnTo>
                <a:lnTo>
                  <a:pt x="7441" y="5434"/>
                </a:lnTo>
                <a:lnTo>
                  <a:pt x="7441" y="6443"/>
                </a:lnTo>
                <a:lnTo>
                  <a:pt x="7705" y="6443"/>
                </a:lnTo>
                <a:close/>
              </a:path>
            </a:pathLst>
          </a:custGeom>
          <a:solidFill>
            <a:srgbClr val="3498DB"/>
          </a:solidFill>
          <a:ln>
            <a:solidFill>
              <a:srgbClr val="3498DB"/>
            </a:solidFill>
          </a:ln>
        </p:spPr>
        <p:txBody>
          <a:bodyPr anchor="ctr" anchorCtr="1">
            <a:normAutofit/>
          </a:bodyPr>
          <a:lstStyle/>
          <a:p>
            <a:endParaRPr lang="zh-CN" altLang="en-US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>
            <p:custDataLst>
              <p:tags r:id="rId14"/>
            </p:custDataLst>
          </p:nvPr>
        </p:nvSpPr>
        <p:spPr>
          <a:xfrm>
            <a:off x="3241675" y="4513580"/>
            <a:ext cx="1616710" cy="1393190"/>
          </a:xfrm>
          <a:prstGeom prst="rect">
            <a:avLst/>
          </a:prstGeom>
          <a:noFill/>
        </p:spPr>
        <p:txBody>
          <a:bodyPr wrap="square" rtlCol="0" anchor="ctr" anchorCtr="0"/>
          <a:lstStyle/>
          <a:p>
            <a:pPr algn="ctr">
              <a:lnSpc>
                <a:spcPct val="120000"/>
              </a:lnSpc>
            </a:pPr>
            <a:r>
              <a:rPr lang="zh-CN" altLang="en-US" sz="2400" b="1" kern="0" spc="300">
                <a:latin typeface="微软雅黑" panose="020B0503020204020204" charset="-122"/>
                <a:ea typeface="微软雅黑" panose="020B0503020204020204" charset="-122"/>
              </a:rPr>
              <a:t>while</a:t>
            </a:r>
            <a:r>
              <a:rPr lang="en-US" altLang="zh-CN" sz="2400" b="1" kern="0" spc="30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2400" b="1" kern="0" spc="300">
                <a:latin typeface="微软雅黑" panose="020B0503020204020204" charset="-122"/>
                <a:ea typeface="微软雅黑" panose="020B0503020204020204" charset="-122"/>
              </a:rPr>
              <a:t>循环</a:t>
            </a:r>
            <a:endParaRPr lang="zh-CN" altLang="en-US" sz="2400" b="1" kern="0" spc="3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>
            <p:custDataLst>
              <p:tags r:id="rId15"/>
            </p:custDataLst>
          </p:nvPr>
        </p:nvSpPr>
        <p:spPr>
          <a:xfrm>
            <a:off x="8279765" y="4514850"/>
            <a:ext cx="1672590" cy="1391920"/>
          </a:xfrm>
          <a:prstGeom prst="rect">
            <a:avLst/>
          </a:prstGeom>
          <a:noFill/>
        </p:spPr>
        <p:txBody>
          <a:bodyPr wrap="square" rtlCol="0" anchor="ctr" anchorCtr="0"/>
          <a:lstStyle/>
          <a:p>
            <a:pPr algn="ctr">
              <a:lnSpc>
                <a:spcPct val="120000"/>
              </a:lnSpc>
            </a:pPr>
            <a:r>
              <a:rPr lang="zh-CN" altLang="en-US" sz="2400" b="1" kern="0" spc="300">
                <a:latin typeface="微软雅黑" panose="020B0503020204020204" charset="-122"/>
                <a:ea typeface="微软雅黑" panose="020B0503020204020204" charset="-122"/>
              </a:rPr>
              <a:t>for</a:t>
            </a:r>
            <a:endParaRPr lang="zh-CN" altLang="en-US" sz="2400" b="1" kern="0" spc="3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400" b="1" kern="0" spc="3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 b="1" kern="0" spc="30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b="1" kern="0" spc="300">
                <a:latin typeface="微软雅黑" panose="020B0503020204020204" charset="-122"/>
                <a:ea typeface="微软雅黑" panose="020B0503020204020204" charset="-122"/>
              </a:rPr>
              <a:t>循环</a:t>
            </a:r>
            <a:endParaRPr lang="zh-CN" altLang="en-US" sz="2400" b="1" kern="0" spc="3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4395" y="69215"/>
            <a:ext cx="48488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循环结构</a:t>
            </a:r>
            <a:r>
              <a:rPr lang="en-US" altLang="zh-CN" sz="3200" b="1">
                <a:solidFill>
                  <a:schemeClr val="bg1"/>
                </a:solidFill>
              </a:rPr>
              <a:t> </a:t>
            </a:r>
            <a:endParaRPr lang="en-US" altLang="zh-CN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-2147482614"/>
          <p:cNvGraphicFramePr>
            <a:graphicFrameLocks noChangeAspect="1"/>
          </p:cNvGraphicFramePr>
          <p:nvPr/>
        </p:nvGraphicFramePr>
        <p:xfrm>
          <a:off x="1611630" y="1369695"/>
          <a:ext cx="3724275" cy="482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" r:id="rId2" imgW="1724660" imgH="2233930" progId="Visio.Drawing.11">
                  <p:embed/>
                </p:oleObj>
              </mc:Choice>
              <mc:Fallback>
                <p:oleObj name="" r:id="rId2" imgW="1724660" imgH="223393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11630" y="1369695"/>
                        <a:ext cx="3724275" cy="4822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1995170" y="6192520"/>
            <a:ext cx="316738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400" b="1">
                <a:latin typeface="Times New Roman" panose="02020603050405020304" charset="0"/>
                <a:ea typeface="宋体" panose="02010600030101010101" pitchFamily="2" charset="-122"/>
              </a:rPr>
              <a:t>while</a:t>
            </a:r>
            <a:r>
              <a:rPr lang="zh-CN" sz="2400" b="1">
                <a:ea typeface="宋体" panose="02010600030101010101" pitchFamily="2" charset="-122"/>
              </a:rPr>
              <a:t>循环的执行流程</a:t>
            </a:r>
            <a:endParaRPr lang="zh-CN" altLang="en-US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425450" y="995680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US" sz="2800" b="1">
                <a:latin typeface="Wingdings" panose="05000000000000000000" charset="0"/>
                <a:ea typeface="宋体" panose="02010600030101010101" pitchFamily="2" charset="-122"/>
                <a:sym typeface="+mn-ea"/>
              </a:rPr>
              <a:t>u </a:t>
            </a:r>
            <a:r>
              <a:rPr sz="2800" b="1">
                <a:ea typeface="宋体" panose="02010600030101010101" pitchFamily="2" charset="-122"/>
              </a:rPr>
              <a:t>while循环</a:t>
            </a:r>
            <a:endParaRPr lang="zh-CN" altLang="en-US" sz="2800" b="1"/>
          </a:p>
        </p:txBody>
      </p:sp>
      <p:sp>
        <p:nvSpPr>
          <p:cNvPr id="6" name="文本框 5"/>
          <p:cNvSpPr txBox="1"/>
          <p:nvPr/>
        </p:nvSpPr>
        <p:spPr>
          <a:xfrm>
            <a:off x="6374130" y="1370012"/>
            <a:ext cx="5080000" cy="31076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266700"/>
            <a:r>
              <a:rPr lang="en-US" altLang="zh-CN" sz="2800" b="0">
                <a:ea typeface="宋体" panose="02010600030101010101" pitchFamily="2" charset="-122"/>
              </a:rPr>
              <a:t>     </a:t>
            </a:r>
            <a:r>
              <a:rPr lang="zh-CN" sz="2800" b="0">
                <a:ea typeface="宋体" panose="02010600030101010101" pitchFamily="2" charset="-122"/>
              </a:rPr>
              <a:t>由此可见，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while</a:t>
            </a:r>
            <a:r>
              <a:rPr lang="zh-CN" sz="2800" b="0">
                <a:ea typeface="宋体" panose="02010600030101010101" pitchFamily="2" charset="-122"/>
              </a:rPr>
              <a:t>循环过程是先判断循环条件是否成立，若为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True</a:t>
            </a:r>
            <a:r>
              <a:rPr lang="zh-CN" sz="2800" b="0">
                <a:ea typeface="宋体" panose="02010600030101010101" pitchFamily="2" charset="-122"/>
              </a:rPr>
              <a:t>，则执行循环体，循环体执行完后再转向逻辑条件，计算并判断是否继续循环，如果条件为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False</a:t>
            </a:r>
            <a:r>
              <a:rPr lang="zh-CN" sz="2800" b="0">
                <a:ea typeface="宋体" panose="02010600030101010101" pitchFamily="2" charset="-122"/>
              </a:rPr>
              <a:t>，则执行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while</a:t>
            </a:r>
            <a:r>
              <a:rPr lang="zh-CN" sz="2800" b="0">
                <a:ea typeface="宋体" panose="02010600030101010101" pitchFamily="2" charset="-122"/>
              </a:rPr>
              <a:t>语句后面循环体外的语句。</a:t>
            </a:r>
            <a:endParaRPr lang="zh-CN" altLang="en-US" sz="2800"/>
          </a:p>
        </p:txBody>
      </p:sp>
      <p:sp>
        <p:nvSpPr>
          <p:cNvPr id="11" name="文本框 10"/>
          <p:cNvSpPr txBox="1"/>
          <p:nvPr/>
        </p:nvSpPr>
        <p:spPr>
          <a:xfrm>
            <a:off x="6374130" y="4704080"/>
            <a:ext cx="5080000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US" sz="28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   while</a:t>
            </a:r>
            <a:r>
              <a:rPr 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循环的一般语法格式为：</a:t>
            </a:r>
            <a:endParaRPr lang="en-US" sz="2800" b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/>
            <a:r>
              <a:rPr lang="en-US" sz="2800" b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while </a:t>
            </a:r>
            <a:r>
              <a:rPr 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判断条件</a:t>
            </a:r>
            <a:r>
              <a:rPr lang="en-US" sz="2800" b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(condition)</a:t>
            </a:r>
            <a:r>
              <a:rPr 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：</a:t>
            </a:r>
            <a:endParaRPr lang="zh-CN" sz="2800" b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indent="0"/>
            <a:r>
              <a:rPr lang="en-US" altLang="zh-CN" sz="2800">
                <a:solidFill>
                  <a:srgbClr val="FF0000"/>
                </a:solidFill>
              </a:rPr>
              <a:t>        执行语句(statements)……</a:t>
            </a:r>
            <a:endParaRPr lang="en-US" altLang="zh-CN" sz="280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4395" y="69215"/>
            <a:ext cx="48488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循环结构</a:t>
            </a:r>
            <a:r>
              <a:rPr lang="en-US" altLang="zh-CN" sz="3200" b="1">
                <a:solidFill>
                  <a:schemeClr val="bg1"/>
                </a:solidFill>
              </a:rPr>
              <a:t> </a:t>
            </a:r>
            <a:endParaRPr lang="en-US" altLang="zh-CN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5" grpId="0"/>
      <p:bldP spid="6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本框 101"/>
          <p:cNvSpPr txBox="1"/>
          <p:nvPr/>
        </p:nvSpPr>
        <p:spPr>
          <a:xfrm>
            <a:off x="965200" y="1562100"/>
            <a:ext cx="10262235" cy="44615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3200" b="1">
                <a:ea typeface="宋体" panose="02010600030101010101" pitchFamily="2" charset="-122"/>
              </a:rPr>
              <a:t>【引例】</a:t>
            </a:r>
            <a:r>
              <a:rPr lang="zh-CN" sz="3200" b="0">
                <a:ea typeface="宋体" panose="02010600030101010101" pitchFamily="2" charset="-122"/>
              </a:rPr>
              <a:t>能够</a:t>
            </a:r>
            <a:r>
              <a:rPr lang="zh-CN" sz="3200" b="0">
                <a:latin typeface="Times New Roman" panose="02020603050405020304" charset="0"/>
                <a:ea typeface="宋体" panose="02010600030101010101" pitchFamily="2" charset="-122"/>
              </a:rPr>
              <a:t>多次</a:t>
            </a:r>
            <a:r>
              <a:rPr lang="zh-CN" sz="3200" b="0">
                <a:ea typeface="宋体" panose="02010600030101010101" pitchFamily="2" charset="-122"/>
              </a:rPr>
              <a:t>计算狗狗的相当人类的年龄。</a:t>
            </a:r>
            <a:endParaRPr lang="zh-CN" sz="3200" b="0">
              <a:ea typeface="宋体" panose="02010600030101010101" pitchFamily="2" charset="-122"/>
            </a:endParaRPr>
          </a:p>
          <a:p>
            <a:pPr indent="0"/>
            <a:endParaRPr lang="en-US" sz="28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/>
            <a:r>
              <a:rPr lang="en-US" sz="2800" b="1"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zh-CN" sz="2800" b="1">
                <a:ea typeface="宋体" panose="02010600030101010101" pitchFamily="2" charset="-122"/>
              </a:rPr>
              <a:t>）引例描述</a:t>
            </a:r>
            <a:endParaRPr lang="zh-CN" sz="2800" b="0">
              <a:ea typeface="宋体" panose="02010600030101010101" pitchFamily="2" charset="-122"/>
            </a:endParaRPr>
          </a:p>
          <a:p>
            <a:pPr indent="0"/>
            <a:r>
              <a:rPr lang="en-US" altLang="zh-CN" sz="2800" b="0">
                <a:ea typeface="宋体" panose="02010600030101010101" pitchFamily="2" charset="-122"/>
              </a:rPr>
              <a:t>         </a:t>
            </a:r>
            <a:r>
              <a:rPr lang="zh-CN" sz="2800" b="0">
                <a:ea typeface="宋体" panose="02010600030101010101" pitchFamily="2" charset="-122"/>
              </a:rPr>
              <a:t>能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反复</a:t>
            </a:r>
            <a:r>
              <a:rPr lang="zh-CN" sz="2800" b="0">
                <a:ea typeface="宋体" panose="02010600030101010101" pitchFamily="2" charset="-122"/>
              </a:rPr>
              <a:t>计算不同年龄狗狗的相当人类的年龄，直到用户按</a:t>
            </a:r>
            <a:r>
              <a:rPr lang="en-US" sz="2800" b="0">
                <a:latin typeface="Times New Roman" panose="02020603050405020304" charset="0"/>
              </a:rPr>
              <a:t>“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Q</a:t>
            </a:r>
            <a:r>
              <a:rPr lang="en-US" sz="2800" b="0">
                <a:latin typeface="Times New Roman" panose="02020603050405020304" charset="0"/>
              </a:rPr>
              <a:t>”</a:t>
            </a:r>
            <a:r>
              <a:rPr lang="zh-CN" sz="2800" b="0">
                <a:ea typeface="宋体" panose="02010600030101010101" pitchFamily="2" charset="-122"/>
              </a:rPr>
              <a:t>键退出。</a:t>
            </a:r>
            <a:endParaRPr lang="zh-CN" sz="2800" b="0">
              <a:ea typeface="宋体" panose="02010600030101010101" pitchFamily="2" charset="-122"/>
            </a:endParaRPr>
          </a:p>
          <a:p>
            <a:pPr indent="0"/>
            <a:endParaRPr lang="en-US" sz="28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/>
            <a:r>
              <a:rPr lang="en-US" sz="2800" b="1"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zh-CN" sz="2800" b="1">
                <a:ea typeface="宋体" panose="02010600030101010101" pitchFamily="2" charset="-122"/>
              </a:rPr>
              <a:t>）引例分析</a:t>
            </a:r>
            <a:endParaRPr lang="zh-CN" sz="2800" b="0">
              <a:ea typeface="宋体" panose="02010600030101010101" pitchFamily="2" charset="-122"/>
            </a:endParaRPr>
          </a:p>
          <a:p>
            <a:pPr indent="0"/>
            <a:r>
              <a:rPr lang="en-US" altLang="zh-CN" sz="2800" b="0">
                <a:ea typeface="宋体" panose="02010600030101010101" pitchFamily="2" charset="-122"/>
              </a:rPr>
              <a:t>         </a:t>
            </a:r>
            <a:r>
              <a:rPr lang="zh-CN" sz="2800" b="0">
                <a:ea typeface="宋体" panose="02010600030101010101" pitchFamily="2" charset="-122"/>
              </a:rPr>
              <a:t>在分支结构的引例的基础上，将其作为循环体来使用，如果用户输入的是数字，则计算狗的年龄，如果输入的是</a:t>
            </a:r>
            <a:r>
              <a:rPr lang="en-US" sz="2800" b="0">
                <a:latin typeface="Times New Roman" panose="02020603050405020304" charset="0"/>
              </a:rPr>
              <a:t>“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Q</a:t>
            </a:r>
            <a:r>
              <a:rPr lang="en-US" sz="2800" b="0">
                <a:latin typeface="Times New Roman" panose="02020603050405020304" charset="0"/>
              </a:rPr>
              <a:t>”</a:t>
            </a:r>
            <a:r>
              <a:rPr lang="zh-CN" sz="2800" b="0">
                <a:ea typeface="宋体" panose="02010600030101010101" pitchFamily="2" charset="-122"/>
              </a:rPr>
              <a:t>，则退出程序，其它情况则提示用户</a:t>
            </a:r>
            <a:r>
              <a:rPr lang="en-US" sz="2800" b="0">
                <a:latin typeface="Times New Roman" panose="02020603050405020304" charset="0"/>
              </a:rPr>
              <a:t>“</a:t>
            </a:r>
            <a:r>
              <a:rPr lang="zh-CN" sz="2800" b="0">
                <a:ea typeface="宋体" panose="02010600030101010101" pitchFamily="2" charset="-122"/>
              </a:rPr>
              <a:t>请输入数字，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Q</a:t>
            </a:r>
            <a:r>
              <a:rPr lang="zh-CN" sz="2800" b="0">
                <a:ea typeface="宋体" panose="02010600030101010101" pitchFamily="2" charset="-122"/>
              </a:rPr>
              <a:t>键退出！</a:t>
            </a:r>
            <a:r>
              <a:rPr lang="en-US" sz="2800" b="0">
                <a:latin typeface="Times New Roman" panose="02020603050405020304" charset="0"/>
              </a:rPr>
              <a:t>”</a:t>
            </a:r>
            <a:r>
              <a:rPr lang="zh-CN" sz="2800" b="0">
                <a:ea typeface="宋体" panose="02010600030101010101" pitchFamily="2" charset="-122"/>
              </a:rPr>
              <a:t>。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874395" y="69215"/>
            <a:ext cx="48488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循环结构</a:t>
            </a:r>
            <a:r>
              <a:rPr lang="en-US" altLang="zh-CN" sz="3200" b="1">
                <a:solidFill>
                  <a:schemeClr val="bg1"/>
                </a:solidFill>
              </a:rPr>
              <a:t> </a:t>
            </a:r>
            <a:endParaRPr lang="en-US" altLang="zh-CN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本框 101"/>
          <p:cNvSpPr txBox="1"/>
          <p:nvPr/>
        </p:nvSpPr>
        <p:spPr>
          <a:xfrm>
            <a:off x="3612515" y="1226820"/>
            <a:ext cx="6212840" cy="532320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/>
            <a:r>
              <a:rPr lang="zh-CN" sz="2000" b="0">
                <a:ea typeface="宋体" panose="02010600030101010101" pitchFamily="2" charset="-122"/>
              </a:rPr>
              <a:t>实现代码如下：</a:t>
            </a:r>
            <a:endParaRPr 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 fontAlgn="auto"/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1	while True:</a:t>
            </a:r>
            <a:endParaRPr 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 fontAlgn="auto"/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2	    age=input("</a:t>
            </a:r>
            <a:r>
              <a:rPr lang="zh-CN" sz="2000" b="0">
                <a:ea typeface="宋体" panose="02010600030101010101" pitchFamily="2" charset="-122"/>
              </a:rPr>
              <a:t>请输入你家狗狗的年龄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: ")</a:t>
            </a:r>
            <a:endParaRPr 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 fontAlgn="auto"/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3	    if age.isdecimal():</a:t>
            </a:r>
            <a:endParaRPr 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 fontAlgn="auto"/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4	        age=int(age)</a:t>
            </a:r>
            <a:endParaRPr 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 fontAlgn="auto"/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5	        if age &lt;= 0:</a:t>
            </a:r>
            <a:endParaRPr 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 fontAlgn="auto"/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6	            print("</a:t>
            </a:r>
            <a:r>
              <a:rPr lang="zh-CN" sz="2000" b="0">
                <a:ea typeface="宋体" panose="02010600030101010101" pitchFamily="2" charset="-122"/>
              </a:rPr>
              <a:t>你是在逗我吧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!")</a:t>
            </a:r>
            <a:endParaRPr 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 fontAlgn="auto"/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7	        elif age == 1:</a:t>
            </a:r>
            <a:endParaRPr 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 fontAlgn="auto"/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8	            print("</a:t>
            </a:r>
            <a:r>
              <a:rPr lang="zh-CN" sz="2000" b="0">
                <a:ea typeface="宋体" panose="02010600030101010101" pitchFamily="2" charset="-122"/>
              </a:rPr>
              <a:t>相当于 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14 </a:t>
            </a:r>
            <a:r>
              <a:rPr lang="zh-CN" sz="2000" b="0">
                <a:ea typeface="宋体" panose="02010600030101010101" pitchFamily="2" charset="-122"/>
              </a:rPr>
              <a:t>岁的人。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")</a:t>
            </a:r>
            <a:endParaRPr 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 fontAlgn="auto"/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9	        else:</a:t>
            </a:r>
            <a:endParaRPr 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 fontAlgn="auto"/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10	            human = 22 + (age -2)*5</a:t>
            </a:r>
            <a:endParaRPr 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 fontAlgn="auto"/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11	            print("</a:t>
            </a:r>
            <a:r>
              <a:rPr lang="zh-CN" sz="2000" b="0">
                <a:ea typeface="宋体" panose="02010600030101010101" pitchFamily="2" charset="-122"/>
              </a:rPr>
              <a:t>对应人类年龄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: ", human)</a:t>
            </a:r>
            <a:endParaRPr 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 fontAlgn="auto"/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12	    elif age.upper()=='Q':</a:t>
            </a:r>
            <a:endParaRPr 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 fontAlgn="auto"/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13	       	print('</a:t>
            </a:r>
            <a:r>
              <a:rPr lang="zh-CN" sz="2000" b="0">
                <a:ea typeface="宋体" panose="02010600030101010101" pitchFamily="2" charset="-122"/>
              </a:rPr>
              <a:t>计算结束！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')</a:t>
            </a:r>
            <a:endParaRPr 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 fontAlgn="auto"/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14	       	break</a:t>
            </a:r>
            <a:endParaRPr 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 fontAlgn="auto"/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15	    else:</a:t>
            </a:r>
            <a:endParaRPr 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 fontAlgn="auto"/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16	     	print('</a:t>
            </a:r>
            <a:r>
              <a:rPr lang="zh-CN" sz="2000" b="0">
                <a:ea typeface="宋体" panose="02010600030101010101" pitchFamily="2" charset="-122"/>
              </a:rPr>
              <a:t>请输入数字，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Q</a:t>
            </a:r>
            <a:r>
              <a:rPr lang="zh-CN" sz="2000" b="0">
                <a:ea typeface="宋体" panose="02010600030101010101" pitchFamily="2" charset="-122"/>
              </a:rPr>
              <a:t>键退出！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')  </a:t>
            </a:r>
            <a:endParaRPr lang="en-US" altLang="en-US" sz="20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9180" y="1000760"/>
            <a:ext cx="214820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800" b="1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3</a:t>
            </a:r>
            <a:r>
              <a:rPr lang="zh-CN" sz="2800" b="1">
                <a:ea typeface="宋体" panose="02010600030101010101" pitchFamily="2" charset="-122"/>
                <a:sym typeface="+mn-ea"/>
              </a:rPr>
              <a:t>）引例实现</a:t>
            </a:r>
            <a:endParaRPr lang="zh-CN" altLang="en-US" sz="2800" b="1"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4395" y="69215"/>
            <a:ext cx="48488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循环结构</a:t>
            </a:r>
            <a:r>
              <a:rPr lang="en-US" altLang="zh-CN" sz="3200" b="1">
                <a:solidFill>
                  <a:schemeClr val="bg1"/>
                </a:solidFill>
              </a:rPr>
              <a:t> </a:t>
            </a:r>
            <a:endParaRPr lang="en-US" altLang="zh-CN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bldLvl="0" animBg="1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3680" y="1007110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66700" indent="-266700"/>
            <a:r>
              <a:rPr lang="en-US" sz="2800" b="1">
                <a:latin typeface="Wingdings" panose="05000000000000000000" charset="0"/>
                <a:ea typeface="宋体" panose="02010600030101010101" pitchFamily="2" charset="-122"/>
              </a:rPr>
              <a:t>u </a:t>
            </a:r>
            <a:r>
              <a:rPr lang="en-US" sz="2800" b="1">
                <a:latin typeface="Times New Roman" panose="02020603050405020304" charset="0"/>
                <a:ea typeface="宋体" panose="02010600030101010101" pitchFamily="2" charset="-122"/>
              </a:rPr>
              <a:t>for</a:t>
            </a:r>
            <a:r>
              <a:rPr lang="zh-CN" sz="2800" b="1">
                <a:ea typeface="宋体" panose="02010600030101010101" pitchFamily="2" charset="-122"/>
              </a:rPr>
              <a:t>循环</a:t>
            </a:r>
            <a:endParaRPr lang="zh-CN" altLang="en-US" sz="2800" b="1"/>
          </a:p>
        </p:txBody>
      </p:sp>
      <p:sp>
        <p:nvSpPr>
          <p:cNvPr id="5" name="文本框 4"/>
          <p:cNvSpPr txBox="1"/>
          <p:nvPr/>
        </p:nvSpPr>
        <p:spPr>
          <a:xfrm>
            <a:off x="233680" y="1529080"/>
            <a:ext cx="11063605" cy="1814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        for</a:t>
            </a:r>
            <a:r>
              <a:rPr lang="zh-CN" sz="2800" b="0">
                <a:ea typeface="宋体" panose="02010600030101010101" pitchFamily="2" charset="-122"/>
              </a:rPr>
              <a:t>循环是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Python</a:t>
            </a:r>
            <a:r>
              <a:rPr lang="zh-CN" sz="2800" b="0">
                <a:ea typeface="宋体" panose="02010600030101010101" pitchFamily="2" charset="-122"/>
              </a:rPr>
              <a:t>中更常用的一种循环，因为在人工智能的数据处理方面，这些数据往往是以序列、数组或矩阵的形式存放的，数据本身的结构、大小是有规律的，故往往采用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for</a:t>
            </a:r>
            <a:r>
              <a:rPr lang="zh-CN" sz="2800" b="0">
                <a:ea typeface="宋体" panose="02010600030101010101" pitchFamily="2" charset="-122"/>
              </a:rPr>
              <a:t>循环来遍历数据集合中的元素。</a:t>
            </a:r>
            <a:endParaRPr lang="zh-CN" altLang="en-US" sz="2800" b="0">
              <a:ea typeface="宋体" panose="02010600030101010101" pitchFamily="2" charset="-122"/>
            </a:endParaRPr>
          </a:p>
        </p:txBody>
      </p:sp>
      <p:graphicFrame>
        <p:nvGraphicFramePr>
          <p:cNvPr id="6" name="对象 -2147482569"/>
          <p:cNvGraphicFramePr>
            <a:graphicFrameLocks noChangeAspect="1"/>
          </p:cNvGraphicFramePr>
          <p:nvPr/>
        </p:nvGraphicFramePr>
        <p:xfrm>
          <a:off x="1391285" y="2940050"/>
          <a:ext cx="3747135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" r:id="rId2" imgW="2644775" imgH="2233930" progId="Visio.Drawing.11">
                  <p:embed/>
                </p:oleObj>
              </mc:Choice>
              <mc:Fallback>
                <p:oleObj name="" r:id="rId2" imgW="2644775" imgH="223393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91285" y="2940050"/>
                        <a:ext cx="3747135" cy="31527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525905" y="627126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US" sz="2400" b="1">
                <a:latin typeface="Times New Roman" panose="02020603050405020304" charset="0"/>
                <a:ea typeface="宋体" panose="02010600030101010101" pitchFamily="2" charset="-122"/>
              </a:rPr>
              <a:t> for</a:t>
            </a:r>
            <a:r>
              <a:rPr lang="zh-CN" sz="2400" b="1">
                <a:ea typeface="宋体" panose="02010600030101010101" pitchFamily="2" charset="-122"/>
              </a:rPr>
              <a:t>执行流程图</a:t>
            </a:r>
            <a:endParaRPr lang="zh-CN" altLang="en-US" sz="2400" b="1"/>
          </a:p>
        </p:txBody>
      </p:sp>
      <p:sp>
        <p:nvSpPr>
          <p:cNvPr id="9" name="文本框 8"/>
          <p:cNvSpPr txBox="1"/>
          <p:nvPr/>
        </p:nvSpPr>
        <p:spPr>
          <a:xfrm>
            <a:off x="6373495" y="4647565"/>
            <a:ext cx="5080000" cy="14452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US" sz="32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for</a:t>
            </a:r>
            <a:r>
              <a:rPr lang="zh-CN" sz="3200" b="1">
                <a:solidFill>
                  <a:srgbClr val="FF0000"/>
                </a:solidFill>
                <a:ea typeface="宋体" panose="02010600030101010101" pitchFamily="2" charset="-122"/>
              </a:rPr>
              <a:t>循环的语法格式如下：</a:t>
            </a:r>
            <a:endParaRPr lang="en-US" sz="2800" b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/>
            <a:r>
              <a:rPr lang="en-US" sz="2800" b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for &lt;variable&gt; in &lt;sequence&gt;:</a:t>
            </a:r>
            <a:endParaRPr lang="en-US" sz="2800" b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/>
            <a:r>
              <a:rPr lang="en-US" altLang="en-US" sz="2800" b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      &lt;statements&gt;</a:t>
            </a:r>
            <a:endParaRPr lang="en-US" altLang="en-US" sz="2800" b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74395" y="69215"/>
            <a:ext cx="48488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循环结构</a:t>
            </a:r>
            <a:r>
              <a:rPr lang="en-US" altLang="zh-CN" sz="3200" b="1">
                <a:solidFill>
                  <a:schemeClr val="bg1"/>
                </a:solidFill>
              </a:rPr>
              <a:t> </a:t>
            </a:r>
            <a:endParaRPr lang="en-US" altLang="zh-CN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/>
          <p:cNvSpPr txBox="1"/>
          <p:nvPr/>
        </p:nvSpPr>
        <p:spPr>
          <a:xfrm>
            <a:off x="1286510" y="1699895"/>
            <a:ext cx="9618345" cy="40309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3200" b="1">
                <a:ea typeface="宋体" panose="02010600030101010101" pitchFamily="2" charset="-122"/>
              </a:rPr>
              <a:t>【引例】</a:t>
            </a:r>
            <a:r>
              <a:rPr lang="zh-CN" sz="3200" b="0">
                <a:ea typeface="宋体" panose="02010600030101010101" pitchFamily="2" charset="-122"/>
              </a:rPr>
              <a:t>计算</a:t>
            </a:r>
            <a:r>
              <a:rPr lang="en-US" sz="3200" b="0">
                <a:latin typeface="Times New Roman" panose="02020603050405020304" charset="0"/>
                <a:ea typeface="宋体" panose="02010600030101010101" pitchFamily="2" charset="-122"/>
              </a:rPr>
              <a:t>1+2+3+</a:t>
            </a:r>
            <a:r>
              <a:rPr lang="en-US" sz="3200" b="0">
                <a:latin typeface="Times New Roman" panose="02020603050405020304" charset="0"/>
              </a:rPr>
              <a:t>…</a:t>
            </a:r>
            <a:r>
              <a:rPr lang="en-US" sz="3200" b="0">
                <a:latin typeface="Times New Roman" panose="02020603050405020304" charset="0"/>
                <a:ea typeface="宋体" panose="02010600030101010101" pitchFamily="2" charset="-122"/>
              </a:rPr>
              <a:t>+100</a:t>
            </a:r>
            <a:r>
              <a:rPr lang="zh-CN" sz="3200" b="0">
                <a:ea typeface="宋体" panose="02010600030101010101" pitchFamily="2" charset="-122"/>
              </a:rPr>
              <a:t>之和。</a:t>
            </a:r>
            <a:endParaRPr lang="zh-CN" sz="3200" b="0">
              <a:ea typeface="宋体" panose="02010600030101010101" pitchFamily="2" charset="-122"/>
            </a:endParaRPr>
          </a:p>
          <a:p>
            <a:pPr indent="0"/>
            <a:endParaRPr lang="en-US" sz="28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/>
            <a:r>
              <a:rPr lang="en-US" sz="2800" b="1">
                <a:latin typeface="Times New Roman" panose="02020603050405020304" charset="0"/>
                <a:ea typeface="宋体" panose="02010600030101010101" pitchFamily="2" charset="-122"/>
              </a:rPr>
              <a:t>       1</a:t>
            </a:r>
            <a:r>
              <a:rPr lang="zh-CN" sz="2800" b="1">
                <a:ea typeface="宋体" panose="02010600030101010101" pitchFamily="2" charset="-122"/>
              </a:rPr>
              <a:t>）引例描述</a:t>
            </a:r>
            <a:endParaRPr lang="zh-CN" sz="2800" b="0">
              <a:ea typeface="宋体" panose="02010600030101010101" pitchFamily="2" charset="-122"/>
            </a:endParaRPr>
          </a:p>
          <a:p>
            <a:pPr indent="0"/>
            <a:r>
              <a:rPr lang="en-US" altLang="zh-CN" sz="2800" b="0">
                <a:ea typeface="宋体" panose="02010600030101010101" pitchFamily="2" charset="-122"/>
              </a:rPr>
              <a:t>       </a:t>
            </a:r>
            <a:r>
              <a:rPr lang="zh-CN" sz="2800" b="0">
                <a:ea typeface="宋体" panose="02010600030101010101" pitchFamily="2" charset="-122"/>
              </a:rPr>
              <a:t>从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zh-CN" sz="2800" b="0">
                <a:ea typeface="宋体" panose="02010600030101010101" pitchFamily="2" charset="-122"/>
              </a:rPr>
              <a:t>开始累加，计算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1~100</a:t>
            </a:r>
            <a:r>
              <a:rPr lang="zh-CN" sz="2800" b="0">
                <a:ea typeface="宋体" panose="02010600030101010101" pitchFamily="2" charset="-122"/>
              </a:rPr>
              <a:t>所有整数之和。</a:t>
            </a:r>
            <a:endParaRPr lang="zh-CN" sz="2800" b="0">
              <a:ea typeface="宋体" panose="02010600030101010101" pitchFamily="2" charset="-122"/>
            </a:endParaRPr>
          </a:p>
          <a:p>
            <a:pPr indent="0"/>
            <a:endParaRPr lang="en-US" sz="28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/>
            <a:r>
              <a:rPr lang="en-US" sz="2800" b="1">
                <a:latin typeface="Times New Roman" panose="02020603050405020304" charset="0"/>
                <a:ea typeface="宋体" panose="02010600030101010101" pitchFamily="2" charset="-122"/>
              </a:rPr>
              <a:t>      2</a:t>
            </a:r>
            <a:r>
              <a:rPr lang="zh-CN" sz="2800" b="1">
                <a:ea typeface="宋体" panose="02010600030101010101" pitchFamily="2" charset="-122"/>
              </a:rPr>
              <a:t>）引例分析</a:t>
            </a:r>
            <a:endParaRPr lang="zh-CN" sz="2800" b="0">
              <a:ea typeface="宋体" panose="02010600030101010101" pitchFamily="2" charset="-122"/>
            </a:endParaRPr>
          </a:p>
          <a:p>
            <a:pPr indent="0"/>
            <a:r>
              <a:rPr lang="en-US" altLang="zh-CN" sz="2800" b="0">
                <a:ea typeface="宋体" panose="02010600030101010101" pitchFamily="2" charset="-122"/>
              </a:rPr>
              <a:t>      </a:t>
            </a:r>
            <a:r>
              <a:rPr lang="zh-CN" sz="2800" b="0">
                <a:ea typeface="宋体" panose="02010600030101010101" pitchFamily="2" charset="-122"/>
              </a:rPr>
              <a:t>首先要产生一个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[1,2,</a:t>
            </a:r>
            <a:r>
              <a:rPr lang="en-US" sz="2800" b="0">
                <a:latin typeface="Times New Roman" panose="02020603050405020304" charset="0"/>
              </a:rPr>
              <a:t>…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,100]</a:t>
            </a:r>
            <a:r>
              <a:rPr lang="zh-CN" sz="2800" b="0">
                <a:ea typeface="宋体" panose="02010600030101010101" pitchFamily="2" charset="-122"/>
              </a:rPr>
              <a:t>的一个整数序列，然后通过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for         </a:t>
            </a:r>
            <a:r>
              <a:rPr lang="zh-CN" sz="2800" b="0">
                <a:ea typeface="宋体" panose="02010600030101010101" pitchFamily="2" charset="-122"/>
              </a:rPr>
              <a:t>循环依次取出每一个元素，将它们累加起来，最后打印出累</a:t>
            </a:r>
            <a:r>
              <a:rPr lang="en-US" altLang="zh-CN" sz="2800" b="0">
                <a:ea typeface="宋体" panose="02010600030101010101" pitchFamily="2" charset="-122"/>
              </a:rPr>
              <a:t>   </a:t>
            </a:r>
            <a:r>
              <a:rPr lang="zh-CN" sz="2800" b="0">
                <a:ea typeface="宋体" panose="02010600030101010101" pitchFamily="2" charset="-122"/>
              </a:rPr>
              <a:t>加结果即可。</a:t>
            </a:r>
            <a:endParaRPr lang="zh-CN" altLang="en-US" sz="2800" b="0"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4395" y="69215"/>
            <a:ext cx="48488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循环结构</a:t>
            </a:r>
            <a:r>
              <a:rPr lang="en-US" altLang="zh-CN" sz="3200" b="1">
                <a:solidFill>
                  <a:schemeClr val="bg1"/>
                </a:solidFill>
              </a:rPr>
              <a:t> </a:t>
            </a:r>
            <a:endParaRPr lang="en-US" altLang="zh-CN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/>
          <p:cNvSpPr txBox="1"/>
          <p:nvPr/>
        </p:nvSpPr>
        <p:spPr>
          <a:xfrm>
            <a:off x="659130" y="2677795"/>
            <a:ext cx="5896610" cy="224536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/>
            <a:r>
              <a:rPr lang="zh-CN" sz="2800" b="0">
                <a:ea typeface="宋体" panose="02010600030101010101" pitchFamily="2" charset="-122"/>
              </a:rPr>
              <a:t>实现代码如下：</a:t>
            </a:r>
            <a:endParaRPr lang="en-US" sz="28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 fontAlgn="auto"/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1	sum=0</a:t>
            </a:r>
            <a:endParaRPr lang="en-US" sz="28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 fontAlgn="auto"/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2	for i in range(101):</a:t>
            </a:r>
            <a:endParaRPr lang="en-US" sz="28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 fontAlgn="auto"/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3	    sum+=i</a:t>
            </a:r>
            <a:endParaRPr lang="en-US" sz="28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 fontAlgn="auto"/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4	print('1~100</a:t>
            </a:r>
            <a:r>
              <a:rPr lang="zh-CN" sz="2800" b="0">
                <a:ea typeface="宋体" panose="02010600030101010101" pitchFamily="2" charset="-122"/>
              </a:rPr>
              <a:t>的累加和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=',sum)</a:t>
            </a:r>
            <a:endParaRPr lang="zh-CN" altLang="en-US" sz="2800"/>
          </a:p>
        </p:txBody>
      </p:sp>
      <p:pic>
        <p:nvPicPr>
          <p:cNvPr id="2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530" y="1666240"/>
            <a:ext cx="5010785" cy="28638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38315" y="504444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algn="ctr"/>
            <a:r>
              <a:rPr lang="zh-CN" sz="2400" b="1">
                <a:ea typeface="宋体" panose="02010600030101010101" pitchFamily="2" charset="-122"/>
              </a:rPr>
              <a:t>程序执行结果</a:t>
            </a:r>
            <a:endParaRPr lang="zh-CN" altLang="en-US" sz="2400" b="1"/>
          </a:p>
        </p:txBody>
      </p:sp>
      <p:sp>
        <p:nvSpPr>
          <p:cNvPr id="6" name="文本框 5"/>
          <p:cNvSpPr txBox="1"/>
          <p:nvPr/>
        </p:nvSpPr>
        <p:spPr>
          <a:xfrm>
            <a:off x="899795" y="1768475"/>
            <a:ext cx="269684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269240"/>
            <a:r>
              <a:rPr lang="en-US" sz="3200" b="1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3</a:t>
            </a:r>
            <a:r>
              <a:rPr lang="zh-CN" sz="3200" b="1">
                <a:ea typeface="宋体" panose="02010600030101010101" pitchFamily="2" charset="-122"/>
                <a:sym typeface="+mn-ea"/>
              </a:rPr>
              <a:t>）引例实现</a:t>
            </a:r>
            <a:endParaRPr lang="zh-CN" altLang="en-US" sz="3200" b="1"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4395" y="69215"/>
            <a:ext cx="48488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循环结构</a:t>
            </a:r>
            <a:r>
              <a:rPr lang="en-US" altLang="zh-CN" sz="3200" b="1">
                <a:solidFill>
                  <a:schemeClr val="bg1"/>
                </a:solidFill>
              </a:rPr>
              <a:t> </a:t>
            </a:r>
            <a:endParaRPr lang="en-US" altLang="zh-CN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bldLvl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25040" y="2727960"/>
            <a:ext cx="2418080" cy="14452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88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目录</a:t>
            </a:r>
            <a:endParaRPr lang="zh-CN" altLang="en-US" sz="88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8" name="矩形 17"/>
          <p:cNvSpPr/>
          <p:nvPr>
            <p:custDataLst>
              <p:tags r:id="rId2"/>
            </p:custDataLst>
          </p:nvPr>
        </p:nvSpPr>
        <p:spPr>
          <a:xfrm>
            <a:off x="7413268" y="1110813"/>
            <a:ext cx="1711595" cy="561340"/>
          </a:xfrm>
          <a:prstGeom prst="rect">
            <a:avLst/>
          </a:prstGeom>
          <a:solidFill>
            <a:srgbClr val="8590CA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2400" b="1" spc="1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椭圆 19"/>
          <p:cNvSpPr/>
          <p:nvPr>
            <p:custDataLst>
              <p:tags r:id="rId3"/>
            </p:custDataLst>
          </p:nvPr>
        </p:nvSpPr>
        <p:spPr>
          <a:xfrm>
            <a:off x="6959600" y="941426"/>
            <a:ext cx="908285" cy="897053"/>
          </a:xfrm>
          <a:prstGeom prst="ellipse">
            <a:avLst/>
          </a:prstGeom>
          <a:ln>
            <a:noFill/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2400" b="1" spc="15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  <a:endParaRPr lang="en-US" altLang="zh-CN" sz="2400" b="1" spc="15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4"/>
            </p:custDataLst>
          </p:nvPr>
        </p:nvSpPr>
        <p:spPr>
          <a:xfrm>
            <a:off x="7870875" y="1123287"/>
            <a:ext cx="1379387" cy="51144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b="1" spc="15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变量</a:t>
            </a:r>
            <a:endParaRPr lang="zh-CN" altLang="en-US" sz="2400" b="1" spc="1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>
            <p:custDataLst>
              <p:tags r:id="rId5"/>
            </p:custDataLst>
          </p:nvPr>
        </p:nvSpPr>
        <p:spPr>
          <a:xfrm>
            <a:off x="7416551" y="2557823"/>
            <a:ext cx="2311014" cy="561340"/>
          </a:xfrm>
          <a:prstGeom prst="rect">
            <a:avLst/>
          </a:prstGeom>
          <a:solidFill>
            <a:srgbClr val="8EAADC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2400" b="1" spc="1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椭圆 22"/>
          <p:cNvSpPr/>
          <p:nvPr>
            <p:custDataLst>
              <p:tags r:id="rId6"/>
            </p:custDataLst>
          </p:nvPr>
        </p:nvSpPr>
        <p:spPr>
          <a:xfrm>
            <a:off x="6962883" y="2388436"/>
            <a:ext cx="908285" cy="897053"/>
          </a:xfrm>
          <a:prstGeom prst="ellipse">
            <a:avLst/>
          </a:prstGeom>
          <a:solidFill>
            <a:srgbClr val="8EAADC"/>
          </a:solidFill>
          <a:ln>
            <a:noFill/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2400" b="1" spc="15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02</a:t>
            </a:r>
            <a:endParaRPr lang="en-US" altLang="zh-CN" sz="2400" b="1" spc="15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>
            <p:custDataLst>
              <p:tags r:id="rId7"/>
            </p:custDataLst>
          </p:nvPr>
        </p:nvSpPr>
        <p:spPr>
          <a:xfrm>
            <a:off x="7867592" y="2754128"/>
            <a:ext cx="1859316" cy="51144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b="1" spc="15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分支结构	</a:t>
            </a:r>
            <a:endParaRPr lang="zh-CN" altLang="en-US" sz="2400" b="1" spc="1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5" name="矩形 24"/>
          <p:cNvSpPr/>
          <p:nvPr>
            <p:custDataLst>
              <p:tags r:id="rId8"/>
            </p:custDataLst>
          </p:nvPr>
        </p:nvSpPr>
        <p:spPr>
          <a:xfrm>
            <a:off x="7416551" y="4027155"/>
            <a:ext cx="2310358" cy="561340"/>
          </a:xfrm>
          <a:prstGeom prst="rect">
            <a:avLst/>
          </a:prstGeom>
          <a:solidFill>
            <a:srgbClr val="79B6D3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2400" b="1" spc="1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椭圆 25"/>
          <p:cNvSpPr/>
          <p:nvPr>
            <p:custDataLst>
              <p:tags r:id="rId9"/>
            </p:custDataLst>
          </p:nvPr>
        </p:nvSpPr>
        <p:spPr>
          <a:xfrm>
            <a:off x="6962883" y="3856456"/>
            <a:ext cx="908285" cy="897053"/>
          </a:xfrm>
          <a:prstGeom prst="ellipse">
            <a:avLst/>
          </a:prstGeom>
          <a:solidFill>
            <a:srgbClr val="79B6D3"/>
          </a:solidFill>
          <a:ln>
            <a:noFill/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2400" b="1" spc="15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03</a:t>
            </a:r>
            <a:endParaRPr lang="en-US" altLang="zh-CN" sz="2400" b="1" spc="15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10"/>
            </p:custDataLst>
          </p:nvPr>
        </p:nvSpPr>
        <p:spPr>
          <a:xfrm>
            <a:off x="7874158" y="4042256"/>
            <a:ext cx="1676142" cy="51144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b="1" spc="15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循环结构</a:t>
            </a:r>
            <a:endParaRPr lang="zh-CN" altLang="en-US" sz="2400" b="1" spc="1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>
            <p:custDataLst>
              <p:tags r:id="rId11"/>
            </p:custDataLst>
          </p:nvPr>
        </p:nvSpPr>
        <p:spPr>
          <a:xfrm>
            <a:off x="7413268" y="5330384"/>
            <a:ext cx="2314297" cy="561340"/>
          </a:xfrm>
          <a:prstGeom prst="rect">
            <a:avLst/>
          </a:prstGeom>
          <a:solidFill>
            <a:srgbClr val="79B6D3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2400" b="1" spc="1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12"/>
            </p:custDataLst>
          </p:nvPr>
        </p:nvSpPr>
        <p:spPr>
          <a:xfrm>
            <a:off x="7874158" y="5330384"/>
            <a:ext cx="1852094" cy="51144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b="1" spc="15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组合类型</a:t>
            </a:r>
            <a:endParaRPr lang="zh-CN" altLang="en-US" sz="2400" b="1" spc="1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椭圆 6"/>
          <p:cNvSpPr/>
          <p:nvPr>
            <p:custDataLst>
              <p:tags r:id="rId13"/>
            </p:custDataLst>
          </p:nvPr>
        </p:nvSpPr>
        <p:spPr>
          <a:xfrm>
            <a:off x="6966165" y="5162967"/>
            <a:ext cx="908285" cy="897053"/>
          </a:xfrm>
          <a:prstGeom prst="ellipse">
            <a:avLst/>
          </a:prstGeom>
          <a:solidFill>
            <a:srgbClr val="79B6D3"/>
          </a:solidFill>
          <a:ln>
            <a:noFill/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2400" b="1" spc="15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04</a:t>
            </a:r>
            <a:endParaRPr lang="en-US" altLang="zh-CN" sz="2400" b="1" spc="15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94585" y="838200"/>
            <a:ext cx="34607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PART  04</a:t>
            </a:r>
            <a:endParaRPr lang="en-US" altLang="zh-CN" sz="7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94585" y="3860800"/>
            <a:ext cx="744664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组合类型</a:t>
            </a:r>
            <a:endParaRPr lang="zh-CN" altLang="en-US" sz="6600" b="1" spc="15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69508E2-3FBA-439B-96A2-2DDFB5CF3B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0950" y="1999615"/>
            <a:ext cx="3883025" cy="3051175"/>
          </a:xfrm>
          <a:prstGeom prst="rect">
            <a:avLst/>
          </a:prstGeom>
        </p:spPr>
      </p:pic>
      <p:sp>
        <p:nvSpPr>
          <p:cNvPr id="103" name="文本框 102"/>
          <p:cNvSpPr txBox="1"/>
          <p:nvPr/>
        </p:nvSpPr>
        <p:spPr>
          <a:xfrm>
            <a:off x="2286635" y="1558925"/>
            <a:ext cx="7619365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         Python</a:t>
            </a:r>
            <a:r>
              <a:rPr lang="zh-CN" sz="2800" b="0">
                <a:ea typeface="宋体" panose="02010600030101010101" pitchFamily="2" charset="-122"/>
              </a:rPr>
              <a:t>除了整数、浮点数等基本的数据类型外，还提供了列表、元祖、字典和集合等组合数据类型。通过组合数据类型能将不同的数据组织起来，实现更复杂的数据表示和数据功能。下面了解最常用的三种组合类型：</a:t>
            </a:r>
            <a:r>
              <a:rPr 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列表、元祖和字典</a:t>
            </a:r>
            <a:r>
              <a:rPr lang="zh-CN" sz="2800" b="0">
                <a:ea typeface="宋体" panose="02010600030101010101" pitchFamily="2" charset="-122"/>
              </a:rPr>
              <a:t>。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874395" y="69215"/>
            <a:ext cx="48488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组合类型</a:t>
            </a:r>
            <a:r>
              <a:rPr lang="en-US" altLang="zh-CN" sz="3200" b="1">
                <a:solidFill>
                  <a:schemeClr val="bg1"/>
                </a:solidFill>
              </a:rPr>
              <a:t> </a:t>
            </a:r>
            <a:endParaRPr lang="en-US" altLang="zh-CN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85750" y="937260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66700" indent="-266700"/>
            <a:r>
              <a:rPr lang="en-US" sz="3200" b="1">
                <a:latin typeface="Wingdings" panose="05000000000000000000" charset="0"/>
                <a:ea typeface="宋体" panose="02010600030101010101" pitchFamily="2" charset="-122"/>
              </a:rPr>
              <a:t>u </a:t>
            </a:r>
            <a:r>
              <a:rPr lang="zh-CN" sz="3200" b="1">
                <a:ea typeface="宋体" panose="02010600030101010101" pitchFamily="2" charset="-122"/>
              </a:rPr>
              <a:t>列表</a:t>
            </a:r>
            <a:endParaRPr lang="zh-CN" altLang="en-US" sz="3200" b="1"/>
          </a:p>
        </p:txBody>
      </p:sp>
      <p:sp>
        <p:nvSpPr>
          <p:cNvPr id="6" name="文本框 5"/>
          <p:cNvSpPr txBox="1"/>
          <p:nvPr/>
        </p:nvSpPr>
        <p:spPr>
          <a:xfrm>
            <a:off x="720725" y="1713865"/>
            <a:ext cx="1096772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2400" b="0" dirty="0">
                <a:ea typeface="宋体" panose="02010600030101010101" pitchFamily="2" charset="-122"/>
              </a:rPr>
              <a:t>         </a:t>
            </a:r>
            <a:r>
              <a:rPr lang="zh-CN" sz="2400" b="0" dirty="0">
                <a:ea typeface="宋体" panose="02010600030101010101" pitchFamily="2" charset="-122"/>
              </a:rPr>
              <a:t>列表用方括号</a:t>
            </a:r>
            <a:r>
              <a:rPr lang="en-US" sz="2400" b="0" dirty="0">
                <a:latin typeface="Times New Roman" panose="02020603050405020304" charset="0"/>
                <a:ea typeface="宋体" panose="02010600030101010101" pitchFamily="2" charset="-122"/>
              </a:rPr>
              <a:t>“[]”</a:t>
            </a:r>
            <a:r>
              <a:rPr lang="zh-CN" sz="2400" b="0" dirty="0">
                <a:ea typeface="宋体" panose="02010600030101010101" pitchFamily="2" charset="-122"/>
              </a:rPr>
              <a:t>来表示，里面的各元素用逗号分开。列表的各元素可以是不同的数据类型。创建一个列表，只要把逗号分隔的不同的数据项使用方括号括起来即可。如下所示：</a:t>
            </a:r>
            <a:endParaRPr lang="en-US" sz="2400" b="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/>
            <a:r>
              <a:rPr lang="en-US" sz="2400" b="0" dirty="0">
                <a:latin typeface="Times New Roman" panose="02020603050405020304" charset="0"/>
                <a:ea typeface="宋体" panose="02010600030101010101" pitchFamily="2" charset="-122"/>
              </a:rPr>
              <a:t>	</a:t>
            </a:r>
            <a:r>
              <a:rPr lang="en-US" sz="2400" b="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list1 = ['</a:t>
            </a:r>
            <a:r>
              <a:rPr lang="zh-CN" sz="2400" b="0" dirty="0">
                <a:solidFill>
                  <a:srgbClr val="FF0000"/>
                </a:solidFill>
                <a:ea typeface="宋体" panose="02010600030101010101" pitchFamily="2" charset="-122"/>
              </a:rPr>
              <a:t>百度</a:t>
            </a:r>
            <a:r>
              <a:rPr lang="en-US" sz="2400" b="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', '</a:t>
            </a:r>
            <a:r>
              <a:rPr lang="en-US" sz="2400" b="0" dirty="0" err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nanjing</a:t>
            </a:r>
            <a:r>
              <a:rPr lang="en-US" sz="2400" b="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', 1997, 20.57]</a:t>
            </a:r>
            <a:endParaRPr lang="en-US" altLang="en-US" sz="2400" b="0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9795" y="3475355"/>
            <a:ext cx="1078928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400" b="0">
                <a:ea typeface="宋体" panose="02010600030101010101" pitchFamily="2" charset="-122"/>
              </a:rPr>
              <a:t>可以对列表的数据项进行修改或更新，你也可以使用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append()</a:t>
            </a:r>
            <a:r>
              <a:rPr lang="zh-CN" sz="2400" b="0">
                <a:ea typeface="宋体" panose="02010600030101010101" pitchFamily="2" charset="-122"/>
              </a:rPr>
              <a:t>方法来添加列表项，如下所示：</a:t>
            </a:r>
            <a:endParaRPr lang="en-US" sz="24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/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	print ("</a:t>
            </a:r>
            <a:r>
              <a:rPr lang="zh-CN" sz="2400" b="0">
                <a:ea typeface="宋体" panose="02010600030101010101" pitchFamily="2" charset="-122"/>
              </a:rPr>
              <a:t>第三个元素为 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: ", list1[2])</a:t>
            </a:r>
            <a:endParaRPr lang="en-US" sz="24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/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	list1[1] = '</a:t>
            </a:r>
            <a:r>
              <a:rPr lang="zh-CN" sz="2400" b="0">
                <a:ea typeface="宋体" panose="02010600030101010101" pitchFamily="2" charset="-122"/>
              </a:rPr>
              <a:t>南京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'#</a:t>
            </a:r>
            <a:r>
              <a:rPr lang="zh-CN" sz="2400" b="0">
                <a:ea typeface="宋体" panose="02010600030101010101" pitchFamily="2" charset="-122"/>
              </a:rPr>
              <a:t>更新第二个元素</a:t>
            </a:r>
            <a:endParaRPr lang="en-US" sz="24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/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	list1.append('</a:t>
            </a:r>
            <a:r>
              <a:rPr lang="zh-CN" sz="2400" b="0">
                <a:ea typeface="宋体" panose="02010600030101010101" pitchFamily="2" charset="-122"/>
              </a:rPr>
              <a:t>中国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')#</a:t>
            </a:r>
            <a:r>
              <a:rPr lang="zh-CN" sz="2400" b="0">
                <a:ea typeface="宋体" panose="02010600030101010101" pitchFamily="2" charset="-122"/>
              </a:rPr>
              <a:t>增加一个新的元素</a:t>
            </a:r>
            <a:endParaRPr lang="en-US" sz="24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/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	</a:t>
            </a:r>
            <a:r>
              <a:rPr lang="zh-CN" sz="2400" b="0">
                <a:ea typeface="宋体" panose="02010600030101010101" pitchFamily="2" charset="-122"/>
              </a:rPr>
              <a:t>操作后的列表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list1</a:t>
            </a:r>
            <a:r>
              <a:rPr lang="zh-CN" sz="2400" b="0">
                <a:ea typeface="宋体" panose="02010600030101010101" pitchFamily="2" charset="-122"/>
              </a:rPr>
              <a:t>内容如下图所示。</a:t>
            </a:r>
            <a:endParaRPr lang="zh-CN" altLang="en-US" sz="2400"/>
          </a:p>
        </p:txBody>
      </p:sp>
      <p:pic>
        <p:nvPicPr>
          <p:cNvPr id="43" name="图片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280" y="5975350"/>
            <a:ext cx="6802120" cy="814070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-59055" y="3418205"/>
            <a:ext cx="12237720" cy="10160"/>
          </a:xfrm>
          <a:prstGeom prst="line">
            <a:avLst/>
          </a:prstGeom>
          <a:ln w="44450" cmpd="sng">
            <a:solidFill>
              <a:schemeClr val="bg1">
                <a:alpha val="99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74395" y="69215"/>
            <a:ext cx="48488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组合类型</a:t>
            </a:r>
            <a:r>
              <a:rPr lang="en-US" altLang="zh-CN" sz="3200" b="1">
                <a:solidFill>
                  <a:schemeClr val="bg1"/>
                </a:solidFill>
              </a:rPr>
              <a:t> </a:t>
            </a:r>
            <a:endParaRPr lang="en-US" altLang="zh-CN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/>
          <p:cNvSpPr txBox="1"/>
          <p:nvPr/>
        </p:nvSpPr>
        <p:spPr>
          <a:xfrm>
            <a:off x="286385" y="1058545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66700" indent="-266700"/>
            <a:r>
              <a:rPr lang="en-US" sz="3200" b="1">
                <a:latin typeface="Wingdings" panose="05000000000000000000" charset="0"/>
                <a:ea typeface="宋体" panose="02010600030101010101" pitchFamily="2" charset="-122"/>
              </a:rPr>
              <a:t>u </a:t>
            </a:r>
            <a:r>
              <a:rPr lang="zh-CN" sz="3200" b="1">
                <a:ea typeface="宋体" panose="02010600030101010101" pitchFamily="2" charset="-122"/>
              </a:rPr>
              <a:t>元祖</a:t>
            </a:r>
            <a:endParaRPr lang="zh-CN" altLang="en-US" sz="3200" b="1"/>
          </a:p>
        </p:txBody>
      </p:sp>
      <p:sp>
        <p:nvSpPr>
          <p:cNvPr id="2" name="文本框 1"/>
          <p:cNvSpPr txBox="1"/>
          <p:nvPr/>
        </p:nvSpPr>
        <p:spPr>
          <a:xfrm>
            <a:off x="739140" y="1642110"/>
            <a:ext cx="10384155" cy="16300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         Python </a:t>
            </a:r>
            <a:r>
              <a:rPr lang="zh-CN" sz="2400" b="0">
                <a:ea typeface="宋体" panose="02010600030101010101" pitchFamily="2" charset="-122"/>
              </a:rPr>
              <a:t>的元组与列表类似，不同之处在于元组的元素不能修改，可以把它看作一个特殊的列表。元组使用小括号</a:t>
            </a:r>
            <a:r>
              <a:rPr lang="en-US" sz="2400" b="0">
                <a:latin typeface="Times New Roman" panose="02020603050405020304" charset="0"/>
              </a:rPr>
              <a:t>“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()</a:t>
            </a:r>
            <a:r>
              <a:rPr lang="en-US" sz="2400" b="0">
                <a:latin typeface="Times New Roman" panose="02020603050405020304" charset="0"/>
              </a:rPr>
              <a:t>”</a:t>
            </a:r>
            <a:r>
              <a:rPr lang="zh-CN" sz="2400" b="0">
                <a:ea typeface="宋体" panose="02010600030101010101" pitchFamily="2" charset="-122"/>
              </a:rPr>
              <a:t>表示。元组创建很简单，只需要在括号中添加元素，并使用逗号隔开即可。创建元祖的代码如下所示。</a:t>
            </a:r>
            <a:endParaRPr lang="en-US" sz="24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/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	</a:t>
            </a:r>
            <a:r>
              <a:rPr lang="en-US" sz="2800" b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tup1 = ('</a:t>
            </a:r>
            <a:r>
              <a:rPr 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百度</a:t>
            </a:r>
            <a:r>
              <a:rPr lang="en-US" sz="2800" b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', 'nanjing', 1997, 20.57)</a:t>
            </a:r>
            <a:endParaRPr lang="en-US" altLang="en-US" sz="2800" b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9795" y="3714750"/>
            <a:ext cx="1022350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2400" b="0">
                <a:ea typeface="宋体" panose="02010600030101010101" pitchFamily="2" charset="-122"/>
              </a:rPr>
              <a:t>         </a:t>
            </a:r>
            <a:r>
              <a:rPr lang="zh-CN" sz="2400" b="0">
                <a:ea typeface="宋体" panose="02010600030101010101" pitchFamily="2" charset="-122"/>
              </a:rPr>
              <a:t>虽然元组中的元素值是不允许修改的，但可以对元组进行连接组合，如下代码所示。</a:t>
            </a:r>
            <a:endParaRPr lang="en-US" sz="24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/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	</a:t>
            </a:r>
            <a:r>
              <a:rPr lang="en-US" sz="2400" b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tup2 = ('</a:t>
            </a:r>
            <a:r>
              <a:rPr lang="zh-CN" sz="2400" b="0">
                <a:solidFill>
                  <a:srgbClr val="FF0000"/>
                </a:solidFill>
                <a:ea typeface="宋体" panose="02010600030101010101" pitchFamily="2" charset="-122"/>
              </a:rPr>
              <a:t>华为</a:t>
            </a:r>
            <a:r>
              <a:rPr lang="en-US" sz="2400" b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', '5G</a:t>
            </a:r>
            <a:r>
              <a:rPr lang="zh-CN" sz="2400" b="0">
                <a:solidFill>
                  <a:srgbClr val="FF0000"/>
                </a:solidFill>
                <a:ea typeface="宋体" panose="02010600030101010101" pitchFamily="2" charset="-122"/>
              </a:rPr>
              <a:t>技术</a:t>
            </a:r>
            <a:r>
              <a:rPr lang="en-US" sz="2400" b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')</a:t>
            </a:r>
            <a:endParaRPr lang="en-US" sz="24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/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	</a:t>
            </a:r>
            <a:r>
              <a:rPr lang="en-US" sz="2400" b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tup=tup1+tup2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	</a:t>
            </a:r>
            <a:r>
              <a:rPr lang="zh-CN" sz="2400" b="0">
                <a:ea typeface="宋体" panose="02010600030101010101" pitchFamily="2" charset="-122"/>
              </a:rPr>
              <a:t>组合后的内容如下图所示。</a:t>
            </a:r>
            <a:endParaRPr lang="zh-CN" altLang="en-US" sz="2400"/>
          </a:p>
        </p:txBody>
      </p:sp>
      <p:pic>
        <p:nvPicPr>
          <p:cNvPr id="44" name="图片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5" y="5422265"/>
            <a:ext cx="7310755" cy="8286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78070" y="6390005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2400" b="1">
                <a:ea typeface="宋体" panose="02010600030101010101" pitchFamily="2" charset="-122"/>
              </a:rPr>
              <a:t>组合后</a:t>
            </a:r>
            <a:r>
              <a:rPr lang="en-US" sz="2400" b="1">
                <a:latin typeface="Times New Roman" panose="02020603050405020304" charset="0"/>
                <a:ea typeface="宋体" panose="02010600030101010101" pitchFamily="2" charset="-122"/>
              </a:rPr>
              <a:t>tup</a:t>
            </a:r>
            <a:r>
              <a:rPr lang="zh-CN" sz="2400" b="1">
                <a:ea typeface="宋体" panose="02010600030101010101" pitchFamily="2" charset="-122"/>
              </a:rPr>
              <a:t>的内容</a:t>
            </a:r>
            <a:endParaRPr lang="zh-CN" altLang="en-US" sz="2400" b="1"/>
          </a:p>
        </p:txBody>
      </p:sp>
      <p:cxnSp>
        <p:nvCxnSpPr>
          <p:cNvPr id="8" name="直接连接符 7"/>
          <p:cNvCxnSpPr/>
          <p:nvPr/>
        </p:nvCxnSpPr>
        <p:spPr>
          <a:xfrm>
            <a:off x="-59055" y="3580130"/>
            <a:ext cx="12237720" cy="10160"/>
          </a:xfrm>
          <a:prstGeom prst="line">
            <a:avLst/>
          </a:prstGeom>
          <a:ln w="44450" cmpd="sng">
            <a:solidFill>
              <a:schemeClr val="bg1">
                <a:alpha val="99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74395" y="69215"/>
            <a:ext cx="48488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组合类型</a:t>
            </a:r>
            <a:r>
              <a:rPr lang="en-US" altLang="zh-CN" sz="3200" b="1">
                <a:solidFill>
                  <a:schemeClr val="bg1"/>
                </a:solidFill>
              </a:rPr>
              <a:t> </a:t>
            </a:r>
            <a:endParaRPr lang="en-US" altLang="zh-CN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2" grpId="0"/>
      <p:bldP spid="5" grpId="0"/>
      <p:bldP spid="5" grpId="1"/>
      <p:bldP spid="6" grpId="0"/>
      <p:bldP spid="6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/>
          <p:cNvSpPr txBox="1"/>
          <p:nvPr/>
        </p:nvSpPr>
        <p:spPr>
          <a:xfrm>
            <a:off x="1207770" y="1436370"/>
            <a:ext cx="1005395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2800" b="0">
                <a:ea typeface="宋体" panose="02010600030101010101" pitchFamily="2" charset="-122"/>
              </a:rPr>
              <a:t>         </a:t>
            </a:r>
            <a:r>
              <a:rPr lang="zh-CN" sz="2800" b="0">
                <a:ea typeface="宋体" panose="02010600030101010101" pitchFamily="2" charset="-122"/>
              </a:rPr>
              <a:t>无论是列表还是元祖，都可以看作是一个保存混合数据的容器，例如，可以利用如下形式来保存一系列学生的成绩记录。</a:t>
            </a:r>
            <a:endParaRPr lang="en-US" sz="24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/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	</a:t>
            </a:r>
            <a:r>
              <a:rPr lang="en-US" sz="2800" b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records=[['</a:t>
            </a:r>
            <a:r>
              <a:rPr 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张海</a:t>
            </a:r>
            <a:r>
              <a:rPr lang="en-US" sz="2800" b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',68,89,91],['</a:t>
            </a:r>
            <a:r>
              <a:rPr 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李慧</a:t>
            </a:r>
            <a:r>
              <a:rPr lang="en-US" sz="2800" b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',67,80,88],['</a:t>
            </a:r>
            <a:r>
              <a:rPr 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王霞</a:t>
            </a:r>
            <a:r>
              <a:rPr lang="en-US" sz="2800" b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',78,89,82]]</a:t>
            </a:r>
            <a:endParaRPr lang="en-US" altLang="en-US" sz="2800" b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8405" y="3512185"/>
            <a:ext cx="1005332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2800" b="0">
                <a:ea typeface="宋体" panose="02010600030101010101" pitchFamily="2" charset="-122"/>
              </a:rPr>
              <a:t>         </a:t>
            </a:r>
            <a:r>
              <a:rPr lang="zh-CN" sz="2800" b="0">
                <a:ea typeface="宋体" panose="02010600030101010101" pitchFamily="2" charset="-122"/>
              </a:rPr>
              <a:t>每一条学生的成绩记录用一个列表来表示，也就是列表的元素可以是一个列表，同样的情况，列表的元素可以是一个元祖。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records</a:t>
            </a:r>
            <a:r>
              <a:rPr lang="zh-CN" sz="2800" b="0">
                <a:ea typeface="宋体" panose="02010600030101010101" pitchFamily="2" charset="-122"/>
              </a:rPr>
              <a:t>变量的内容如下图所示。</a:t>
            </a:r>
            <a:endParaRPr lang="zh-CN" altLang="en-US" sz="2800" b="0">
              <a:ea typeface="宋体" panose="02010600030101010101" pitchFamily="2" charset="-122"/>
            </a:endParaRPr>
          </a:p>
        </p:txBody>
      </p:sp>
      <p:pic>
        <p:nvPicPr>
          <p:cNvPr id="45" name="图片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360" y="5107940"/>
            <a:ext cx="9905365" cy="9493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73245" y="626999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US" sz="2400" b="1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zh-CN" sz="2400" b="1">
                <a:ea typeface="宋体" panose="02010600030101010101" pitchFamily="2" charset="-122"/>
              </a:rPr>
              <a:t>用列表形式保存学生成绩记录</a:t>
            </a:r>
            <a:endParaRPr lang="zh-CN" altLang="en-US" sz="2400" b="1"/>
          </a:p>
        </p:txBody>
      </p:sp>
      <p:cxnSp>
        <p:nvCxnSpPr>
          <p:cNvPr id="8" name="直接连接符 7"/>
          <p:cNvCxnSpPr/>
          <p:nvPr/>
        </p:nvCxnSpPr>
        <p:spPr>
          <a:xfrm>
            <a:off x="-45085" y="3289935"/>
            <a:ext cx="12237720" cy="10160"/>
          </a:xfrm>
          <a:prstGeom prst="line">
            <a:avLst/>
          </a:prstGeom>
          <a:ln w="44450" cmpd="sng">
            <a:solidFill>
              <a:schemeClr val="bg1">
                <a:alpha val="99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74395" y="69215"/>
            <a:ext cx="48488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组合类型</a:t>
            </a:r>
            <a:r>
              <a:rPr lang="en-US" altLang="zh-CN" sz="3200" b="1">
                <a:solidFill>
                  <a:schemeClr val="bg1"/>
                </a:solidFill>
              </a:rPr>
              <a:t> </a:t>
            </a:r>
            <a:endParaRPr lang="en-US" altLang="zh-CN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2" grpId="0"/>
      <p:bldP spid="2" grpId="1"/>
      <p:bldP spid="5" grpId="0"/>
      <p:bldP spid="5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/>
          <p:cNvSpPr txBox="1"/>
          <p:nvPr/>
        </p:nvSpPr>
        <p:spPr>
          <a:xfrm>
            <a:off x="286385" y="989965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66700" indent="-266700"/>
            <a:r>
              <a:rPr lang="en-US" sz="3200" b="1">
                <a:latin typeface="Wingdings" panose="05000000000000000000" charset="0"/>
                <a:ea typeface="宋体" panose="02010600030101010101" pitchFamily="2" charset="-122"/>
              </a:rPr>
              <a:t>u </a:t>
            </a:r>
            <a:r>
              <a:rPr lang="zh-CN" sz="3200" b="1">
                <a:ea typeface="宋体" panose="02010600030101010101" pitchFamily="2" charset="-122"/>
              </a:rPr>
              <a:t>字典</a:t>
            </a:r>
            <a:endParaRPr lang="zh-CN" altLang="en-US" sz="3200" b="1"/>
          </a:p>
        </p:txBody>
      </p:sp>
      <p:sp>
        <p:nvSpPr>
          <p:cNvPr id="2" name="文本框 1"/>
          <p:cNvSpPr txBox="1"/>
          <p:nvPr/>
        </p:nvSpPr>
        <p:spPr>
          <a:xfrm>
            <a:off x="817245" y="1819275"/>
            <a:ext cx="10556875" cy="27997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2800" b="0">
                <a:ea typeface="宋体" panose="02010600030101010101" pitchFamily="2" charset="-122"/>
              </a:rPr>
              <a:t>         </a:t>
            </a:r>
            <a:r>
              <a:rPr lang="zh-CN" sz="2800" b="0">
                <a:ea typeface="宋体" panose="02010600030101010101" pitchFamily="2" charset="-122"/>
              </a:rPr>
              <a:t>字典是另一种可变容器模型，且也可存储任意类型对象，它可以看作是由键值对构成的列表。字典的每个键值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 key=&gt;value </a:t>
            </a:r>
            <a:r>
              <a:rPr lang="zh-CN" sz="2800" b="0">
                <a:ea typeface="宋体" panose="02010600030101010101" pitchFamily="2" charset="-122"/>
              </a:rPr>
              <a:t>对用冒号 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: </a:t>
            </a:r>
            <a:r>
              <a:rPr lang="zh-CN" sz="2800" b="0">
                <a:ea typeface="宋体" panose="02010600030101010101" pitchFamily="2" charset="-122"/>
              </a:rPr>
              <a:t>分割，每个键值对之间用逗号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(,)</a:t>
            </a:r>
            <a:r>
              <a:rPr lang="zh-CN" sz="2800" b="0">
                <a:ea typeface="宋体" panose="02010600030101010101" pitchFamily="2" charset="-122"/>
              </a:rPr>
              <a:t>分割，整个字典包括在花括号</a:t>
            </a:r>
            <a:r>
              <a:rPr lang="en-US" sz="2800" b="0">
                <a:latin typeface="Times New Roman" panose="02020603050405020304" charset="0"/>
              </a:rPr>
              <a:t>“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{}</a:t>
            </a:r>
            <a:r>
              <a:rPr lang="en-US" sz="2800" b="0">
                <a:latin typeface="Times New Roman" panose="02020603050405020304" charset="0"/>
              </a:rPr>
              <a:t>”</a:t>
            </a:r>
            <a:r>
              <a:rPr lang="zh-CN" sz="2800" b="0">
                <a:ea typeface="宋体" panose="02010600030101010101" pitchFamily="2" charset="-122"/>
              </a:rPr>
              <a:t>中，一个简单的字典实例如下所示。</a:t>
            </a:r>
            <a:endParaRPr lang="en-US" sz="32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/>
            <a:r>
              <a:rPr lang="en-US" sz="3200" b="0">
                <a:latin typeface="Times New Roman" panose="02020603050405020304" charset="0"/>
                <a:ea typeface="宋体" panose="02010600030101010101" pitchFamily="2" charset="-122"/>
              </a:rPr>
              <a:t>	</a:t>
            </a:r>
            <a:endParaRPr lang="en-US" sz="32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/>
            <a:r>
              <a:rPr lang="en-US" sz="3200" b="0">
                <a:latin typeface="Times New Roman" panose="02020603050405020304" charset="0"/>
                <a:ea typeface="宋体" panose="02010600030101010101" pitchFamily="2" charset="-122"/>
              </a:rPr>
              <a:t>      </a:t>
            </a:r>
            <a:r>
              <a:rPr lang="en-US" sz="2400" b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dict = {'</a:t>
            </a:r>
            <a:r>
              <a:rPr lang="zh-CN" sz="2400" b="0">
                <a:solidFill>
                  <a:srgbClr val="FF0000"/>
                </a:solidFill>
                <a:ea typeface="宋体" panose="02010600030101010101" pitchFamily="2" charset="-122"/>
              </a:rPr>
              <a:t>张海</a:t>
            </a:r>
            <a:r>
              <a:rPr lang="en-US" sz="2400" b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': ['</a:t>
            </a:r>
            <a:r>
              <a:rPr lang="zh-CN" sz="2400" b="0">
                <a:solidFill>
                  <a:srgbClr val="FF0000"/>
                </a:solidFill>
                <a:ea typeface="宋体" panose="02010600030101010101" pitchFamily="2" charset="-122"/>
              </a:rPr>
              <a:t>男</a:t>
            </a:r>
            <a:r>
              <a:rPr lang="en-US" sz="2400" b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',18,'</a:t>
            </a:r>
            <a:r>
              <a:rPr lang="zh-CN" sz="2400" b="0">
                <a:solidFill>
                  <a:srgbClr val="FF0000"/>
                </a:solidFill>
                <a:ea typeface="宋体" panose="02010600030101010101" pitchFamily="2" charset="-122"/>
              </a:rPr>
              <a:t>南京</a:t>
            </a:r>
            <a:r>
              <a:rPr lang="en-US" sz="2400" b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'],'</a:t>
            </a:r>
            <a:r>
              <a:rPr lang="zh-CN" sz="2400" b="0">
                <a:solidFill>
                  <a:srgbClr val="FF0000"/>
                </a:solidFill>
                <a:ea typeface="宋体" panose="02010600030101010101" pitchFamily="2" charset="-122"/>
              </a:rPr>
              <a:t>李慧</a:t>
            </a:r>
            <a:r>
              <a:rPr lang="en-US" sz="2400" b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':[ '</a:t>
            </a:r>
            <a:r>
              <a:rPr lang="zh-CN" sz="2400" b="0">
                <a:solidFill>
                  <a:srgbClr val="FF0000"/>
                </a:solidFill>
                <a:ea typeface="宋体" panose="02010600030101010101" pitchFamily="2" charset="-122"/>
              </a:rPr>
              <a:t>女</a:t>
            </a:r>
            <a:r>
              <a:rPr lang="en-US" sz="2400" b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',21,'</a:t>
            </a:r>
            <a:r>
              <a:rPr lang="zh-CN" sz="2400" b="0">
                <a:solidFill>
                  <a:srgbClr val="FF0000"/>
                </a:solidFill>
                <a:ea typeface="宋体" panose="02010600030101010101" pitchFamily="2" charset="-122"/>
              </a:rPr>
              <a:t>武汉</a:t>
            </a:r>
            <a:r>
              <a:rPr lang="en-US" sz="2400" b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'],'</a:t>
            </a:r>
            <a:r>
              <a:rPr lang="zh-CN" sz="2400" b="0">
                <a:solidFill>
                  <a:srgbClr val="FF0000"/>
                </a:solidFill>
                <a:ea typeface="宋体" panose="02010600030101010101" pitchFamily="2" charset="-122"/>
              </a:rPr>
              <a:t>王霞</a:t>
            </a:r>
            <a:r>
              <a:rPr lang="en-US" sz="2400" b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':[ '</a:t>
            </a:r>
            <a:r>
              <a:rPr lang="zh-CN" sz="2400" b="0">
                <a:solidFill>
                  <a:srgbClr val="FF0000"/>
                </a:solidFill>
                <a:ea typeface="宋体" panose="02010600030101010101" pitchFamily="2" charset="-122"/>
              </a:rPr>
              <a:t>女</a:t>
            </a:r>
            <a:r>
              <a:rPr lang="en-US" sz="2400" b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',19,'</a:t>
            </a:r>
            <a:r>
              <a:rPr lang="zh-CN" sz="2400" b="0">
                <a:solidFill>
                  <a:srgbClr val="FF0000"/>
                </a:solidFill>
                <a:ea typeface="宋体" panose="02010600030101010101" pitchFamily="2" charset="-122"/>
              </a:rPr>
              <a:t>苏州</a:t>
            </a:r>
            <a:r>
              <a:rPr lang="en-US" sz="2400" b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']}</a:t>
            </a:r>
            <a:endParaRPr lang="en-US" altLang="en-US" sz="2400" b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9795" y="5292090"/>
            <a:ext cx="1047432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2400" b="0">
                <a:solidFill>
                  <a:srgbClr val="FF0000"/>
                </a:solidFill>
                <a:ea typeface="宋体" panose="02010600030101010101" pitchFamily="2" charset="-122"/>
              </a:rPr>
              <a:t>         </a:t>
            </a:r>
            <a:r>
              <a:rPr lang="zh-CN" sz="2400" b="0">
                <a:solidFill>
                  <a:srgbClr val="FF0000"/>
                </a:solidFill>
                <a:ea typeface="宋体" panose="02010600030101010101" pitchFamily="2" charset="-122"/>
              </a:rPr>
              <a:t>在该字典中，用姓名作为字典的键类使用，要保证姓名是唯一的，如果姓名不唯一，则可以使用学生的学号作为键来使用，总之要保证字典里的键是唯一的。</a:t>
            </a:r>
            <a:endParaRPr lang="zh-CN" altLang="en-US" sz="2400" b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-45720" y="4950460"/>
            <a:ext cx="12237720" cy="10160"/>
          </a:xfrm>
          <a:prstGeom prst="line">
            <a:avLst/>
          </a:prstGeom>
          <a:ln w="44450" cmpd="sng">
            <a:solidFill>
              <a:schemeClr val="bg1">
                <a:alpha val="99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74395" y="69215"/>
            <a:ext cx="48488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组合类型</a:t>
            </a:r>
            <a:r>
              <a:rPr lang="en-US" altLang="zh-CN" sz="3200" b="1">
                <a:solidFill>
                  <a:schemeClr val="bg1"/>
                </a:solidFill>
              </a:rPr>
              <a:t> </a:t>
            </a:r>
            <a:endParaRPr lang="en-US" altLang="zh-CN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2" grpId="0"/>
      <p:bldP spid="5" grpId="0"/>
      <p:bldP spid="5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/>
          <p:cNvSpPr txBox="1"/>
          <p:nvPr/>
        </p:nvSpPr>
        <p:spPr>
          <a:xfrm>
            <a:off x="287020" y="1021080"/>
            <a:ext cx="5184775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2800" b="0">
                <a:ea typeface="宋体" panose="02010600030101010101" pitchFamily="2" charset="-122"/>
              </a:rPr>
              <a:t>        </a:t>
            </a:r>
            <a:r>
              <a:rPr lang="zh-CN" sz="2800" b="0">
                <a:ea typeface="宋体" panose="02010600030101010101" pitchFamily="2" charset="-122"/>
              </a:rPr>
              <a:t>在搜索字典时，首先查找键，键找到后就可以直接获取该键对应的值，这是一种高效、实用的查找方法。例如，要找字典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dict</a:t>
            </a:r>
            <a:r>
              <a:rPr lang="zh-CN" sz="2800" b="0">
                <a:ea typeface="宋体" panose="02010600030101010101" pitchFamily="2" charset="-122"/>
              </a:rPr>
              <a:t>中李慧的个人信息，代码及执行结果如下图所示。</a:t>
            </a:r>
            <a:endParaRPr lang="zh-CN" altLang="en-US" sz="2800" b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22060" y="882650"/>
            <a:ext cx="5756910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2400" b="0">
                <a:ea typeface="宋体" panose="02010600030101010101" pitchFamily="2" charset="-122"/>
              </a:rPr>
              <a:t>        </a:t>
            </a:r>
            <a:r>
              <a:rPr lang="zh-CN" sz="2400" b="0">
                <a:ea typeface="宋体" panose="02010600030101010101" pitchFamily="2" charset="-122"/>
              </a:rPr>
              <a:t>字典的修改和添加可以通过如下形式的代码来完成。</a:t>
            </a:r>
            <a:endParaRPr lang="en-US" sz="24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/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	</a:t>
            </a:r>
            <a:r>
              <a:rPr lang="en-US" sz="2400" b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dict['</a:t>
            </a:r>
            <a:r>
              <a:rPr lang="zh-CN" sz="2400" b="0">
                <a:solidFill>
                  <a:srgbClr val="FF0000"/>
                </a:solidFill>
                <a:ea typeface="宋体" panose="02010600030101010101" pitchFamily="2" charset="-122"/>
              </a:rPr>
              <a:t>张海</a:t>
            </a:r>
            <a:r>
              <a:rPr lang="en-US" sz="2400" b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'] = ['</a:t>
            </a:r>
            <a:r>
              <a:rPr lang="zh-CN" sz="2400" b="0">
                <a:solidFill>
                  <a:srgbClr val="FF0000"/>
                </a:solidFill>
                <a:ea typeface="宋体" panose="02010600030101010101" pitchFamily="2" charset="-122"/>
              </a:rPr>
              <a:t>男</a:t>
            </a:r>
            <a:r>
              <a:rPr lang="en-US" sz="2400" b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',20,'</a:t>
            </a:r>
            <a:r>
              <a:rPr lang="zh-CN" sz="2400" b="0">
                <a:solidFill>
                  <a:srgbClr val="FF0000"/>
                </a:solidFill>
                <a:ea typeface="宋体" panose="02010600030101010101" pitchFamily="2" charset="-122"/>
              </a:rPr>
              <a:t>上海</a:t>
            </a:r>
            <a:r>
              <a:rPr lang="en-US" sz="2400" b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']  # </a:t>
            </a:r>
            <a:r>
              <a:rPr lang="zh-CN" sz="2400" b="0">
                <a:solidFill>
                  <a:srgbClr val="FF0000"/>
                </a:solidFill>
                <a:ea typeface="宋体" panose="02010600030101010101" pitchFamily="2" charset="-122"/>
              </a:rPr>
              <a:t>更新字典值</a:t>
            </a:r>
            <a:endParaRPr lang="en-US" sz="2400" b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/>
            <a:r>
              <a:rPr lang="en-US" sz="2400" b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	dict['</a:t>
            </a:r>
            <a:r>
              <a:rPr lang="zh-CN" sz="2400" b="0">
                <a:solidFill>
                  <a:srgbClr val="FF0000"/>
                </a:solidFill>
                <a:ea typeface="宋体" panose="02010600030101010101" pitchFamily="2" charset="-122"/>
              </a:rPr>
              <a:t>方佳</a:t>
            </a:r>
            <a:r>
              <a:rPr lang="en-US" sz="2400" b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'] = ['</a:t>
            </a:r>
            <a:r>
              <a:rPr lang="zh-CN" sz="2400" b="0">
                <a:solidFill>
                  <a:srgbClr val="FF0000"/>
                </a:solidFill>
                <a:ea typeface="宋体" panose="02010600030101010101" pitchFamily="2" charset="-122"/>
              </a:rPr>
              <a:t>女</a:t>
            </a:r>
            <a:r>
              <a:rPr lang="en-US" sz="2400" b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',18,'</a:t>
            </a:r>
            <a:r>
              <a:rPr lang="zh-CN" sz="2400" b="0">
                <a:solidFill>
                  <a:srgbClr val="FF0000"/>
                </a:solidFill>
                <a:ea typeface="宋体" panose="02010600030101010101" pitchFamily="2" charset="-122"/>
              </a:rPr>
              <a:t>广州</a:t>
            </a:r>
            <a:r>
              <a:rPr lang="en-US" sz="2400" b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']  # </a:t>
            </a:r>
            <a:r>
              <a:rPr lang="zh-CN" sz="2400" b="0">
                <a:solidFill>
                  <a:srgbClr val="FF0000"/>
                </a:solidFill>
                <a:ea typeface="宋体" panose="02010600030101010101" pitchFamily="2" charset="-122"/>
              </a:rPr>
              <a:t>添加键值对</a:t>
            </a:r>
            <a:endParaRPr lang="en-US" sz="2400" b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/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	</a:t>
            </a:r>
            <a:r>
              <a:rPr lang="zh-CN" sz="2400" b="0">
                <a:ea typeface="宋体" panose="02010600030101010101" pitchFamily="2" charset="-122"/>
              </a:rPr>
              <a:t>更新后的字典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dict</a:t>
            </a:r>
            <a:r>
              <a:rPr lang="zh-CN" sz="2400" b="0">
                <a:ea typeface="宋体" panose="02010600030101010101" pitchFamily="2" charset="-122"/>
              </a:rPr>
              <a:t>内容如下图所示。</a:t>
            </a:r>
            <a:endParaRPr lang="zh-CN" altLang="en-US" sz="2400"/>
          </a:p>
        </p:txBody>
      </p:sp>
      <p:pic>
        <p:nvPicPr>
          <p:cNvPr id="29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45" y="3915410"/>
            <a:ext cx="3646805" cy="17741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830" y="568960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algn="ctr"/>
            <a:r>
              <a:rPr lang="zh-CN" sz="2400" b="1">
                <a:ea typeface="宋体" panose="02010600030101010101" pitchFamily="2" charset="-122"/>
              </a:rPr>
              <a:t>找出的李慧个人信息</a:t>
            </a:r>
            <a:endParaRPr lang="zh-CN" altLang="en-US" sz="2400" b="1"/>
          </a:p>
        </p:txBody>
      </p:sp>
      <p:pic>
        <p:nvPicPr>
          <p:cNvPr id="46" name="图片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145" y="3697605"/>
            <a:ext cx="4396740" cy="25088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60515" y="634492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algn="ctr"/>
            <a:r>
              <a:rPr lang="zh-CN" sz="2400" b="1">
                <a:ea typeface="宋体" panose="02010600030101010101" pitchFamily="2" charset="-122"/>
              </a:rPr>
              <a:t>更新后的字典</a:t>
            </a:r>
            <a:r>
              <a:rPr lang="en-US" sz="2400" b="1">
                <a:latin typeface="Times New Roman" panose="02020603050405020304" charset="0"/>
                <a:ea typeface="宋体" panose="02010600030101010101" pitchFamily="2" charset="-122"/>
              </a:rPr>
              <a:t>dict</a:t>
            </a:r>
            <a:r>
              <a:rPr lang="zh-CN" sz="2400" b="1">
                <a:ea typeface="宋体" panose="02010600030101010101" pitchFamily="2" charset="-122"/>
              </a:rPr>
              <a:t>的内容</a:t>
            </a:r>
            <a:endParaRPr lang="zh-CN" altLang="en-US" sz="2400" b="1"/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5863590" y="725170"/>
            <a:ext cx="9525" cy="6153785"/>
          </a:xfrm>
          <a:prstGeom prst="line">
            <a:avLst/>
          </a:prstGeom>
          <a:ln w="603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74395" y="69215"/>
            <a:ext cx="48488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组合类型</a:t>
            </a:r>
            <a:r>
              <a:rPr lang="en-US" altLang="zh-CN" sz="3200" b="1">
                <a:solidFill>
                  <a:schemeClr val="bg1"/>
                </a:solidFill>
              </a:rPr>
              <a:t> </a:t>
            </a:r>
            <a:endParaRPr lang="en-US" altLang="zh-CN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2" grpId="0"/>
      <p:bldP spid="5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69508E2-3FBA-439B-96A2-2DDFB5CF3B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0950" y="1999615"/>
            <a:ext cx="3883025" cy="30511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96695" y="1147445"/>
            <a:ext cx="845185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4000" b="1">
                <a:ea typeface="宋体" panose="02010600030101010101" pitchFamily="2" charset="-122"/>
              </a:rPr>
              <a:t>字典在使用过程中，要注意以下几点：</a:t>
            </a:r>
            <a:endParaRPr lang="zh-CN" altLang="en-US" sz="4000" b="1">
              <a:ea typeface="宋体" panose="02010600030101010101" pitchFamily="2" charset="-122"/>
            </a:endParaRPr>
          </a:p>
        </p:txBody>
      </p:sp>
      <p:pic>
        <p:nvPicPr>
          <p:cNvPr id="12" name="图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3008630" y="2872740"/>
            <a:ext cx="121920" cy="1219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9" name="文本框 108"/>
          <p:cNvSpPr txBox="1"/>
          <p:nvPr/>
        </p:nvSpPr>
        <p:spPr>
          <a:xfrm>
            <a:off x="1843405" y="2444115"/>
            <a:ext cx="7358380" cy="22453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70510"/>
            <a:r>
              <a:rPr lang="en-US" sz="28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不允许同一个键出现两次，创建字典时如果同一个键被赋值两次，后一个值会被记住。</a:t>
            </a:r>
            <a:endParaRPr lang="zh-CN" sz="28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270510"/>
            <a:endParaRPr lang="zh-CN" altLang="en-US" sz="28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270510"/>
            <a:r>
              <a:rPr lang="zh-CN" altLang="en-US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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键必须不可变，所以可以用数字、字符串或元组充当，而用列表就不行。</a:t>
            </a:r>
            <a:endParaRPr lang="zh-CN" altLang="en-US" sz="28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动作按钮: 第一张 12">
            <a:hlinkClick r:id="" action="ppaction://hlinkshowjump?jump=firstslide"/>
          </p:cNvPr>
          <p:cNvSpPr/>
          <p:nvPr/>
        </p:nvSpPr>
        <p:spPr>
          <a:xfrm>
            <a:off x="2103755" y="2472055"/>
            <a:ext cx="452120" cy="4521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动作按钮: 第一张 13">
            <a:hlinkClick r:id="" action="ppaction://hlinkshowjump?jump=firstslide"/>
          </p:cNvPr>
          <p:cNvSpPr/>
          <p:nvPr/>
        </p:nvSpPr>
        <p:spPr>
          <a:xfrm>
            <a:off x="2103755" y="3694430"/>
            <a:ext cx="452120" cy="4521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74395" y="69215"/>
            <a:ext cx="48488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组合类型</a:t>
            </a:r>
            <a:r>
              <a:rPr lang="en-US" altLang="zh-CN" sz="3200" b="1">
                <a:solidFill>
                  <a:schemeClr val="bg1"/>
                </a:solidFill>
              </a:rPr>
              <a:t> </a:t>
            </a:r>
            <a:endParaRPr lang="en-US" altLang="zh-CN" sz="3200" b="1">
              <a:solidFill>
                <a:schemeClr val="bg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94585" y="838200"/>
            <a:ext cx="34607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PART  01</a:t>
            </a:r>
            <a:endParaRPr lang="en-US" altLang="zh-CN" sz="7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67075" y="3713480"/>
            <a:ext cx="744664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变量</a:t>
            </a:r>
            <a:endParaRPr lang="zh-CN" altLang="en-US" sz="6600" b="1" spc="15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396875" y="1064260"/>
            <a:ext cx="5560060" cy="5262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zh-CN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变量是编程的起点，程序需要将数据存储到变量中，变量是计算机内存的存储位置的表示，也叫内存变量。变量用标识符来命名，也就是每个变量有自己的名字，但命名的时候不能与</a:t>
            </a:r>
            <a:r>
              <a:rPr lang="en-US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的关键字相冲突，关键字是</a:t>
            </a:r>
            <a:r>
              <a:rPr lang="en-US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语言有特殊用途的某些单词。在</a:t>
            </a:r>
            <a:r>
              <a:rPr lang="en-US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jupyter notebook</a:t>
            </a:r>
            <a:r>
              <a:rPr lang="zh-CN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（后面所有的运行环境没有特别说明的，均指</a:t>
            </a:r>
            <a:r>
              <a:rPr lang="en-US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jupyter notebook</a:t>
            </a:r>
            <a:r>
              <a:rPr lang="zh-CN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）中如右图运行代码，显示</a:t>
            </a:r>
            <a:r>
              <a:rPr lang="en-US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的关键字。</a:t>
            </a:r>
            <a:endParaRPr lang="zh-CN" altLang="en-US" sz="28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8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585" y="1864360"/>
            <a:ext cx="6114415" cy="26155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158480" y="4728845"/>
            <a:ext cx="246443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000" b="1">
                <a:latin typeface="Times New Roman" panose="02020603050405020304" charset="0"/>
                <a:ea typeface="宋体" panose="02010600030101010101" pitchFamily="2" charset="-122"/>
              </a:rPr>
              <a:t> Python</a:t>
            </a:r>
            <a:r>
              <a:rPr lang="zh-CN" sz="2000" b="1">
                <a:ea typeface="宋体" panose="02010600030101010101" pitchFamily="2" charset="-122"/>
              </a:rPr>
              <a:t>关键字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4395" y="69215"/>
            <a:ext cx="48488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变量</a:t>
            </a:r>
            <a:r>
              <a:rPr lang="en-US" altLang="zh-CN" sz="3200" b="1">
                <a:solidFill>
                  <a:schemeClr val="bg1"/>
                </a:solidFill>
              </a:rPr>
              <a:t> </a:t>
            </a:r>
            <a:endParaRPr lang="en-US" altLang="zh-CN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69508E2-3FBA-439B-96A2-2DDFB5CF3B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095" y="2009140"/>
            <a:ext cx="3883025" cy="30511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0075" y="1009650"/>
            <a:ext cx="4830445" cy="4215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变量在命名时：遵循以下规则：</a:t>
            </a:r>
            <a:endParaRPr lang="zh-CN" altLang="en-US" sz="2800" b="1"/>
          </a:p>
          <a:p>
            <a:endParaRPr lang="en-US" altLang="zh-CN" sz="2400"/>
          </a:p>
          <a:p>
            <a:r>
              <a:rPr lang="en-US" altLang="zh-CN" sz="2400"/>
              <a:t>1.</a:t>
            </a:r>
            <a:r>
              <a:rPr lang="zh-CN" altLang="en-US" sz="2400"/>
              <a:t>变量所使用的标识符可以由字母、数字和下划线“_”组成，但不能以数字开头。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2.</a:t>
            </a:r>
            <a:r>
              <a:rPr lang="zh-CN" altLang="en-US" sz="2400"/>
              <a:t>标识符严格区分大小写，没有长度限制。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3.</a:t>
            </a:r>
            <a:r>
              <a:rPr lang="zh-CN" altLang="en-US" sz="2400"/>
              <a:t>变量名要符合见名知义的原则，以提高代码的可读性。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6455410" y="1040130"/>
            <a:ext cx="380111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         </a:t>
            </a:r>
            <a:r>
              <a:rPr lang="zh-CN" altLang="en-US" sz="2400"/>
              <a:t>变量在 Python 内部是有类型的，比如 int、float、str等，但是我们在编程时无需关注变量类型，所有的变量都无需提前声明，赋值后就能使用。另外，可以将不同类型的数据赋值给同一个变量，所以变量的类型是随时可以改变的，可以用函数type(变量名)来查看变量的类型。</a:t>
            </a:r>
            <a:endParaRPr lang="zh-CN" altLang="en-US" sz="2400"/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80760" y="744220"/>
            <a:ext cx="31750" cy="6096000"/>
          </a:xfrm>
          <a:prstGeom prst="line">
            <a:avLst/>
          </a:prstGeom>
          <a:ln w="603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74395" y="69215"/>
            <a:ext cx="48488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变量</a:t>
            </a:r>
            <a:r>
              <a:rPr lang="en-US" altLang="zh-CN" sz="3200" b="1">
                <a:solidFill>
                  <a:schemeClr val="bg1"/>
                </a:solidFill>
              </a:rPr>
              <a:t> </a:t>
            </a:r>
            <a:endParaRPr lang="en-US" altLang="zh-CN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94585" y="838200"/>
            <a:ext cx="34607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PART  02</a:t>
            </a:r>
            <a:endParaRPr lang="en-US" altLang="zh-CN" sz="7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94585" y="3860800"/>
            <a:ext cx="744664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分支结构</a:t>
            </a:r>
            <a:endParaRPr lang="zh-CN" altLang="en-US" sz="6600" b="1" spc="15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43075" y="1998345"/>
            <a:ext cx="906145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olidFill>
                  <a:schemeClr val="tx1"/>
                </a:solidFill>
              </a:rPr>
              <a:t>         </a:t>
            </a:r>
            <a:r>
              <a:rPr lang="zh-CN" altLang="en-US" sz="3600">
                <a:solidFill>
                  <a:schemeClr val="tx1"/>
                </a:solidFill>
              </a:rPr>
              <a:t>程序是由若干语句构成的，其目的是实现一定的计算或处理功能，那么在程序执行过程中，会按照顺序从开始位置依次执行，但碰到条件控制语句时，会选择不同的分支往下执行代码。</a:t>
            </a:r>
            <a:endParaRPr lang="zh-CN" altLang="en-US" sz="360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4395" y="69215"/>
            <a:ext cx="48488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分支结构</a:t>
            </a:r>
            <a:r>
              <a:rPr lang="en-US" altLang="zh-CN" sz="3200" b="1">
                <a:solidFill>
                  <a:schemeClr val="bg1"/>
                </a:solidFill>
              </a:rPr>
              <a:t> </a:t>
            </a:r>
            <a:endParaRPr lang="en-US" altLang="zh-CN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-2147482615"/>
          <p:cNvGraphicFramePr>
            <a:graphicFrameLocks noChangeAspect="1"/>
          </p:cNvGraphicFramePr>
          <p:nvPr/>
        </p:nvGraphicFramePr>
        <p:xfrm>
          <a:off x="1113790" y="939800"/>
          <a:ext cx="3686175" cy="4977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2" imgW="1655445" imgH="2233930" progId="Visio.Drawing.11">
                  <p:embed/>
                </p:oleObj>
              </mc:Choice>
              <mc:Fallback>
                <p:oleObj name="" r:id="rId2" imgW="1655445" imgH="223393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3790" y="939800"/>
                        <a:ext cx="3686175" cy="497776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0" y="6171565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algn="ctr"/>
            <a:r>
              <a:rPr lang="zh-CN" sz="2400" b="1">
                <a:ea typeface="宋体" panose="02010600030101010101" pitchFamily="2" charset="-122"/>
              </a:rPr>
              <a:t>分支执行流程图</a:t>
            </a:r>
            <a:endParaRPr lang="zh-CN" altLang="en-US" sz="2400" b="1"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22925" y="1340485"/>
            <a:ext cx="6180455" cy="48310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2800" b="0">
                <a:ea typeface="宋体" panose="02010600030101010101" pitchFamily="2" charset="-122"/>
              </a:rPr>
              <a:t>        </a:t>
            </a:r>
            <a:r>
              <a:rPr lang="zh-CN" sz="2800" b="0">
                <a:ea typeface="宋体" panose="02010600030101010101" pitchFamily="2" charset="-122"/>
              </a:rPr>
              <a:t>如果条件成立，则执行条件语句块；否则，会绕过条件代码块，执行下面的其它语句。</a:t>
            </a:r>
            <a:endParaRPr lang="en-US" sz="28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/>
            <a:r>
              <a:rPr lang="en-US" altLang="zh-CN" sz="2800" b="0">
                <a:ea typeface="宋体" panose="02010600030101010101" pitchFamily="2" charset="-122"/>
              </a:rPr>
              <a:t>         </a:t>
            </a:r>
            <a:r>
              <a:rPr lang="zh-CN" sz="2800" b="0">
                <a:ea typeface="宋体" panose="02010600030101010101" pitchFamily="2" charset="-122"/>
              </a:rPr>
              <a:t>在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Python</a:t>
            </a:r>
            <a:r>
              <a:rPr lang="zh-CN" sz="2800" b="0">
                <a:ea typeface="宋体" panose="02010600030101010101" pitchFamily="2" charset="-122"/>
              </a:rPr>
              <a:t>中，使用以下语法格式来表示分支结构。</a:t>
            </a:r>
            <a:endParaRPr lang="en-US" sz="28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/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	if condition_1:</a:t>
            </a:r>
            <a:endParaRPr lang="en-US" sz="28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/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    	statement_block_1</a:t>
            </a:r>
            <a:endParaRPr lang="en-US" sz="28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/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	elif condition_2:</a:t>
            </a:r>
            <a:endParaRPr lang="en-US" sz="28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/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    	statement_block_2</a:t>
            </a:r>
            <a:endParaRPr lang="en-US" sz="28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/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	else:</a:t>
            </a:r>
            <a:endParaRPr lang="en-US" sz="28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/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    	statement_block_3</a:t>
            </a:r>
            <a:endParaRPr lang="en-US" altLang="en-US" sz="28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4395" y="69215"/>
            <a:ext cx="48488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分支结构</a:t>
            </a:r>
            <a:r>
              <a:rPr lang="en-US" altLang="zh-CN" sz="3200" b="1">
                <a:solidFill>
                  <a:schemeClr val="bg1"/>
                </a:solidFill>
              </a:rPr>
              <a:t> </a:t>
            </a:r>
            <a:endParaRPr lang="en-US" altLang="zh-CN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28320" y="1039495"/>
            <a:ext cx="852360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3200" b="1">
                <a:ea typeface="宋体" panose="02010600030101010101" pitchFamily="2" charset="-122"/>
              </a:rPr>
              <a:t>【引例】</a:t>
            </a:r>
            <a:r>
              <a:rPr lang="zh-CN" sz="2400" b="0">
                <a:ea typeface="宋体" panose="02010600030101010101" pitchFamily="2" charset="-122"/>
              </a:rPr>
              <a:t>判断你家狗相当于人类的年龄。</a:t>
            </a:r>
            <a:endParaRPr lang="zh-CN" sz="2400" b="0">
              <a:ea typeface="宋体" panose="02010600030101010101" pitchFamily="2" charset="-122"/>
            </a:endParaRPr>
          </a:p>
          <a:p>
            <a:pPr indent="0"/>
            <a:endParaRPr lang="en-US" sz="24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/>
            <a:r>
              <a:rPr lang="en-US" sz="2800" b="1"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zh-CN" sz="2800" b="1">
                <a:ea typeface="宋体" panose="02010600030101010101" pitchFamily="2" charset="-122"/>
              </a:rPr>
              <a:t>）引例描述</a:t>
            </a:r>
            <a:endParaRPr lang="zh-CN" sz="2400" b="0">
              <a:ea typeface="宋体" panose="02010600030101010101" pitchFamily="2" charset="-122"/>
            </a:endParaRPr>
          </a:p>
          <a:p>
            <a:pPr indent="0"/>
            <a:r>
              <a:rPr lang="zh-CN" sz="2400" b="0">
                <a:ea typeface="宋体" panose="02010600030101010101" pitchFamily="2" charset="-122"/>
              </a:rPr>
              <a:t>输入狗的年龄，按下列公式计算狗相当人类的年龄。</a:t>
            </a:r>
            <a:endParaRPr lang="zh-CN" altLang="en-US" sz="2400" b="0"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450975" y="2731135"/>
            <a:ext cx="4931410" cy="1066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" name="文本框 101"/>
          <p:cNvSpPr txBox="1"/>
          <p:nvPr/>
        </p:nvSpPr>
        <p:spPr>
          <a:xfrm>
            <a:off x="528320" y="3974465"/>
            <a:ext cx="808164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400" b="0">
                <a:ea typeface="宋体" panose="02010600030101010101" pitchFamily="2" charset="-122"/>
              </a:rPr>
              <a:t>上式中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x</a:t>
            </a:r>
            <a:r>
              <a:rPr lang="zh-CN" sz="2400" b="0">
                <a:ea typeface="宋体" panose="02010600030101010101" pitchFamily="2" charset="-122"/>
              </a:rPr>
              <a:t>是狗的实际年龄，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y</a:t>
            </a:r>
            <a:r>
              <a:rPr lang="zh-CN" sz="2400" b="0">
                <a:ea typeface="宋体" panose="02010600030101010101" pitchFamily="2" charset="-122"/>
              </a:rPr>
              <a:t>是狗相当于人类的年龄。</a:t>
            </a:r>
            <a:endParaRPr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8320" y="4912995"/>
            <a:ext cx="10110470" cy="12604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800" b="1"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zh-CN" sz="2800" b="1">
                <a:ea typeface="宋体" panose="02010600030101010101" pitchFamily="2" charset="-122"/>
              </a:rPr>
              <a:t>）引例分析</a:t>
            </a:r>
            <a:endParaRPr lang="zh-CN" sz="2400" b="0">
              <a:ea typeface="宋体" panose="02010600030101010101" pitchFamily="2" charset="-122"/>
            </a:endParaRPr>
          </a:p>
          <a:p>
            <a:pPr indent="0"/>
            <a:r>
              <a:rPr lang="zh-CN" sz="2400" b="0">
                <a:ea typeface="宋体" panose="02010600030101010101" pitchFamily="2" charset="-122"/>
              </a:rPr>
              <a:t>使用三个分支对应狗的年龄的三种情况：狗的年龄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≤0</a:t>
            </a:r>
            <a:r>
              <a:rPr lang="zh-CN" sz="2400" b="0">
                <a:ea typeface="宋体" panose="02010600030101010101" pitchFamily="2" charset="-122"/>
              </a:rPr>
              <a:t>，或者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=1</a:t>
            </a:r>
            <a:r>
              <a:rPr lang="zh-CN" sz="2400" b="0">
                <a:ea typeface="宋体" panose="02010600030101010101" pitchFamily="2" charset="-122"/>
              </a:rPr>
              <a:t>，或者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&gt;1</a:t>
            </a:r>
            <a:r>
              <a:rPr lang="zh-CN" sz="2400" b="0">
                <a:ea typeface="宋体" panose="02010600030101010101" pitchFamily="2" charset="-122"/>
              </a:rPr>
              <a:t>，然后根据上述公式计算狗的相当人类的年龄。</a:t>
            </a:r>
            <a:endParaRPr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4395" y="69215"/>
            <a:ext cx="48488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分支结构</a:t>
            </a:r>
            <a:r>
              <a:rPr lang="en-US" altLang="zh-CN" sz="3200" b="1">
                <a:solidFill>
                  <a:schemeClr val="bg1"/>
                </a:solidFill>
              </a:rPr>
              <a:t> </a:t>
            </a:r>
            <a:endParaRPr lang="en-US" altLang="zh-CN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2" grpId="0"/>
      <p:bldP spid="8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7_2*l_h_i*1_1_2"/>
  <p:tag name="KSO_WM_TEMPLATE_CATEGORY" val="diagram"/>
  <p:tag name="KSO_WM_TEMPLATE_INDEX" val="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7_2*l_h_i*1_3_2"/>
  <p:tag name="KSO_WM_TEMPLATE_CATEGORY" val="diagram"/>
  <p:tag name="KSO_WM_TEMPLATE_INDEX" val="7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11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7_2*l_h_f*1_3_1"/>
  <p:tag name="KSO_WM_TEMPLATE_CATEGORY" val="diagram"/>
  <p:tag name="KSO_WM_TEMPLATE_INDEX" val="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7_2*l_h_i*1_3_1"/>
  <p:tag name="KSO_WM_TEMPLATE_CATEGORY" val="diagram"/>
  <p:tag name="KSO_WM_TEMPLATE_INDEX" val="7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13.xml><?xml version="1.0" encoding="utf-8"?>
<p:tagLst xmlns:p="http://schemas.openxmlformats.org/presentationml/2006/main">
  <p:tag name="KSO_WM_UNIT_RELATE_UNITID" val="261*m*1"/>
  <p:tag name="KSO_WM_UNIT_ISCONTENTS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a"/>
  <p:tag name="KSO_WM_UNIT_INDEX" val="1_1"/>
  <p:tag name="KSO_WM_UNIT_ID" val="diagram649_2*l_a*1_1"/>
  <p:tag name="KSO_WM_TEMPLATE_CATEGORY" val="diagram"/>
  <p:tag name="KSO_WM_TEMPLATE_INDEX" val="649"/>
  <p:tag name="KSO_WM_UNIT_LAYERLEVEL" val="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649_2*l_i*1_1"/>
  <p:tag name="KSO_WM_TEMPLATE_CATEGORY" val="diagram"/>
  <p:tag name="KSO_WM_TEMPLATE_INDEX" val="649"/>
  <p:tag name="KSO_WM_UNIT_LAYERLEVEL" val="1_1"/>
  <p:tag name="KSO_WM_TAG_VERSION" val="1.0"/>
  <p:tag name="KSO_WM_BEAUTIFY_FLAG" val="#wm#"/>
  <p:tag name="KSO_WM_UNIT_LINE_FORE_SCHEMECOLOR_INDEX" val="16"/>
  <p:tag name="KSO_WM_UNIT_LINE_FILL_TYPE" val="2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2"/>
  <p:tag name="KSO_WM_UNIT_ID" val="diagram649_2*l_i*1_2"/>
  <p:tag name="KSO_WM_TEMPLATE_CATEGORY" val="diagram"/>
  <p:tag name="KSO_WM_TEMPLATE_INDEX" val="649"/>
  <p:tag name="KSO_WM_UNIT_LAYERLEVEL" val="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2"/>
  <p:tag name="KSO_WM_UNIT_TEXT_FILL_TYPE" val="1"/>
</p:tagLst>
</file>

<file path=ppt/tags/tag16.xml><?xml version="1.0" encoding="utf-8"?>
<p:tagLst xmlns:p="http://schemas.openxmlformats.org/presentationml/2006/main">
  <p:tag name="KSO_WM_UNIT_VALUE" val="232*19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x"/>
  <p:tag name="KSO_WM_UNIT_INDEX" val="1_1"/>
  <p:tag name="KSO_WM_UNIT_ID" val="diagram649_2*l_x*1_1"/>
  <p:tag name="KSO_WM_TEMPLATE_CATEGORY" val="diagram"/>
  <p:tag name="KSO_WM_TEMPLATE_INDEX" val="649"/>
  <p:tag name="KSO_WM_UNIT_LAYERLEVEL" val="1_1"/>
  <p:tag name="KSO_WM_TAG_VERSION" val="1.0"/>
  <p:tag name="KSO_WM_BEAUTIFY_FLAG" val="#wm#"/>
  <p:tag name="KSO_WM_UNIT_FILL_FORE_SCHEMECOLOR_INDEX" val="15"/>
  <p:tag name="KSO_WM_UNI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649_2*l_h_i*1_1_4"/>
  <p:tag name="KSO_WM_TEMPLATE_CATEGORY" val="diagram"/>
  <p:tag name="KSO_WM_TEMPLATE_INDEX" val="649"/>
  <p:tag name="KSO_WM_UNIT_LAYERLEVEL" val="1_1_1"/>
  <p:tag name="KSO_WM_TAG_VERSION" val="1.0"/>
  <p:tag name="KSO_WM_BEAUTIFY_FLAG" val="#wm#"/>
  <p:tag name="KSO_WM_UNIT_LINE_FORE_SCHEMECOLOR_INDEX" val="5"/>
  <p:tag name="KSO_WM_UNIT_LINE_FILL_TYPE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649_2*l_h_i*1_2_4"/>
  <p:tag name="KSO_WM_TEMPLATE_CATEGORY" val="diagram"/>
  <p:tag name="KSO_WM_TEMPLATE_INDEX" val="649"/>
  <p:tag name="KSO_WM_UNIT_LAYERLEVEL" val="1_1_1"/>
  <p:tag name="KSO_WM_TAG_VERSION" val="1.0"/>
  <p:tag name="KSO_WM_BEAUTIFY_FLAG" val="#wm#"/>
  <p:tag name="KSO_WM_UNIT_LINE_FORE_SCHEMECOLOR_INDEX" val="6"/>
  <p:tag name="KSO_WM_UNIT_LINE_FILL_TYPE" val="2"/>
</p:tagLst>
</file>

<file path=ppt/tags/tag19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649_2*l_h_i*1_1_3"/>
  <p:tag name="KSO_WM_TEMPLATE_CATEGORY" val="diagram"/>
  <p:tag name="KSO_WM_TEMPLATE_INDEX" val="64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7_2*l_h_i*1_1_1"/>
  <p:tag name="KSO_WM_TEMPLATE_CATEGORY" val="diagram"/>
  <p:tag name="KSO_WM_TEMPLATE_INDEX" val="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649_2*l_h_i*1_1_2"/>
  <p:tag name="KSO_WM_TEMPLATE_CATEGORY" val="diagram"/>
  <p:tag name="KSO_WM_TEMPLATE_INDEX" val="64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VALUE" val="105*10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649_2*l_h_x*1_1_1"/>
  <p:tag name="KSO_WM_TEMPLATE_CATEGORY" val="diagram"/>
  <p:tag name="KSO_WM_TEMPLATE_INDEX" val="64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5"/>
  <p:tag name="KSO_WM_UNIT_LINE_FILL_TYPE" val="2"/>
</p:tagLst>
</file>

<file path=ppt/tags/tag22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649_2*l_h_i*1_2_3"/>
  <p:tag name="KSO_WM_TEMPLATE_CATEGORY" val="diagram"/>
  <p:tag name="KSO_WM_TEMPLATE_INDEX" val="64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649_2*l_h_i*1_2_2"/>
  <p:tag name="KSO_WM_TEMPLATE_CATEGORY" val="diagram"/>
  <p:tag name="KSO_WM_TEMPLATE_INDEX" val="64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24.xml><?xml version="1.0" encoding="utf-8"?>
<p:tagLst xmlns:p="http://schemas.openxmlformats.org/presentationml/2006/main">
  <p:tag name="KSO_WM_UNIT_VALUE" val="96*10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2_1"/>
  <p:tag name="KSO_WM_UNIT_ID" val="diagram649_2*l_h_x*1_2_1"/>
  <p:tag name="KSO_WM_TEMPLATE_CATEGORY" val="diagram"/>
  <p:tag name="KSO_WM_TEMPLATE_INDEX" val="64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649_2*l_h_f*1_1_1"/>
  <p:tag name="KSO_WM_TEMPLATE_CATEGORY" val="diagram"/>
  <p:tag name="KSO_WM_TEMPLATE_INDEX" val="649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649_2*l_h_f*1_2_1"/>
  <p:tag name="KSO_WM_TEMPLATE_CATEGORY" val="diagram"/>
  <p:tag name="KSO_WM_TEMPLATE_INDEX" val="649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PP_MARK_KEY" val="d70d82fa-2e94-41bd-b4ca-02321c8b118f"/>
  <p:tag name="COMMONDATA" val="eyJoZGlkIjoiYWVhNzNiNTgyZWU3YjhmYTg4MThiZGQ2N2NlZGE0YWQifQ=="/>
</p:tagLst>
</file>

<file path=ppt/tags/tag3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7_2*l_h_f*1_1_1"/>
  <p:tag name="KSO_WM_TEMPLATE_CATEGORY" val="diagram"/>
  <p:tag name="KSO_WM_TEMPLATE_INDEX" val="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7_2*l_h_i*1_2_2"/>
  <p:tag name="KSO_WM_TEMPLATE_CATEGORY" val="diagram"/>
  <p:tag name="KSO_WM_TEMPLATE_INDEX" val="7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7_2*l_h_i*1_2_1"/>
  <p:tag name="KSO_WM_TEMPLATE_CATEGORY" val="diagram"/>
  <p:tag name="KSO_WM_TEMPLATE_INDEX" val="7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6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7_2*l_h_f*1_2_1"/>
  <p:tag name="KSO_WM_TEMPLATE_CATEGORY" val="diagram"/>
  <p:tag name="KSO_WM_TEMPLATE_INDEX" val="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7_2*l_h_i*1_3_2"/>
  <p:tag name="KSO_WM_TEMPLATE_CATEGORY" val="diagram"/>
  <p:tag name="KSO_WM_TEMPLATE_INDEX" val="7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7_2*l_h_i*1_3_1"/>
  <p:tag name="KSO_WM_TEMPLATE_CATEGORY" val="diagram"/>
  <p:tag name="KSO_WM_TEMPLATE_INDEX" val="7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9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7_2*l_h_f*1_3_1"/>
  <p:tag name="KSO_WM_TEMPLATE_CATEGORY" val="diagram"/>
  <p:tag name="KSO_WM_TEMPLATE_INDEX" val="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4127</Words>
  <Application>WPS 演示</Application>
  <PresentationFormat>宽屏</PresentationFormat>
  <Paragraphs>263</Paragraphs>
  <Slides>27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Arial</vt:lpstr>
      <vt:lpstr>宋体</vt:lpstr>
      <vt:lpstr>Wingdings</vt:lpstr>
      <vt:lpstr>方正小标宋简体</vt:lpstr>
      <vt:lpstr>微软雅黑</vt:lpstr>
      <vt:lpstr>Times New Roman</vt:lpstr>
      <vt:lpstr>Arial Unicode MS</vt:lpstr>
      <vt:lpstr>Calibri</vt:lpstr>
      <vt:lpstr>Wingdings</vt:lpstr>
      <vt:lpstr>Office 主题</vt:lpstr>
      <vt:lpstr>Visio.Drawing.11</vt:lpstr>
      <vt:lpstr>Visio.Drawing.11</vt:lpstr>
      <vt:lpstr>Visio.Drawing.11</vt:lpstr>
      <vt:lpstr> Python编程基础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Python编程基础</dc:title>
  <dc:creator>李加勇</dc:creator>
  <cp:lastModifiedBy>吴胜飞</cp:lastModifiedBy>
  <cp:revision>61</cp:revision>
  <dcterms:created xsi:type="dcterms:W3CDTF">2021-03-30T12:03:00Z</dcterms:created>
  <dcterms:modified xsi:type="dcterms:W3CDTF">2022-12-21T03:29:25Z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B4AAB3929BD947EE9386733E234925B4</vt:lpwstr>
  </property>
  <property fmtid="{D5CDD505-2E9C-101B-9397-08002B2CF9AE}" pid="3" name="KSOProductBuildVer">
    <vt:lpwstr>2052-11.1.0.12980</vt:lpwstr>
  </property>
</Properties>
</file>