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T Sans Narrow"/>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TSansNarrow-bold.fntdata"/><Relationship Id="rId14" Type="http://schemas.openxmlformats.org/officeDocument/2006/relationships/slide" Target="slides/slide9.xml"/><Relationship Id="rId36" Type="http://schemas.openxmlformats.org/officeDocument/2006/relationships/font" Target="fonts/PTSansNarrow-regular.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Title Team Slide (Adrian)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44cd38cda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44cd38cda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44cd38cda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44cd38cda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46d3fde8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46d3fde8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4796fd0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4796fd0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4796fd01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4796fd01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44cd38cda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44cd38cda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44cd38cda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44cd38cda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44cd38cda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44cd38cda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e983702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e983702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471a471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471a471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44cd38cda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44cd38cda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471a4715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471a4715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4796fd010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4796fd010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471a4715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471a4715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4796fd01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4796fd01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471a4715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471a4715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471a4715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471a471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44cd38cda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44cd38cda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snapshot of an interactive chart or dashboard using SAP Predictive Analytics</a:t>
            </a:r>
            <a:endParaRPr/>
          </a:p>
          <a:p>
            <a:pPr indent="0" lvl="0" marL="0" rtl="0" algn="l">
              <a:spcBef>
                <a:spcPts val="0"/>
              </a:spcBef>
              <a:spcAft>
                <a:spcPts val="0"/>
              </a:spcAft>
              <a:buNone/>
            </a:pPr>
            <a:r>
              <a:rPr lang="en"/>
              <a:t>Top Left: Table</a:t>
            </a:r>
            <a:endParaRPr/>
          </a:p>
          <a:p>
            <a:pPr indent="0" lvl="0" marL="0" rtl="0" algn="l">
              <a:spcBef>
                <a:spcPts val="0"/>
              </a:spcBef>
              <a:spcAft>
                <a:spcPts val="0"/>
              </a:spcAft>
              <a:buNone/>
            </a:pPr>
            <a:r>
              <a:rPr lang="en"/>
              <a:t>Bottom Leftt: Check boxes showing Time</a:t>
            </a:r>
            <a:endParaRPr/>
          </a:p>
          <a:p>
            <a:pPr indent="0" lvl="0" marL="0" rtl="0" algn="l">
              <a:spcBef>
                <a:spcPts val="0"/>
              </a:spcBef>
              <a:spcAft>
                <a:spcPts val="0"/>
              </a:spcAft>
              <a:buNone/>
            </a:pPr>
            <a:r>
              <a:rPr lang="en"/>
              <a:t>Right:Stacked Bar Chart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e7e78dc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e7e78dc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44cd38cda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44cd38cda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44cd38cda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44cd38cda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44cd38cda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44cd38cda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4796fd010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4796fd01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44cd38cda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44cd38cda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44cd38cda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44cd38cda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44cd38cda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44cd38cda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44cd38cda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44cd38cda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PRODUCTS SOLD Adnan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44cd38cda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44cd38cda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44cd38cda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44cd38cda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jpg"/><Relationship Id="rId4" Type="http://schemas.openxmlformats.org/officeDocument/2006/relationships/image" Target="../media/image20.jpg"/><Relationship Id="rId5"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16863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Company BB Presentation</a:t>
            </a:r>
            <a:endParaRPr/>
          </a:p>
        </p:txBody>
      </p:sp>
      <p:pic>
        <p:nvPicPr>
          <p:cNvPr id="67" name="Google Shape;67;p13"/>
          <p:cNvPicPr preferRelativeResize="0"/>
          <p:nvPr/>
        </p:nvPicPr>
        <p:blipFill>
          <a:blip r:embed="rId3">
            <a:alphaModFix/>
          </a:blip>
          <a:stretch>
            <a:fillRect/>
          </a:stretch>
        </p:blipFill>
        <p:spPr>
          <a:xfrm>
            <a:off x="0" y="0"/>
            <a:ext cx="1241001" cy="811700"/>
          </a:xfrm>
          <a:prstGeom prst="rect">
            <a:avLst/>
          </a:prstGeom>
          <a:noFill/>
          <a:ln>
            <a:noFill/>
          </a:ln>
        </p:spPr>
      </p:pic>
      <p:sp>
        <p:nvSpPr>
          <p:cNvPr id="68" name="Google Shape;68;p13"/>
          <p:cNvSpPr txBox="1"/>
          <p:nvPr>
            <p:ph idx="1" type="subTitle"/>
          </p:nvPr>
        </p:nvSpPr>
        <p:spPr>
          <a:xfrm>
            <a:off x="2136750" y="2437199"/>
            <a:ext cx="4870500" cy="12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CEO - </a:t>
            </a:r>
            <a:r>
              <a:rPr lang="en" sz="2000"/>
              <a:t>Taya Stewart</a:t>
            </a:r>
            <a:endParaRPr sz="2000"/>
          </a:p>
          <a:p>
            <a:pPr indent="0" lvl="0" marL="0" rtl="0" algn="ctr">
              <a:spcBef>
                <a:spcPts val="0"/>
              </a:spcBef>
              <a:spcAft>
                <a:spcPts val="0"/>
              </a:spcAft>
              <a:buNone/>
            </a:pPr>
            <a:r>
              <a:rPr b="1" lang="en" sz="2000"/>
              <a:t>Sales Manager - </a:t>
            </a:r>
            <a:r>
              <a:rPr lang="en" sz="2000"/>
              <a:t>Raymond Delgado</a:t>
            </a:r>
            <a:endParaRPr sz="2000"/>
          </a:p>
          <a:p>
            <a:pPr indent="0" lvl="0" marL="0" rtl="0" algn="ctr">
              <a:spcBef>
                <a:spcPts val="0"/>
              </a:spcBef>
              <a:spcAft>
                <a:spcPts val="0"/>
              </a:spcAft>
              <a:buNone/>
            </a:pPr>
            <a:r>
              <a:rPr b="1" lang="en" sz="2000"/>
              <a:t>Marketing Manager - </a:t>
            </a:r>
            <a:r>
              <a:rPr lang="en" sz="2000"/>
              <a:t>Adnan Elahi</a:t>
            </a:r>
            <a:endParaRPr sz="2000"/>
          </a:p>
          <a:p>
            <a:pPr indent="0" lvl="0" marL="0" rtl="0" algn="ctr">
              <a:spcBef>
                <a:spcPts val="0"/>
              </a:spcBef>
              <a:spcAft>
                <a:spcPts val="0"/>
              </a:spcAft>
              <a:buNone/>
            </a:pPr>
            <a:r>
              <a:rPr b="1" lang="en" sz="2000"/>
              <a:t>PO/M Manager - </a:t>
            </a:r>
            <a:r>
              <a:rPr lang="en" sz="2000"/>
              <a:t>Adrian Marroquin</a:t>
            </a:r>
            <a:endParaRPr sz="2000"/>
          </a:p>
        </p:txBody>
      </p:sp>
      <p:pic>
        <p:nvPicPr>
          <p:cNvPr id="69" name="Google Shape;69;p13"/>
          <p:cNvPicPr preferRelativeResize="0"/>
          <p:nvPr/>
        </p:nvPicPr>
        <p:blipFill>
          <a:blip r:embed="rId4">
            <a:alphaModFix/>
          </a:blip>
          <a:stretch>
            <a:fillRect/>
          </a:stretch>
        </p:blipFill>
        <p:spPr>
          <a:xfrm>
            <a:off x="7524725" y="4195325"/>
            <a:ext cx="1619275" cy="94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Strategy</a:t>
            </a:r>
            <a:endParaRPr/>
          </a:p>
        </p:txBody>
      </p:sp>
      <p:sp>
        <p:nvSpPr>
          <p:cNvPr id="132" name="Google Shape;13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Lessons Learned(Practice Round)</a:t>
            </a:r>
            <a:endParaRPr sz="1200">
              <a:solidFill>
                <a:srgbClr val="000000"/>
              </a:solidFill>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Initial</a:t>
            </a:r>
            <a:r>
              <a:rPr lang="en" sz="1200">
                <a:solidFill>
                  <a:srgbClr val="000000"/>
                </a:solidFill>
                <a:latin typeface="Times New Roman"/>
                <a:ea typeface="Times New Roman"/>
                <a:cs typeface="Times New Roman"/>
                <a:sym typeface="Times New Roman"/>
              </a:rPr>
              <a:t> Strategy: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Lower Prices</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High inventory </a:t>
            </a:r>
            <a:r>
              <a:rPr lang="en" sz="1200">
                <a:solidFill>
                  <a:srgbClr val="000000"/>
                </a:solidFill>
                <a:latin typeface="Times New Roman"/>
                <a:ea typeface="Times New Roman"/>
                <a:cs typeface="Times New Roman"/>
                <a:sym typeface="Times New Roman"/>
              </a:rPr>
              <a:t>turnover</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Issues:</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Inventory failed to keep up with demands</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No product to sell!</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Final Sales Strategy:</a:t>
            </a:r>
            <a:endParaRPr sz="1200">
              <a:solidFill>
                <a:srgbClr val="000000"/>
              </a:solidFill>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Set prices at </a:t>
            </a:r>
            <a:r>
              <a:rPr lang="en" sz="1200">
                <a:solidFill>
                  <a:srgbClr val="000000"/>
                </a:solidFill>
                <a:latin typeface="Times New Roman"/>
                <a:ea typeface="Times New Roman"/>
                <a:cs typeface="Times New Roman"/>
                <a:sym typeface="Times New Roman"/>
              </a:rPr>
              <a:t>premium</a:t>
            </a:r>
            <a:r>
              <a:rPr lang="en" sz="1200">
                <a:solidFill>
                  <a:srgbClr val="000000"/>
                </a:solidFill>
                <a:latin typeface="Times New Roman"/>
                <a:ea typeface="Times New Roman"/>
                <a:cs typeface="Times New Roman"/>
                <a:sym typeface="Times New Roman"/>
              </a:rPr>
              <a:t> (raise by $1)</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Possible outcomes of strategy:</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Lack of sales: Reduce the price</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Lack of inventory: Increase the price</a:t>
            </a:r>
            <a:endParaRPr sz="1200">
              <a:solidFill>
                <a:srgbClr val="000000"/>
              </a:solidFill>
              <a:latin typeface="Times New Roman"/>
              <a:ea typeface="Times New Roman"/>
              <a:cs typeface="Times New Roman"/>
              <a:sym typeface="Times New Roman"/>
            </a:endParaRPr>
          </a:p>
        </p:txBody>
      </p:sp>
      <p:pic>
        <p:nvPicPr>
          <p:cNvPr id="133" name="Google Shape;133;p22"/>
          <p:cNvPicPr preferRelativeResize="0"/>
          <p:nvPr/>
        </p:nvPicPr>
        <p:blipFill>
          <a:blip r:embed="rId3">
            <a:alphaModFix/>
          </a:blip>
          <a:stretch>
            <a:fillRect/>
          </a:stretch>
        </p:blipFill>
        <p:spPr>
          <a:xfrm>
            <a:off x="4800600" y="94100"/>
            <a:ext cx="4163325" cy="2397075"/>
          </a:xfrm>
          <a:prstGeom prst="rect">
            <a:avLst/>
          </a:prstGeom>
          <a:noFill/>
          <a:ln>
            <a:noFill/>
          </a:ln>
        </p:spPr>
      </p:pic>
      <p:pic>
        <p:nvPicPr>
          <p:cNvPr id="134" name="Google Shape;134;p22"/>
          <p:cNvPicPr preferRelativeResize="0"/>
          <p:nvPr/>
        </p:nvPicPr>
        <p:blipFill>
          <a:blip r:embed="rId4">
            <a:alphaModFix/>
          </a:blip>
          <a:stretch>
            <a:fillRect/>
          </a:stretch>
        </p:blipFill>
        <p:spPr>
          <a:xfrm>
            <a:off x="4000275" y="2809050"/>
            <a:ext cx="5039851" cy="197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Strategy - Round 1</a:t>
            </a:r>
            <a:endParaRPr/>
          </a:p>
        </p:txBody>
      </p:sp>
      <p:sp>
        <p:nvSpPr>
          <p:cNvPr id="140" name="Google Shape;140;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SzPts val="2400"/>
              <a:buChar char="●"/>
            </a:pPr>
            <a:r>
              <a:rPr lang="en">
                <a:solidFill>
                  <a:srgbClr val="000000"/>
                </a:solidFill>
                <a:latin typeface="Times New Roman"/>
                <a:ea typeface="Times New Roman"/>
                <a:cs typeface="Times New Roman"/>
                <a:sym typeface="Times New Roman"/>
              </a:rPr>
              <a:t>Large advertising budget</a:t>
            </a:r>
            <a:endParaRPr>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SzPts val="2400"/>
              <a:buChar char="●"/>
            </a:pPr>
            <a:r>
              <a:rPr lang="en">
                <a:solidFill>
                  <a:srgbClr val="000000"/>
                </a:solidFill>
                <a:latin typeface="Times New Roman"/>
                <a:ea typeface="Times New Roman"/>
                <a:cs typeface="Times New Roman"/>
                <a:sym typeface="Times New Roman"/>
              </a:rPr>
              <a:t>Low price Strategy</a:t>
            </a:r>
            <a:endParaRPr>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SzPts val="2400"/>
              <a:buChar char="●"/>
            </a:pPr>
            <a:r>
              <a:rPr lang="en">
                <a:solidFill>
                  <a:srgbClr val="000000"/>
                </a:solidFill>
                <a:latin typeface="Times New Roman"/>
                <a:ea typeface="Times New Roman"/>
                <a:cs typeface="Times New Roman"/>
                <a:sym typeface="Times New Roman"/>
              </a:rPr>
              <a:t>High </a:t>
            </a:r>
            <a:r>
              <a:rPr lang="en">
                <a:solidFill>
                  <a:srgbClr val="000000"/>
                </a:solidFill>
                <a:latin typeface="Times New Roman"/>
                <a:ea typeface="Times New Roman"/>
                <a:cs typeface="Times New Roman"/>
                <a:sym typeface="Times New Roman"/>
              </a:rPr>
              <a:t>volume</a:t>
            </a:r>
            <a:r>
              <a:rPr lang="en">
                <a:solidFill>
                  <a:srgbClr val="000000"/>
                </a:solidFill>
                <a:latin typeface="Times New Roman"/>
                <a:ea typeface="Times New Roman"/>
                <a:cs typeface="Times New Roman"/>
                <a:sym typeface="Times New Roman"/>
              </a:rPr>
              <a:t> sale </a:t>
            </a:r>
            <a:r>
              <a:rPr lang="en">
                <a:solidFill>
                  <a:srgbClr val="000000"/>
                </a:solidFill>
                <a:latin typeface="Times New Roman"/>
                <a:ea typeface="Times New Roman"/>
                <a:cs typeface="Times New Roman"/>
                <a:sym typeface="Times New Roman"/>
              </a:rPr>
              <a:t>strategy</a:t>
            </a:r>
            <a:endParaRPr>
              <a:solidFill>
                <a:srgbClr val="000000"/>
              </a:solidFill>
              <a:latin typeface="Times New Roman"/>
              <a:ea typeface="Times New Roman"/>
              <a:cs typeface="Times New Roman"/>
              <a:sym typeface="Times New Roman"/>
            </a:endParaRPr>
          </a:p>
          <a:p>
            <a:pPr indent="0" lvl="0" marL="91440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pic>
        <p:nvPicPr>
          <p:cNvPr id="141" name="Google Shape;141;p23"/>
          <p:cNvPicPr preferRelativeResize="0"/>
          <p:nvPr/>
        </p:nvPicPr>
        <p:blipFill>
          <a:blip r:embed="rId3">
            <a:alphaModFix/>
          </a:blip>
          <a:stretch>
            <a:fillRect/>
          </a:stretch>
        </p:blipFill>
        <p:spPr>
          <a:xfrm>
            <a:off x="3251100" y="2759500"/>
            <a:ext cx="5772148" cy="2116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Strategy - Round 2</a:t>
            </a:r>
            <a:endParaRPr/>
          </a:p>
        </p:txBody>
      </p:sp>
      <p:sp>
        <p:nvSpPr>
          <p:cNvPr id="147" name="Google Shape;147;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Lower advertising budget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Modify advertising depending on sale price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Modify advertising depending on sale volume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Modify advertising depending on product inventory</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148" name="Google Shape;148;p24"/>
          <p:cNvPicPr preferRelativeResize="0"/>
          <p:nvPr/>
        </p:nvPicPr>
        <p:blipFill>
          <a:blip r:embed="rId3">
            <a:alphaModFix/>
          </a:blip>
          <a:stretch>
            <a:fillRect/>
          </a:stretch>
        </p:blipFill>
        <p:spPr>
          <a:xfrm>
            <a:off x="3951400" y="3063250"/>
            <a:ext cx="5192598" cy="192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Analysis</a:t>
            </a:r>
            <a:endParaRPr/>
          </a:p>
        </p:txBody>
      </p:sp>
      <p:sp>
        <p:nvSpPr>
          <p:cNvPr id="154" name="Google Shape;154;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Steady </a:t>
            </a:r>
            <a:r>
              <a:rPr lang="en">
                <a:solidFill>
                  <a:srgbClr val="000000"/>
                </a:solidFill>
                <a:latin typeface="Times New Roman"/>
                <a:ea typeface="Times New Roman"/>
                <a:cs typeface="Times New Roman"/>
                <a:sym typeface="Times New Roman"/>
              </a:rPr>
              <a:t>Advertising</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Revenue Fluctuation</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55" name="Google Shape;155;p25"/>
          <p:cNvPicPr preferRelativeResize="0"/>
          <p:nvPr/>
        </p:nvPicPr>
        <p:blipFill>
          <a:blip r:embed="rId3">
            <a:alphaModFix/>
          </a:blip>
          <a:stretch>
            <a:fillRect/>
          </a:stretch>
        </p:blipFill>
        <p:spPr>
          <a:xfrm>
            <a:off x="3201975" y="2008050"/>
            <a:ext cx="5942024" cy="244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Analysis</a:t>
            </a:r>
            <a:endParaRPr/>
          </a:p>
        </p:txBody>
      </p:sp>
      <p:sp>
        <p:nvSpPr>
          <p:cNvPr id="161" name="Google Shape;161;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Steady </a:t>
            </a:r>
            <a:r>
              <a:rPr lang="en">
                <a:solidFill>
                  <a:srgbClr val="000000"/>
                </a:solidFill>
                <a:latin typeface="Times New Roman"/>
                <a:ea typeface="Times New Roman"/>
                <a:cs typeface="Times New Roman"/>
                <a:sym typeface="Times New Roman"/>
              </a:rPr>
              <a:t>Advertising</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Sold out Inventory</a:t>
            </a:r>
            <a:endParaRPr>
              <a:solidFill>
                <a:srgbClr val="000000"/>
              </a:solidFill>
              <a:latin typeface="Times New Roman"/>
              <a:ea typeface="Times New Roman"/>
              <a:cs typeface="Times New Roman"/>
              <a:sym typeface="Times New Roman"/>
            </a:endParaRPr>
          </a:p>
        </p:txBody>
      </p:sp>
      <p:pic>
        <p:nvPicPr>
          <p:cNvPr id="162" name="Google Shape;162;p26"/>
          <p:cNvPicPr preferRelativeResize="0"/>
          <p:nvPr/>
        </p:nvPicPr>
        <p:blipFill>
          <a:blip r:embed="rId3">
            <a:alphaModFix/>
          </a:blip>
          <a:stretch>
            <a:fillRect/>
          </a:stretch>
        </p:blipFill>
        <p:spPr>
          <a:xfrm>
            <a:off x="3067025" y="1947875"/>
            <a:ext cx="6076974" cy="251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Tools &amp; Technical Skills</a:t>
            </a:r>
            <a:endParaRPr/>
          </a:p>
        </p:txBody>
      </p:sp>
      <p:sp>
        <p:nvSpPr>
          <p:cNvPr id="168" name="Google Shape;168;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ERP Platform &amp; Business Process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SQL Queries and Odata Link</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E</a:t>
            </a:r>
            <a:r>
              <a:rPr lang="en" sz="1200">
                <a:solidFill>
                  <a:srgbClr val="000000"/>
                </a:solidFill>
                <a:latin typeface="Times New Roman"/>
                <a:ea typeface="Times New Roman"/>
                <a:cs typeface="Times New Roman"/>
                <a:sym typeface="Times New Roman"/>
              </a:rPr>
              <a:t>xtract .accdb File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T</a:t>
            </a:r>
            <a:r>
              <a:rPr lang="en" sz="1200">
                <a:solidFill>
                  <a:srgbClr val="000000"/>
                </a:solidFill>
                <a:latin typeface="Times New Roman"/>
                <a:ea typeface="Times New Roman"/>
                <a:cs typeface="Times New Roman"/>
                <a:sym typeface="Times New Roman"/>
              </a:rPr>
              <a:t>ransform with Microsoft Access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L</a:t>
            </a:r>
            <a:r>
              <a:rPr lang="en" sz="1200">
                <a:solidFill>
                  <a:srgbClr val="000000"/>
                </a:solidFill>
                <a:latin typeface="Times New Roman"/>
                <a:ea typeface="Times New Roman"/>
                <a:cs typeface="Times New Roman"/>
                <a:sym typeface="Times New Roman"/>
              </a:rPr>
              <a:t>oading Data to Analytic Software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Visualizing using SAP Predictive Analytics</a:t>
            </a:r>
            <a:endParaRPr sz="1200">
              <a:solidFill>
                <a:srgbClr val="000000"/>
              </a:solidFill>
              <a:latin typeface="Times New Roman"/>
              <a:ea typeface="Times New Roman"/>
              <a:cs typeface="Times New Roman"/>
              <a:sym typeface="Times New Roman"/>
            </a:endParaRPr>
          </a:p>
        </p:txBody>
      </p:sp>
      <p:pic>
        <p:nvPicPr>
          <p:cNvPr id="169" name="Google Shape;169;p27"/>
          <p:cNvPicPr preferRelativeResize="0"/>
          <p:nvPr/>
        </p:nvPicPr>
        <p:blipFill>
          <a:blip r:embed="rId3">
            <a:alphaModFix/>
          </a:blip>
          <a:stretch>
            <a:fillRect/>
          </a:stretch>
        </p:blipFill>
        <p:spPr>
          <a:xfrm>
            <a:off x="3776150" y="2864575"/>
            <a:ext cx="2257276" cy="1507625"/>
          </a:xfrm>
          <a:prstGeom prst="rect">
            <a:avLst/>
          </a:prstGeom>
          <a:noFill/>
          <a:ln>
            <a:noFill/>
          </a:ln>
        </p:spPr>
      </p:pic>
      <p:pic>
        <p:nvPicPr>
          <p:cNvPr id="170" name="Google Shape;170;p27"/>
          <p:cNvPicPr preferRelativeResize="0"/>
          <p:nvPr/>
        </p:nvPicPr>
        <p:blipFill>
          <a:blip r:embed="rId4">
            <a:alphaModFix/>
          </a:blip>
          <a:stretch>
            <a:fillRect/>
          </a:stretch>
        </p:blipFill>
        <p:spPr>
          <a:xfrm>
            <a:off x="6511900" y="2163850"/>
            <a:ext cx="2196825" cy="1507625"/>
          </a:xfrm>
          <a:prstGeom prst="rect">
            <a:avLst/>
          </a:prstGeom>
          <a:noFill/>
          <a:ln>
            <a:noFill/>
          </a:ln>
        </p:spPr>
      </p:pic>
      <p:pic>
        <p:nvPicPr>
          <p:cNvPr id="171" name="Google Shape;171;p27"/>
          <p:cNvPicPr preferRelativeResize="0"/>
          <p:nvPr/>
        </p:nvPicPr>
        <p:blipFill>
          <a:blip r:embed="rId5">
            <a:alphaModFix/>
          </a:blip>
          <a:stretch>
            <a:fillRect/>
          </a:stretch>
        </p:blipFill>
        <p:spPr>
          <a:xfrm>
            <a:off x="591875" y="2943300"/>
            <a:ext cx="2862475" cy="1723250"/>
          </a:xfrm>
          <a:prstGeom prst="rect">
            <a:avLst/>
          </a:prstGeom>
          <a:noFill/>
          <a:ln>
            <a:noFill/>
          </a:ln>
        </p:spPr>
      </p:pic>
      <p:pic>
        <p:nvPicPr>
          <p:cNvPr id="172" name="Google Shape;172;p27"/>
          <p:cNvPicPr preferRelativeResize="0"/>
          <p:nvPr/>
        </p:nvPicPr>
        <p:blipFill>
          <a:blip r:embed="rId6">
            <a:alphaModFix/>
          </a:blip>
          <a:stretch>
            <a:fillRect/>
          </a:stretch>
        </p:blipFill>
        <p:spPr>
          <a:xfrm>
            <a:off x="4176475" y="1776075"/>
            <a:ext cx="2041900" cy="924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Company BB Collaborated</a:t>
            </a:r>
            <a:endParaRPr/>
          </a:p>
        </p:txBody>
      </p:sp>
      <p:sp>
        <p:nvSpPr>
          <p:cNvPr id="178" name="Google Shape;178;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During the ERP Sim:</a:t>
            </a:r>
            <a:endParaRPr sz="1500">
              <a:solidFill>
                <a:srgbClr val="000000"/>
              </a:solidFill>
              <a:latin typeface="Times New Roman"/>
              <a:ea typeface="Times New Roman"/>
              <a:cs typeface="Times New Roman"/>
              <a:sym typeface="Times New Roman"/>
            </a:endParaRPr>
          </a:p>
          <a:p>
            <a:pPr indent="-323850" lvl="0" marL="457200" rtl="0" algn="l">
              <a:spcBef>
                <a:spcPts val="12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Zoom:</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Breakout rooms</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Screenshare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Data Analysis, Presentation, Final Report:</a:t>
            </a:r>
            <a:endParaRPr sz="1500">
              <a:solidFill>
                <a:srgbClr val="000000"/>
              </a:solidFill>
              <a:latin typeface="Times New Roman"/>
              <a:ea typeface="Times New Roman"/>
              <a:cs typeface="Times New Roman"/>
              <a:sym typeface="Times New Roman"/>
            </a:endParaRPr>
          </a:p>
          <a:p>
            <a:pPr indent="-323850" lvl="0" marL="457200" rtl="0" algn="l">
              <a:spcBef>
                <a:spcPts val="12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Google Drive:</a:t>
            </a:r>
            <a:endParaRPr sz="1500">
              <a:solidFill>
                <a:srgbClr val="000000"/>
              </a:solidFill>
              <a:latin typeface="Times New Roman"/>
              <a:ea typeface="Times New Roman"/>
              <a:cs typeface="Times New Roman"/>
              <a:sym typeface="Times New Roman"/>
            </a:endParaRPr>
          </a:p>
          <a:p>
            <a:pPr indent="-323850" lvl="0"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Docs, Slides</a:t>
            </a:r>
            <a:endParaRPr sz="1500">
              <a:solidFill>
                <a:srgbClr val="000000"/>
              </a:solidFill>
              <a:latin typeface="Times New Roman"/>
              <a:ea typeface="Times New Roman"/>
              <a:cs typeface="Times New Roman"/>
              <a:sym typeface="Times New Roman"/>
            </a:endParaRPr>
          </a:p>
          <a:p>
            <a:pPr indent="-323850" lvl="0"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Comments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startAt="3"/>
            </a:pPr>
            <a:r>
              <a:rPr lang="en" sz="1500">
                <a:solidFill>
                  <a:srgbClr val="000000"/>
                </a:solidFill>
                <a:latin typeface="Times New Roman"/>
                <a:ea typeface="Times New Roman"/>
                <a:cs typeface="Times New Roman"/>
                <a:sym typeface="Times New Roman"/>
              </a:rPr>
              <a:t>Phone:</a:t>
            </a:r>
            <a:endParaRPr sz="1500">
              <a:solidFill>
                <a:srgbClr val="000000"/>
              </a:solidFill>
              <a:latin typeface="Times New Roman"/>
              <a:ea typeface="Times New Roman"/>
              <a:cs typeface="Times New Roman"/>
              <a:sym typeface="Times New Roman"/>
            </a:endParaRPr>
          </a:p>
          <a:p>
            <a:pPr indent="-323850" lvl="0"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Call</a:t>
            </a:r>
            <a:endParaRPr sz="1500">
              <a:solidFill>
                <a:srgbClr val="000000"/>
              </a:solidFill>
              <a:latin typeface="Times New Roman"/>
              <a:ea typeface="Times New Roman"/>
              <a:cs typeface="Times New Roman"/>
              <a:sym typeface="Times New Roman"/>
            </a:endParaRPr>
          </a:p>
          <a:p>
            <a:pPr indent="-323850" lvl="0"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Text</a:t>
            </a:r>
            <a:endParaRPr sz="1500">
              <a:solidFill>
                <a:srgbClr val="000000"/>
              </a:solidFill>
              <a:latin typeface="Times New Roman"/>
              <a:ea typeface="Times New Roman"/>
              <a:cs typeface="Times New Roman"/>
              <a:sym typeface="Times New Roman"/>
            </a:endParaRPr>
          </a:p>
        </p:txBody>
      </p:sp>
      <p:pic>
        <p:nvPicPr>
          <p:cNvPr descr="How to use Google Drive for collaboration | Computerworld" id="179" name="Google Shape;179;p28"/>
          <p:cNvPicPr preferRelativeResize="0"/>
          <p:nvPr/>
        </p:nvPicPr>
        <p:blipFill>
          <a:blip r:embed="rId3">
            <a:alphaModFix/>
          </a:blip>
          <a:stretch>
            <a:fillRect/>
          </a:stretch>
        </p:blipFill>
        <p:spPr>
          <a:xfrm>
            <a:off x="6073375" y="1037500"/>
            <a:ext cx="2571750" cy="1714500"/>
          </a:xfrm>
          <a:prstGeom prst="rect">
            <a:avLst/>
          </a:prstGeom>
          <a:noFill/>
          <a:ln>
            <a:noFill/>
          </a:ln>
        </p:spPr>
      </p:pic>
      <p:pic>
        <p:nvPicPr>
          <p:cNvPr descr="No Respite for Zoom as New Report Says it is Routing Calls Through China" id="180" name="Google Shape;180;p28"/>
          <p:cNvPicPr preferRelativeResize="0"/>
          <p:nvPr/>
        </p:nvPicPr>
        <p:blipFill>
          <a:blip r:embed="rId4">
            <a:alphaModFix/>
          </a:blip>
          <a:stretch>
            <a:fillRect/>
          </a:stretch>
        </p:blipFill>
        <p:spPr>
          <a:xfrm>
            <a:off x="6419325" y="3132025"/>
            <a:ext cx="2571750" cy="1714500"/>
          </a:xfrm>
          <a:prstGeom prst="rect">
            <a:avLst/>
          </a:prstGeom>
          <a:noFill/>
          <a:ln>
            <a:noFill/>
          </a:ln>
        </p:spPr>
      </p:pic>
      <p:pic>
        <p:nvPicPr>
          <p:cNvPr id="181" name="Google Shape;181;p28"/>
          <p:cNvPicPr preferRelativeResize="0"/>
          <p:nvPr/>
        </p:nvPicPr>
        <p:blipFill>
          <a:blip r:embed="rId5">
            <a:alphaModFix/>
          </a:blip>
          <a:stretch>
            <a:fillRect/>
          </a:stretch>
        </p:blipFill>
        <p:spPr>
          <a:xfrm>
            <a:off x="4280550" y="2866925"/>
            <a:ext cx="1979600" cy="197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CEO Analysis</a:t>
            </a:r>
            <a:endParaRPr/>
          </a:p>
        </p:txBody>
      </p:sp>
      <p:pic>
        <p:nvPicPr>
          <p:cNvPr id="187" name="Google Shape;187;p29"/>
          <p:cNvPicPr preferRelativeResize="0"/>
          <p:nvPr/>
        </p:nvPicPr>
        <p:blipFill>
          <a:blip r:embed="rId3">
            <a:alphaModFix/>
          </a:blip>
          <a:stretch>
            <a:fillRect/>
          </a:stretch>
        </p:blipFill>
        <p:spPr>
          <a:xfrm>
            <a:off x="2798450" y="1428750"/>
            <a:ext cx="6162675" cy="2286000"/>
          </a:xfrm>
          <a:prstGeom prst="rect">
            <a:avLst/>
          </a:prstGeom>
          <a:noFill/>
          <a:ln>
            <a:noFill/>
          </a:ln>
        </p:spPr>
      </p:pic>
      <p:sp>
        <p:nvSpPr>
          <p:cNvPr id="188" name="Google Shape;188;p29"/>
          <p:cNvSpPr txBox="1"/>
          <p:nvPr/>
        </p:nvSpPr>
        <p:spPr>
          <a:xfrm>
            <a:off x="304225" y="1280575"/>
            <a:ext cx="2285100" cy="255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Market Driven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Proactive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-Price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-Marketing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-Inventory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Company Valuations</a:t>
            </a:r>
            <a:endParaRPr/>
          </a:p>
        </p:txBody>
      </p:sp>
      <p:sp>
        <p:nvSpPr>
          <p:cNvPr id="194" name="Google Shape;194;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228600" rtl="0" algn="l">
              <a:spcBef>
                <a:spcPts val="1200"/>
              </a:spcBef>
              <a:spcAft>
                <a:spcPts val="0"/>
              </a:spcAft>
              <a:buNone/>
            </a:pPr>
            <a:r>
              <a:rPr b="1" lang="en" sz="2000">
                <a:solidFill>
                  <a:srgbClr val="000000"/>
                </a:solidFill>
                <a:latin typeface="Times New Roman"/>
                <a:ea typeface="Times New Roman"/>
                <a:cs typeface="Times New Roman"/>
                <a:sym typeface="Times New Roman"/>
              </a:rPr>
              <a:t>Company Valuation = (current profit / number of rounds played) * 12(market risk rate + company risk rate)</a:t>
            </a:r>
            <a:endParaRPr b="1" sz="2000">
              <a:solidFill>
                <a:srgbClr val="000000"/>
              </a:solidFill>
              <a:latin typeface="Times New Roman"/>
              <a:ea typeface="Times New Roman"/>
              <a:cs typeface="Times New Roman"/>
              <a:sym typeface="Times New Roman"/>
            </a:endParaRPr>
          </a:p>
          <a:p>
            <a:pPr indent="0" lvl="0" marL="228600" rtl="0" algn="l">
              <a:spcBef>
                <a:spcPts val="1200"/>
              </a:spcBef>
              <a:spcAft>
                <a:spcPts val="1200"/>
              </a:spcAft>
              <a:buNone/>
            </a:pPr>
            <a:r>
              <a:rPr b="1" lang="en" sz="2000">
                <a:solidFill>
                  <a:srgbClr val="000000"/>
                </a:solidFill>
                <a:latin typeface="Times New Roman"/>
                <a:ea typeface="Times New Roman"/>
                <a:cs typeface="Times New Roman"/>
                <a:sym typeface="Times New Roman"/>
              </a:rPr>
              <a:t>= (522,598 / 2) *12(7+3)= (261,299)*(120)= </a:t>
            </a:r>
            <a:r>
              <a:rPr b="1" lang="en" sz="2200">
                <a:solidFill>
                  <a:srgbClr val="000000"/>
                </a:solidFill>
                <a:latin typeface="Times New Roman"/>
                <a:ea typeface="Times New Roman"/>
                <a:cs typeface="Times New Roman"/>
                <a:sym typeface="Times New Roman"/>
              </a:rPr>
              <a:t>$31,355,880</a:t>
            </a:r>
            <a:endParaRPr b="1"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REVENUE BY COMPANY</a:t>
            </a:r>
            <a:endParaRPr/>
          </a:p>
        </p:txBody>
      </p:sp>
      <p:sp>
        <p:nvSpPr>
          <p:cNvPr id="200" name="Google Shape;200;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AA had the highest sales </a:t>
            </a:r>
            <a:r>
              <a:rPr lang="en"/>
              <a:t>revenue of </a:t>
            </a:r>
            <a:r>
              <a:rPr b="1" lang="en" u="sng"/>
              <a:t>$243,583.03</a:t>
            </a:r>
            <a:r>
              <a:rPr lang="en"/>
              <a:t>. Team BB had the lowest sales revenue of </a:t>
            </a:r>
            <a:r>
              <a:rPr b="1" lang="en" u="sng"/>
              <a:t>$209,267.00</a:t>
            </a:r>
            <a:r>
              <a:rPr lang="en"/>
              <a:t>.</a:t>
            </a:r>
            <a:endParaRPr/>
          </a:p>
          <a:p>
            <a:pPr indent="0" lvl="0" marL="0" rtl="0" algn="l">
              <a:spcBef>
                <a:spcPts val="1600"/>
              </a:spcBef>
              <a:spcAft>
                <a:spcPts val="1600"/>
              </a:spcAft>
              <a:buNone/>
            </a:pPr>
            <a:r>
              <a:rPr lang="en"/>
              <a:t> </a:t>
            </a:r>
            <a:endParaRPr/>
          </a:p>
        </p:txBody>
      </p:sp>
      <p:pic>
        <p:nvPicPr>
          <p:cNvPr id="201" name="Google Shape;201;p31"/>
          <p:cNvPicPr preferRelativeResize="0"/>
          <p:nvPr/>
        </p:nvPicPr>
        <p:blipFill>
          <a:blip r:embed="rId3">
            <a:alphaModFix/>
          </a:blip>
          <a:stretch>
            <a:fillRect/>
          </a:stretch>
        </p:blipFill>
        <p:spPr>
          <a:xfrm>
            <a:off x="1251775" y="2264125"/>
            <a:ext cx="5998674" cy="237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Company and Markets</a:t>
            </a:r>
            <a:endParaRPr/>
          </a:p>
        </p:txBody>
      </p:sp>
      <p:sp>
        <p:nvSpPr>
          <p:cNvPr id="75" name="Google Shape;75;p14"/>
          <p:cNvSpPr txBox="1"/>
          <p:nvPr>
            <p:ph idx="1" type="body"/>
          </p:nvPr>
        </p:nvSpPr>
        <p:spPr>
          <a:xfrm>
            <a:off x="311700" y="1245100"/>
            <a:ext cx="42942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Company BB is a premier water bottle company geared toward being a low cost supplier for our consumers.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Our value driven model brings affordable options across the country.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000000"/>
                </a:solidFill>
                <a:latin typeface="Times New Roman"/>
                <a:ea typeface="Times New Roman"/>
                <a:cs typeface="Times New Roman"/>
                <a:sym typeface="Times New Roman"/>
              </a:rPr>
              <a:t>The water bottle industry in our country is an </a:t>
            </a:r>
            <a:r>
              <a:rPr lang="en" sz="1200">
                <a:solidFill>
                  <a:srgbClr val="000000"/>
                </a:solidFill>
                <a:latin typeface="Times New Roman"/>
                <a:ea typeface="Times New Roman"/>
                <a:cs typeface="Times New Roman"/>
                <a:sym typeface="Times New Roman"/>
              </a:rPr>
              <a:t>oligopoly and the major players are currently controlling the price. However, we want to keep our prices low for our water lovers. </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p:txBody>
      </p:sp>
      <p:pic>
        <p:nvPicPr>
          <p:cNvPr id="76" name="Google Shape;76;p14"/>
          <p:cNvPicPr preferRelativeResize="0"/>
          <p:nvPr/>
        </p:nvPicPr>
        <p:blipFill>
          <a:blip r:embed="rId3">
            <a:alphaModFix/>
          </a:blip>
          <a:stretch>
            <a:fillRect/>
          </a:stretch>
        </p:blipFill>
        <p:spPr>
          <a:xfrm>
            <a:off x="5127000" y="1177525"/>
            <a:ext cx="3437850" cy="3437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627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REVENUE TRENDS BY TEAM PER QUARTER</a:t>
            </a:r>
            <a:endParaRPr/>
          </a:p>
        </p:txBody>
      </p:sp>
      <p:sp>
        <p:nvSpPr>
          <p:cNvPr id="207" name="Google Shape;207;p32"/>
          <p:cNvSpPr txBox="1"/>
          <p:nvPr>
            <p:ph idx="1" type="body"/>
          </p:nvPr>
        </p:nvSpPr>
        <p:spPr>
          <a:xfrm>
            <a:off x="81825" y="906025"/>
            <a:ext cx="8520600" cy="22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Quarter</a:t>
            </a:r>
            <a:r>
              <a:rPr lang="en"/>
              <a:t> 01:</a:t>
            </a:r>
            <a:endParaRPr/>
          </a:p>
          <a:p>
            <a:pPr indent="-342900" lvl="0" marL="457200" rtl="0" algn="l">
              <a:spcBef>
                <a:spcPts val="1600"/>
              </a:spcBef>
              <a:spcAft>
                <a:spcPts val="0"/>
              </a:spcAft>
              <a:buSzPts val="1800"/>
              <a:buAutoNum type="arabicPeriod"/>
            </a:pPr>
            <a:r>
              <a:rPr lang="en"/>
              <a:t>Team AA: $133,537.55</a:t>
            </a:r>
            <a:endParaRPr/>
          </a:p>
          <a:p>
            <a:pPr indent="-342900" lvl="0" marL="457200" rtl="0" algn="l">
              <a:spcBef>
                <a:spcPts val="0"/>
              </a:spcBef>
              <a:spcAft>
                <a:spcPts val="0"/>
              </a:spcAft>
              <a:buSzPts val="1800"/>
              <a:buAutoNum type="arabicPeriod"/>
            </a:pPr>
            <a:r>
              <a:rPr lang="en"/>
              <a:t>Team BB: $127,631.51</a:t>
            </a:r>
            <a:endParaRPr/>
          </a:p>
          <a:p>
            <a:pPr indent="-342900" lvl="0" marL="457200" rtl="0" algn="l">
              <a:spcBef>
                <a:spcPts val="0"/>
              </a:spcBef>
              <a:spcAft>
                <a:spcPts val="0"/>
              </a:spcAft>
              <a:buSzPts val="1800"/>
              <a:buAutoNum type="arabicPeriod"/>
            </a:pPr>
            <a:r>
              <a:rPr lang="en"/>
              <a:t>Team CC: $114,349.27</a:t>
            </a:r>
            <a:endParaRPr/>
          </a:p>
          <a:p>
            <a:pPr indent="0" lvl="0" marL="0" rtl="0" algn="l">
              <a:spcBef>
                <a:spcPts val="1600"/>
              </a:spcBef>
              <a:spcAft>
                <a:spcPts val="0"/>
              </a:spcAft>
              <a:buNone/>
            </a:pPr>
            <a:r>
              <a:rPr lang="en"/>
              <a:t>Quarter 02:</a:t>
            </a:r>
            <a:endParaRPr/>
          </a:p>
          <a:p>
            <a:pPr indent="-342900" lvl="0" marL="457200" rtl="0" algn="l">
              <a:spcBef>
                <a:spcPts val="1600"/>
              </a:spcBef>
              <a:spcAft>
                <a:spcPts val="0"/>
              </a:spcAft>
              <a:buSzPts val="1800"/>
              <a:buAutoNum type="arabicPeriod"/>
            </a:pPr>
            <a:r>
              <a:rPr lang="en"/>
              <a:t>Team AA: $110,044.50</a:t>
            </a:r>
            <a:endParaRPr/>
          </a:p>
          <a:p>
            <a:pPr indent="-342900" lvl="0" marL="457200" rtl="0" algn="l">
              <a:spcBef>
                <a:spcPts val="0"/>
              </a:spcBef>
              <a:spcAft>
                <a:spcPts val="0"/>
              </a:spcAft>
              <a:buSzPts val="1800"/>
              <a:buAutoNum type="arabicPeriod"/>
            </a:pPr>
            <a:r>
              <a:rPr lang="en"/>
              <a:t>Team CC: $100,090.07</a:t>
            </a:r>
            <a:endParaRPr/>
          </a:p>
          <a:p>
            <a:pPr indent="-342900" lvl="0" marL="457200" rtl="0" algn="l">
              <a:spcBef>
                <a:spcPts val="0"/>
              </a:spcBef>
              <a:spcAft>
                <a:spcPts val="0"/>
              </a:spcAft>
              <a:buSzPts val="1800"/>
              <a:buAutoNum type="arabicPeriod"/>
            </a:pPr>
            <a:r>
              <a:rPr lang="en"/>
              <a:t>Team BB: $81,636.19</a:t>
            </a:r>
            <a:endParaRPr/>
          </a:p>
          <a:p>
            <a:pPr indent="0" lvl="0" marL="0" rtl="0" algn="l">
              <a:spcBef>
                <a:spcPts val="1600"/>
              </a:spcBef>
              <a:spcAft>
                <a:spcPts val="1600"/>
              </a:spcAft>
              <a:buNone/>
            </a:pPr>
            <a:r>
              <a:rPr lang="en"/>
              <a:t> </a:t>
            </a:r>
            <a:endParaRPr/>
          </a:p>
        </p:txBody>
      </p:sp>
      <p:pic>
        <p:nvPicPr>
          <p:cNvPr id="208" name="Google Shape;208;p32"/>
          <p:cNvPicPr preferRelativeResize="0"/>
          <p:nvPr/>
        </p:nvPicPr>
        <p:blipFill>
          <a:blip r:embed="rId3">
            <a:alphaModFix/>
          </a:blip>
          <a:stretch>
            <a:fillRect/>
          </a:stretch>
        </p:blipFill>
        <p:spPr>
          <a:xfrm>
            <a:off x="3331500" y="1602000"/>
            <a:ext cx="5894985" cy="2283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627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 </a:t>
            </a:r>
            <a:r>
              <a:rPr lang="en"/>
              <a:t> TRENDS BY TEAM AA, BB</a:t>
            </a:r>
            <a:endParaRPr/>
          </a:p>
        </p:txBody>
      </p:sp>
      <p:sp>
        <p:nvSpPr>
          <p:cNvPr id="214" name="Google Shape;214;p33"/>
          <p:cNvSpPr txBox="1"/>
          <p:nvPr>
            <p:ph idx="1" type="body"/>
          </p:nvPr>
        </p:nvSpPr>
        <p:spPr>
          <a:xfrm>
            <a:off x="81825" y="906025"/>
            <a:ext cx="8520600" cy="22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Findings:</a:t>
            </a:r>
            <a:endParaRPr/>
          </a:p>
          <a:p>
            <a:pPr indent="0" lvl="0" marL="0" rtl="0" algn="l">
              <a:spcBef>
                <a:spcPts val="1600"/>
              </a:spcBef>
              <a:spcAft>
                <a:spcPts val="0"/>
              </a:spcAft>
              <a:buNone/>
            </a:pPr>
            <a:r>
              <a:rPr lang="en"/>
              <a:t>Team AA: The prices are fairly consistent (gradual increase/ decrease)</a:t>
            </a:r>
            <a:endParaRPr/>
          </a:p>
          <a:p>
            <a:pPr indent="0" lvl="0" marL="0" rtl="0" algn="l">
              <a:spcBef>
                <a:spcPts val="1600"/>
              </a:spcBef>
              <a:spcAft>
                <a:spcPts val="0"/>
              </a:spcAft>
              <a:buNone/>
            </a:pPr>
            <a:r>
              <a:rPr lang="en"/>
              <a:t>Team BB: The prices are very </a:t>
            </a:r>
            <a:r>
              <a:rPr lang="en"/>
              <a:t>inconsistent, extreme changes in the price</a:t>
            </a:r>
            <a:endParaRPr/>
          </a:p>
          <a:p>
            <a:pPr indent="0" lvl="0" marL="0" rtl="0" algn="l">
              <a:spcBef>
                <a:spcPts val="1600"/>
              </a:spcBef>
              <a:spcAft>
                <a:spcPts val="1600"/>
              </a:spcAft>
              <a:buNone/>
            </a:pPr>
            <a:r>
              <a:rPr lang="en"/>
              <a:t> </a:t>
            </a:r>
            <a:endParaRPr/>
          </a:p>
        </p:txBody>
      </p:sp>
      <p:pic>
        <p:nvPicPr>
          <p:cNvPr id="215" name="Google Shape;215;p33"/>
          <p:cNvPicPr preferRelativeResize="0"/>
          <p:nvPr/>
        </p:nvPicPr>
        <p:blipFill>
          <a:blip r:embed="rId3">
            <a:alphaModFix/>
          </a:blip>
          <a:stretch>
            <a:fillRect/>
          </a:stretch>
        </p:blipFill>
        <p:spPr>
          <a:xfrm>
            <a:off x="3048775" y="2574564"/>
            <a:ext cx="5991098" cy="238486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138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SHARE OF EACH TEAM BY PRODUCT</a:t>
            </a:r>
            <a:endParaRPr/>
          </a:p>
        </p:txBody>
      </p:sp>
      <p:sp>
        <p:nvSpPr>
          <p:cNvPr id="221" name="Google Shape;221;p34"/>
          <p:cNvSpPr txBox="1"/>
          <p:nvPr>
            <p:ph idx="1" type="body"/>
          </p:nvPr>
        </p:nvSpPr>
        <p:spPr>
          <a:xfrm>
            <a:off x="81825" y="906025"/>
            <a:ext cx="8520600" cy="22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Dominant Company: Company AA</a:t>
            </a:r>
            <a:endParaRPr/>
          </a:p>
          <a:p>
            <a:pPr indent="0" lvl="0" marL="0" rtl="0" algn="l">
              <a:spcBef>
                <a:spcPts val="1600"/>
              </a:spcBef>
              <a:spcAft>
                <a:spcPts val="0"/>
              </a:spcAft>
              <a:buNone/>
            </a:pPr>
            <a:r>
              <a:rPr lang="en"/>
              <a:t>Dominant Product: 500mL  Lemon Spritz</a:t>
            </a:r>
            <a:endParaRPr/>
          </a:p>
          <a:p>
            <a:pPr indent="0" lvl="0" marL="0" rtl="0" algn="l">
              <a:spcBef>
                <a:spcPts val="1600"/>
              </a:spcBef>
              <a:spcAft>
                <a:spcPts val="0"/>
              </a:spcAft>
              <a:buNone/>
            </a:pPr>
            <a:r>
              <a:rPr lang="en"/>
              <a:t>Most sold product of </a:t>
            </a:r>
            <a:br>
              <a:rPr lang="en"/>
            </a:br>
            <a:r>
              <a:rPr lang="en"/>
              <a:t>Team AA: </a:t>
            </a:r>
            <a:br>
              <a:rPr lang="en"/>
            </a:br>
            <a:endParaRPr/>
          </a:p>
          <a:p>
            <a:pPr indent="0" lvl="0" marL="0" rtl="0" algn="l">
              <a:spcBef>
                <a:spcPts val="1600"/>
              </a:spcBef>
              <a:spcAft>
                <a:spcPts val="1600"/>
              </a:spcAft>
              <a:buNone/>
            </a:pPr>
            <a:r>
              <a:t/>
            </a:r>
            <a:endParaRPr/>
          </a:p>
        </p:txBody>
      </p:sp>
      <p:pic>
        <p:nvPicPr>
          <p:cNvPr id="222" name="Google Shape;222;p34"/>
          <p:cNvPicPr preferRelativeResize="0"/>
          <p:nvPr/>
        </p:nvPicPr>
        <p:blipFill>
          <a:blip r:embed="rId3">
            <a:alphaModFix/>
          </a:blip>
          <a:stretch>
            <a:fillRect/>
          </a:stretch>
        </p:blipFill>
        <p:spPr>
          <a:xfrm>
            <a:off x="4733550" y="906027"/>
            <a:ext cx="4165048" cy="1643500"/>
          </a:xfrm>
          <a:prstGeom prst="rect">
            <a:avLst/>
          </a:prstGeom>
          <a:noFill/>
          <a:ln>
            <a:noFill/>
          </a:ln>
        </p:spPr>
      </p:pic>
      <p:pic>
        <p:nvPicPr>
          <p:cNvPr id="223" name="Google Shape;223;p34"/>
          <p:cNvPicPr preferRelativeResize="0"/>
          <p:nvPr/>
        </p:nvPicPr>
        <p:blipFill>
          <a:blip r:embed="rId4">
            <a:alphaModFix/>
          </a:blip>
          <a:stretch>
            <a:fillRect/>
          </a:stretch>
        </p:blipFill>
        <p:spPr>
          <a:xfrm>
            <a:off x="4456475" y="3007600"/>
            <a:ext cx="4719201" cy="1802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138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Regional Preference</a:t>
            </a:r>
            <a:endParaRPr/>
          </a:p>
        </p:txBody>
      </p:sp>
      <p:sp>
        <p:nvSpPr>
          <p:cNvPr id="229" name="Google Shape;229;p35"/>
          <p:cNvSpPr txBox="1"/>
          <p:nvPr>
            <p:ph idx="1" type="body"/>
          </p:nvPr>
        </p:nvSpPr>
        <p:spPr>
          <a:xfrm>
            <a:off x="81825" y="906025"/>
            <a:ext cx="8520600" cy="30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North: 500mL ClearPure</a:t>
            </a:r>
            <a:endParaRPr/>
          </a:p>
          <a:p>
            <a:pPr indent="0" lvl="0" marL="0" rtl="0" algn="l">
              <a:spcBef>
                <a:spcPts val="1600"/>
              </a:spcBef>
              <a:spcAft>
                <a:spcPts val="0"/>
              </a:spcAft>
              <a:buNone/>
            </a:pPr>
            <a:r>
              <a:rPr lang="en"/>
              <a:t>South:1L Spritz</a:t>
            </a:r>
            <a:endParaRPr/>
          </a:p>
          <a:p>
            <a:pPr indent="0" lvl="0" marL="0" rtl="0" algn="l">
              <a:spcBef>
                <a:spcPts val="1600"/>
              </a:spcBef>
              <a:spcAft>
                <a:spcPts val="0"/>
              </a:spcAft>
              <a:buNone/>
            </a:pPr>
            <a:r>
              <a:rPr lang="en"/>
              <a:t>West: 500mL Lemon Spritz</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230" name="Google Shape;230;p35"/>
          <p:cNvPicPr preferRelativeResize="0"/>
          <p:nvPr/>
        </p:nvPicPr>
        <p:blipFill>
          <a:blip r:embed="rId3">
            <a:alphaModFix/>
          </a:blip>
          <a:stretch>
            <a:fillRect/>
          </a:stretch>
        </p:blipFill>
        <p:spPr>
          <a:xfrm>
            <a:off x="3359650" y="1222075"/>
            <a:ext cx="5663149" cy="207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138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 Price to Revenue</a:t>
            </a:r>
            <a:endParaRPr/>
          </a:p>
        </p:txBody>
      </p:sp>
      <p:sp>
        <p:nvSpPr>
          <p:cNvPr id="236" name="Google Shape;236;p36"/>
          <p:cNvSpPr txBox="1"/>
          <p:nvPr>
            <p:ph idx="1" type="body"/>
          </p:nvPr>
        </p:nvSpPr>
        <p:spPr>
          <a:xfrm>
            <a:off x="81825" y="906025"/>
            <a:ext cx="8520600" cy="22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 </a:t>
            </a:r>
            <a:endParaRPr/>
          </a:p>
        </p:txBody>
      </p:sp>
      <p:pic>
        <p:nvPicPr>
          <p:cNvPr id="237" name="Google Shape;237;p36"/>
          <p:cNvPicPr preferRelativeResize="0"/>
          <p:nvPr/>
        </p:nvPicPr>
        <p:blipFill>
          <a:blip r:embed="rId3">
            <a:alphaModFix/>
          </a:blip>
          <a:stretch>
            <a:fillRect/>
          </a:stretch>
        </p:blipFill>
        <p:spPr>
          <a:xfrm>
            <a:off x="533400" y="1121759"/>
            <a:ext cx="7765499" cy="303114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2151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REVENUE BY PRODUCT FOR TEAM BB</a:t>
            </a:r>
            <a:endParaRPr/>
          </a:p>
        </p:txBody>
      </p:sp>
      <p:sp>
        <p:nvSpPr>
          <p:cNvPr id="243" name="Google Shape;243;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500mL ClearPure</a:t>
            </a:r>
            <a:r>
              <a:rPr lang="en"/>
              <a:t> generated the most sales revenue of </a:t>
            </a:r>
            <a:r>
              <a:rPr b="1" lang="en" u="sng"/>
              <a:t>$45,834.18</a:t>
            </a:r>
            <a:r>
              <a:rPr lang="en"/>
              <a:t>. 1L Spitz generated the least sales revenue of </a:t>
            </a:r>
            <a:r>
              <a:rPr b="1" lang="en" u="sng"/>
              <a:t>$22,826.78</a:t>
            </a:r>
            <a:r>
              <a:rPr lang="en"/>
              <a:t>.</a:t>
            </a:r>
            <a:endParaRPr/>
          </a:p>
          <a:p>
            <a:pPr indent="0" lvl="0" marL="0" rtl="0" algn="l">
              <a:spcBef>
                <a:spcPts val="1600"/>
              </a:spcBef>
              <a:spcAft>
                <a:spcPts val="1600"/>
              </a:spcAft>
              <a:buNone/>
            </a:pPr>
            <a:r>
              <a:rPr lang="en"/>
              <a:t> </a:t>
            </a:r>
            <a:endParaRPr/>
          </a:p>
        </p:txBody>
      </p:sp>
      <p:pic>
        <p:nvPicPr>
          <p:cNvPr id="244" name="Google Shape;244;p37"/>
          <p:cNvPicPr preferRelativeResize="0"/>
          <p:nvPr/>
        </p:nvPicPr>
        <p:blipFill>
          <a:blip r:embed="rId3">
            <a:alphaModFix/>
          </a:blip>
          <a:stretch>
            <a:fillRect/>
          </a:stretch>
        </p:blipFill>
        <p:spPr>
          <a:xfrm>
            <a:off x="609600" y="2092175"/>
            <a:ext cx="7420450" cy="2837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MANAGER/PURCHASE ORDER Analysis </a:t>
            </a:r>
            <a:endParaRPr/>
          </a:p>
        </p:txBody>
      </p:sp>
      <p:sp>
        <p:nvSpPr>
          <p:cNvPr id="250" name="Google Shape;250;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251" name="Google Shape;251;p38"/>
          <p:cNvPicPr preferRelativeResize="0"/>
          <p:nvPr/>
        </p:nvPicPr>
        <p:blipFill>
          <a:blip r:embed="rId3">
            <a:alphaModFix/>
          </a:blip>
          <a:stretch>
            <a:fillRect/>
          </a:stretch>
        </p:blipFill>
        <p:spPr>
          <a:xfrm>
            <a:off x="924250" y="1196800"/>
            <a:ext cx="7195776" cy="36141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257" name="Google Shape;257;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8" name="Google Shape;258;p39"/>
          <p:cNvPicPr preferRelativeResize="0"/>
          <p:nvPr/>
        </p:nvPicPr>
        <p:blipFill>
          <a:blip r:embed="rId3">
            <a:alphaModFix/>
          </a:blip>
          <a:stretch>
            <a:fillRect/>
          </a:stretch>
        </p:blipFill>
        <p:spPr>
          <a:xfrm>
            <a:off x="1226572" y="1152425"/>
            <a:ext cx="6821852" cy="3763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can we Improve?</a:t>
            </a:r>
            <a:endParaRPr/>
          </a:p>
        </p:txBody>
      </p:sp>
      <p:sp>
        <p:nvSpPr>
          <p:cNvPr id="264" name="Google Shape;264;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Inventory Levels and Procurement: </a:t>
            </a:r>
            <a:r>
              <a:rPr lang="en" sz="1500">
                <a:solidFill>
                  <a:srgbClr val="000000"/>
                </a:solidFill>
                <a:latin typeface="Times New Roman"/>
                <a:ea typeface="Times New Roman"/>
                <a:cs typeface="Times New Roman"/>
                <a:sym typeface="Times New Roman"/>
              </a:rPr>
              <a:t>The delay of stock cause low inventory which cause slow sales. Having enough inventory on hand and not waiting for inventory to get too low to start reordering process.</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Stabilize</a:t>
            </a:r>
            <a:r>
              <a:rPr b="1" lang="en" sz="1500">
                <a:solidFill>
                  <a:srgbClr val="000000"/>
                </a:solidFill>
                <a:latin typeface="Times New Roman"/>
                <a:ea typeface="Times New Roman"/>
                <a:cs typeface="Times New Roman"/>
                <a:sym typeface="Times New Roman"/>
              </a:rPr>
              <a:t> the price of products</a:t>
            </a:r>
            <a:r>
              <a:rPr lang="en" sz="1500">
                <a:solidFill>
                  <a:srgbClr val="000000"/>
                </a:solidFill>
                <a:latin typeface="Times New Roman"/>
                <a:ea typeface="Times New Roman"/>
                <a:cs typeface="Times New Roman"/>
                <a:sym typeface="Times New Roman"/>
              </a:rPr>
              <a:t>: The prices were too volatile.  Set prices low then gradually increase price to keep preserver inventory.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Competitive Marketing Budget </a:t>
            </a:r>
            <a:r>
              <a:rPr lang="en" sz="1500">
                <a:solidFill>
                  <a:srgbClr val="000000"/>
                </a:solidFill>
                <a:latin typeface="Times New Roman"/>
                <a:ea typeface="Times New Roman"/>
                <a:cs typeface="Times New Roman"/>
                <a:sym typeface="Times New Roman"/>
              </a:rPr>
              <a:t>- Lower </a:t>
            </a:r>
            <a:r>
              <a:rPr lang="en" sz="1500">
                <a:solidFill>
                  <a:srgbClr val="000000"/>
                </a:solidFill>
                <a:latin typeface="Times New Roman"/>
                <a:ea typeface="Times New Roman"/>
                <a:cs typeface="Times New Roman"/>
                <a:sym typeface="Times New Roman"/>
              </a:rPr>
              <a:t>advertising comparatively &amp; less </a:t>
            </a:r>
            <a:r>
              <a:rPr lang="en" sz="1500">
                <a:solidFill>
                  <a:srgbClr val="000000"/>
                </a:solidFill>
                <a:latin typeface="Times New Roman"/>
                <a:ea typeface="Times New Roman"/>
                <a:cs typeface="Times New Roman"/>
                <a:sym typeface="Times New Roman"/>
              </a:rPr>
              <a:t>frequently modify </a:t>
            </a:r>
            <a:r>
              <a:rPr lang="en" sz="1500">
                <a:solidFill>
                  <a:srgbClr val="000000"/>
                </a:solidFill>
                <a:latin typeface="Times New Roman"/>
                <a:ea typeface="Times New Roman"/>
                <a:cs typeface="Times New Roman"/>
                <a:sym typeface="Times New Roman"/>
              </a:rPr>
              <a:t>advertising</a:t>
            </a:r>
            <a:r>
              <a:rPr lang="en" sz="1500">
                <a:solidFill>
                  <a:srgbClr val="000000"/>
                </a:solidFill>
                <a:latin typeface="Times New Roman"/>
                <a:ea typeface="Times New Roman"/>
                <a:cs typeface="Times New Roman"/>
                <a:sym typeface="Times New Roman"/>
              </a:rPr>
              <a:t> price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 </a:t>
            </a:r>
            <a:r>
              <a:rPr b="1" lang="en" sz="1500">
                <a:solidFill>
                  <a:srgbClr val="000000"/>
                </a:solidFill>
                <a:latin typeface="Times New Roman"/>
                <a:ea typeface="Times New Roman"/>
                <a:cs typeface="Times New Roman"/>
                <a:sym typeface="Times New Roman"/>
              </a:rPr>
              <a:t>Better Strategy</a:t>
            </a:r>
            <a:r>
              <a:rPr lang="en" sz="1500">
                <a:solidFill>
                  <a:srgbClr val="000000"/>
                </a:solidFill>
                <a:latin typeface="Times New Roman"/>
                <a:ea typeface="Times New Roman"/>
                <a:cs typeface="Times New Roman"/>
                <a:sym typeface="Times New Roman"/>
              </a:rPr>
              <a:t>- Maintain competitive pricing without increasing the chance of a stock out</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Conclusion--Lesson Learned</a:t>
            </a:r>
            <a:endParaRPr/>
          </a:p>
        </p:txBody>
      </p:sp>
      <p:sp>
        <p:nvSpPr>
          <p:cNvPr id="270" name="Google Shape;270;p4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(PO Manager) The ERPsim has allowed for </a:t>
            </a:r>
            <a:r>
              <a:rPr lang="en" sz="1400">
                <a:solidFill>
                  <a:srgbClr val="000000"/>
                </a:solidFill>
                <a:latin typeface="Times New Roman"/>
                <a:ea typeface="Times New Roman"/>
                <a:cs typeface="Times New Roman"/>
                <a:sym typeface="Times New Roman"/>
              </a:rPr>
              <a:t>the exploration and understanding of how ERP systems run in SAP and how the procurement process is managed within the system.  </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(Sales Manager) The ERPsim allowed me to develop a sales </a:t>
            </a:r>
            <a:r>
              <a:rPr lang="en" sz="1400">
                <a:solidFill>
                  <a:srgbClr val="000000"/>
                </a:solidFill>
                <a:latin typeface="Times New Roman"/>
                <a:ea typeface="Times New Roman"/>
                <a:cs typeface="Times New Roman"/>
                <a:sym typeface="Times New Roman"/>
              </a:rPr>
              <a:t>strategy</a:t>
            </a:r>
            <a:r>
              <a:rPr lang="en" sz="1400">
                <a:solidFill>
                  <a:srgbClr val="000000"/>
                </a:solidFill>
                <a:latin typeface="Times New Roman"/>
                <a:ea typeface="Times New Roman"/>
                <a:cs typeface="Times New Roman"/>
                <a:sym typeface="Times New Roman"/>
              </a:rPr>
              <a:t> for a fictional company. I now better understand the amount of data generated from business transaction.</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(Marketing Manager) </a:t>
            </a:r>
            <a:r>
              <a:rPr lang="en" sz="1400">
                <a:solidFill>
                  <a:srgbClr val="000000"/>
                </a:solidFill>
                <a:latin typeface="Times New Roman"/>
                <a:ea typeface="Times New Roman"/>
                <a:cs typeface="Times New Roman"/>
                <a:sym typeface="Times New Roman"/>
              </a:rPr>
              <a:t>Follow market strategy &amp;  concrete advertising budget</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(CEO) </a:t>
            </a:r>
            <a:r>
              <a:rPr lang="en" sz="1400">
                <a:solidFill>
                  <a:srgbClr val="000000"/>
                </a:solidFill>
                <a:latin typeface="Times New Roman"/>
                <a:ea typeface="Times New Roman"/>
                <a:cs typeface="Times New Roman"/>
                <a:sym typeface="Times New Roman"/>
              </a:rPr>
              <a:t>ERPsim was a limited perspective of the water bottle market but it introduced the intersection between efficient ERP technology and business strategy. The future of business is heavily dependent on timely analytics. </a:t>
            </a:r>
            <a:endParaRPr sz="1400">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Process Diagram</a:t>
            </a:r>
            <a:endParaRPr/>
          </a:p>
        </p:txBody>
      </p:sp>
      <p:sp>
        <p:nvSpPr>
          <p:cNvPr id="82" name="Google Shape;82;p15"/>
          <p:cNvSpPr txBox="1"/>
          <p:nvPr>
            <p:ph idx="1" type="body"/>
          </p:nvPr>
        </p:nvSpPr>
        <p:spPr>
          <a:xfrm>
            <a:off x="311700" y="1266325"/>
            <a:ext cx="3671400" cy="33027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434343"/>
              </a:buClr>
              <a:buSzPts val="1400"/>
              <a:buChar char="●"/>
            </a:pPr>
            <a:r>
              <a:rPr lang="en" sz="1400">
                <a:solidFill>
                  <a:srgbClr val="434343"/>
                </a:solidFill>
              </a:rPr>
              <a:t>Customer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Sales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Inventory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Management</a:t>
            </a:r>
            <a:r>
              <a:rPr lang="en" sz="1400">
                <a:solidFill>
                  <a:srgbClr val="434343"/>
                </a:solidFill>
              </a:rPr>
              <a:t> </a:t>
            </a:r>
            <a:endParaRPr sz="1400">
              <a:solidFill>
                <a:srgbClr val="434343"/>
              </a:solidFill>
            </a:endParaRPr>
          </a:p>
        </p:txBody>
      </p:sp>
      <p:pic>
        <p:nvPicPr>
          <p:cNvPr id="83" name="Google Shape;83;p15"/>
          <p:cNvPicPr preferRelativeResize="0"/>
          <p:nvPr/>
        </p:nvPicPr>
        <p:blipFill>
          <a:blip r:embed="rId3">
            <a:alphaModFix/>
          </a:blip>
          <a:stretch>
            <a:fillRect/>
          </a:stretch>
        </p:blipFill>
        <p:spPr>
          <a:xfrm>
            <a:off x="4050100" y="972325"/>
            <a:ext cx="4782194" cy="3686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&amp; Answers</a:t>
            </a:r>
            <a:endParaRPr/>
          </a:p>
        </p:txBody>
      </p:sp>
      <p:sp>
        <p:nvSpPr>
          <p:cNvPr id="276" name="Google Shape;276;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277" name="Google Shape;277;p42"/>
          <p:cNvPicPr preferRelativeResize="0"/>
          <p:nvPr/>
        </p:nvPicPr>
        <p:blipFill>
          <a:blip r:embed="rId3">
            <a:alphaModFix/>
          </a:blip>
          <a:stretch>
            <a:fillRect/>
          </a:stretch>
        </p:blipFill>
        <p:spPr>
          <a:xfrm>
            <a:off x="2962275" y="1307950"/>
            <a:ext cx="3219450" cy="3219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Schema</a:t>
            </a:r>
            <a:endParaRPr/>
          </a:p>
        </p:txBody>
      </p:sp>
      <p:sp>
        <p:nvSpPr>
          <p:cNvPr id="89" name="Google Shape;89;p16"/>
          <p:cNvSpPr txBox="1"/>
          <p:nvPr/>
        </p:nvSpPr>
        <p:spPr>
          <a:xfrm>
            <a:off x="359175" y="1249950"/>
            <a:ext cx="3960900" cy="274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Sales Fact Table</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Time Period Table</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Company Table</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Product Table</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Distribution Center (DC) Table</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Customer</a:t>
            </a:r>
            <a:r>
              <a:rPr lang="en">
                <a:latin typeface="Open Sans"/>
                <a:ea typeface="Open Sans"/>
                <a:cs typeface="Open Sans"/>
                <a:sym typeface="Open Sans"/>
              </a:rPr>
              <a:t> Table</a:t>
            </a:r>
            <a:endParaRPr>
              <a:latin typeface="Open Sans"/>
              <a:ea typeface="Open Sans"/>
              <a:cs typeface="Open Sans"/>
              <a:sym typeface="Open Sans"/>
            </a:endParaRPr>
          </a:p>
          <a:p>
            <a:pPr indent="-317500" lvl="2" marL="1371600" rtl="0" algn="l">
              <a:spcBef>
                <a:spcPts val="0"/>
              </a:spcBef>
              <a:spcAft>
                <a:spcPts val="0"/>
              </a:spcAft>
              <a:buSzPts val="1400"/>
              <a:buFont typeface="Open Sans"/>
              <a:buChar char="■"/>
            </a:pPr>
            <a:r>
              <a:rPr lang="en">
                <a:latin typeface="Open Sans"/>
                <a:ea typeface="Open Sans"/>
                <a:cs typeface="Open Sans"/>
                <a:sym typeface="Open Sans"/>
              </a:rPr>
              <a:t>German City Table</a:t>
            </a:r>
            <a:endParaRPr>
              <a:latin typeface="Open Sans"/>
              <a:ea typeface="Open Sans"/>
              <a:cs typeface="Open Sans"/>
              <a:sym typeface="Open Sans"/>
            </a:endParaRPr>
          </a:p>
          <a:p>
            <a:pPr indent="0" lvl="0" marL="1828800" rtl="0" algn="l">
              <a:spcBef>
                <a:spcPts val="0"/>
              </a:spcBef>
              <a:spcAft>
                <a:spcPts val="0"/>
              </a:spcAft>
              <a:buNone/>
            </a:pPr>
            <a:r>
              <a:rPr lang="en">
                <a:latin typeface="Open Sans"/>
                <a:ea typeface="Open Sans"/>
                <a:cs typeface="Open Sans"/>
                <a:sym typeface="Open Sans"/>
              </a:rPr>
              <a:t>German Region Table</a:t>
            </a:r>
            <a:endParaRPr>
              <a:latin typeface="Open Sans"/>
              <a:ea typeface="Open Sans"/>
              <a:cs typeface="Open Sans"/>
              <a:sym typeface="Open Sans"/>
            </a:endParaRPr>
          </a:p>
        </p:txBody>
      </p:sp>
      <p:pic>
        <p:nvPicPr>
          <p:cNvPr id="90" name="Google Shape;90;p16"/>
          <p:cNvPicPr preferRelativeResize="0"/>
          <p:nvPr/>
        </p:nvPicPr>
        <p:blipFill>
          <a:blip r:embed="rId3">
            <a:alphaModFix/>
          </a:blip>
          <a:stretch>
            <a:fillRect/>
          </a:stretch>
        </p:blipFill>
        <p:spPr>
          <a:xfrm>
            <a:off x="4013800" y="128525"/>
            <a:ext cx="4969649" cy="3694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Schema</a:t>
            </a:r>
            <a:endParaRPr/>
          </a:p>
        </p:txBody>
      </p:sp>
      <p:sp>
        <p:nvSpPr>
          <p:cNvPr id="96" name="Google Shape;96;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Region Table</a:t>
            </a:r>
            <a:endParaRPr sz="1600"/>
          </a:p>
          <a:p>
            <a:pPr indent="-330200" lvl="0" marL="457200" rtl="0" algn="l">
              <a:spcBef>
                <a:spcPts val="0"/>
              </a:spcBef>
              <a:spcAft>
                <a:spcPts val="0"/>
              </a:spcAft>
              <a:buSzPts val="1600"/>
              <a:buChar char="●"/>
            </a:pPr>
            <a:r>
              <a:rPr lang="en" sz="1600"/>
              <a:t>Product table</a:t>
            </a:r>
            <a:endParaRPr sz="1600"/>
          </a:p>
          <a:p>
            <a:pPr indent="-330200" lvl="0" marL="457200" rtl="0" algn="l">
              <a:spcBef>
                <a:spcPts val="0"/>
              </a:spcBef>
              <a:spcAft>
                <a:spcPts val="0"/>
              </a:spcAft>
              <a:buSzPts val="1600"/>
              <a:buChar char="●"/>
            </a:pPr>
            <a:r>
              <a:rPr lang="en" sz="1600"/>
              <a:t>Company  table</a:t>
            </a:r>
            <a:endParaRPr sz="1600"/>
          </a:p>
          <a:p>
            <a:pPr indent="-330200" lvl="0" marL="457200" rtl="0" algn="l">
              <a:spcBef>
                <a:spcPts val="0"/>
              </a:spcBef>
              <a:spcAft>
                <a:spcPts val="0"/>
              </a:spcAft>
              <a:buSzPts val="1600"/>
              <a:buChar char="●"/>
            </a:pPr>
            <a:r>
              <a:rPr lang="en" sz="1600"/>
              <a:t>Time Table</a:t>
            </a:r>
            <a:endParaRPr sz="1600"/>
          </a:p>
          <a:p>
            <a:pPr indent="0" lvl="0" marL="457200" rtl="0" algn="l">
              <a:lnSpc>
                <a:spcPct val="100000"/>
              </a:lnSpc>
              <a:spcBef>
                <a:spcPts val="1600"/>
              </a:spcBef>
              <a:spcAft>
                <a:spcPts val="1600"/>
              </a:spcAft>
              <a:buNone/>
            </a:pPr>
            <a:r>
              <a:t/>
            </a:r>
            <a:endParaRPr/>
          </a:p>
        </p:txBody>
      </p:sp>
      <p:pic>
        <p:nvPicPr>
          <p:cNvPr id="97" name="Google Shape;97;p17"/>
          <p:cNvPicPr preferRelativeResize="0"/>
          <p:nvPr/>
        </p:nvPicPr>
        <p:blipFill>
          <a:blip r:embed="rId3">
            <a:alphaModFix/>
          </a:blip>
          <a:stretch>
            <a:fillRect/>
          </a:stretch>
        </p:blipFill>
        <p:spPr>
          <a:xfrm>
            <a:off x="3059300" y="1597225"/>
            <a:ext cx="5943600" cy="297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PO/MM Schema</a:t>
            </a:r>
            <a:endParaRPr/>
          </a:p>
        </p:txBody>
      </p:sp>
      <p:sp>
        <p:nvSpPr>
          <p:cNvPr id="103" name="Google Shape;103;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Material Table</a:t>
            </a:r>
            <a:endParaRPr sz="1600"/>
          </a:p>
          <a:p>
            <a:pPr indent="-330200" lvl="0" marL="457200" rtl="0" algn="l">
              <a:spcBef>
                <a:spcPts val="0"/>
              </a:spcBef>
              <a:spcAft>
                <a:spcPts val="0"/>
              </a:spcAft>
              <a:buSzPts val="1600"/>
              <a:buChar char="●"/>
            </a:pPr>
            <a:r>
              <a:rPr lang="en" sz="1600"/>
              <a:t>Time Table</a:t>
            </a:r>
            <a:endParaRPr sz="1600"/>
          </a:p>
          <a:p>
            <a:pPr indent="-330200" lvl="0" marL="457200" rtl="0" algn="l">
              <a:spcBef>
                <a:spcPts val="0"/>
              </a:spcBef>
              <a:spcAft>
                <a:spcPts val="0"/>
              </a:spcAft>
              <a:buSzPts val="1600"/>
              <a:buChar char="●"/>
            </a:pPr>
            <a:r>
              <a:rPr lang="en" sz="1600"/>
              <a:t>Sales Organization Table</a:t>
            </a:r>
            <a:endParaRPr sz="1600"/>
          </a:p>
          <a:p>
            <a:pPr indent="-330200" lvl="0" marL="457200" rtl="0" algn="l">
              <a:spcBef>
                <a:spcPts val="0"/>
              </a:spcBef>
              <a:spcAft>
                <a:spcPts val="0"/>
              </a:spcAft>
              <a:buSzPts val="1600"/>
              <a:buChar char="●"/>
            </a:pPr>
            <a:r>
              <a:rPr lang="en" sz="1600"/>
              <a:t>Order Table</a:t>
            </a:r>
            <a:endParaRPr sz="1600"/>
          </a:p>
          <a:p>
            <a:pPr indent="-330200" lvl="0" marL="457200" rtl="0" algn="l">
              <a:lnSpc>
                <a:spcPct val="100000"/>
              </a:lnSpc>
              <a:spcBef>
                <a:spcPts val="0"/>
              </a:spcBef>
              <a:spcAft>
                <a:spcPts val="0"/>
              </a:spcAft>
              <a:buSzPts val="1600"/>
              <a:buChar char="●"/>
            </a:pPr>
            <a:r>
              <a:rPr b="1" lang="en" sz="1600"/>
              <a:t>PO Fact Table </a:t>
            </a:r>
            <a:endParaRPr b="1" sz="1600"/>
          </a:p>
        </p:txBody>
      </p:sp>
      <p:pic>
        <p:nvPicPr>
          <p:cNvPr id="104" name="Google Shape;104;p18"/>
          <p:cNvPicPr preferRelativeResize="0"/>
          <p:nvPr/>
        </p:nvPicPr>
        <p:blipFill>
          <a:blip r:embed="rId3">
            <a:alphaModFix/>
          </a:blip>
          <a:stretch>
            <a:fillRect/>
          </a:stretch>
        </p:blipFill>
        <p:spPr>
          <a:xfrm>
            <a:off x="3272750" y="1814425"/>
            <a:ext cx="5559551" cy="2754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Products &amp; Region</a:t>
            </a:r>
            <a:endParaRPr/>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Six Products</a:t>
            </a:r>
            <a:endParaRPr b="1">
              <a:solidFill>
                <a:srgbClr val="000000"/>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1L </a:t>
            </a:r>
            <a:r>
              <a:rPr lang="en">
                <a:solidFill>
                  <a:srgbClr val="000000"/>
                </a:solidFill>
                <a:latin typeface="Times New Roman"/>
                <a:ea typeface="Times New Roman"/>
                <a:cs typeface="Times New Roman"/>
                <a:sym typeface="Times New Roman"/>
              </a:rPr>
              <a:t>ClearPure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500mL </a:t>
            </a:r>
            <a:r>
              <a:rPr lang="en">
                <a:solidFill>
                  <a:srgbClr val="000000"/>
                </a:solidFill>
                <a:latin typeface="Times New Roman"/>
                <a:ea typeface="Times New Roman"/>
                <a:cs typeface="Times New Roman"/>
                <a:sym typeface="Times New Roman"/>
              </a:rPr>
              <a:t>ClearPure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1L Spritz</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500mL Spritz</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1L Lemon Spritz</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500mL Lemon Spritz</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11" name="Google Shape;111;p19"/>
          <p:cNvPicPr preferRelativeResize="0"/>
          <p:nvPr/>
        </p:nvPicPr>
        <p:blipFill>
          <a:blip r:embed="rId3">
            <a:alphaModFix/>
          </a:blip>
          <a:stretch>
            <a:fillRect/>
          </a:stretch>
        </p:blipFill>
        <p:spPr>
          <a:xfrm>
            <a:off x="3483525" y="1424175"/>
            <a:ext cx="4042050" cy="1536250"/>
          </a:xfrm>
          <a:prstGeom prst="rect">
            <a:avLst/>
          </a:prstGeom>
          <a:noFill/>
          <a:ln>
            <a:noFill/>
          </a:ln>
        </p:spPr>
      </p:pic>
      <p:pic>
        <p:nvPicPr>
          <p:cNvPr id="112" name="Google Shape;112;p19"/>
          <p:cNvPicPr preferRelativeResize="0"/>
          <p:nvPr/>
        </p:nvPicPr>
        <p:blipFill>
          <a:blip r:embed="rId4">
            <a:alphaModFix/>
          </a:blip>
          <a:stretch>
            <a:fillRect/>
          </a:stretch>
        </p:blipFill>
        <p:spPr>
          <a:xfrm>
            <a:off x="6378251" y="3078250"/>
            <a:ext cx="2549201" cy="184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18" name="Google Shape;118;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Highest Valuation out of 3 teams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Effective Teamwork</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Employ Strategy and Adjust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Each Member Assume Role Responsibility</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19" name="Google Shape;119;p20"/>
          <p:cNvPicPr preferRelativeResize="0"/>
          <p:nvPr/>
        </p:nvPicPr>
        <p:blipFill>
          <a:blip r:embed="rId3">
            <a:alphaModFix/>
          </a:blip>
          <a:stretch>
            <a:fillRect/>
          </a:stretch>
        </p:blipFill>
        <p:spPr>
          <a:xfrm>
            <a:off x="5198000" y="642095"/>
            <a:ext cx="3634300" cy="200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Goals and Business Strategy</a:t>
            </a:r>
            <a:endParaRPr/>
          </a:p>
        </p:txBody>
      </p:sp>
      <p:sp>
        <p:nvSpPr>
          <p:cNvPr id="125" name="Google Shape;125;p21"/>
          <p:cNvSpPr txBox="1"/>
          <p:nvPr>
            <p:ph idx="1" type="body"/>
          </p:nvPr>
        </p:nvSpPr>
        <p:spPr>
          <a:xfrm>
            <a:off x="311700" y="1266325"/>
            <a:ext cx="7364700" cy="23559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Char char="●"/>
            </a:pPr>
            <a:r>
              <a:rPr lang="en" sz="1300"/>
              <a:t>Specific</a:t>
            </a:r>
            <a:endParaRPr sz="600"/>
          </a:p>
          <a:p>
            <a:pPr indent="-311150" lvl="0" marL="457200" rtl="0" algn="l">
              <a:spcBef>
                <a:spcPts val="0"/>
              </a:spcBef>
              <a:spcAft>
                <a:spcPts val="0"/>
              </a:spcAft>
              <a:buSzPts val="1300"/>
              <a:buChar char="●"/>
            </a:pPr>
            <a:r>
              <a:rPr lang="en" sz="1300"/>
              <a:t>Measurable </a:t>
            </a:r>
            <a:endParaRPr sz="1300"/>
          </a:p>
          <a:p>
            <a:pPr indent="-311150" lvl="0" marL="457200" rtl="0" algn="l">
              <a:spcBef>
                <a:spcPts val="0"/>
              </a:spcBef>
              <a:spcAft>
                <a:spcPts val="0"/>
              </a:spcAft>
              <a:buSzPts val="1300"/>
              <a:buChar char="●"/>
            </a:pPr>
            <a:r>
              <a:rPr lang="en" sz="1300"/>
              <a:t>Attainable </a:t>
            </a:r>
            <a:endParaRPr sz="1300"/>
          </a:p>
          <a:p>
            <a:pPr indent="-311150" lvl="0" marL="457200" rtl="0" algn="l">
              <a:spcBef>
                <a:spcPts val="0"/>
              </a:spcBef>
              <a:spcAft>
                <a:spcPts val="0"/>
              </a:spcAft>
              <a:buSzPts val="1300"/>
              <a:buChar char="●"/>
            </a:pPr>
            <a:r>
              <a:rPr lang="en" sz="1300"/>
              <a:t>Relevant </a:t>
            </a:r>
            <a:endParaRPr sz="1300"/>
          </a:p>
          <a:p>
            <a:pPr indent="-311150" lvl="0" marL="457200" rtl="0" algn="l">
              <a:spcBef>
                <a:spcPts val="0"/>
              </a:spcBef>
              <a:spcAft>
                <a:spcPts val="0"/>
              </a:spcAft>
              <a:buSzPts val="1300"/>
              <a:buChar char="●"/>
            </a:pPr>
            <a:r>
              <a:rPr lang="en" sz="1300"/>
              <a:t>Timely</a:t>
            </a:r>
            <a:endParaRPr sz="1300"/>
          </a:p>
          <a:p>
            <a:pPr indent="0" lvl="0" marL="0" rtl="0" algn="l">
              <a:spcBef>
                <a:spcPts val="1200"/>
              </a:spcBef>
              <a:spcAft>
                <a:spcPts val="0"/>
              </a:spcAft>
              <a:buNone/>
            </a:pPr>
            <a:r>
              <a:rPr lang="en" sz="1300"/>
              <a:t>Strategic Statement: </a:t>
            </a:r>
            <a:endParaRPr sz="1300"/>
          </a:p>
          <a:p>
            <a:pPr indent="0" lvl="0" marL="0" rtl="0" algn="just">
              <a:spcBef>
                <a:spcPts val="1200"/>
              </a:spcBef>
              <a:spcAft>
                <a:spcPts val="1200"/>
              </a:spcAft>
              <a:buNone/>
            </a:pPr>
            <a:r>
              <a:rPr lang="en" sz="1300"/>
              <a:t>We want to continue to be the low cost providers in the market. We will increase our profit margins by 15% in our highest performing regions by decreasing marketing cost and increasing price by 5%. In our low performing regions we will reduce the amount of unpopular products on the shelves and increase marketing cost for those up and coming products. We plan to remain true to our original goal to be a low cost alternative  while our competitors rise prices substantially. This will be accomplished in the next quarter.</a:t>
            </a:r>
            <a:endParaRPr sz="1300"/>
          </a:p>
        </p:txBody>
      </p:sp>
      <p:pic>
        <p:nvPicPr>
          <p:cNvPr id="126" name="Google Shape;126;p21"/>
          <p:cNvPicPr preferRelativeResize="0"/>
          <p:nvPr/>
        </p:nvPicPr>
        <p:blipFill>
          <a:blip r:embed="rId3">
            <a:alphaModFix/>
          </a:blip>
          <a:stretch>
            <a:fillRect/>
          </a:stretch>
        </p:blipFill>
        <p:spPr>
          <a:xfrm>
            <a:off x="6525000" y="718575"/>
            <a:ext cx="2307300" cy="221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