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84b993e5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84b993e5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Script: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just wrap everything together - this entire project began with Team CamelCase all agreeing on an issue we all experienced being graduate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explored if this issue was a common one with Cal State LA students with some methods of the Design Thinking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our data, not only did we find that others </a:t>
            </a:r>
            <a:r>
              <a:rPr lang="en"/>
              <a:t>students</a:t>
            </a:r>
            <a:r>
              <a:rPr lang="en"/>
              <a:t> experienced the same challenges, but we also learned they had other issues finding the information they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marco polo project is an application to tackle the main challenges that Cal State LA students have, while working to minimize the amount of “steps” to find information.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this project aims to enhance the overall experience on campus by giving students the information and resources they need to succeed and achieve their goals.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with that, we will take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f50131e4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f50131e4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Phiona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Script:</a:t>
            </a:r>
            <a:endParaRPr b="1"/>
          </a:p>
          <a:p>
            <a:pPr indent="0" lvl="0" marL="0" rtl="0" algn="l">
              <a:lnSpc>
                <a:spcPct val="120000"/>
              </a:lnSpc>
              <a:spcBef>
                <a:spcPts val="0"/>
              </a:spcBef>
              <a:spcAft>
                <a:spcPts val="0"/>
              </a:spcAft>
              <a:buClr>
                <a:schemeClr val="dk1"/>
              </a:buClr>
              <a:buSzPts val="1100"/>
              <a:buFont typeface="Arial"/>
              <a:buNone/>
            </a:pPr>
            <a:r>
              <a:rPr lang="en"/>
              <a:t>An idea for the application started when Team CamelCase members discussed their first experiences when arriving in an unknown location.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20000"/>
              </a:lnSpc>
              <a:spcBef>
                <a:spcPts val="0"/>
              </a:spcBef>
              <a:spcAft>
                <a:spcPts val="0"/>
              </a:spcAft>
              <a:buClr>
                <a:schemeClr val="dk1"/>
              </a:buClr>
              <a:buSzPts val="1100"/>
              <a:buFont typeface="Arial"/>
              <a:buNone/>
            </a:pPr>
            <a:r>
              <a:rPr lang="en"/>
              <a:t>A particular example of this was during our first semester at a university campus. We remembered the struggle when we had to look for specific buildings to find classes.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20000"/>
              </a:lnSpc>
              <a:spcBef>
                <a:spcPts val="0"/>
              </a:spcBef>
              <a:spcAft>
                <a:spcPts val="0"/>
              </a:spcAft>
              <a:buClr>
                <a:schemeClr val="dk1"/>
              </a:buClr>
              <a:buSzPts val="1100"/>
              <a:buFont typeface="Arial"/>
              <a:buNone/>
            </a:pPr>
            <a:r>
              <a:rPr lang="en"/>
              <a:t>While the Cal State LA graduate business programs are in the evenings, this can make it even more difficult to find the buildings, the library and other spots on the campus while it is dark.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20000"/>
              </a:lnSpc>
              <a:spcBef>
                <a:spcPts val="0"/>
              </a:spcBef>
              <a:spcAft>
                <a:spcPts val="0"/>
              </a:spcAft>
              <a:buClr>
                <a:schemeClr val="dk1"/>
              </a:buClr>
              <a:buSzPts val="1100"/>
              <a:buFont typeface="Arial"/>
              <a:buNone/>
            </a:pPr>
            <a:r>
              <a:rPr lang="en"/>
              <a:t>So we wanted to know more.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f50131e4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f50131e4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Doris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Script:</a:t>
            </a:r>
            <a:endParaRPr b="1"/>
          </a:p>
          <a:p>
            <a:pPr indent="0" lvl="0" marL="0" rtl="0" algn="l">
              <a:spcBef>
                <a:spcPts val="0"/>
              </a:spcBef>
              <a:spcAft>
                <a:spcPts val="0"/>
              </a:spcAft>
              <a:buNone/>
            </a:pPr>
            <a:r>
              <a:rPr lang="en"/>
              <a:t>Next, CamelCase had to decide if this issue was shared among students at CSULA. We then had to obtain the data to support the development of an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countless ways to gather data from students, and we used three methods</a:t>
            </a:r>
            <a:endParaRPr/>
          </a:p>
          <a:p>
            <a:pPr indent="-298450" lvl="0" marL="457200" rtl="0" algn="l">
              <a:spcBef>
                <a:spcPts val="0"/>
              </a:spcBef>
              <a:spcAft>
                <a:spcPts val="0"/>
              </a:spcAft>
              <a:buSzPts val="1100"/>
              <a:buAutoNum type="arabicPeriod"/>
            </a:pPr>
            <a:r>
              <a:rPr lang="en"/>
              <a:t>A focus group for free discussion</a:t>
            </a:r>
            <a:endParaRPr/>
          </a:p>
          <a:p>
            <a:pPr indent="-298450" lvl="0" marL="457200" rtl="0" algn="l">
              <a:spcBef>
                <a:spcPts val="0"/>
              </a:spcBef>
              <a:spcAft>
                <a:spcPts val="0"/>
              </a:spcAft>
              <a:buSzPts val="1100"/>
              <a:buAutoNum type="arabicPeriod"/>
            </a:pPr>
            <a:r>
              <a:rPr lang="en">
                <a:solidFill>
                  <a:schemeClr val="dk1"/>
                </a:solidFill>
              </a:rPr>
              <a:t>Personal, 1 on 1 interviews with about 4 questions</a:t>
            </a:r>
            <a:endParaRPr/>
          </a:p>
          <a:p>
            <a:pPr indent="-298450" lvl="0" marL="457200" rtl="0" algn="l">
              <a:spcBef>
                <a:spcPts val="0"/>
              </a:spcBef>
              <a:spcAft>
                <a:spcPts val="0"/>
              </a:spcAft>
              <a:buSzPts val="1100"/>
              <a:buAutoNum type="arabicPeriod"/>
            </a:pPr>
            <a:r>
              <a:rPr lang="en"/>
              <a:t>A survey of approximately 30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three methods of data collection have their </a:t>
            </a:r>
            <a:r>
              <a:rPr lang="en"/>
              <a:t>strengths</a:t>
            </a:r>
            <a:r>
              <a:rPr lang="en"/>
              <a:t> and weaknesses, however, we hoped to utilize the strengths of the three to gather the most comprehensive data.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f50131e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f50131e4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Script:</a:t>
            </a:r>
            <a:endParaRPr b="1"/>
          </a:p>
          <a:p>
            <a:pPr indent="0" lvl="0" marL="0" rtl="0" algn="l">
              <a:spcBef>
                <a:spcPts val="0"/>
              </a:spcBef>
              <a:spcAft>
                <a:spcPts val="0"/>
              </a:spcAft>
              <a:buNone/>
            </a:pPr>
            <a:r>
              <a:rPr lang="en"/>
              <a:t>What we concluded from all the data is that almost, if not all, students prefer convenience over methods that take numerous steps to achieve a goal.  But we also found other information - </a:t>
            </a:r>
            <a:endParaRPr/>
          </a:p>
          <a:p>
            <a:pPr indent="-298450" lvl="0" marL="457200" rtl="0" algn="l">
              <a:spcBef>
                <a:spcPts val="0"/>
              </a:spcBef>
              <a:spcAft>
                <a:spcPts val="0"/>
              </a:spcAft>
              <a:buSzPts val="1100"/>
              <a:buChar char="●"/>
            </a:pPr>
            <a:r>
              <a:rPr lang="en"/>
              <a:t>First, students often tend to search first, which is something that I and the rest of Team CamelCase find ourselves doing when loading apps</a:t>
            </a:r>
            <a:endParaRPr/>
          </a:p>
          <a:p>
            <a:pPr indent="-298450" lvl="0" marL="457200" rtl="0" algn="l">
              <a:spcBef>
                <a:spcPts val="0"/>
              </a:spcBef>
              <a:spcAft>
                <a:spcPts val="0"/>
              </a:spcAft>
              <a:buSzPts val="1100"/>
              <a:buChar char="●"/>
            </a:pPr>
            <a:r>
              <a:rPr lang="en"/>
              <a:t>Next, students are receptive to campus news, but are just way too busy to seek out the information </a:t>
            </a:r>
            <a:endParaRPr/>
          </a:p>
          <a:p>
            <a:pPr indent="-298450" lvl="0" marL="457200" rtl="0" algn="l">
              <a:spcBef>
                <a:spcPts val="0"/>
              </a:spcBef>
              <a:spcAft>
                <a:spcPts val="0"/>
              </a:spcAft>
              <a:buSzPts val="1100"/>
              <a:buChar char="●"/>
            </a:pPr>
            <a:r>
              <a:rPr lang="en"/>
              <a:t>And finally, information is scattered - you can get information from Cal State LA through fliers in the library, e-mails, and even word of mouth.  But a student can easily miss out on that information if he/she doesn’t visit the library, doesn’t check his/her email and/or doesn’t have a strong social circle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when we decided on the Marco Polo Project, a project that would aim to tackle all the issues that we learned from our data gathering.  We eventually decided on a smartphone application that could help solve all the problems we found to enhance the overall experience of the Cal State LA graduate student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92811e2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92811e2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f50131e4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f50131e4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a:t>
            </a:r>
            <a:endParaRPr/>
          </a:p>
          <a:p>
            <a:pPr indent="0" lvl="0" marL="0" rtl="0" algn="l">
              <a:spcBef>
                <a:spcPts val="0"/>
              </a:spcBef>
              <a:spcAft>
                <a:spcPts val="0"/>
              </a:spcAft>
              <a:buNone/>
            </a:pPr>
            <a:r>
              <a:rPr lang="en"/>
              <a:t>Search &gt; results &gt; more info &gt; navigate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script:</a:t>
            </a:r>
            <a:endParaRPr/>
          </a:p>
          <a:p>
            <a:pPr indent="-298450" lvl="0" marL="457200" rtl="0" algn="l">
              <a:spcBef>
                <a:spcPts val="0"/>
              </a:spcBef>
              <a:spcAft>
                <a:spcPts val="0"/>
              </a:spcAft>
              <a:buSzPts val="1100"/>
              <a:buChar char="●"/>
            </a:pPr>
            <a:r>
              <a:rPr lang="en"/>
              <a:t>Takeaways- students mentioned they like the “search first” </a:t>
            </a:r>
            <a:endParaRPr/>
          </a:p>
          <a:p>
            <a:pPr indent="-298450" lvl="1" marL="914400" rtl="0" algn="l">
              <a:spcBef>
                <a:spcPts val="0"/>
              </a:spcBef>
              <a:spcAft>
                <a:spcPts val="0"/>
              </a:spcAft>
              <a:buSzPts val="1100"/>
              <a:buChar char="○"/>
            </a:pPr>
            <a:r>
              <a:rPr lang="en"/>
              <a:t>Keywords include buildings, departments</a:t>
            </a:r>
            <a:endParaRPr/>
          </a:p>
          <a:p>
            <a:pPr indent="-298450" lvl="0" marL="457200" rtl="0" algn="l">
              <a:spcBef>
                <a:spcPts val="0"/>
              </a:spcBef>
              <a:spcAft>
                <a:spcPts val="0"/>
              </a:spcAft>
              <a:buSzPts val="1100"/>
              <a:buChar char="●"/>
            </a:pPr>
            <a:r>
              <a:rPr lang="en"/>
              <a:t>Navigating often had them “clicking around”</a:t>
            </a:r>
            <a:endParaRPr/>
          </a:p>
          <a:p>
            <a:pPr indent="-298450" lvl="0" marL="457200" rtl="0" algn="l">
              <a:spcBef>
                <a:spcPts val="0"/>
              </a:spcBef>
              <a:spcAft>
                <a:spcPts val="0"/>
              </a:spcAft>
              <a:buSzPts val="1100"/>
              <a:buChar char="●"/>
            </a:pPr>
            <a:r>
              <a:rPr lang="en"/>
              <a:t>We wanted our app to give them what they needed quickly</a:t>
            </a:r>
            <a:endParaRPr/>
          </a:p>
          <a:p>
            <a:pPr indent="-298450" lvl="1" marL="914400" rtl="0" algn="l">
              <a:spcBef>
                <a:spcPts val="0"/>
              </a:spcBef>
              <a:spcAft>
                <a:spcPts val="0"/>
              </a:spcAft>
              <a:buSzPts val="1100"/>
              <a:buChar char="○"/>
            </a:pPr>
            <a:r>
              <a:rPr lang="en"/>
              <a:t>Additionally, “more info” gives the option for key details on things they wanted to learn more about</a:t>
            </a:r>
            <a:endParaRPr/>
          </a:p>
          <a:p>
            <a:pPr indent="-298450" lvl="2" marL="1371600" rtl="0" algn="l">
              <a:spcBef>
                <a:spcPts val="0"/>
              </a:spcBef>
              <a:spcAft>
                <a:spcPts val="0"/>
              </a:spcAft>
              <a:buSzPts val="1100"/>
              <a:buChar char="■"/>
            </a:pPr>
            <a:r>
              <a:rPr lang="en"/>
              <a:t>Phone number</a:t>
            </a:r>
            <a:endParaRPr/>
          </a:p>
          <a:p>
            <a:pPr indent="-298450" lvl="2" marL="1371600" rtl="0" algn="l">
              <a:spcBef>
                <a:spcPts val="0"/>
              </a:spcBef>
              <a:spcAft>
                <a:spcPts val="0"/>
              </a:spcAft>
              <a:buSzPts val="1100"/>
              <a:buChar char="■"/>
            </a:pPr>
            <a:r>
              <a:rPr lang="en"/>
              <a:t>E-mailing the staff</a:t>
            </a:r>
            <a:endParaRPr/>
          </a:p>
          <a:p>
            <a:pPr indent="-298450" lvl="2" marL="1371600" rtl="0" algn="l">
              <a:spcBef>
                <a:spcPts val="0"/>
              </a:spcBef>
              <a:spcAft>
                <a:spcPts val="0"/>
              </a:spcAft>
              <a:buSzPts val="1100"/>
              <a:buChar char="■"/>
            </a:pPr>
            <a:r>
              <a:rPr lang="en"/>
              <a:t>Office hours</a:t>
            </a:r>
            <a:endParaRPr/>
          </a:p>
          <a:p>
            <a:pPr indent="-298450" lvl="2" marL="1371600" rtl="0" algn="l">
              <a:spcBef>
                <a:spcPts val="0"/>
              </a:spcBef>
              <a:spcAft>
                <a:spcPts val="0"/>
              </a:spcAft>
              <a:buSzPts val="1100"/>
              <a:buChar char="■"/>
            </a:pPr>
            <a:r>
              <a:rPr lang="en"/>
              <a:t>navigate</a:t>
            </a:r>
            <a:endParaRPr/>
          </a:p>
          <a:p>
            <a:pPr indent="-298450" lvl="1" marL="914400" rtl="0" algn="l">
              <a:spcBef>
                <a:spcPts val="0"/>
              </a:spcBef>
              <a:spcAft>
                <a:spcPts val="0"/>
              </a:spcAft>
              <a:buSzPts val="1100"/>
              <a:buChar char="○"/>
            </a:pPr>
            <a:r>
              <a:rPr lang="en"/>
              <a:t>This allows reducing the amount of steps to getting the information they want</a:t>
            </a:r>
            <a:endParaRPr/>
          </a:p>
          <a:p>
            <a:pPr indent="-298450" lvl="0" marL="457200" rtl="0" algn="l">
              <a:spcBef>
                <a:spcPts val="0"/>
              </a:spcBef>
              <a:spcAft>
                <a:spcPts val="0"/>
              </a:spcAft>
              <a:buSzPts val="1100"/>
              <a:buChar char="●"/>
            </a:pPr>
            <a:r>
              <a:rPr lang="en"/>
              <a:t>Newsfeed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7aaf475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7aaf475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Script:</a:t>
            </a:r>
            <a:endParaRPr/>
          </a:p>
          <a:p>
            <a:pPr indent="0" lvl="0" marL="0" rtl="0" algn="l">
              <a:spcBef>
                <a:spcPts val="0"/>
              </a:spcBef>
              <a:spcAft>
                <a:spcPts val="0"/>
              </a:spcAft>
              <a:buNone/>
            </a:pPr>
            <a:r>
              <a:rPr lang="en"/>
              <a:t>Color scheme of app aligns with CSULA’s colors</a:t>
            </a:r>
            <a:endParaRPr/>
          </a:p>
          <a:p>
            <a:pPr indent="0" lvl="0" marL="0" rtl="0" algn="l">
              <a:spcBef>
                <a:spcPts val="0"/>
              </a:spcBef>
              <a:spcAft>
                <a:spcPts val="0"/>
              </a:spcAft>
              <a:buNone/>
            </a:pPr>
            <a:r>
              <a:rPr lang="en"/>
              <a:t>Gives the feel of school spirit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Notifications feature:</a:t>
            </a:r>
            <a:endParaRPr/>
          </a:p>
          <a:p>
            <a:pPr indent="-298450" lvl="0" marL="457200" rtl="0" algn="l">
              <a:spcBef>
                <a:spcPts val="0"/>
              </a:spcBef>
              <a:spcAft>
                <a:spcPts val="0"/>
              </a:spcAft>
              <a:buSzPts val="1100"/>
              <a:buChar char="●"/>
            </a:pPr>
            <a:r>
              <a:rPr lang="en"/>
              <a:t>Another factor we observed is that students are busy</a:t>
            </a:r>
            <a:endParaRPr/>
          </a:p>
          <a:p>
            <a:pPr indent="-298450" lvl="1" marL="914400" rtl="0" algn="l">
              <a:spcBef>
                <a:spcPts val="0"/>
              </a:spcBef>
              <a:spcAft>
                <a:spcPts val="0"/>
              </a:spcAft>
              <a:buSzPts val="1100"/>
              <a:buChar char="○"/>
            </a:pPr>
            <a:r>
              <a:rPr lang="en"/>
              <a:t>Students don’t always have time to </a:t>
            </a:r>
            <a:endParaRPr/>
          </a:p>
          <a:p>
            <a:pPr indent="-298450" lvl="0" marL="457200" rtl="0" algn="l">
              <a:spcBef>
                <a:spcPts val="0"/>
              </a:spcBef>
              <a:spcAft>
                <a:spcPts val="0"/>
              </a:spcAft>
              <a:buSzPts val="1100"/>
              <a:buChar char="●"/>
            </a:pPr>
            <a:r>
              <a:rPr lang="en"/>
              <a:t>A consolidated page of information that is relevant to them</a:t>
            </a:r>
            <a:endParaRPr/>
          </a:p>
          <a:p>
            <a:pPr indent="-298450" lvl="0" marL="457200" rtl="0" algn="l">
              <a:spcBef>
                <a:spcPts val="0"/>
              </a:spcBef>
              <a:spcAft>
                <a:spcPts val="0"/>
              </a:spcAft>
              <a:buSzPts val="1100"/>
              <a:buChar char="●"/>
            </a:pPr>
            <a:r>
              <a:rPr lang="en"/>
              <a:t>Survey indicated students engaged with push notifications</a:t>
            </a:r>
            <a:endParaRPr/>
          </a:p>
          <a:p>
            <a:pPr indent="-298450" lvl="0" marL="457200" rtl="0" algn="l">
              <a:spcBef>
                <a:spcPts val="0"/>
              </a:spcBef>
              <a:spcAft>
                <a:spcPts val="0"/>
              </a:spcAft>
              <a:buSzPts val="1100"/>
              <a:buChar char="●"/>
            </a:pPr>
            <a:r>
              <a:rPr lang="en"/>
              <a:t>The </a:t>
            </a:r>
            <a:r>
              <a:rPr lang="en"/>
              <a:t>news feed</a:t>
            </a:r>
            <a:r>
              <a:rPr lang="en"/>
              <a:t> will allow students to get a personalized feed with information that interests them</a:t>
            </a:r>
            <a:endParaRPr/>
          </a:p>
          <a:p>
            <a:pPr indent="-298450" lvl="0" marL="457200" rtl="0" algn="l">
              <a:spcBef>
                <a:spcPts val="0"/>
              </a:spcBef>
              <a:spcAft>
                <a:spcPts val="0"/>
              </a:spcAft>
              <a:buSzPts val="1100"/>
              <a:buChar char="●"/>
            </a:pPr>
            <a:r>
              <a:rPr lang="en"/>
              <a:t>Goal: less steps to getting the information they want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7aaf475a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7aaf475a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Screenshots/mockup of a future version</a:t>
            </a:r>
            <a:endParaRPr/>
          </a:p>
          <a:p>
            <a:pPr indent="0" lvl="0" marL="0" rtl="0" algn="l">
              <a:spcBef>
                <a:spcPts val="0"/>
              </a:spcBef>
              <a:spcAft>
                <a:spcPts val="0"/>
              </a:spcAft>
              <a:buNone/>
            </a:pPr>
            <a:r>
              <a:rPr lang="en"/>
              <a:t>Notification of friends uploading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Utilizing peoplesoft API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6fe950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6fe950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Raymond</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6356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Marco Polo Project</a:t>
            </a:r>
            <a:endParaRPr/>
          </a:p>
        </p:txBody>
      </p:sp>
      <p:sp>
        <p:nvSpPr>
          <p:cNvPr id="63" name="Google Shape;63;p13"/>
          <p:cNvSpPr txBox="1"/>
          <p:nvPr>
            <p:ph idx="1" type="subTitle"/>
          </p:nvPr>
        </p:nvSpPr>
        <p:spPr>
          <a:xfrm>
            <a:off x="3044700" y="217285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CamelCase</a:t>
            </a:r>
            <a:endParaRPr/>
          </a:p>
          <a:p>
            <a:pPr indent="0" lvl="0" marL="0" rtl="0" algn="ctr">
              <a:spcBef>
                <a:spcPts val="0"/>
              </a:spcBef>
              <a:spcAft>
                <a:spcPts val="0"/>
              </a:spcAft>
              <a:buNone/>
            </a:pPr>
            <a:r>
              <a:rPr lang="en"/>
              <a:t>CIS 5040 | Dr. Arun Aryal, PhD</a:t>
            </a:r>
            <a:endParaRPr/>
          </a:p>
          <a:p>
            <a:pPr indent="0" lvl="0" marL="0" rtl="0" algn="ctr">
              <a:spcBef>
                <a:spcPts val="0"/>
              </a:spcBef>
              <a:spcAft>
                <a:spcPts val="0"/>
              </a:spcAft>
              <a:buNone/>
            </a:pPr>
            <a:r>
              <a:rPr lang="en" sz="1600"/>
              <a:t>Raymund Delgado</a:t>
            </a:r>
            <a:endParaRPr sz="1600"/>
          </a:p>
          <a:p>
            <a:pPr indent="0" lvl="0" marL="0" rtl="0" algn="ctr">
              <a:spcBef>
                <a:spcPts val="0"/>
              </a:spcBef>
              <a:spcAft>
                <a:spcPts val="0"/>
              </a:spcAft>
              <a:buNone/>
            </a:pPr>
            <a:r>
              <a:rPr lang="en" sz="1600"/>
              <a:t>Doris Gu</a:t>
            </a:r>
            <a:endParaRPr sz="1600"/>
          </a:p>
          <a:p>
            <a:pPr indent="0" lvl="0" marL="0" rtl="0" algn="ctr">
              <a:spcBef>
                <a:spcPts val="0"/>
              </a:spcBef>
              <a:spcAft>
                <a:spcPts val="0"/>
              </a:spcAft>
              <a:buNone/>
            </a:pPr>
            <a:r>
              <a:rPr lang="en" sz="1600"/>
              <a:t>Kevin Ilejay</a:t>
            </a:r>
            <a:endParaRPr sz="1600"/>
          </a:p>
          <a:p>
            <a:pPr indent="0" lvl="0" marL="0" rtl="0" algn="ctr">
              <a:spcBef>
                <a:spcPts val="0"/>
              </a:spcBef>
              <a:spcAft>
                <a:spcPts val="0"/>
              </a:spcAft>
              <a:buNone/>
            </a:pPr>
            <a:r>
              <a:rPr lang="en" sz="1600"/>
              <a:t>Jose Ramirez</a:t>
            </a:r>
            <a:endParaRPr sz="1600"/>
          </a:p>
          <a:p>
            <a:pPr indent="0" lvl="0" marL="0" rtl="0" algn="ctr">
              <a:spcBef>
                <a:spcPts val="0"/>
              </a:spcBef>
              <a:spcAft>
                <a:spcPts val="0"/>
              </a:spcAft>
              <a:buNone/>
            </a:pPr>
            <a:r>
              <a:rPr lang="en" sz="1600"/>
              <a:t>Phiona Yogera</a:t>
            </a:r>
            <a:endParaRPr sz="16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25" name="Google Shape;125;p22"/>
          <p:cNvSpPr txBox="1"/>
          <p:nvPr>
            <p:ph idx="1" type="body"/>
          </p:nvPr>
        </p:nvSpPr>
        <p:spPr>
          <a:xfrm>
            <a:off x="311700" y="1225225"/>
            <a:ext cx="5496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all started with Team CamelCase</a:t>
            </a:r>
            <a:endParaRPr/>
          </a:p>
          <a:p>
            <a:pPr indent="-342900" lvl="0" marL="457200" rtl="0" algn="l">
              <a:spcBef>
                <a:spcPts val="0"/>
              </a:spcBef>
              <a:spcAft>
                <a:spcPts val="0"/>
              </a:spcAft>
              <a:buSzPts val="1800"/>
              <a:buChar char="●"/>
            </a:pPr>
            <a:r>
              <a:rPr lang="en"/>
              <a:t>Data collection</a:t>
            </a:r>
            <a:endParaRPr/>
          </a:p>
          <a:p>
            <a:pPr indent="-317500" lvl="1" marL="914400" rtl="0" algn="l">
              <a:spcBef>
                <a:spcPts val="0"/>
              </a:spcBef>
              <a:spcAft>
                <a:spcPts val="0"/>
              </a:spcAft>
              <a:buSzPts val="1400"/>
              <a:buChar char="○"/>
            </a:pPr>
            <a:r>
              <a:rPr lang="en"/>
              <a:t>Surveys, interviews, and a focus group</a:t>
            </a:r>
            <a:endParaRPr/>
          </a:p>
          <a:p>
            <a:pPr indent="-342900" lvl="0" marL="457200" rtl="0" algn="l">
              <a:spcBef>
                <a:spcPts val="0"/>
              </a:spcBef>
              <a:spcAft>
                <a:spcPts val="0"/>
              </a:spcAft>
              <a:buSzPts val="1800"/>
              <a:buChar char="●"/>
            </a:pPr>
            <a:r>
              <a:rPr lang="en"/>
              <a:t>We found that</a:t>
            </a:r>
            <a:endParaRPr/>
          </a:p>
          <a:p>
            <a:pPr indent="-317500" lvl="1" marL="914400" rtl="0" algn="l">
              <a:spcBef>
                <a:spcPts val="0"/>
              </a:spcBef>
              <a:spcAft>
                <a:spcPts val="0"/>
              </a:spcAft>
              <a:buSzPts val="1400"/>
              <a:buChar char="○"/>
            </a:pPr>
            <a:r>
              <a:rPr lang="en"/>
              <a:t>Students prefer to “search” off the bat</a:t>
            </a:r>
            <a:endParaRPr/>
          </a:p>
          <a:p>
            <a:pPr indent="-317500" lvl="1" marL="914400" rtl="0" algn="l">
              <a:spcBef>
                <a:spcPts val="0"/>
              </a:spcBef>
              <a:spcAft>
                <a:spcPts val="0"/>
              </a:spcAft>
              <a:buSzPts val="1400"/>
              <a:buChar char="○"/>
            </a:pPr>
            <a:r>
              <a:rPr lang="en"/>
              <a:t>Receptive to campus information, but too busy to seek it</a:t>
            </a:r>
            <a:endParaRPr/>
          </a:p>
          <a:p>
            <a:pPr indent="-317500" lvl="1" marL="914400" rtl="0" algn="l">
              <a:spcBef>
                <a:spcPts val="0"/>
              </a:spcBef>
              <a:spcAft>
                <a:spcPts val="0"/>
              </a:spcAft>
              <a:buSzPts val="1400"/>
              <a:buChar char="○"/>
            </a:pPr>
            <a:r>
              <a:rPr lang="en"/>
              <a:t>Information </a:t>
            </a:r>
            <a:endParaRPr/>
          </a:p>
          <a:p>
            <a:pPr indent="-342900" lvl="0" marL="457200" rtl="0" algn="l">
              <a:spcBef>
                <a:spcPts val="0"/>
              </a:spcBef>
              <a:spcAft>
                <a:spcPts val="0"/>
              </a:spcAft>
              <a:buSzPts val="1800"/>
              <a:buChar char="●"/>
            </a:pPr>
            <a:r>
              <a:rPr lang="en"/>
              <a:t>Marco Polo Project</a:t>
            </a:r>
            <a:endParaRPr/>
          </a:p>
        </p:txBody>
      </p:sp>
      <p:pic>
        <p:nvPicPr>
          <p:cNvPr id="126" name="Google Shape;126;p22"/>
          <p:cNvPicPr preferRelativeResize="0"/>
          <p:nvPr/>
        </p:nvPicPr>
        <p:blipFill>
          <a:blip r:embed="rId3">
            <a:alphaModFix/>
          </a:blip>
          <a:stretch>
            <a:fillRect/>
          </a:stretch>
        </p:blipFill>
        <p:spPr>
          <a:xfrm>
            <a:off x="6387925" y="805400"/>
            <a:ext cx="1854383" cy="369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9" name="Google Shape;69;p14"/>
          <p:cNvSpPr txBox="1"/>
          <p:nvPr>
            <p:ph idx="1" type="body"/>
          </p:nvPr>
        </p:nvSpPr>
        <p:spPr>
          <a:xfrm>
            <a:off x="311700" y="1225225"/>
            <a:ext cx="41637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CamelCase members remembered finding things around campus during first semesters</a:t>
            </a:r>
            <a:endParaRPr/>
          </a:p>
          <a:p>
            <a:pPr indent="-342900" lvl="0" marL="457200" rtl="0" algn="l">
              <a:spcBef>
                <a:spcPts val="0"/>
              </a:spcBef>
              <a:spcAft>
                <a:spcPts val="0"/>
              </a:spcAft>
              <a:buSzPts val="1800"/>
              <a:buChar char="●"/>
            </a:pPr>
            <a:r>
              <a:rPr lang="en"/>
              <a:t>Many graduate students take classes in the evenings</a:t>
            </a:r>
            <a:endParaRPr/>
          </a:p>
          <a:p>
            <a:pPr indent="-342900" lvl="0" marL="457200" rtl="0" algn="l">
              <a:spcBef>
                <a:spcPts val="0"/>
              </a:spcBef>
              <a:spcAft>
                <a:spcPts val="0"/>
              </a:spcAft>
              <a:buSzPts val="1800"/>
              <a:buChar char="●"/>
            </a:pPr>
            <a:r>
              <a:rPr lang="en"/>
              <a:t>Buildings and landmarks hard to find</a:t>
            </a:r>
            <a:endParaRPr/>
          </a:p>
        </p:txBody>
      </p:sp>
      <p:pic>
        <p:nvPicPr>
          <p:cNvPr id="70" name="Google Shape;70;p14"/>
          <p:cNvPicPr preferRelativeResize="0"/>
          <p:nvPr/>
        </p:nvPicPr>
        <p:blipFill>
          <a:blip r:embed="rId3">
            <a:alphaModFix/>
          </a:blip>
          <a:stretch>
            <a:fillRect/>
          </a:stretch>
        </p:blipFill>
        <p:spPr>
          <a:xfrm>
            <a:off x="4850650" y="887750"/>
            <a:ext cx="3691474" cy="369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Gathering</a:t>
            </a:r>
            <a:endParaRPr/>
          </a:p>
        </p:txBody>
      </p:sp>
      <p:sp>
        <p:nvSpPr>
          <p:cNvPr id="76" name="Google Shape;76;p15"/>
          <p:cNvSpPr txBox="1"/>
          <p:nvPr>
            <p:ph idx="1" type="body"/>
          </p:nvPr>
        </p:nvSpPr>
        <p:spPr>
          <a:xfrm>
            <a:off x="4166575" y="1225225"/>
            <a:ext cx="45357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Focus group</a:t>
            </a:r>
            <a:endParaRPr/>
          </a:p>
          <a:p>
            <a:pPr indent="-342900" lvl="0" marL="457200" rtl="0" algn="l">
              <a:spcBef>
                <a:spcPts val="0"/>
              </a:spcBef>
              <a:spcAft>
                <a:spcPts val="0"/>
              </a:spcAft>
              <a:buSzPts val="1800"/>
              <a:buChar char="●"/>
            </a:pPr>
            <a:r>
              <a:rPr lang="en"/>
              <a:t>10 Interviews</a:t>
            </a:r>
            <a:endParaRPr/>
          </a:p>
          <a:p>
            <a:pPr indent="-342900" lvl="0" marL="457200" rtl="0" algn="l">
              <a:spcBef>
                <a:spcPts val="0"/>
              </a:spcBef>
              <a:spcAft>
                <a:spcPts val="0"/>
              </a:spcAft>
              <a:buSzPts val="1800"/>
              <a:buChar char="●"/>
            </a:pPr>
            <a:r>
              <a:rPr lang="en"/>
              <a:t>Survey via Qualtrics</a:t>
            </a:r>
            <a:endParaRPr/>
          </a:p>
          <a:p>
            <a:pPr indent="-342900" lvl="0" marL="457200" rtl="0" algn="l">
              <a:spcBef>
                <a:spcPts val="0"/>
              </a:spcBef>
              <a:spcAft>
                <a:spcPts val="0"/>
              </a:spcAft>
              <a:buSzPts val="1800"/>
              <a:buChar char="●"/>
            </a:pPr>
            <a:r>
              <a:rPr lang="en"/>
              <a:t>App development research</a:t>
            </a:r>
            <a:endParaRPr/>
          </a:p>
        </p:txBody>
      </p:sp>
      <p:pic>
        <p:nvPicPr>
          <p:cNvPr id="77" name="Google Shape;77;p15"/>
          <p:cNvPicPr preferRelativeResize="0"/>
          <p:nvPr/>
        </p:nvPicPr>
        <p:blipFill>
          <a:blip r:embed="rId3">
            <a:alphaModFix/>
          </a:blip>
          <a:stretch>
            <a:fillRect/>
          </a:stretch>
        </p:blipFill>
        <p:spPr>
          <a:xfrm>
            <a:off x="361700" y="1630500"/>
            <a:ext cx="3518049" cy="231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 - Key Takeaways</a:t>
            </a:r>
            <a:endParaRPr/>
          </a:p>
        </p:txBody>
      </p:sp>
      <p:sp>
        <p:nvSpPr>
          <p:cNvPr id="83" name="Google Shape;83;p16"/>
          <p:cNvSpPr txBox="1"/>
          <p:nvPr>
            <p:ph idx="1" type="body"/>
          </p:nvPr>
        </p:nvSpPr>
        <p:spPr>
          <a:xfrm>
            <a:off x="311700" y="1211050"/>
            <a:ext cx="39147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supported our first hypothesis</a:t>
            </a:r>
            <a:endParaRPr/>
          </a:p>
          <a:p>
            <a:pPr indent="-342900" lvl="0" marL="457200" rtl="0" algn="l">
              <a:spcBef>
                <a:spcPts val="1600"/>
              </a:spcBef>
              <a:spcAft>
                <a:spcPts val="0"/>
              </a:spcAft>
              <a:buSzPts val="1800"/>
              <a:buChar char="●"/>
            </a:pPr>
            <a:r>
              <a:rPr lang="en"/>
              <a:t>Students tend to rely on “search first”</a:t>
            </a:r>
            <a:endParaRPr/>
          </a:p>
          <a:p>
            <a:pPr indent="-342900" lvl="0" marL="457200" rtl="0" algn="l">
              <a:spcBef>
                <a:spcPts val="0"/>
              </a:spcBef>
              <a:spcAft>
                <a:spcPts val="0"/>
              </a:spcAft>
              <a:buSzPts val="1800"/>
              <a:buChar char="●"/>
            </a:pPr>
            <a:r>
              <a:rPr lang="en"/>
              <a:t>Students appreciate campus information but are too busy to seek it</a:t>
            </a:r>
            <a:endParaRPr/>
          </a:p>
          <a:p>
            <a:pPr indent="-342900" lvl="0" marL="457200" rtl="0" algn="l">
              <a:spcBef>
                <a:spcPts val="0"/>
              </a:spcBef>
              <a:spcAft>
                <a:spcPts val="0"/>
              </a:spcAft>
              <a:buSzPts val="1800"/>
              <a:buChar char="●"/>
            </a:pPr>
            <a:r>
              <a:rPr lang="en"/>
              <a:t>Information appears to be scattered</a:t>
            </a:r>
            <a:endParaRPr/>
          </a:p>
          <a:p>
            <a:pPr indent="0" lvl="0" marL="914400" rtl="0" algn="l">
              <a:spcBef>
                <a:spcPts val="160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4226490" y="1098925"/>
            <a:ext cx="3599210" cy="3480300"/>
          </a:xfrm>
          <a:prstGeom prst="rect">
            <a:avLst/>
          </a:prstGeom>
          <a:noFill/>
          <a:ln>
            <a:noFill/>
          </a:ln>
        </p:spPr>
      </p:pic>
      <p:pic>
        <p:nvPicPr>
          <p:cNvPr id="85" name="Google Shape;85;p16"/>
          <p:cNvPicPr preferRelativeResize="0"/>
          <p:nvPr/>
        </p:nvPicPr>
        <p:blipFill>
          <a:blip r:embed="rId3">
            <a:alphaModFix/>
          </a:blip>
          <a:stretch>
            <a:fillRect/>
          </a:stretch>
        </p:blipFill>
        <p:spPr>
          <a:xfrm>
            <a:off x="4440725" y="1147225"/>
            <a:ext cx="3817601" cy="3691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728925" y="1887100"/>
            <a:ext cx="5337900" cy="9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t>Application Demonstration</a:t>
            </a:r>
            <a:endParaRPr sz="4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726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Design - Features</a:t>
            </a:r>
            <a:endParaRPr/>
          </a:p>
        </p:txBody>
      </p:sp>
      <p:pic>
        <p:nvPicPr>
          <p:cNvPr id="96" name="Google Shape;96;p18"/>
          <p:cNvPicPr preferRelativeResize="0"/>
          <p:nvPr/>
        </p:nvPicPr>
        <p:blipFill>
          <a:blip r:embed="rId3">
            <a:alphaModFix/>
          </a:blip>
          <a:stretch>
            <a:fillRect/>
          </a:stretch>
        </p:blipFill>
        <p:spPr>
          <a:xfrm>
            <a:off x="707175" y="1103925"/>
            <a:ext cx="2081316" cy="3691476"/>
          </a:xfrm>
          <a:prstGeom prst="rect">
            <a:avLst/>
          </a:prstGeom>
          <a:noFill/>
          <a:ln>
            <a:noFill/>
          </a:ln>
        </p:spPr>
      </p:pic>
      <p:pic>
        <p:nvPicPr>
          <p:cNvPr id="97" name="Google Shape;97;p18"/>
          <p:cNvPicPr preferRelativeResize="0"/>
          <p:nvPr/>
        </p:nvPicPr>
        <p:blipFill>
          <a:blip r:embed="rId4">
            <a:alphaModFix/>
          </a:blip>
          <a:stretch>
            <a:fillRect/>
          </a:stretch>
        </p:blipFill>
        <p:spPr>
          <a:xfrm>
            <a:off x="3431575" y="1102674"/>
            <a:ext cx="2081324" cy="3693978"/>
          </a:xfrm>
          <a:prstGeom prst="rect">
            <a:avLst/>
          </a:prstGeom>
          <a:noFill/>
          <a:ln>
            <a:noFill/>
          </a:ln>
        </p:spPr>
      </p:pic>
      <p:pic>
        <p:nvPicPr>
          <p:cNvPr id="98" name="Google Shape;98;p18"/>
          <p:cNvPicPr preferRelativeResize="0"/>
          <p:nvPr/>
        </p:nvPicPr>
        <p:blipFill>
          <a:blip r:embed="rId5">
            <a:alphaModFix/>
          </a:blip>
          <a:stretch>
            <a:fillRect/>
          </a:stretch>
        </p:blipFill>
        <p:spPr>
          <a:xfrm>
            <a:off x="6155975" y="1103925"/>
            <a:ext cx="2085684" cy="3691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Selected Features</a:t>
            </a:r>
            <a:endParaRPr/>
          </a:p>
        </p:txBody>
      </p:sp>
      <p:sp>
        <p:nvSpPr>
          <p:cNvPr id="104" name="Google Shape;104;p19"/>
          <p:cNvSpPr txBox="1"/>
          <p:nvPr>
            <p:ph idx="1" type="body"/>
          </p:nvPr>
        </p:nvSpPr>
        <p:spPr>
          <a:xfrm>
            <a:off x="311700" y="1225225"/>
            <a:ext cx="34635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Login page</a:t>
            </a:r>
            <a:endParaRPr/>
          </a:p>
          <a:p>
            <a:pPr indent="-342900" lvl="0" marL="457200" rtl="0" algn="l">
              <a:spcBef>
                <a:spcPts val="0"/>
              </a:spcBef>
              <a:spcAft>
                <a:spcPts val="0"/>
              </a:spcAft>
              <a:buSzPts val="1800"/>
              <a:buChar char="●"/>
            </a:pPr>
            <a:r>
              <a:rPr lang="en"/>
              <a:t>Home screen: Search </a:t>
            </a:r>
            <a:endParaRPr/>
          </a:p>
          <a:p>
            <a:pPr indent="-317500" lvl="1" marL="914400" rtl="0" algn="l">
              <a:spcBef>
                <a:spcPts val="0"/>
              </a:spcBef>
              <a:spcAft>
                <a:spcPts val="0"/>
              </a:spcAft>
              <a:buSzPts val="1400"/>
              <a:buChar char="○"/>
            </a:pPr>
            <a:r>
              <a:rPr lang="en"/>
              <a:t>Results</a:t>
            </a:r>
            <a:endParaRPr/>
          </a:p>
          <a:p>
            <a:pPr indent="-317500" lvl="1" marL="914400" rtl="0" algn="l">
              <a:spcBef>
                <a:spcPts val="0"/>
              </a:spcBef>
              <a:spcAft>
                <a:spcPts val="0"/>
              </a:spcAft>
              <a:buSzPts val="1400"/>
              <a:buChar char="○"/>
            </a:pPr>
            <a:r>
              <a:rPr lang="en"/>
              <a:t>More info</a:t>
            </a:r>
            <a:endParaRPr/>
          </a:p>
          <a:p>
            <a:pPr indent="-317500" lvl="2" marL="1371600" rtl="0" algn="l">
              <a:spcBef>
                <a:spcPts val="0"/>
              </a:spcBef>
              <a:spcAft>
                <a:spcPts val="0"/>
              </a:spcAft>
              <a:buSzPts val="1400"/>
              <a:buChar char="■"/>
            </a:pPr>
            <a:r>
              <a:rPr lang="en"/>
              <a:t>Hours of operation</a:t>
            </a:r>
            <a:endParaRPr/>
          </a:p>
          <a:p>
            <a:pPr indent="-317500" lvl="2" marL="1371600" rtl="0" algn="l">
              <a:spcBef>
                <a:spcPts val="0"/>
              </a:spcBef>
              <a:spcAft>
                <a:spcPts val="0"/>
              </a:spcAft>
              <a:buSzPts val="1400"/>
              <a:buChar char="■"/>
            </a:pPr>
            <a:r>
              <a:rPr lang="en"/>
              <a:t>E-mail</a:t>
            </a:r>
            <a:endParaRPr/>
          </a:p>
          <a:p>
            <a:pPr indent="-317500" lvl="2" marL="1371600" rtl="0" algn="l">
              <a:spcBef>
                <a:spcPts val="0"/>
              </a:spcBef>
              <a:spcAft>
                <a:spcPts val="0"/>
              </a:spcAft>
              <a:buSzPts val="1400"/>
              <a:buChar char="■"/>
            </a:pPr>
            <a:r>
              <a:rPr lang="en"/>
              <a:t>Website </a:t>
            </a:r>
            <a:endParaRPr/>
          </a:p>
          <a:p>
            <a:pPr indent="-317500" lvl="1" marL="914400" rtl="0" algn="l">
              <a:spcBef>
                <a:spcPts val="0"/>
              </a:spcBef>
              <a:spcAft>
                <a:spcPts val="0"/>
              </a:spcAft>
              <a:buSzPts val="1400"/>
              <a:buChar char="○"/>
            </a:pPr>
            <a:r>
              <a:rPr lang="en"/>
              <a:t>Navigation/Microsoft Map</a:t>
            </a:r>
            <a:endParaRPr/>
          </a:p>
          <a:p>
            <a:pPr indent="-342900" lvl="0" marL="457200" rtl="0" algn="l">
              <a:spcBef>
                <a:spcPts val="0"/>
              </a:spcBef>
              <a:spcAft>
                <a:spcPts val="0"/>
              </a:spcAft>
              <a:buSzPts val="1800"/>
              <a:buChar char="●"/>
            </a:pPr>
            <a:r>
              <a:rPr lang="en"/>
              <a:t>Newsfeed</a:t>
            </a:r>
            <a:endParaRPr/>
          </a:p>
          <a:p>
            <a:pPr indent="-317500" lvl="1" marL="914400" rtl="0" algn="l">
              <a:spcBef>
                <a:spcPts val="0"/>
              </a:spcBef>
              <a:spcAft>
                <a:spcPts val="0"/>
              </a:spcAft>
              <a:buSzPts val="1400"/>
              <a:buChar char="○"/>
            </a:pPr>
            <a:r>
              <a:rPr lang="en"/>
              <a:t>Search function</a:t>
            </a:r>
            <a:endParaRPr/>
          </a:p>
          <a:p>
            <a:pPr indent="-317500" lvl="1" marL="914400" rtl="0" algn="l">
              <a:spcBef>
                <a:spcPts val="0"/>
              </a:spcBef>
              <a:spcAft>
                <a:spcPts val="0"/>
              </a:spcAft>
              <a:buSzPts val="1400"/>
              <a:buChar char="○"/>
            </a:pPr>
            <a:r>
              <a:rPr lang="en"/>
              <a:t>View/Dismiss</a:t>
            </a:r>
            <a:endParaRPr/>
          </a:p>
        </p:txBody>
      </p:sp>
      <p:pic>
        <p:nvPicPr>
          <p:cNvPr id="105" name="Google Shape;105;p19"/>
          <p:cNvPicPr preferRelativeResize="0"/>
          <p:nvPr/>
        </p:nvPicPr>
        <p:blipFill>
          <a:blip r:embed="rId3">
            <a:alphaModFix/>
          </a:blip>
          <a:stretch>
            <a:fillRect/>
          </a:stretch>
        </p:blipFill>
        <p:spPr>
          <a:xfrm>
            <a:off x="3775200" y="551689"/>
            <a:ext cx="2270701" cy="4040115"/>
          </a:xfrm>
          <a:prstGeom prst="rect">
            <a:avLst/>
          </a:prstGeom>
          <a:noFill/>
          <a:ln>
            <a:noFill/>
          </a:ln>
        </p:spPr>
      </p:pic>
      <p:pic>
        <p:nvPicPr>
          <p:cNvPr id="106" name="Google Shape;106;p19"/>
          <p:cNvPicPr preferRelativeResize="0"/>
          <p:nvPr/>
        </p:nvPicPr>
        <p:blipFill>
          <a:blip r:embed="rId4">
            <a:alphaModFix/>
          </a:blip>
          <a:stretch>
            <a:fillRect/>
          </a:stretch>
        </p:blipFill>
        <p:spPr>
          <a:xfrm>
            <a:off x="6378076" y="549188"/>
            <a:ext cx="2270701" cy="40451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Versions/Upgrades</a:t>
            </a:r>
            <a:endParaRPr/>
          </a:p>
        </p:txBody>
      </p:sp>
      <p:sp>
        <p:nvSpPr>
          <p:cNvPr id="112" name="Google Shape;112;p20"/>
          <p:cNvSpPr txBox="1"/>
          <p:nvPr>
            <p:ph idx="1" type="body"/>
          </p:nvPr>
        </p:nvSpPr>
        <p:spPr>
          <a:xfrm>
            <a:off x="311700" y="1225225"/>
            <a:ext cx="45903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Class schedule integration</a:t>
            </a:r>
            <a:endParaRPr/>
          </a:p>
          <a:p>
            <a:pPr indent="-342900" lvl="0" marL="457200" rtl="0" algn="l">
              <a:spcBef>
                <a:spcPts val="0"/>
              </a:spcBef>
              <a:spcAft>
                <a:spcPts val="0"/>
              </a:spcAft>
              <a:buSzPts val="1800"/>
              <a:buChar char="●"/>
            </a:pPr>
            <a:r>
              <a:rPr lang="en"/>
              <a:t>Voice assistance for students with disabilities</a:t>
            </a:r>
            <a:endParaRPr/>
          </a:p>
          <a:p>
            <a:pPr indent="-342900" lvl="0" marL="457200" rtl="0" algn="l">
              <a:spcBef>
                <a:spcPts val="0"/>
              </a:spcBef>
              <a:spcAft>
                <a:spcPts val="0"/>
              </a:spcAft>
              <a:buSzPts val="1800"/>
              <a:buChar char="●"/>
            </a:pPr>
            <a:r>
              <a:rPr lang="en"/>
              <a:t>Integrating a social media aspect</a:t>
            </a:r>
            <a:endParaRPr/>
          </a:p>
          <a:p>
            <a:pPr indent="-342900" lvl="0" marL="457200" rtl="0" algn="l">
              <a:spcBef>
                <a:spcPts val="0"/>
              </a:spcBef>
              <a:spcAft>
                <a:spcPts val="0"/>
              </a:spcAft>
              <a:buSzPts val="1800"/>
              <a:buChar char="●"/>
            </a:pPr>
            <a:r>
              <a:rPr lang="en"/>
              <a:t>Community forum for students to interact</a:t>
            </a:r>
            <a:endParaRPr/>
          </a:p>
          <a:p>
            <a:pPr indent="-342900" lvl="0" marL="457200" rtl="0" algn="l">
              <a:spcBef>
                <a:spcPts val="0"/>
              </a:spcBef>
              <a:spcAft>
                <a:spcPts val="0"/>
              </a:spcAft>
              <a:buSzPts val="1800"/>
              <a:buChar char="●"/>
            </a:pPr>
            <a:r>
              <a:t/>
            </a:r>
            <a:endParaRPr/>
          </a:p>
        </p:txBody>
      </p:sp>
      <p:pic>
        <p:nvPicPr>
          <p:cNvPr id="113" name="Google Shape;113;p20"/>
          <p:cNvPicPr preferRelativeResize="0"/>
          <p:nvPr/>
        </p:nvPicPr>
        <p:blipFill>
          <a:blip r:embed="rId3">
            <a:alphaModFix/>
          </a:blip>
          <a:stretch>
            <a:fillRect/>
          </a:stretch>
        </p:blipFill>
        <p:spPr>
          <a:xfrm>
            <a:off x="4902000" y="1225225"/>
            <a:ext cx="3726667" cy="335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Development Concerns</a:t>
            </a:r>
            <a:endParaRPr/>
          </a:p>
        </p:txBody>
      </p:sp>
      <p:sp>
        <p:nvSpPr>
          <p:cNvPr id="119" name="Google Shape;119;p21"/>
          <p:cNvSpPr txBox="1"/>
          <p:nvPr>
            <p:ph idx="1" type="body"/>
          </p:nvPr>
        </p:nvSpPr>
        <p:spPr>
          <a:xfrm>
            <a:off x="311700" y="1225225"/>
            <a:ext cx="78081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Privacy Concerns</a:t>
            </a:r>
            <a:endParaRPr/>
          </a:p>
          <a:p>
            <a:pPr indent="-317500" lvl="1" marL="914400" rtl="0" algn="l">
              <a:spcBef>
                <a:spcPts val="0"/>
              </a:spcBef>
              <a:spcAft>
                <a:spcPts val="0"/>
              </a:spcAft>
              <a:buSzPts val="1400"/>
              <a:buChar char="○"/>
            </a:pPr>
            <a:r>
              <a:rPr lang="en"/>
              <a:t>What type of data does your application record and how is it used?</a:t>
            </a:r>
            <a:endParaRPr/>
          </a:p>
          <a:p>
            <a:pPr indent="-317500" lvl="1" marL="914400" rtl="0" algn="l">
              <a:spcBef>
                <a:spcPts val="0"/>
              </a:spcBef>
              <a:spcAft>
                <a:spcPts val="0"/>
              </a:spcAft>
              <a:buSzPts val="1400"/>
              <a:buChar char="○"/>
            </a:pPr>
            <a:r>
              <a:rPr lang="en"/>
              <a:t>How do I know my information is secure while using the app?</a:t>
            </a:r>
            <a:endParaRPr/>
          </a:p>
          <a:p>
            <a:pPr indent="-342900" lvl="0" marL="457200" rtl="0" algn="l">
              <a:spcBef>
                <a:spcPts val="0"/>
              </a:spcBef>
              <a:spcAft>
                <a:spcPts val="0"/>
              </a:spcAft>
              <a:buSzPts val="1800"/>
              <a:buChar char="●"/>
            </a:pPr>
            <a:r>
              <a:rPr lang="en"/>
              <a:t>Class Schedule Integration</a:t>
            </a:r>
            <a:endParaRPr/>
          </a:p>
          <a:p>
            <a:pPr indent="-342900" lvl="0" marL="457200" rtl="0" algn="l">
              <a:spcBef>
                <a:spcPts val="0"/>
              </a:spcBef>
              <a:spcAft>
                <a:spcPts val="0"/>
              </a:spcAft>
              <a:buSzPts val="1800"/>
              <a:buChar char="●"/>
            </a:pPr>
            <a:r>
              <a:rPr lang="en"/>
              <a:t>ADA Compliance</a:t>
            </a:r>
            <a:endParaRPr/>
          </a:p>
          <a:p>
            <a:pPr indent="-342900" lvl="0" marL="457200" rtl="0" algn="l">
              <a:spcBef>
                <a:spcPts val="0"/>
              </a:spcBef>
              <a:spcAft>
                <a:spcPts val="0"/>
              </a:spcAft>
              <a:buSzPts val="1800"/>
              <a:buChar char="●"/>
            </a:pPr>
            <a:r>
              <a:rPr lang="en"/>
              <a:t>Videos of key locations and landmarks around campus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