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0" r:id="rId4"/>
  </p:sldMasterIdLst>
  <p:notesMasterIdLst>
    <p:notesMasterId r:id="rId45"/>
  </p:notesMasterIdLst>
  <p:sldIdLst>
    <p:sldId id="256" r:id="rId5"/>
    <p:sldId id="257" r:id="rId6"/>
    <p:sldId id="258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68" r:id="rId15"/>
    <p:sldId id="269" r:id="rId16"/>
    <p:sldId id="280" r:id="rId17"/>
    <p:sldId id="270" r:id="rId18"/>
    <p:sldId id="300" r:id="rId19"/>
    <p:sldId id="281" r:id="rId20"/>
    <p:sldId id="282" r:id="rId21"/>
    <p:sldId id="271" r:id="rId22"/>
    <p:sldId id="283" r:id="rId23"/>
    <p:sldId id="284" r:id="rId24"/>
    <p:sldId id="286" r:id="rId25"/>
    <p:sldId id="287" r:id="rId26"/>
    <p:sldId id="272" r:id="rId27"/>
    <p:sldId id="288" r:id="rId28"/>
    <p:sldId id="289" r:id="rId29"/>
    <p:sldId id="290" r:id="rId30"/>
    <p:sldId id="291" r:id="rId31"/>
    <p:sldId id="273" r:id="rId32"/>
    <p:sldId id="292" r:id="rId33"/>
    <p:sldId id="293" r:id="rId34"/>
    <p:sldId id="294" r:id="rId35"/>
    <p:sldId id="296" r:id="rId36"/>
    <p:sldId id="297" r:id="rId37"/>
    <p:sldId id="298" r:id="rId38"/>
    <p:sldId id="274" r:id="rId39"/>
    <p:sldId id="295" r:id="rId40"/>
    <p:sldId id="299" r:id="rId41"/>
    <p:sldId id="276" r:id="rId42"/>
    <p:sldId id="301" r:id="rId43"/>
    <p:sldId id="277" r:id="rId44"/>
  </p:sldIdLst>
  <p:sldSz cx="9144000" cy="5143500" type="screen16x9"/>
  <p:notesSz cx="6858000" cy="942975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Lobster" panose="020B0604020202020204" charset="0"/>
      <p:regular r:id="rId52"/>
    </p:embeddedFont>
    <p:embeddedFont>
      <p:font typeface="Roboto" panose="02000000000000000000" pitchFamily="2" charset="0"/>
      <p:regular r:id="rId53"/>
      <p:bold r:id="rId54"/>
      <p:italic r:id="rId55"/>
      <p:boldItalic r:id="rId56"/>
    </p:embeddedFont>
    <p:embeddedFont>
      <p:font typeface="Rockwell Nova Extra Bold" panose="02060903020205020403" pitchFamily="18" charset="0"/>
      <p:bold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39BAB-EDD5-454B-AD01-DA80ECA10DFB}" v="436" dt="2019-11-04T19:55:00.612"/>
    <p1510:client id="{159F7C45-2421-4A3D-88E6-F0CD76864A67}" v="548" dt="2019-10-12T22:58:21.579"/>
    <p1510:client id="{491B26CF-6BEF-478E-AB15-49D7890A990C}" v="238" dt="2019-10-11T00:57:50.966"/>
    <p1510:client id="{7B79A525-CDF8-44C6-8ADD-83250F51F7D5}" v="62" dt="2019-11-03T18:51:48.989"/>
    <p1510:client id="{84A7BED2-882C-4584-BA79-C96E7158B42C}" v="6" dt="2019-10-15T19:32:23.587"/>
    <p1510:client id="{CAE97513-F2FA-4512-97A7-E843638D1A87}" v="834" dt="2019-10-13T20:38:36.360"/>
    <p1510:client id="{DF62C0A2-A7F0-4408-82A5-74AFAC78E7CC}" v="403" dt="2019-10-24T17:05:35.589"/>
  </p1510:revLst>
</p1510:revInfo>
</file>

<file path=ppt/tableStyles.xml><?xml version="1.0" encoding="utf-8"?>
<a:tblStyleLst xmlns:a="http://schemas.openxmlformats.org/drawingml/2006/main" def="{F23A5BBC-1AF9-4DFE-A99D-1D4C7D460648}">
  <a:tblStyle styleId="{F23A5BBC-1AF9-4DFE-A99D-1D4C7D4606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9.fntdata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7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b911af0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b911af0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1de8d0c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1de8d0c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b911af0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b911af0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1de8d0c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1de8d0c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71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ad41fde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ad41fde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1de8d0c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1de8d0c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659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1de8d0c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1de8d0c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50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1de8d0c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1de8d0c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78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ad41fde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ad41fde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5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1de8d0c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1de8d0c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ad41fde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ad41fde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ad41fde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ad41fde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ad41fde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ad41fde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bdcb89b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bdcb89b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Kimia 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1de8d0c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1de8d0c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94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6bdcb89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6bdcb89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1de8d0c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1de8d0c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ad41fde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ad41fde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for Kimia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ad41fde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ad41fde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bdcb89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bdcb89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421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1de8d0c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1de8d0c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b911af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b911af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1de8d0c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1de8d0c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7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1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bg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7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bg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97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3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3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9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0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.howstuffworks.com/question599.ht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Relational_database" TargetMode="External"/><Relationship Id="rId5" Type="http://schemas.openxmlformats.org/officeDocument/2006/relationships/hyperlink" Target="https://www.sisense.com/glossary/relational-database/" TargetMode="External"/><Relationship Id="rId4" Type="http://schemas.openxmlformats.org/officeDocument/2006/relationships/hyperlink" Target="https://searchdatamanagement.techtarget.com/definition/relational-databa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9022" y="751118"/>
            <a:ext cx="9014825" cy="1363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ckwell Nova Extra Bold"/>
                <a:sym typeface="Lobster"/>
              </a:rPr>
              <a:t>Relational </a:t>
            </a:r>
            <a:r>
              <a:rPr lang="en-US" sz="4800" dirty="0">
                <a:latin typeface="Rockwell Nova Extra Bold"/>
                <a:sym typeface="Lobster"/>
              </a:rPr>
              <a:t>Database Normalization</a:t>
            </a:r>
            <a:endParaRPr lang="en-US" sz="4800" dirty="0">
              <a:latin typeface="Rockwell Nova Extra Bold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622175"/>
            <a:ext cx="7174200" cy="24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Presented by: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Raymond Delgado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000">
            <a:off x="5797477" y="2667957"/>
            <a:ext cx="2835562" cy="2050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628650" y="-16669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ckwell Nova Extra Bold"/>
                <a:ea typeface="Lobster"/>
                <a:cs typeface="Lobster"/>
                <a:sym typeface="Lobster"/>
              </a:rPr>
              <a:t>Transformation from 1st to 2nd</a:t>
            </a:r>
            <a:endParaRPr sz="2400" dirty="0">
              <a:latin typeface="Rockwell Nova Extra Bold"/>
              <a:ea typeface="Lobster"/>
              <a:cs typeface="Lobster"/>
              <a:sym typeface="Lobster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675" y="771450"/>
            <a:ext cx="4284350" cy="41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75" y="665588"/>
            <a:ext cx="4419600" cy="447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 Nova Extra Bold"/>
                <a:ea typeface="Lobster"/>
                <a:cs typeface="Lobster"/>
                <a:sym typeface="Lobster"/>
              </a:rPr>
              <a:t>3rd Normal Form</a:t>
            </a:r>
            <a:endParaRPr dirty="0">
              <a:latin typeface="Rockwell Nova Extra Bold"/>
              <a:ea typeface="Lobster"/>
              <a:cs typeface="Lobster"/>
              <a:sym typeface="Lobster"/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71900" y="1845923"/>
            <a:ext cx="8354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dirty="0">
                <a:solidFill>
                  <a:schemeClr val="bg1"/>
                </a:solidFill>
              </a:rPr>
              <a:t>3rd Normal Form: Must be in 2nd normal form &amp; cannot have any transitive dependencies</a:t>
            </a:r>
            <a:endParaRPr lang="en" sz="1600" dirty="0">
              <a:solidFill>
                <a:schemeClr val="bg1"/>
              </a:solidFill>
              <a:cs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600" dirty="0">
                <a:solidFill>
                  <a:schemeClr val="bg1"/>
                </a:solidFill>
              </a:rPr>
              <a:t>Transitive Dependency: A </a:t>
            </a:r>
            <a:r>
              <a:rPr lang="en-US" sz="1600" dirty="0">
                <a:solidFill>
                  <a:schemeClr val="bg1"/>
                </a:solidFill>
              </a:rPr>
              <a:t>non-key field is dependent on another non-key field.</a:t>
            </a:r>
            <a:endParaRPr sz="1600">
              <a:solidFill>
                <a:schemeClr val="bg1"/>
              </a:solidFill>
              <a:cs typeface="Calibri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1600" b="1" dirty="0">
                <a:solidFill>
                  <a:schemeClr val="bg1"/>
                </a:solidFill>
              </a:rPr>
              <a:t>Process</a:t>
            </a:r>
            <a:r>
              <a:rPr lang="en" sz="1600" dirty="0">
                <a:solidFill>
                  <a:schemeClr val="bg1"/>
                </a:solidFill>
              </a:rPr>
              <a:t>: Create a new entity</a:t>
            </a:r>
            <a:endParaRPr sz="1600" dirty="0">
              <a:solidFill>
                <a:schemeClr val="bg1"/>
              </a:solidFill>
              <a:cs typeface="Calibri" panose="020F0502020204030204"/>
            </a:endParaRPr>
          </a:p>
          <a:p>
            <a:pPr marL="1016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614363" y="-135731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ckwell Nova Extra Bold"/>
                <a:ea typeface="Lobster"/>
                <a:cs typeface="Lobster"/>
                <a:sym typeface="Lobster"/>
              </a:rPr>
              <a:t>Transformation from 2nd to 3rd</a:t>
            </a:r>
            <a:endParaRPr sz="2400" dirty="0">
              <a:latin typeface="Rockwell Nova Extra Bold"/>
              <a:ea typeface="Lobster"/>
              <a:cs typeface="Lobster"/>
              <a:sym typeface="Lobster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25" y="585675"/>
            <a:ext cx="4582125" cy="45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738075"/>
            <a:ext cx="424447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Rockwell Nova Extra Bold"/>
                <a:ea typeface="Lobster"/>
                <a:cs typeface="Lobster"/>
              </a:rPr>
              <a:t>Please Note:</a:t>
            </a:r>
            <a:r>
              <a:rPr lang="en" dirty="0">
                <a:latin typeface="Lobster"/>
                <a:ea typeface="Lobster"/>
                <a:cs typeface="Lobster"/>
              </a:rPr>
              <a:t>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28462-FB74-4AAB-BEF7-647247B63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>
                <a:solidFill>
                  <a:schemeClr val="bg1"/>
                </a:solidFill>
              </a:rPr>
              <a:t>The following example focuses on how to normalize an unnormalize table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bg1"/>
                </a:solidFill>
              </a:rPr>
              <a:t>Meaning, this example does not represent a finish database.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bg1"/>
                </a:solidFill>
              </a:rPr>
              <a:t>The SQL statements lack key features, most notable the needed constraints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95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Rockwell Nova Extra Bold"/>
              </a:rPr>
              <a:t>Case Study: Normalize this Student Table</a:t>
            </a:r>
            <a:endParaRPr lang="en-US" sz="2000">
              <a:solidFill>
                <a:schemeClr val="tx1"/>
              </a:solidFill>
              <a:latin typeface="Rockwell Nova Extra Bold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26326C-9530-45EF-8334-CD20926452BF}"/>
              </a:ext>
            </a:extLst>
          </p:cNvPr>
          <p:cNvSpPr/>
          <p:nvPr/>
        </p:nvSpPr>
        <p:spPr>
          <a:xfrm>
            <a:off x="923307" y="741465"/>
            <a:ext cx="6642756" cy="295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Student</a:t>
            </a:r>
          </a:p>
          <a:p>
            <a:pPr algn="ctr"/>
            <a:r>
              <a:rPr lang="en-US" u="sng" dirty="0">
                <a:cs typeface="Arial"/>
              </a:rPr>
              <a:t>CIN</a:t>
            </a:r>
          </a:p>
          <a:p>
            <a:pPr algn="ctr"/>
            <a:r>
              <a:rPr lang="en-US" dirty="0" err="1">
                <a:cs typeface="Arial"/>
              </a:rPr>
              <a:t>First_Name</a:t>
            </a:r>
            <a:endParaRPr lang="en-US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Last_Name</a:t>
            </a:r>
            <a:endParaRPr lang="en-US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School_ID</a:t>
            </a:r>
          </a:p>
          <a:p>
            <a:pPr algn="ctr"/>
            <a:r>
              <a:rPr lang="en-US" dirty="0" err="1">
                <a:cs typeface="Arial"/>
              </a:rPr>
              <a:t>School_address</a:t>
            </a:r>
            <a:endParaRPr lang="en-US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Skill</a:t>
            </a:r>
          </a:p>
          <a:p>
            <a:pPr algn="ctr"/>
            <a:r>
              <a:rPr lang="en-US" dirty="0" err="1">
                <a:cs typeface="Arial"/>
              </a:rPr>
              <a:t>How_hard_is_skill</a:t>
            </a:r>
            <a:endParaRPr lang="en-US"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 Nova Extra Bold"/>
                <a:ea typeface="Lobster"/>
                <a:cs typeface="Lobster"/>
                <a:sym typeface="Lobster"/>
              </a:rPr>
              <a:t>S</a:t>
            </a:r>
            <a:r>
              <a:rPr lang="en-US" sz="3600" dirty="0">
                <a:latin typeface="Rockwell Nova Extra Bold"/>
                <a:ea typeface="Lobster"/>
                <a:cs typeface="Lobster"/>
                <a:sym typeface="Lobster"/>
              </a:rPr>
              <a:t>QL Statement to create the Student Table</a:t>
            </a:r>
            <a:endParaRPr lang="en-US" sz="3600" dirty="0">
              <a:latin typeface="Rockwell Nova Extra Bold"/>
              <a:ea typeface="Lobster"/>
              <a:cs typeface="Lobster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28462-FB74-4AAB-BEF7-647247B6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9192" y="1867948"/>
            <a:ext cx="9641091" cy="3335314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CREATE TABLE IF NOT EXISTS student (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cin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 INTEGER PRIMARY KEY,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first_name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 TEXT,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last_name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 TEXT,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school_id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 INTEGER,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school_address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 INTEGER, 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    skill TEXT,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how_hard_is_skill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 TEXT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)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035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ockwell Nova Extra Bold"/>
                <a:ea typeface="Lobster"/>
                <a:cs typeface="Lobster"/>
                <a:sym typeface="Lobster"/>
              </a:rPr>
              <a:t>S</a:t>
            </a:r>
            <a:r>
              <a:rPr lang="en-US" sz="3200" dirty="0">
                <a:latin typeface="Rockwell Nova Extra Bold"/>
                <a:ea typeface="Lobster"/>
                <a:cs typeface="Lobster"/>
                <a:sym typeface="Lobster"/>
              </a:rPr>
              <a:t>QL Statement to insert data into the Student Table</a:t>
            </a:r>
            <a:endParaRPr lang="en-US" sz="3200" dirty="0">
              <a:latin typeface="Rockwell Nova Extra Bold"/>
              <a:ea typeface="Lobster"/>
              <a:cs typeface="Lobst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1DA82-5D71-4465-A3E4-FF32FACF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706" y="1878132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INSERT INTO student (</a:t>
            </a:r>
            <a:r>
              <a:rPr lang="en-US" sz="1400" dirty="0" err="1">
                <a:solidFill>
                  <a:schemeClr val="bg1"/>
                </a:solidFill>
              </a:rPr>
              <a:t>cin</a:t>
            </a:r>
            <a:r>
              <a:rPr lang="en-US" sz="1400" dirty="0">
                <a:solidFill>
                  <a:schemeClr val="bg1"/>
                </a:solidFill>
              </a:rPr>
              <a:t>,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first_name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last_name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school_id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school_address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skill, 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bg1"/>
                </a:solidFill>
              </a:rPr>
              <a:t>how_hard_is_skill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VALUES('123456789',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'Tom',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'King',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'145789022',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'2259 </a:t>
            </a:r>
            <a:r>
              <a:rPr lang="en-US" sz="1400" dirty="0" err="1">
                <a:solidFill>
                  <a:schemeClr val="bg1"/>
                </a:solidFill>
              </a:rPr>
              <a:t>NotReal</a:t>
            </a:r>
            <a:r>
              <a:rPr lang="en-US" sz="1400" dirty="0">
                <a:solidFill>
                  <a:schemeClr val="bg1"/>
                </a:solidFill>
              </a:rPr>
              <a:t> Ave.',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'English Java SQL',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'VE E H'); 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CEAE8-539D-429D-B28F-8FC0AE4B6266}"/>
              </a:ext>
            </a:extLst>
          </p:cNvPr>
          <p:cNvSpPr txBox="1"/>
          <p:nvPr/>
        </p:nvSpPr>
        <p:spPr>
          <a:xfrm>
            <a:off x="2811441" y="1884103"/>
            <a:ext cx="229582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INTO student(</a:t>
            </a:r>
            <a:r>
              <a:rPr lang="en-US" dirty="0" err="1">
                <a:solidFill>
                  <a:schemeClr val="bg1"/>
                </a:solidFill>
              </a:rPr>
              <a:t>cin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school_id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school_address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</a:rPr>
              <a:t>skill, </a:t>
            </a:r>
            <a:r>
              <a:rPr lang="en-US" dirty="0" err="1">
                <a:solidFill>
                  <a:schemeClr val="bg1"/>
                </a:solidFill>
              </a:rPr>
              <a:t>how_hard_is_skill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VALUES('222444666',</a:t>
            </a:r>
          </a:p>
          <a:p>
            <a:r>
              <a:rPr lang="en-US" dirty="0">
                <a:solidFill>
                  <a:schemeClr val="bg1"/>
                </a:solidFill>
              </a:rPr>
              <a:t>    'Sam',</a:t>
            </a:r>
          </a:p>
          <a:p>
            <a:r>
              <a:rPr lang="en-US" dirty="0">
                <a:solidFill>
                  <a:schemeClr val="bg1"/>
                </a:solidFill>
              </a:rPr>
              <a:t>    'Pam',</a:t>
            </a:r>
          </a:p>
          <a:p>
            <a:r>
              <a:rPr lang="en-US" dirty="0">
                <a:solidFill>
                  <a:schemeClr val="bg1"/>
                </a:solidFill>
              </a:rPr>
              <a:t>    '100200300',</a:t>
            </a:r>
          </a:p>
          <a:p>
            <a:r>
              <a:rPr lang="en-US" dirty="0">
                <a:solidFill>
                  <a:schemeClr val="bg1"/>
                </a:solidFill>
              </a:rPr>
              <a:t>    '1234 Fake St.',</a:t>
            </a:r>
          </a:p>
          <a:p>
            <a:r>
              <a:rPr lang="en-US" dirty="0">
                <a:solidFill>
                  <a:schemeClr val="bg1"/>
                </a:solidFill>
              </a:rPr>
              <a:t>    'Python',</a:t>
            </a:r>
          </a:p>
          <a:p>
            <a:r>
              <a:rPr lang="en-US" dirty="0">
                <a:solidFill>
                  <a:schemeClr val="bg1"/>
                </a:solidFill>
              </a:rPr>
              <a:t>'VH');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19D67-3EDD-4BCE-BD99-3E1644811B62}"/>
              </a:ext>
            </a:extLst>
          </p:cNvPr>
          <p:cNvSpPr txBox="1"/>
          <p:nvPr/>
        </p:nvSpPr>
        <p:spPr>
          <a:xfrm>
            <a:off x="6348486" y="1904522"/>
            <a:ext cx="234551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INTO student (</a:t>
            </a:r>
            <a:r>
              <a:rPr lang="en-US" dirty="0" err="1">
                <a:solidFill>
                  <a:schemeClr val="bg1"/>
                </a:solidFill>
              </a:rPr>
              <a:t>cin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school_id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school_address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</a:rPr>
              <a:t>skill, </a:t>
            </a:r>
            <a:r>
              <a:rPr lang="en-US" dirty="0" err="1">
                <a:solidFill>
                  <a:schemeClr val="bg1"/>
                </a:solidFill>
              </a:rPr>
              <a:t>how_hard_is_skill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VALUES('111222333',</a:t>
            </a:r>
          </a:p>
          <a:p>
            <a:r>
              <a:rPr lang="en-US" dirty="0">
                <a:solidFill>
                  <a:schemeClr val="bg1"/>
                </a:solidFill>
              </a:rPr>
              <a:t>    'Kate',</a:t>
            </a:r>
          </a:p>
          <a:p>
            <a:r>
              <a:rPr lang="en-US" dirty="0">
                <a:solidFill>
                  <a:schemeClr val="bg1"/>
                </a:solidFill>
              </a:rPr>
              <a:t>    'Late',</a:t>
            </a:r>
          </a:p>
          <a:p>
            <a:r>
              <a:rPr lang="en-US" dirty="0">
                <a:solidFill>
                  <a:schemeClr val="bg1"/>
                </a:solidFill>
              </a:rPr>
              <a:t>    '999888777',</a:t>
            </a:r>
          </a:p>
          <a:p>
            <a:r>
              <a:rPr lang="en-US" dirty="0">
                <a:solidFill>
                  <a:schemeClr val="bg1"/>
                </a:solidFill>
              </a:rPr>
              <a:t>    '4321 </a:t>
            </a:r>
            <a:r>
              <a:rPr lang="en-US" dirty="0" err="1">
                <a:solidFill>
                  <a:schemeClr val="bg1"/>
                </a:solidFill>
              </a:rPr>
              <a:t>Noname</a:t>
            </a:r>
            <a:r>
              <a:rPr lang="en-US" dirty="0">
                <a:solidFill>
                  <a:schemeClr val="bg1"/>
                </a:solidFill>
              </a:rPr>
              <a:t> Ave.',</a:t>
            </a:r>
          </a:p>
          <a:p>
            <a:r>
              <a:rPr lang="en-US" dirty="0">
                <a:solidFill>
                  <a:schemeClr val="bg1"/>
                </a:solidFill>
              </a:rPr>
              <a:t>    'HTML', </a:t>
            </a:r>
          </a:p>
          <a:p>
            <a:r>
              <a:rPr lang="en-US" dirty="0">
                <a:solidFill>
                  <a:schemeClr val="bg1"/>
                </a:solidFill>
              </a:rPr>
              <a:t>'E');</a:t>
            </a:r>
          </a:p>
        </p:txBody>
      </p:sp>
    </p:spTree>
    <p:extLst>
      <p:ext uri="{BB962C8B-B14F-4D97-AF65-F5344CB8AC3E}">
        <p14:creationId xmlns:p14="http://schemas.microsoft.com/office/powerpoint/2010/main" val="235599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ockwell Nova Extra Bold"/>
                <a:ea typeface="Lobster"/>
                <a:cs typeface="Lobster"/>
                <a:sym typeface="Lobster"/>
              </a:rPr>
              <a:t>The Unnormalize Student Table</a:t>
            </a:r>
            <a:endParaRPr lang="en-US" sz="4000" dirty="0">
              <a:latin typeface="Rockwell Nova Extra Bold"/>
              <a:ea typeface="Lobster"/>
              <a:cs typeface="Lobs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612D1-06E8-4A1F-AC10-BF0CB086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96143"/>
            <a:ext cx="9144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0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  <a:latin typeface="Rockwell Nova Extra Bold"/>
              </a:rPr>
              <a:t>Normal Form 1: Move repeating groups to an attributive entity</a:t>
            </a:r>
            <a:endParaRPr lang="en-US" sz="1800" dirty="0">
              <a:solidFill>
                <a:schemeClr val="tx1"/>
              </a:solidFill>
              <a:latin typeface="Rockwell Nova Extra 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D1062C-B2BF-4106-80A4-0C098DAC4582}"/>
              </a:ext>
            </a:extLst>
          </p:cNvPr>
          <p:cNvSpPr/>
          <p:nvPr/>
        </p:nvSpPr>
        <p:spPr>
          <a:xfrm>
            <a:off x="2969" y="1476251"/>
            <a:ext cx="3206335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Student</a:t>
            </a:r>
          </a:p>
          <a:p>
            <a:pPr algn="ctr"/>
            <a:r>
              <a:rPr lang="en-US" u="sng" dirty="0">
                <a:cs typeface="Arial"/>
              </a:rPr>
              <a:t>CIN</a:t>
            </a:r>
          </a:p>
          <a:p>
            <a:pPr algn="ctr"/>
            <a:r>
              <a:rPr lang="en-US" dirty="0" err="1">
                <a:cs typeface="Arial"/>
              </a:rPr>
              <a:t>First_Name</a:t>
            </a:r>
            <a:endParaRPr lang="en-US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Last_Name</a:t>
            </a:r>
            <a:endParaRPr lang="en-US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School_ID</a:t>
            </a:r>
          </a:p>
          <a:p>
            <a:pPr algn="ctr"/>
            <a:r>
              <a:rPr lang="en-US" dirty="0" err="1">
                <a:cs typeface="Arial"/>
              </a:rPr>
              <a:t>School_address</a:t>
            </a:r>
            <a:endParaRPr lang="en-US"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BEF56-FCA7-4F1E-8761-6245E72967B4}"/>
              </a:ext>
            </a:extLst>
          </p:cNvPr>
          <p:cNvSpPr/>
          <p:nvPr/>
        </p:nvSpPr>
        <p:spPr>
          <a:xfrm>
            <a:off x="5332021" y="1461406"/>
            <a:ext cx="3206335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E7F122-8E53-4DA4-9F86-A33C89FECFBC}"/>
              </a:ext>
            </a:extLst>
          </p:cNvPr>
          <p:cNvSpPr/>
          <p:nvPr/>
        </p:nvSpPr>
        <p:spPr>
          <a:xfrm>
            <a:off x="5332020" y="1476683"/>
            <a:ext cx="3206335" cy="14097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Student_has_skill</a:t>
            </a:r>
            <a:endParaRPr lang="en-US" dirty="0">
              <a:cs typeface="Arial"/>
            </a:endParaRPr>
          </a:p>
          <a:p>
            <a:pPr algn="ctr"/>
            <a:r>
              <a:rPr lang="en-US" u="sng" dirty="0">
                <a:cs typeface="Arial"/>
              </a:rPr>
              <a:t>CIN</a:t>
            </a:r>
          </a:p>
          <a:p>
            <a:pPr algn="ctr"/>
            <a:r>
              <a:rPr lang="en-US" u="sng" dirty="0">
                <a:cs typeface="Arial"/>
              </a:rPr>
              <a:t>Skill</a:t>
            </a:r>
          </a:p>
          <a:p>
            <a:pPr algn="ctr"/>
            <a:r>
              <a:rPr lang="en-US" dirty="0" err="1">
                <a:cs typeface="Arial"/>
              </a:rPr>
              <a:t>How_hard_is_skill</a:t>
            </a:r>
            <a:endParaRPr lang="en-US">
              <a:cs typeface="Arial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7147F55E-E130-4A29-ADE3-33F3EED1FEA9}"/>
              </a:ext>
            </a:extLst>
          </p:cNvPr>
          <p:cNvSpPr/>
          <p:nvPr/>
        </p:nvSpPr>
        <p:spPr>
          <a:xfrm rot="16080000">
            <a:off x="2879794" y="2895391"/>
            <a:ext cx="890648" cy="920337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DA0C43F-D9F1-452F-8A25-D41FBE5E2762}"/>
              </a:ext>
            </a:extLst>
          </p:cNvPr>
          <p:cNvSpPr/>
          <p:nvPr/>
        </p:nvSpPr>
        <p:spPr>
          <a:xfrm>
            <a:off x="3567421" y="2987224"/>
            <a:ext cx="1885207" cy="1269174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Knows </a:t>
            </a:r>
          </a:p>
          <a:p>
            <a:pPr algn="ctr"/>
            <a:r>
              <a:rPr lang="en-US" dirty="0">
                <a:cs typeface="Arial"/>
              </a:rPr>
              <a:t>Is known by</a:t>
            </a:r>
            <a:endParaRPr lang="en-US">
              <a:cs typeface="Arial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DE90D731-FC23-4151-8D59-DC7544C97C6B}"/>
              </a:ext>
            </a:extLst>
          </p:cNvPr>
          <p:cNvSpPr/>
          <p:nvPr/>
        </p:nvSpPr>
        <p:spPr>
          <a:xfrm rot="5340000" flipH="1">
            <a:off x="5173216" y="2895391"/>
            <a:ext cx="890648" cy="920337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19D0-1787-42B6-B444-575E8272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Rockwell Nova Extra Bold"/>
              </a:rPr>
              <a:t>SQL Statements to revise the Student Table</a:t>
            </a:r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BC31-859F-46CF-A7B3-1EB97E9F8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DROP TABLE IF EXISTS student;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CREATE TABLE IF NOT EXISTS </a:t>
            </a:r>
            <a:r>
              <a:rPr lang="en-US" sz="1800" dirty="0" err="1">
                <a:solidFill>
                  <a:schemeClr val="bg1"/>
                </a:solidFill>
              </a:rPr>
              <a:t>student_fn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cin</a:t>
            </a:r>
            <a:r>
              <a:rPr lang="en-US" sz="1800" dirty="0">
                <a:solidFill>
                  <a:schemeClr val="bg1"/>
                </a:solidFill>
              </a:rPr>
              <a:t> INTEGER PRIMARY KEY, </a:t>
            </a:r>
            <a:r>
              <a:rPr lang="en-US" sz="1800" dirty="0" err="1">
                <a:solidFill>
                  <a:schemeClr val="bg1"/>
                </a:solidFill>
              </a:rPr>
              <a:t>first_name</a:t>
            </a:r>
            <a:r>
              <a:rPr lang="en-US" sz="1800" dirty="0">
                <a:solidFill>
                  <a:schemeClr val="bg1"/>
                </a:solidFill>
              </a:rPr>
              <a:t> TEXT, </a:t>
            </a:r>
            <a:r>
              <a:rPr lang="en-US" sz="1800" dirty="0" err="1">
                <a:solidFill>
                  <a:schemeClr val="bg1"/>
                </a:solidFill>
              </a:rPr>
              <a:t>last_name</a:t>
            </a:r>
            <a:r>
              <a:rPr lang="en-US" sz="1800" dirty="0">
                <a:solidFill>
                  <a:schemeClr val="bg1"/>
                </a:solidFill>
              </a:rPr>
              <a:t> TEXT, </a:t>
            </a:r>
            <a:r>
              <a:rPr lang="en-US" sz="1800" dirty="0" err="1">
                <a:solidFill>
                  <a:schemeClr val="bg1"/>
                </a:solidFill>
              </a:rPr>
              <a:t>school_id</a:t>
            </a:r>
            <a:r>
              <a:rPr lang="en-US" sz="1800" dirty="0">
                <a:solidFill>
                  <a:schemeClr val="bg1"/>
                </a:solidFill>
              </a:rPr>
              <a:t> INTEGER, </a:t>
            </a:r>
            <a:r>
              <a:rPr lang="en-US" sz="1800" dirty="0" err="1">
                <a:solidFill>
                  <a:schemeClr val="bg1"/>
                </a:solidFill>
              </a:rPr>
              <a:t>school_address</a:t>
            </a:r>
            <a:r>
              <a:rPr lang="en-US" sz="1800" dirty="0">
                <a:solidFill>
                  <a:schemeClr val="bg1"/>
                </a:solidFill>
              </a:rPr>
              <a:t> INTEGER);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INSERT INTO </a:t>
            </a:r>
            <a:r>
              <a:rPr lang="en-US" sz="1800" dirty="0" err="1">
                <a:solidFill>
                  <a:schemeClr val="bg1"/>
                </a:solidFill>
              </a:rPr>
              <a:t>student_fn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cin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first_name</a:t>
            </a:r>
            <a:r>
              <a:rPr lang="en-US" sz="1800" dirty="0">
                <a:solidFill>
                  <a:schemeClr val="bg1"/>
                </a:solidFill>
              </a:rPr>
              <a:t>,  </a:t>
            </a:r>
            <a:r>
              <a:rPr lang="en-US" sz="1800" dirty="0" err="1">
                <a:solidFill>
                  <a:schemeClr val="bg1"/>
                </a:solidFill>
              </a:rPr>
              <a:t>last_name</a:t>
            </a:r>
            <a:r>
              <a:rPr lang="en-US" sz="1800" dirty="0">
                <a:solidFill>
                  <a:schemeClr val="bg1"/>
                </a:solidFill>
              </a:rPr>
              <a:t>,  </a:t>
            </a:r>
            <a:r>
              <a:rPr lang="en-US" sz="1800" dirty="0" err="1">
                <a:solidFill>
                  <a:schemeClr val="bg1"/>
                </a:solidFill>
              </a:rPr>
              <a:t>school_id</a:t>
            </a:r>
            <a:r>
              <a:rPr lang="en-US" sz="1800" dirty="0">
                <a:solidFill>
                  <a:schemeClr val="bg1"/>
                </a:solidFill>
              </a:rPr>
              <a:t>,  </a:t>
            </a:r>
            <a:r>
              <a:rPr lang="en-US" sz="1800" dirty="0" err="1">
                <a:solidFill>
                  <a:schemeClr val="bg1"/>
                </a:solidFill>
              </a:rPr>
              <a:t>school_address</a:t>
            </a:r>
            <a:r>
              <a:rPr lang="en-US" sz="1800" dirty="0">
                <a:solidFill>
                  <a:schemeClr val="bg1"/>
                </a:solidFill>
              </a:rPr>
              <a:t>) VALUES('123456789’, 'Tom’, 'King’, '145789022’, '2259 </a:t>
            </a:r>
            <a:r>
              <a:rPr lang="en-US" sz="1800" dirty="0" err="1">
                <a:solidFill>
                  <a:schemeClr val="bg1"/>
                </a:solidFill>
              </a:rPr>
              <a:t>NotReal</a:t>
            </a:r>
            <a:r>
              <a:rPr lang="en-US" sz="1800" dirty="0">
                <a:solidFill>
                  <a:schemeClr val="bg1"/>
                </a:solidFill>
              </a:rPr>
              <a:t> Ave.');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INSERT INTO </a:t>
            </a:r>
            <a:r>
              <a:rPr lang="en-US" sz="1800" dirty="0" err="1">
                <a:solidFill>
                  <a:schemeClr val="bg1"/>
                </a:solidFill>
              </a:rPr>
              <a:t>student_fn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cin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first_name</a:t>
            </a:r>
            <a:r>
              <a:rPr lang="en-US" sz="1800" dirty="0">
                <a:solidFill>
                  <a:schemeClr val="bg1"/>
                </a:solidFill>
              </a:rPr>
              <a:t>,  </a:t>
            </a:r>
            <a:r>
              <a:rPr lang="en-US" sz="1800" dirty="0" err="1">
                <a:solidFill>
                  <a:schemeClr val="bg1"/>
                </a:solidFill>
              </a:rPr>
              <a:t>last_name</a:t>
            </a:r>
            <a:r>
              <a:rPr lang="en-US" sz="1800" dirty="0">
                <a:solidFill>
                  <a:schemeClr val="bg1"/>
                </a:solidFill>
              </a:rPr>
              <a:t>,   </a:t>
            </a:r>
            <a:r>
              <a:rPr lang="en-US" sz="1800" dirty="0" err="1">
                <a:solidFill>
                  <a:schemeClr val="bg1"/>
                </a:solidFill>
              </a:rPr>
              <a:t>school_id</a:t>
            </a:r>
            <a:r>
              <a:rPr lang="en-US" sz="1800" dirty="0">
                <a:solidFill>
                  <a:schemeClr val="bg1"/>
                </a:solidFill>
              </a:rPr>
              <a:t>,  </a:t>
            </a:r>
            <a:r>
              <a:rPr lang="en-US" sz="1800" dirty="0" err="1">
                <a:solidFill>
                  <a:schemeClr val="bg1"/>
                </a:solidFill>
              </a:rPr>
              <a:t>school_address</a:t>
            </a:r>
            <a:r>
              <a:rPr lang="en-US" sz="1800" dirty="0">
                <a:solidFill>
                  <a:schemeClr val="bg1"/>
                </a:solidFill>
              </a:rPr>
              <a:t>) VALUES('222444666’,  'Sam’, 'Pam’, '100200300’, '1234 Fake St.');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INSERT INTO </a:t>
            </a:r>
            <a:r>
              <a:rPr lang="en-US" sz="1800" dirty="0" err="1">
                <a:solidFill>
                  <a:schemeClr val="bg1"/>
                </a:solidFill>
              </a:rPr>
              <a:t>student_fn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cin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first_name</a:t>
            </a:r>
            <a:r>
              <a:rPr lang="en-US" sz="1800" dirty="0">
                <a:solidFill>
                  <a:schemeClr val="bg1"/>
                </a:solidFill>
              </a:rPr>
              <a:t>,  </a:t>
            </a:r>
            <a:r>
              <a:rPr lang="en-US" sz="1800" dirty="0" err="1">
                <a:solidFill>
                  <a:schemeClr val="bg1"/>
                </a:solidFill>
              </a:rPr>
              <a:t>last_name</a:t>
            </a:r>
            <a:r>
              <a:rPr lang="en-US" sz="1800" dirty="0">
                <a:solidFill>
                  <a:schemeClr val="bg1"/>
                </a:solidFill>
              </a:rPr>
              <a:t>,  </a:t>
            </a:r>
            <a:r>
              <a:rPr lang="en-US" sz="1800" dirty="0" err="1">
                <a:solidFill>
                  <a:schemeClr val="bg1"/>
                </a:solidFill>
              </a:rPr>
              <a:t>school_id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school_address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VALUES('111222333’,  'Kate’, 'Late’,  '999888777’, '4321 </a:t>
            </a:r>
            <a:r>
              <a:rPr lang="en-US" sz="1800" dirty="0" err="1">
                <a:solidFill>
                  <a:schemeClr val="bg1"/>
                </a:solidFill>
              </a:rPr>
              <a:t>Noname</a:t>
            </a:r>
            <a:r>
              <a:rPr lang="en-US" sz="1800" dirty="0">
                <a:solidFill>
                  <a:schemeClr val="bg1"/>
                </a:solidFill>
              </a:rPr>
              <a:t> Ave.');</a:t>
            </a:r>
          </a:p>
        </p:txBody>
      </p:sp>
    </p:spTree>
    <p:extLst>
      <p:ext uri="{BB962C8B-B14F-4D97-AF65-F5344CB8AC3E}">
        <p14:creationId xmlns:p14="http://schemas.microsoft.com/office/powerpoint/2010/main" val="367219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83602" y="1470564"/>
            <a:ext cx="2088905" cy="2022789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</a:pPr>
            <a:r>
              <a:rPr lang="en-US" sz="2700" kern="1200" dirty="0">
                <a:solidFill>
                  <a:srgbClr val="FFFFFF"/>
                </a:solidFill>
                <a:latin typeface="Rockwell Nova Extra Bold"/>
                <a:sym typeface="Lobster"/>
              </a:rPr>
              <a:t>Topics Covered</a:t>
            </a:r>
            <a:endParaRPr lang="en-US" sz="2700" kern="1200" dirty="0">
              <a:solidFill>
                <a:srgbClr val="FFFFFF"/>
              </a:solidFill>
              <a:latin typeface="Rockwell Nova Extra Bold"/>
            </a:endParaRPr>
          </a:p>
        </p:txBody>
      </p:sp>
      <p:graphicFrame>
        <p:nvGraphicFramePr>
          <p:cNvPr id="251" name="Table 251">
            <a:extLst>
              <a:ext uri="{FF2B5EF4-FFF2-40B4-BE49-F238E27FC236}">
                <a16:creationId xmlns:a16="http://schemas.microsoft.com/office/drawing/2014/main" id="{84E08DE0-B47F-4A7E-AAE1-38E6244E9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26515"/>
              </p:ext>
            </p:extLst>
          </p:nvPr>
        </p:nvGraphicFramePr>
        <p:xfrm>
          <a:off x="4075481" y="1215337"/>
          <a:ext cx="4442460" cy="384962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2460">
                  <a:extLst>
                    <a:ext uri="{9D8B030D-6E8A-4147-A177-3AD203B41FA5}">
                      <a16:colId xmlns:a16="http://schemas.microsoft.com/office/drawing/2014/main" val="175805842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 dirty="0"/>
                        <a:t>Types of entities 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7046407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dirty="0"/>
                        <a:t>Types of relationship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0649132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dirty="0"/>
                        <a:t>Types of Keys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75903358"/>
                  </a:ext>
                </a:extLst>
              </a:tr>
              <a:tr h="7376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 dirty="0">
                          <a:latin typeface="Calibri"/>
                        </a:rPr>
                        <a:t>Normal Forms 1-3</a:t>
                      </a:r>
                      <a:endParaRPr lang="en-US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99274095"/>
                  </a:ext>
                </a:extLst>
              </a:tr>
              <a:tr h="7376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Case study: How to normalize an unnormalize table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7330033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Rockwell Nova Extra Bold"/>
              </a:rPr>
              <a:t>SQL statement to </a:t>
            </a:r>
            <a:r>
              <a:rPr lang="en-US" sz="4000" dirty="0" err="1">
                <a:latin typeface="Rockwell Nova Extra Bold"/>
              </a:rPr>
              <a:t>student_has_skill_table</a:t>
            </a:r>
            <a:endParaRPr lang="en-US" sz="4000">
              <a:latin typeface="Rockwell Nova Extra Bold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E87EC-BE3D-4BCA-BC72-A6735ACF8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500650" cy="29863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sz="1600" dirty="0">
                <a:solidFill>
                  <a:schemeClr val="bg1"/>
                </a:solidFill>
                <a:cs typeface="Calibri"/>
              </a:rPr>
              <a:t>CREATE TABLE IF NOT EXISTS 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student_has_skill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(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cin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 INTEGER, skill TEXT, 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how_hard_is_skill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 TEXT);</a:t>
            </a:r>
          </a:p>
        </p:txBody>
      </p:sp>
    </p:spTree>
    <p:extLst>
      <p:ext uri="{BB962C8B-B14F-4D97-AF65-F5344CB8AC3E}">
        <p14:creationId xmlns:p14="http://schemas.microsoft.com/office/powerpoint/2010/main" val="47520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Rockwell Nova Extra Bold"/>
              </a:rPr>
              <a:t>SQL statement to insert data into the  </a:t>
            </a:r>
            <a:r>
              <a:rPr lang="en-US" sz="2800" err="1">
                <a:latin typeface="Rockwell Nova Extra Bold"/>
              </a:rPr>
              <a:t>Student_has_skill</a:t>
            </a:r>
            <a:r>
              <a:rPr lang="en-US" sz="2800" dirty="0">
                <a:latin typeface="Rockwell Nova Extra Bold"/>
              </a:rPr>
              <a:t> table</a:t>
            </a:r>
            <a:endParaRPr lang="en-US" sz="28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DF5E-5FAB-4930-B532-590DCC0FF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INSERT INTO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student_has_skill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(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cin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, skill,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how_hard_is_skill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) VALUES ('123456789', 'English', 'VE');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INSERT INTO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student_has_skill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(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cin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, skill,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how_hard_is_skill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) VALUES ('123456789', 'Java', 'E');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INSERT INTO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student_has_skill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(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cin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, skill,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how_hard_is_skill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) VALUES ('123456789', 'SQL', 'H');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INSERT INTO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student_has_skill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(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cin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, skill,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how_hard_is_skill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) VALUES ('222444666', 'Python', 'VH');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/>
              </a:rPr>
              <a:t>INSERT INTO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student_has_skill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(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cin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, skill,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how_hard_is_skill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) VALUES ('111222333', 'HTML', 'E');</a:t>
            </a:r>
          </a:p>
        </p:txBody>
      </p:sp>
    </p:spTree>
    <p:extLst>
      <p:ext uri="{BB962C8B-B14F-4D97-AF65-F5344CB8AC3E}">
        <p14:creationId xmlns:p14="http://schemas.microsoft.com/office/powerpoint/2010/main" val="248337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Rockwell Nova Extra Bold"/>
              </a:rPr>
              <a:t>The New student table and </a:t>
            </a:r>
            <a:r>
              <a:rPr lang="en-US" sz="3600" dirty="0" err="1">
                <a:latin typeface="Rockwell Nova Extra Bold"/>
              </a:rPr>
              <a:t>student_has_skill</a:t>
            </a:r>
            <a:r>
              <a:rPr lang="en-US" sz="3600" dirty="0">
                <a:latin typeface="Rockwell Nova Extra Bold"/>
              </a:rPr>
              <a:t> table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8169D-7154-41E9-B0BB-0DE3F172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29" y="3285886"/>
            <a:ext cx="4342246" cy="1791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A1926-1607-43FD-BF66-0F5DBF89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85" y="1962768"/>
            <a:ext cx="5019533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3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Rockwell Nova Extra Bold"/>
              </a:rPr>
              <a:t>Normal Form 2: Create new entity (skill) and convert the attributive entity to an associative entity</a:t>
            </a:r>
            <a:endParaRPr lang="en-US" sz="1100">
              <a:solidFill>
                <a:schemeClr val="tx1"/>
              </a:solidFill>
              <a:latin typeface="Rockwell Nova Extra 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C9DF4-43C6-424A-A83E-A444E2CB6679}"/>
              </a:ext>
            </a:extLst>
          </p:cNvPr>
          <p:cNvSpPr/>
          <p:nvPr/>
        </p:nvSpPr>
        <p:spPr>
          <a:xfrm>
            <a:off x="54924" y="28946"/>
            <a:ext cx="3206335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Student</a:t>
            </a:r>
          </a:p>
          <a:p>
            <a:pPr algn="ctr"/>
            <a:r>
              <a:rPr lang="en-US" u="sng" dirty="0">
                <a:cs typeface="Arial"/>
              </a:rPr>
              <a:t>CIN</a:t>
            </a:r>
          </a:p>
          <a:p>
            <a:pPr algn="ctr"/>
            <a:r>
              <a:rPr lang="en-US" dirty="0" err="1">
                <a:cs typeface="Arial"/>
              </a:rPr>
              <a:t>First_Name</a:t>
            </a:r>
            <a:endParaRPr lang="en-US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Last_Name</a:t>
            </a:r>
            <a:endParaRPr lang="en-US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School_ID</a:t>
            </a:r>
          </a:p>
          <a:p>
            <a:pPr algn="ctr"/>
            <a:r>
              <a:rPr lang="en-US" dirty="0" err="1">
                <a:cs typeface="Arial"/>
              </a:rPr>
              <a:t>School_address</a:t>
            </a:r>
            <a:endParaRPr lang="en-US"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69D42-7D2E-48F0-AFF3-FD9BF3837A75}"/>
              </a:ext>
            </a:extLst>
          </p:cNvPr>
          <p:cNvSpPr/>
          <p:nvPr/>
        </p:nvSpPr>
        <p:spPr>
          <a:xfrm>
            <a:off x="5873833" y="28946"/>
            <a:ext cx="3206335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Skill</a:t>
            </a:r>
          </a:p>
          <a:p>
            <a:pPr algn="ctr"/>
            <a:r>
              <a:rPr lang="en-US" u="sng" dirty="0" err="1">
                <a:cs typeface="Arial"/>
              </a:rPr>
              <a:t>Skill_name</a:t>
            </a:r>
          </a:p>
          <a:p>
            <a:pPr algn="ctr"/>
            <a:r>
              <a:rPr lang="en-US" dirty="0">
                <a:cs typeface="Arial"/>
              </a:rPr>
              <a:t>Category</a:t>
            </a:r>
          </a:p>
          <a:p>
            <a:pPr algn="ctr"/>
            <a:r>
              <a:rPr lang="en-US" dirty="0" err="1">
                <a:cs typeface="Arial"/>
              </a:rPr>
              <a:t>How_hard_is_skill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CA76801-22FB-478F-96C0-E9117038716C}"/>
              </a:ext>
            </a:extLst>
          </p:cNvPr>
          <p:cNvSpPr/>
          <p:nvPr/>
        </p:nvSpPr>
        <p:spPr>
          <a:xfrm rot="16200000">
            <a:off x="1428777" y="1860011"/>
            <a:ext cx="1669966" cy="920337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4BED07C8-AD2A-43AD-BC5A-E2961624D766}"/>
              </a:ext>
            </a:extLst>
          </p:cNvPr>
          <p:cNvSpPr/>
          <p:nvPr/>
        </p:nvSpPr>
        <p:spPr>
          <a:xfrm rot="5340000" flipH="1">
            <a:off x="5434065" y="1863777"/>
            <a:ext cx="1618011" cy="920337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23FE3-4F00-40CA-9234-1F8124FD789E}"/>
              </a:ext>
            </a:extLst>
          </p:cNvPr>
          <p:cNvSpPr/>
          <p:nvPr/>
        </p:nvSpPr>
        <p:spPr>
          <a:xfrm>
            <a:off x="2667494" y="2322368"/>
            <a:ext cx="3206335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58F39D63-2410-4964-912C-C154ADA54D44}"/>
              </a:ext>
            </a:extLst>
          </p:cNvPr>
          <p:cNvSpPr/>
          <p:nvPr/>
        </p:nvSpPr>
        <p:spPr>
          <a:xfrm>
            <a:off x="2669350" y="2400880"/>
            <a:ext cx="3161804" cy="1269174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S</a:t>
            </a:r>
            <a:r>
              <a:rPr lang="en-US" sz="1100" dirty="0" err="1">
                <a:cs typeface="Arial"/>
              </a:rPr>
              <a:t>tudent_has_skill</a:t>
            </a:r>
            <a:endParaRPr lang="en-US" sz="1100" dirty="0">
              <a:cs typeface="Arial"/>
            </a:endParaRPr>
          </a:p>
          <a:p>
            <a:pPr algn="ctr"/>
            <a:r>
              <a:rPr lang="en-US" sz="1100" dirty="0">
                <a:cs typeface="Arial"/>
              </a:rPr>
              <a:t>CIN</a:t>
            </a:r>
          </a:p>
          <a:p>
            <a:pPr algn="ctr"/>
            <a:r>
              <a:rPr lang="en-US" sz="1100" dirty="0" err="1">
                <a:cs typeface="Arial"/>
              </a:rPr>
              <a:t>Skill_name</a:t>
            </a:r>
            <a:endParaRPr lang="en-US" sz="1100" dirty="0">
              <a:cs typeface="Arial"/>
            </a:endParaRPr>
          </a:p>
          <a:p>
            <a:pPr algn="ctr"/>
            <a:r>
              <a:rPr lang="en-US" sz="1100" dirty="0" err="1">
                <a:cs typeface="Arial"/>
              </a:rPr>
              <a:t>How_good_is_student</a:t>
            </a:r>
            <a:endParaRPr lang="en-US" sz="1100" dirty="0"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Rockwell Nova Extra Bold"/>
              </a:rPr>
              <a:t>SQL statements to revise </a:t>
            </a:r>
            <a:br>
              <a:rPr lang="en-US" sz="3600" dirty="0">
                <a:latin typeface="Rockwell Nova Extra Bold"/>
              </a:rPr>
            </a:br>
            <a:r>
              <a:rPr lang="en-US" sz="3600" dirty="0">
                <a:latin typeface="Rockwell Nova Extra Bold"/>
              </a:rPr>
              <a:t> </a:t>
            </a:r>
            <a:r>
              <a:rPr lang="en-US" sz="3600" dirty="0" err="1">
                <a:latin typeface="Rockwell Nova Extra Bold"/>
              </a:rPr>
              <a:t>Student_has_skill</a:t>
            </a:r>
            <a:r>
              <a:rPr lang="en-US" sz="3600" dirty="0">
                <a:latin typeface="Rockwell Nova Extra Bold"/>
              </a:rPr>
              <a:t> table</a:t>
            </a:r>
            <a:endParaRPr lang="en-US" sz="3600">
              <a:latin typeface="Rockwell Nova Extra Bold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DF5E-5FAB-4930-B532-590DCC0FF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DROP TABLE IF EXISTS </a:t>
            </a:r>
            <a:r>
              <a:rPr lang="en-US" sz="1400" dirty="0" err="1">
                <a:solidFill>
                  <a:schemeClr val="bg1"/>
                </a:solidFill>
              </a:rPr>
              <a:t>student_has_skill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14999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CREATE TABLE IF NOT EXISTS </a:t>
            </a:r>
            <a:r>
              <a:rPr lang="en-US" sz="1400" dirty="0" err="1">
                <a:solidFill>
                  <a:schemeClr val="bg1"/>
                </a:solidFill>
              </a:rPr>
              <a:t>student_has_skill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cin</a:t>
            </a:r>
            <a:r>
              <a:rPr lang="en-US" sz="1400" dirty="0">
                <a:solidFill>
                  <a:schemeClr val="bg1"/>
                </a:solidFill>
              </a:rPr>
              <a:t> INTEGER, </a:t>
            </a:r>
            <a:r>
              <a:rPr lang="en-US" sz="1400" dirty="0" err="1">
                <a:solidFill>
                  <a:schemeClr val="bg1"/>
                </a:solidFill>
              </a:rPr>
              <a:t>skill_name</a:t>
            </a:r>
            <a:r>
              <a:rPr lang="en-US" sz="1400" dirty="0">
                <a:solidFill>
                  <a:schemeClr val="bg1"/>
                </a:solidFill>
              </a:rPr>
              <a:t> TEXT, </a:t>
            </a:r>
            <a:r>
              <a:rPr lang="en-US" sz="1400" dirty="0" err="1">
                <a:solidFill>
                  <a:schemeClr val="bg1"/>
                </a:solidFill>
              </a:rPr>
              <a:t>how_good_is_student</a:t>
            </a:r>
            <a:r>
              <a:rPr lang="en-US" sz="1400" dirty="0">
                <a:solidFill>
                  <a:schemeClr val="bg1"/>
                </a:solidFill>
              </a:rPr>
              <a:t> TEXT);</a:t>
            </a:r>
          </a:p>
          <a:p>
            <a:pPr>
              <a:lnSpc>
                <a:spcPct val="114999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INSERT INTO </a:t>
            </a:r>
            <a:r>
              <a:rPr lang="en-US" sz="1400" dirty="0" err="1">
                <a:solidFill>
                  <a:schemeClr val="bg1"/>
                </a:solidFill>
              </a:rPr>
              <a:t>student_has_skill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cin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skill_name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how_good_is_student</a:t>
            </a:r>
            <a:r>
              <a:rPr lang="en-US" sz="1400" dirty="0">
                <a:solidFill>
                  <a:schemeClr val="bg1"/>
                </a:solidFill>
              </a:rPr>
              <a:t>) VALUES ('111222333', 'HTML', 'VG');</a:t>
            </a:r>
          </a:p>
          <a:p>
            <a:pPr>
              <a:lnSpc>
                <a:spcPct val="114999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INSERT INTO </a:t>
            </a:r>
            <a:r>
              <a:rPr lang="en-US" sz="1400" dirty="0" err="1">
                <a:solidFill>
                  <a:schemeClr val="bg1"/>
                </a:solidFill>
              </a:rPr>
              <a:t>student_has_skill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cin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skill_name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how_good_is_student</a:t>
            </a:r>
            <a:r>
              <a:rPr lang="en-US" sz="1400" dirty="0">
                <a:solidFill>
                  <a:schemeClr val="bg1"/>
                </a:solidFill>
              </a:rPr>
              <a:t>) VALUES ('222444666', 'Python', 'G');</a:t>
            </a:r>
          </a:p>
          <a:p>
            <a:pPr>
              <a:lnSpc>
                <a:spcPct val="114999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INSERT INTO </a:t>
            </a:r>
            <a:r>
              <a:rPr lang="en-US" sz="1400" dirty="0" err="1">
                <a:solidFill>
                  <a:schemeClr val="bg1"/>
                </a:solidFill>
              </a:rPr>
              <a:t>student_has_skill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cin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skill_name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how_good_is_student</a:t>
            </a:r>
            <a:r>
              <a:rPr lang="en-US" sz="1400" dirty="0">
                <a:solidFill>
                  <a:schemeClr val="bg1"/>
                </a:solidFill>
              </a:rPr>
              <a:t>) VALUES ('123456789', 'SQL', 'B');</a:t>
            </a:r>
          </a:p>
          <a:p>
            <a:pPr>
              <a:lnSpc>
                <a:spcPct val="114999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INSERT INTO </a:t>
            </a:r>
            <a:r>
              <a:rPr lang="en-US" sz="1400" dirty="0" err="1">
                <a:solidFill>
                  <a:schemeClr val="bg1"/>
                </a:solidFill>
              </a:rPr>
              <a:t>student_has_skill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cin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skill_name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how_good_is_student</a:t>
            </a:r>
            <a:r>
              <a:rPr lang="en-US" sz="1400" dirty="0">
                <a:solidFill>
                  <a:schemeClr val="bg1"/>
                </a:solidFill>
              </a:rPr>
              <a:t>) VALUES ('123456789', 'Java', 'VB');</a:t>
            </a:r>
          </a:p>
          <a:p>
            <a:pPr>
              <a:lnSpc>
                <a:spcPct val="114999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INSERT INTO </a:t>
            </a:r>
            <a:r>
              <a:rPr lang="en-US" sz="1400" dirty="0" err="1">
                <a:solidFill>
                  <a:schemeClr val="bg1"/>
                </a:solidFill>
              </a:rPr>
              <a:t>student_has_skill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cin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skill_name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how_good_is_student</a:t>
            </a:r>
            <a:r>
              <a:rPr lang="en-US" sz="1400" dirty="0">
                <a:solidFill>
                  <a:schemeClr val="bg1"/>
                </a:solidFill>
              </a:rPr>
              <a:t>) VALUES ('123456789', 'English', 'VG');</a:t>
            </a:r>
          </a:p>
        </p:txBody>
      </p:sp>
    </p:spTree>
    <p:extLst>
      <p:ext uri="{BB962C8B-B14F-4D97-AF65-F5344CB8AC3E}">
        <p14:creationId xmlns:p14="http://schemas.microsoft.com/office/powerpoint/2010/main" val="1874110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Nova Extra Bold"/>
              </a:rPr>
              <a:t>SQL statement to create skill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DF5E-5FAB-4930-B532-590DCC0F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250" y="1938125"/>
            <a:ext cx="8222100" cy="27102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CREATE TABLE IF NOT EXISTS skill(</a:t>
            </a:r>
            <a:r>
              <a:rPr lang="en-US" sz="4000" dirty="0" err="1">
                <a:solidFill>
                  <a:schemeClr val="bg1"/>
                </a:solidFill>
              </a:rPr>
              <a:t>skill_name</a:t>
            </a:r>
            <a:r>
              <a:rPr lang="en-US" sz="4000" dirty="0">
                <a:solidFill>
                  <a:schemeClr val="bg1"/>
                </a:solidFill>
              </a:rPr>
              <a:t> TEXT, category TEXT, </a:t>
            </a:r>
            <a:r>
              <a:rPr lang="en-US" sz="4000" dirty="0" err="1">
                <a:solidFill>
                  <a:schemeClr val="bg1"/>
                </a:solidFill>
              </a:rPr>
              <a:t>how_hard_is_skill</a:t>
            </a:r>
            <a:r>
              <a:rPr lang="en-US" sz="4000" dirty="0">
                <a:solidFill>
                  <a:schemeClr val="bg1"/>
                </a:solidFill>
              </a:rPr>
              <a:t> TEXT);</a:t>
            </a:r>
          </a:p>
        </p:txBody>
      </p:sp>
    </p:spTree>
    <p:extLst>
      <p:ext uri="{BB962C8B-B14F-4D97-AF65-F5344CB8AC3E}">
        <p14:creationId xmlns:p14="http://schemas.microsoft.com/office/powerpoint/2010/main" val="2895825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Rockwell Nova Extra Bold"/>
              </a:rPr>
              <a:t>SQL statement to insert data into the skill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DF5E-5FAB-4930-B532-590DCC0F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33350"/>
            <a:ext cx="8222100" cy="27102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INSERT INTO skill (</a:t>
            </a:r>
            <a:r>
              <a:rPr lang="en-US" sz="1800" dirty="0" err="1">
                <a:solidFill>
                  <a:schemeClr val="bg1"/>
                </a:solidFill>
                <a:cs typeface="Calibri" panose="020F0502020204030204"/>
              </a:rPr>
              <a:t>skill_name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, category, </a:t>
            </a:r>
            <a:r>
              <a:rPr lang="en-US" sz="1800" dirty="0" err="1">
                <a:solidFill>
                  <a:schemeClr val="bg1"/>
                </a:solidFill>
                <a:cs typeface="Calibri" panose="020F0502020204030204"/>
              </a:rPr>
              <a:t>how_hard_is_skill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) values ('</a:t>
            </a:r>
            <a:r>
              <a:rPr lang="en-US" sz="1800" dirty="0" err="1">
                <a:solidFill>
                  <a:schemeClr val="bg1"/>
                </a:solidFill>
                <a:cs typeface="Calibri" panose="020F0502020204030204"/>
              </a:rPr>
              <a:t>English','Language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', 'VE');​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INSERT INTO skill (</a:t>
            </a:r>
            <a:r>
              <a:rPr lang="en-US" sz="1800" dirty="0" err="1">
                <a:solidFill>
                  <a:schemeClr val="bg1"/>
                </a:solidFill>
                <a:cs typeface="Calibri" panose="020F0502020204030204"/>
              </a:rPr>
              <a:t>skill_name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, category, </a:t>
            </a:r>
            <a:r>
              <a:rPr lang="en-US" sz="1800" dirty="0" err="1">
                <a:solidFill>
                  <a:schemeClr val="bg1"/>
                </a:solidFill>
                <a:cs typeface="Calibri" panose="020F0502020204030204"/>
              </a:rPr>
              <a:t>how_hard_is_skill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) values ('Java', 'Programming', 'E');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INSERT INTO skill (</a:t>
            </a:r>
            <a:r>
              <a:rPr lang="en-US" sz="1800" dirty="0" err="1">
                <a:solidFill>
                  <a:schemeClr val="bg1"/>
                </a:solidFill>
                <a:cs typeface="Calibri" panose="020F0502020204030204"/>
              </a:rPr>
              <a:t>skill_name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, category, </a:t>
            </a:r>
            <a:r>
              <a:rPr lang="en-US" sz="1800" dirty="0" err="1">
                <a:solidFill>
                  <a:schemeClr val="bg1"/>
                </a:solidFill>
                <a:cs typeface="Calibri" panose="020F0502020204030204"/>
              </a:rPr>
              <a:t>how_hard_is_skill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) values ('SQL', 'Programming', 'H');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INSERT INTO skill (</a:t>
            </a:r>
            <a:r>
              <a:rPr lang="en-US" sz="1800" dirty="0" err="1">
                <a:solidFill>
                  <a:schemeClr val="bg1"/>
                </a:solidFill>
                <a:cs typeface="Calibri" panose="020F0502020204030204"/>
              </a:rPr>
              <a:t>skill_name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, category, </a:t>
            </a:r>
            <a:r>
              <a:rPr lang="en-US" sz="1800" dirty="0" err="1">
                <a:solidFill>
                  <a:schemeClr val="bg1"/>
                </a:solidFill>
                <a:cs typeface="Calibri" panose="020F0502020204030204"/>
              </a:rPr>
              <a:t>how_hard_is_skill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) values ('Python', 'Programming', 'VH');​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INSERT INTO skill(</a:t>
            </a:r>
            <a:r>
              <a:rPr lang="en-US" sz="1800" dirty="0" err="1">
                <a:solidFill>
                  <a:schemeClr val="bg1"/>
                </a:solidFill>
                <a:cs typeface="Calibri" panose="020F0502020204030204"/>
              </a:rPr>
              <a:t>skill_name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, category, </a:t>
            </a:r>
            <a:r>
              <a:rPr lang="en-US" sz="1800" dirty="0" err="1">
                <a:solidFill>
                  <a:schemeClr val="bg1"/>
                </a:solidFill>
                <a:cs typeface="Calibri" panose="020F0502020204030204"/>
              </a:rPr>
              <a:t>how_hard_is_skill</a:t>
            </a: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) values ('HTML', 'Programming', 'E');</a:t>
            </a:r>
          </a:p>
        </p:txBody>
      </p:sp>
    </p:spTree>
    <p:extLst>
      <p:ext uri="{BB962C8B-B14F-4D97-AF65-F5344CB8AC3E}">
        <p14:creationId xmlns:p14="http://schemas.microsoft.com/office/powerpoint/2010/main" val="3873672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Rockwell Nova Extra Bold"/>
              </a:rPr>
              <a:t>The skill table </a:t>
            </a:r>
            <a:br>
              <a:rPr lang="en-US" sz="3200" dirty="0">
                <a:latin typeface="Rockwell Nova Extra Bold"/>
              </a:rPr>
            </a:br>
            <a:r>
              <a:rPr lang="en-US" sz="3200" dirty="0">
                <a:latin typeface="Rockwell Nova Extra Bold"/>
              </a:rPr>
              <a:t>and </a:t>
            </a:r>
            <a:br>
              <a:rPr lang="en-US" sz="3200" dirty="0">
                <a:latin typeface="Rockwell Nova Extra Bold"/>
              </a:rPr>
            </a:br>
            <a:r>
              <a:rPr lang="en-US" sz="3200" dirty="0" err="1">
                <a:latin typeface="Rockwell Nova Extra Bold"/>
              </a:rPr>
              <a:t>student_has_skill</a:t>
            </a:r>
            <a:r>
              <a:rPr lang="en-US" sz="3200" dirty="0">
                <a:latin typeface="Rockwell Nova Extra Bold"/>
              </a:rPr>
              <a:t> table</a:t>
            </a:r>
            <a:endParaRPr lang="en-US" sz="3200">
              <a:cs typeface="Calibri Light" panose="020F03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A193B-8B98-4429-88F6-29246DDA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636" y="3664177"/>
            <a:ext cx="4099690" cy="1337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709A5-3401-44C0-B1AE-6DB796AC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624" y="2013397"/>
            <a:ext cx="3783659" cy="13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49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Rockwell Nova Extra Bold"/>
              </a:rPr>
              <a:t>Normal Form 3: Create new entity (school) and move the transitive dependency to it</a:t>
            </a:r>
            <a:endParaRPr lang="en-US" sz="1100">
              <a:solidFill>
                <a:schemeClr val="tx1"/>
              </a:solidFill>
              <a:latin typeface="Rockwell Nova Extra 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0717ED-7775-49B5-956C-CBC56A019DAD}"/>
              </a:ext>
            </a:extLst>
          </p:cNvPr>
          <p:cNvSpPr/>
          <p:nvPr/>
        </p:nvSpPr>
        <p:spPr>
          <a:xfrm>
            <a:off x="54924" y="986395"/>
            <a:ext cx="3206335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Student</a:t>
            </a:r>
          </a:p>
          <a:p>
            <a:pPr algn="ctr"/>
            <a:r>
              <a:rPr lang="en-US" u="sng" dirty="0">
                <a:cs typeface="Arial"/>
              </a:rPr>
              <a:t>CIN</a:t>
            </a:r>
          </a:p>
          <a:p>
            <a:pPr algn="ctr"/>
            <a:r>
              <a:rPr lang="en-US" dirty="0" err="1">
                <a:cs typeface="Arial"/>
              </a:rPr>
              <a:t>First_Name</a:t>
            </a:r>
            <a:endParaRPr lang="en-US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Last_Name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1A8C4-446E-4592-B017-8BB388FE61F9}"/>
              </a:ext>
            </a:extLst>
          </p:cNvPr>
          <p:cNvSpPr/>
          <p:nvPr/>
        </p:nvSpPr>
        <p:spPr>
          <a:xfrm>
            <a:off x="5666014" y="971551"/>
            <a:ext cx="3206335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School</a:t>
            </a:r>
          </a:p>
          <a:p>
            <a:pPr algn="ctr"/>
            <a:r>
              <a:rPr lang="en-US" u="sng" dirty="0" err="1">
                <a:cs typeface="Arial"/>
              </a:rPr>
              <a:t>School_ID</a:t>
            </a:r>
            <a:endParaRPr lang="en-US" u="sng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School_Name</a:t>
            </a:r>
            <a:endParaRPr lang="en-US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School_Address</a:t>
            </a:r>
            <a:endParaRPr lang="en-US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Mascot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869EC8A-6270-42C2-928C-86E53D938FCD}"/>
              </a:ext>
            </a:extLst>
          </p:cNvPr>
          <p:cNvSpPr/>
          <p:nvPr/>
        </p:nvSpPr>
        <p:spPr>
          <a:xfrm rot="16200000">
            <a:off x="1973743" y="2490827"/>
            <a:ext cx="942603" cy="912915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B989DBFD-CE63-45CE-A7F8-BA1BFA5AFF79}"/>
              </a:ext>
            </a:extLst>
          </p:cNvPr>
          <p:cNvSpPr/>
          <p:nvPr/>
        </p:nvSpPr>
        <p:spPr>
          <a:xfrm rot="5340000" flipH="1">
            <a:off x="6112153" y="2468198"/>
            <a:ext cx="942602" cy="905493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0D7FD-327B-431A-8ED8-4FD13E5B2DB9}"/>
              </a:ext>
            </a:extLst>
          </p:cNvPr>
          <p:cNvSpPr/>
          <p:nvPr/>
        </p:nvSpPr>
        <p:spPr>
          <a:xfrm>
            <a:off x="2902899" y="3091419"/>
            <a:ext cx="3206335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57B31D79-6193-4349-982C-92951C912499}"/>
              </a:ext>
            </a:extLst>
          </p:cNvPr>
          <p:cNvSpPr/>
          <p:nvPr/>
        </p:nvSpPr>
        <p:spPr>
          <a:xfrm>
            <a:off x="2917867" y="3141913"/>
            <a:ext cx="3175720" cy="123787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Student's_School</a:t>
            </a:r>
          </a:p>
          <a:p>
            <a:pPr algn="ctr"/>
            <a:r>
              <a:rPr lang="en-US" dirty="0">
                <a:cs typeface="Arial"/>
              </a:rPr>
              <a:t>CIN</a:t>
            </a:r>
          </a:p>
          <a:p>
            <a:pPr algn="ctr"/>
            <a:r>
              <a:rPr lang="en-US" dirty="0" err="1">
                <a:cs typeface="Arial"/>
              </a:rPr>
              <a:t>School_id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Rockwell Nova Extra Bold"/>
              </a:rPr>
              <a:t>SQL statements to revise </a:t>
            </a:r>
            <a:br>
              <a:rPr lang="en-US" sz="3600" dirty="0">
                <a:latin typeface="Rockwell Nova Extra Bold"/>
              </a:rPr>
            </a:br>
            <a:r>
              <a:rPr lang="en-US" sz="3600" dirty="0">
                <a:latin typeface="Rockwell Nova Extra Bold"/>
              </a:rPr>
              <a:t> Student table</a:t>
            </a:r>
            <a:endParaRPr lang="en-US" sz="4000">
              <a:latin typeface="Rockwell Nova Extra Bold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DF5E-5FAB-4930-B532-590DCC0FF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DROP TABLE IF EXISTS </a:t>
            </a:r>
            <a:r>
              <a:rPr lang="en-US" sz="1800" dirty="0" err="1">
                <a:solidFill>
                  <a:schemeClr val="bg1"/>
                </a:solidFill>
              </a:rPr>
              <a:t>student_fn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CREATE TABLE IF NOT EXISTS </a:t>
            </a:r>
            <a:r>
              <a:rPr lang="en-US" sz="1800" dirty="0" err="1">
                <a:solidFill>
                  <a:schemeClr val="bg1"/>
                </a:solidFill>
              </a:rPr>
              <a:t>student_tn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cin</a:t>
            </a:r>
            <a:r>
              <a:rPr lang="en-US" sz="1800" dirty="0">
                <a:solidFill>
                  <a:schemeClr val="bg1"/>
                </a:solidFill>
              </a:rPr>
              <a:t> INTEGER, </a:t>
            </a:r>
            <a:r>
              <a:rPr lang="en-US" sz="1800" dirty="0" err="1">
                <a:solidFill>
                  <a:schemeClr val="bg1"/>
                </a:solidFill>
              </a:rPr>
              <a:t>first_name</a:t>
            </a:r>
            <a:r>
              <a:rPr lang="en-US" sz="1800" dirty="0">
                <a:solidFill>
                  <a:schemeClr val="bg1"/>
                </a:solidFill>
              </a:rPr>
              <a:t> TEXT, </a:t>
            </a:r>
            <a:r>
              <a:rPr lang="en-US" sz="1800" dirty="0" err="1">
                <a:solidFill>
                  <a:schemeClr val="bg1"/>
                </a:solidFill>
              </a:rPr>
              <a:t>last_name</a:t>
            </a:r>
            <a:r>
              <a:rPr lang="en-US" sz="1800" dirty="0">
                <a:solidFill>
                  <a:schemeClr val="bg1"/>
                </a:solidFill>
              </a:rPr>
              <a:t> TEXT);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INSERT INTO </a:t>
            </a:r>
            <a:r>
              <a:rPr lang="en-US" sz="1800" dirty="0" err="1">
                <a:solidFill>
                  <a:schemeClr val="bg1"/>
                </a:solidFill>
              </a:rPr>
              <a:t>student_tn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cin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first_name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last_name</a:t>
            </a:r>
            <a:r>
              <a:rPr lang="en-US" sz="1800" dirty="0">
                <a:solidFill>
                  <a:schemeClr val="bg1"/>
                </a:solidFill>
              </a:rPr>
              <a:t>) VALUES ('111222333', 'Kate', 'Late');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INSERT INTO </a:t>
            </a:r>
            <a:r>
              <a:rPr lang="en-US" sz="1800" dirty="0" err="1">
                <a:solidFill>
                  <a:schemeClr val="bg1"/>
                </a:solidFill>
              </a:rPr>
              <a:t>student_tn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cin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first_name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last_name</a:t>
            </a:r>
            <a:r>
              <a:rPr lang="en-US" sz="1800" dirty="0">
                <a:solidFill>
                  <a:schemeClr val="bg1"/>
                </a:solidFill>
              </a:rPr>
              <a:t>) VALUES ('222444666','Sam','Pam');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INSERT INTO </a:t>
            </a:r>
            <a:r>
              <a:rPr lang="en-US" sz="1800" dirty="0" err="1">
                <a:solidFill>
                  <a:schemeClr val="bg1"/>
                </a:solidFill>
              </a:rPr>
              <a:t>student_tn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cin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first_name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last_name</a:t>
            </a:r>
            <a:r>
              <a:rPr lang="en-US" sz="1800" dirty="0">
                <a:solidFill>
                  <a:schemeClr val="bg1"/>
                </a:solidFill>
              </a:rPr>
              <a:t>) VALUES('123456789', 'Tom', 'King');</a:t>
            </a:r>
          </a:p>
        </p:txBody>
      </p:sp>
    </p:spTree>
    <p:extLst>
      <p:ext uri="{BB962C8B-B14F-4D97-AF65-F5344CB8AC3E}">
        <p14:creationId xmlns:p14="http://schemas.microsoft.com/office/powerpoint/2010/main" val="37297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92161" y="593335"/>
            <a:ext cx="3933226" cy="11535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3700" kern="1200" dirty="0">
                <a:latin typeface="Rockwell Nova Extra Bold"/>
                <a:sym typeface="Lobster"/>
              </a:rPr>
              <a:t>Learning Objectives</a:t>
            </a:r>
          </a:p>
        </p:txBody>
      </p:sp>
      <p:sp>
        <p:nvSpPr>
          <p:cNvPr id="99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49688" y="1264239"/>
            <a:ext cx="2456259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89A52835-C298-4C2B-9A49-104EF6ED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29" y="1343049"/>
            <a:ext cx="2450957" cy="2450957"/>
          </a:xfrm>
          <a:prstGeom prst="rect">
            <a:avLst/>
          </a:prstGeom>
        </p:spPr>
      </p:pic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433368" y="2030148"/>
            <a:ext cx="4037739" cy="26025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600" lvl="0" indent="-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Know the </a:t>
            </a:r>
            <a:r>
              <a:rPr lang="en-US" sz="1800" dirty="0">
                <a:solidFill>
                  <a:schemeClr val="bg1"/>
                </a:solidFill>
              </a:rPr>
              <a:t>different types</a:t>
            </a: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of entities</a:t>
            </a:r>
            <a:r>
              <a:rPr lang="en-US" sz="1800" dirty="0">
                <a:solidFill>
                  <a:schemeClr val="bg1"/>
                </a:solidFill>
              </a:rPr>
              <a:t>, </a:t>
            </a: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relationships</a:t>
            </a:r>
            <a:r>
              <a:rPr lang="en-US" sz="1800" dirty="0">
                <a:solidFill>
                  <a:schemeClr val="bg1"/>
                </a:solidFill>
              </a:rPr>
              <a:t>, and keys</a:t>
            </a:r>
            <a:endParaRPr lang="en-US" sz="1800" kern="1200">
              <a:solidFill>
                <a:schemeClr val="bg1"/>
              </a:solidFill>
              <a:latin typeface="+mn-lt"/>
              <a:cs typeface="Calibri"/>
            </a:endParaRP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Define Normal Forms 1—3</a:t>
            </a:r>
            <a:endParaRPr lang="en-US" sz="1800" kern="1200">
              <a:solidFill>
                <a:schemeClr val="bg1"/>
              </a:solidFill>
              <a:latin typeface="+mn-lt"/>
              <a:cs typeface="Calibri"/>
            </a:endParaRPr>
          </a:p>
          <a:p>
            <a:pPr indent="-228600">
              <a:spcAft>
                <a:spcPts val="6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Able to transform an unnormalize database </a:t>
            </a:r>
            <a:r>
              <a:rPr lang="en-US" sz="1800" dirty="0">
                <a:solidFill>
                  <a:schemeClr val="bg1"/>
                </a:solidFill>
              </a:rPr>
              <a:t>into</a:t>
            </a: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normal form 3.</a:t>
            </a:r>
            <a:endParaRPr lang="en-US" sz="1800" kern="1200" dirty="0">
              <a:solidFill>
                <a:schemeClr val="bg1"/>
              </a:solidFill>
              <a:latin typeface="+mn-lt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Rockwell Nova Extra Bold"/>
              </a:rPr>
              <a:t>SQL statement to create the school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DF5E-5FAB-4930-B532-590DCC0FF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sz="3600" dirty="0">
                <a:solidFill>
                  <a:schemeClr val="bg1"/>
                </a:solidFill>
              </a:rPr>
              <a:t>CREATE TABLE IF NOT EXISTS school(</a:t>
            </a:r>
            <a:r>
              <a:rPr lang="en-US" sz="3600" dirty="0" err="1">
                <a:solidFill>
                  <a:schemeClr val="bg1"/>
                </a:solidFill>
              </a:rPr>
              <a:t>school_id</a:t>
            </a:r>
            <a:r>
              <a:rPr lang="en-US" sz="3600" dirty="0">
                <a:solidFill>
                  <a:schemeClr val="bg1"/>
                </a:solidFill>
              </a:rPr>
              <a:t> INTEGER, </a:t>
            </a:r>
            <a:r>
              <a:rPr lang="en-US" sz="3600" dirty="0" err="1">
                <a:solidFill>
                  <a:schemeClr val="bg1"/>
                </a:solidFill>
              </a:rPr>
              <a:t>school_name</a:t>
            </a:r>
            <a:r>
              <a:rPr lang="en-US" sz="3600" dirty="0">
                <a:solidFill>
                  <a:schemeClr val="bg1"/>
                </a:solidFill>
              </a:rPr>
              <a:t> TEXT, </a:t>
            </a:r>
            <a:r>
              <a:rPr lang="en-US" sz="3600" dirty="0" err="1">
                <a:solidFill>
                  <a:schemeClr val="bg1"/>
                </a:solidFill>
              </a:rPr>
              <a:t>school_address</a:t>
            </a:r>
            <a:r>
              <a:rPr lang="en-US" sz="3600" dirty="0">
                <a:solidFill>
                  <a:schemeClr val="bg1"/>
                </a:solidFill>
              </a:rPr>
              <a:t> TEXT, mascot TEXT);</a:t>
            </a:r>
          </a:p>
          <a:p>
            <a:pPr>
              <a:lnSpc>
                <a:spcPct val="114999"/>
              </a:lnSpc>
              <a:buNone/>
            </a:pPr>
            <a:endParaRPr lang="en-US" sz="1600" dirty="0"/>
          </a:p>
          <a:p>
            <a:pPr>
              <a:lnSpc>
                <a:spcPct val="114999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501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Rockwell Nova Extra Bold"/>
              </a:rPr>
              <a:t>SQL statement to insert data into the school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DF5E-5FAB-4930-B532-590DCC0FF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None/>
            </a:pPr>
            <a:endParaRPr lang="en-US" sz="1600" dirty="0"/>
          </a:p>
          <a:p>
            <a:pPr>
              <a:lnSpc>
                <a:spcPct val="114999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INSERT INTO school(</a:t>
            </a:r>
            <a:r>
              <a:rPr lang="en-US" sz="2400" dirty="0" err="1">
                <a:solidFill>
                  <a:schemeClr val="bg1"/>
                </a:solidFill>
              </a:rPr>
              <a:t>school_id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school_name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school_address</a:t>
            </a:r>
            <a:r>
              <a:rPr lang="en-US" sz="2400" dirty="0">
                <a:solidFill>
                  <a:schemeClr val="bg1"/>
                </a:solidFill>
              </a:rPr>
              <a:t>, mascot) VALUES ('100200300', 'Flat Mesa High', '1234 Fake St.', 'Mesa Raiders');</a:t>
            </a:r>
          </a:p>
          <a:p>
            <a:pPr>
              <a:lnSpc>
                <a:spcPct val="114999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INSERT INTO school(</a:t>
            </a:r>
            <a:r>
              <a:rPr lang="en-US" sz="2400" dirty="0" err="1">
                <a:solidFill>
                  <a:schemeClr val="bg1"/>
                </a:solidFill>
              </a:rPr>
              <a:t>school_id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school_name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school_address</a:t>
            </a:r>
            <a:r>
              <a:rPr lang="en-US" sz="2400" dirty="0">
                <a:solidFill>
                  <a:schemeClr val="bg1"/>
                </a:solidFill>
              </a:rPr>
              <a:t>, mascot) VALUES ('999888777', 'Microsoft High', '4321 </a:t>
            </a:r>
            <a:r>
              <a:rPr lang="en-US" sz="2400" dirty="0" err="1">
                <a:solidFill>
                  <a:schemeClr val="bg1"/>
                </a:solidFill>
              </a:rPr>
              <a:t>Noname</a:t>
            </a:r>
            <a:r>
              <a:rPr lang="en-US" sz="2400" dirty="0">
                <a:solidFill>
                  <a:schemeClr val="bg1"/>
                </a:solidFill>
              </a:rPr>
              <a:t> Ave.', 'Windows OS');</a:t>
            </a:r>
          </a:p>
          <a:p>
            <a:pPr>
              <a:lnSpc>
                <a:spcPct val="114999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84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Rockwell Nova Extra Bold"/>
              </a:rPr>
              <a:t>SQL statement to create student's school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DF5E-5FAB-4930-B532-590DCC0FF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sz="4800" dirty="0">
                <a:solidFill>
                  <a:schemeClr val="bg1"/>
                </a:solidFill>
              </a:rPr>
              <a:t>CREATE TABLE IF NOT EXISTS </a:t>
            </a:r>
            <a:r>
              <a:rPr lang="en-US" sz="4800" dirty="0" err="1">
                <a:solidFill>
                  <a:schemeClr val="bg1"/>
                </a:solidFill>
              </a:rPr>
              <a:t>student_school</a:t>
            </a:r>
            <a:r>
              <a:rPr lang="en-US" sz="4800" dirty="0">
                <a:solidFill>
                  <a:schemeClr val="bg1"/>
                </a:solidFill>
              </a:rPr>
              <a:t>(</a:t>
            </a:r>
            <a:r>
              <a:rPr lang="en-US" sz="4800" dirty="0" err="1">
                <a:solidFill>
                  <a:schemeClr val="bg1"/>
                </a:solidFill>
              </a:rPr>
              <a:t>cin</a:t>
            </a:r>
            <a:r>
              <a:rPr lang="en-US" sz="4800" dirty="0">
                <a:solidFill>
                  <a:schemeClr val="bg1"/>
                </a:solidFill>
              </a:rPr>
              <a:t> INTEGER, </a:t>
            </a:r>
            <a:r>
              <a:rPr lang="en-US" sz="4800" dirty="0" err="1">
                <a:solidFill>
                  <a:schemeClr val="bg1"/>
                </a:solidFill>
              </a:rPr>
              <a:t>school_id</a:t>
            </a:r>
            <a:r>
              <a:rPr lang="en-US" sz="4800" dirty="0">
                <a:solidFill>
                  <a:schemeClr val="bg1"/>
                </a:solidFill>
              </a:rPr>
              <a:t> INTEGER);</a:t>
            </a:r>
          </a:p>
        </p:txBody>
      </p:sp>
    </p:spTree>
    <p:extLst>
      <p:ext uri="{BB962C8B-B14F-4D97-AF65-F5344CB8AC3E}">
        <p14:creationId xmlns:p14="http://schemas.microsoft.com/office/powerpoint/2010/main" val="1569603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Rockwell Nova Extra Bold"/>
              </a:rPr>
              <a:t>SQL statement to insert data </a:t>
            </a:r>
            <a:br>
              <a:rPr lang="en-US" sz="2800" dirty="0">
                <a:latin typeface="Rockwell Nova Extra Bold"/>
              </a:rPr>
            </a:br>
            <a:r>
              <a:rPr lang="en-US" sz="2800" dirty="0">
                <a:latin typeface="Rockwell Nova Extra Bold"/>
              </a:rPr>
              <a:t>into the student's school table</a:t>
            </a:r>
            <a:endParaRPr lang="en-US">
              <a:cs typeface="Calibri Light" panose="020F03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DF5E-5FAB-4930-B532-590DCC0F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23825"/>
            <a:ext cx="8222100" cy="27102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14999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>
                <a:solidFill>
                  <a:schemeClr val="bg1"/>
                </a:solidFill>
              </a:rPr>
              <a:t>student_school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cin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school_id</a:t>
            </a:r>
            <a:r>
              <a:rPr lang="en-US" sz="2400" dirty="0">
                <a:solidFill>
                  <a:schemeClr val="bg1"/>
                </a:solidFill>
              </a:rPr>
              <a:t>) VALUES ('123456789', '145789022');</a:t>
            </a:r>
          </a:p>
          <a:p>
            <a:pPr>
              <a:lnSpc>
                <a:spcPct val="114999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>
                <a:solidFill>
                  <a:schemeClr val="bg1"/>
                </a:solidFill>
              </a:rPr>
              <a:t>student_school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cin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school_id</a:t>
            </a:r>
            <a:r>
              <a:rPr lang="en-US" sz="2400" dirty="0">
                <a:solidFill>
                  <a:schemeClr val="bg1"/>
                </a:solidFill>
              </a:rPr>
              <a:t>) VALUES ('222444666', '100200300');</a:t>
            </a:r>
          </a:p>
          <a:p>
            <a:pPr>
              <a:lnSpc>
                <a:spcPct val="114999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>
                <a:solidFill>
                  <a:schemeClr val="bg1"/>
                </a:solidFill>
              </a:rPr>
              <a:t>student_school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cin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school_id</a:t>
            </a:r>
            <a:r>
              <a:rPr lang="en-US" sz="2400" dirty="0">
                <a:solidFill>
                  <a:schemeClr val="bg1"/>
                </a:solidFill>
              </a:rPr>
              <a:t>) VALUES ('111222333', '999888777');</a:t>
            </a:r>
          </a:p>
          <a:p>
            <a:pPr>
              <a:lnSpc>
                <a:spcPct val="114999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9554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EAAA-AF27-4F18-9F10-220B9278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Rockwell Nova Extra Bold"/>
              </a:rPr>
              <a:t>The final version of the student table, the school table, and the student's school table</a:t>
            </a:r>
            <a:endParaRPr lang="en-US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71F05-C397-4723-B21C-D2EA4221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3" y="1941043"/>
            <a:ext cx="3124200" cy="1261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33D928-F55E-459B-8F86-E1C7B5E0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726" y="2010052"/>
            <a:ext cx="4005151" cy="1123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0C7572-1CD8-4319-9CF4-F4F77A32E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409950"/>
            <a:ext cx="2789294" cy="14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2400" dirty="0">
                <a:solidFill>
                  <a:schemeClr val="tx1"/>
                </a:solidFill>
              </a:rPr>
              <a:t>An overview of our fully normalize database</a:t>
            </a:r>
            <a:endParaRPr lang="en-US" sz="240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CF651F-304E-4219-8B14-F6C8A3D3D939}"/>
              </a:ext>
            </a:extLst>
          </p:cNvPr>
          <p:cNvSpPr/>
          <p:nvPr/>
        </p:nvSpPr>
        <p:spPr>
          <a:xfrm>
            <a:off x="32658" y="36369"/>
            <a:ext cx="3206335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Student</a:t>
            </a:r>
          </a:p>
          <a:p>
            <a:pPr algn="ctr"/>
            <a:r>
              <a:rPr lang="en-US" u="sng" dirty="0">
                <a:cs typeface="Arial"/>
              </a:rPr>
              <a:t>CIN</a:t>
            </a:r>
          </a:p>
          <a:p>
            <a:pPr algn="ctr"/>
            <a:r>
              <a:rPr lang="en-US" dirty="0" err="1">
                <a:cs typeface="Arial"/>
              </a:rPr>
              <a:t>First_Name</a:t>
            </a:r>
            <a:endParaRPr lang="en-US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Last_Name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0CF7E-0CE1-4253-9987-B71E2AE7D797}"/>
              </a:ext>
            </a:extLst>
          </p:cNvPr>
          <p:cNvSpPr/>
          <p:nvPr/>
        </p:nvSpPr>
        <p:spPr>
          <a:xfrm>
            <a:off x="6022275" y="110590"/>
            <a:ext cx="3080159" cy="135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School</a:t>
            </a:r>
          </a:p>
          <a:p>
            <a:pPr algn="ctr"/>
            <a:r>
              <a:rPr lang="en-US" u="sng" dirty="0" err="1">
                <a:cs typeface="Arial"/>
              </a:rPr>
              <a:t>School_ID</a:t>
            </a:r>
            <a:endParaRPr lang="en-US" u="sng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School_Name</a:t>
            </a:r>
            <a:endParaRPr lang="en-US">
              <a:cs typeface="Arial"/>
            </a:endParaRPr>
          </a:p>
          <a:p>
            <a:pPr algn="ctr"/>
            <a:r>
              <a:rPr lang="en-US" dirty="0" err="1">
                <a:cs typeface="Arial"/>
              </a:rPr>
              <a:t>School_Address</a:t>
            </a:r>
            <a:endParaRPr lang="en-US">
              <a:cs typeface="Arial"/>
            </a:endParaRPr>
          </a:p>
          <a:p>
            <a:pPr algn="ctr"/>
            <a:r>
              <a:rPr lang="en-US" dirty="0">
                <a:cs typeface="Arial"/>
              </a:rPr>
              <a:t>Mascot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D1AAF28E-C09F-4A1E-9E08-D85ED78D5E07}"/>
              </a:ext>
            </a:extLst>
          </p:cNvPr>
          <p:cNvSpPr/>
          <p:nvPr/>
        </p:nvSpPr>
        <p:spPr>
          <a:xfrm rot="16200000">
            <a:off x="2850105" y="1329333"/>
            <a:ext cx="586344" cy="912915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71965EBF-B223-42A3-8264-1A5ED5588019}"/>
              </a:ext>
            </a:extLst>
          </p:cNvPr>
          <p:cNvSpPr/>
          <p:nvPr/>
        </p:nvSpPr>
        <p:spPr>
          <a:xfrm rot="5340000" flipH="1">
            <a:off x="5784515" y="1325760"/>
            <a:ext cx="571498" cy="920337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3A9FD-F360-46E1-B053-2D611E58BD98}"/>
              </a:ext>
            </a:extLst>
          </p:cNvPr>
          <p:cNvSpPr/>
          <p:nvPr/>
        </p:nvSpPr>
        <p:spPr>
          <a:xfrm>
            <a:off x="4968339" y="3242706"/>
            <a:ext cx="3206335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Skill</a:t>
            </a:r>
          </a:p>
          <a:p>
            <a:pPr algn="ctr"/>
            <a:r>
              <a:rPr lang="en-US" u="sng" dirty="0" err="1">
                <a:cs typeface="Arial"/>
              </a:rPr>
              <a:t>Skill_name</a:t>
            </a:r>
          </a:p>
          <a:p>
            <a:pPr algn="ctr"/>
            <a:r>
              <a:rPr lang="en-US" dirty="0">
                <a:cs typeface="Arial"/>
              </a:rPr>
              <a:t>Category</a:t>
            </a:r>
          </a:p>
          <a:p>
            <a:pPr algn="ctr"/>
            <a:r>
              <a:rPr lang="en-US" dirty="0" err="1">
                <a:cs typeface="Arial"/>
              </a:rPr>
              <a:t>How_hard_is_skill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373396-08DB-4C26-8D90-3853AEC219B4}"/>
              </a:ext>
            </a:extLst>
          </p:cNvPr>
          <p:cNvSpPr/>
          <p:nvPr/>
        </p:nvSpPr>
        <p:spPr>
          <a:xfrm>
            <a:off x="54923" y="3242706"/>
            <a:ext cx="3206335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6167BB8-E5D7-40C7-90FF-96D1F4D25885}"/>
              </a:ext>
            </a:extLst>
          </p:cNvPr>
          <p:cNvSpPr/>
          <p:nvPr/>
        </p:nvSpPr>
        <p:spPr>
          <a:xfrm>
            <a:off x="56779" y="3321218"/>
            <a:ext cx="3161804" cy="1269174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S</a:t>
            </a:r>
            <a:r>
              <a:rPr lang="en-US" sz="1100" dirty="0" err="1">
                <a:cs typeface="Arial"/>
              </a:rPr>
              <a:t>tudent_has_skill</a:t>
            </a:r>
            <a:endParaRPr lang="en-US" sz="1100" dirty="0">
              <a:cs typeface="Arial"/>
            </a:endParaRPr>
          </a:p>
          <a:p>
            <a:pPr algn="ctr"/>
            <a:r>
              <a:rPr lang="en-US" sz="1100" dirty="0">
                <a:cs typeface="Arial"/>
              </a:rPr>
              <a:t>CIN</a:t>
            </a:r>
          </a:p>
          <a:p>
            <a:pPr algn="ctr"/>
            <a:r>
              <a:rPr lang="en-US" sz="1100" dirty="0" err="1">
                <a:cs typeface="Arial"/>
              </a:rPr>
              <a:t>Skill_name</a:t>
            </a:r>
            <a:endParaRPr lang="en-US" sz="1100" dirty="0">
              <a:cs typeface="Arial"/>
            </a:endParaRPr>
          </a:p>
          <a:p>
            <a:pPr algn="ctr"/>
            <a:r>
              <a:rPr lang="en-US" sz="1100" dirty="0" err="1">
                <a:cs typeface="Arial"/>
              </a:rPr>
              <a:t>How_good_is_student</a:t>
            </a:r>
            <a:endParaRPr lang="en-US" sz="1100" dirty="0">
              <a:cs typeface="Arial"/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0E5D546-6D7C-4315-8B6B-B605E687ED35}"/>
              </a:ext>
            </a:extLst>
          </p:cNvPr>
          <p:cNvSpPr/>
          <p:nvPr/>
        </p:nvSpPr>
        <p:spPr>
          <a:xfrm flipH="1">
            <a:off x="3273790" y="3665407"/>
            <a:ext cx="1677388" cy="48243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87187C2-D6C3-4162-96C6-F23B047762A9}"/>
              </a:ext>
            </a:extLst>
          </p:cNvPr>
          <p:cNvSpPr/>
          <p:nvPr/>
        </p:nvSpPr>
        <p:spPr>
          <a:xfrm>
            <a:off x="1340441" y="1490636"/>
            <a:ext cx="482435" cy="1729343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63A72-D004-4C1E-BD0D-A2C12EAD1DF9}"/>
              </a:ext>
            </a:extLst>
          </p:cNvPr>
          <p:cNvSpPr/>
          <p:nvPr/>
        </p:nvSpPr>
        <p:spPr>
          <a:xfrm>
            <a:off x="3498212" y="1591231"/>
            <a:ext cx="2253835" cy="100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7074E64-AEC5-45AD-96DC-5DF9FD9320A5}"/>
              </a:ext>
            </a:extLst>
          </p:cNvPr>
          <p:cNvSpPr/>
          <p:nvPr/>
        </p:nvSpPr>
        <p:spPr>
          <a:xfrm>
            <a:off x="3508417" y="1589337"/>
            <a:ext cx="2232745" cy="871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cs typeface="Arial"/>
              </a:rPr>
              <a:t>Student's_School</a:t>
            </a:r>
            <a:endParaRPr lang="en-US" sz="900" dirty="0">
              <a:cs typeface="Arial"/>
            </a:endParaRPr>
          </a:p>
          <a:p>
            <a:pPr algn="ctr"/>
            <a:r>
              <a:rPr lang="en-US" sz="900" dirty="0">
                <a:cs typeface="Arial"/>
              </a:rPr>
              <a:t>CIN</a:t>
            </a:r>
          </a:p>
          <a:p>
            <a:pPr algn="ctr"/>
            <a:r>
              <a:rPr lang="en-US" sz="900" dirty="0" err="1">
                <a:cs typeface="Arial"/>
              </a:rPr>
              <a:t>School_id</a:t>
            </a:r>
            <a:endParaRPr lang="en-US" sz="900" dirty="0"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Nova Extra Bold"/>
              </a:rPr>
              <a:t>SQL Statement to test our 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FDF5E-5FAB-4930-B532-590DCC0F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833350"/>
            <a:ext cx="8222100" cy="27102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SELECT </a:t>
            </a:r>
            <a:r>
              <a:rPr lang="en-US" sz="1800" dirty="0" err="1">
                <a:solidFill>
                  <a:schemeClr val="bg1"/>
                </a:solidFill>
              </a:rPr>
              <a:t>student_tn.cin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first_name</a:t>
            </a:r>
            <a:r>
              <a:rPr lang="en-US" sz="1800" dirty="0">
                <a:solidFill>
                  <a:schemeClr val="bg1"/>
                </a:solidFill>
              </a:rPr>
              <a:t> AS Name, 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school.school_name</a:t>
            </a:r>
            <a:r>
              <a:rPr lang="en-US" sz="1800" dirty="0">
                <a:solidFill>
                  <a:schemeClr val="bg1"/>
                </a:solidFill>
              </a:rPr>
              <a:t> AS School, 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school.mascot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student_has_skill.skill_name</a:t>
            </a:r>
            <a:r>
              <a:rPr lang="en-US" sz="1800" dirty="0">
                <a:solidFill>
                  <a:schemeClr val="bg1"/>
                </a:solidFill>
              </a:rPr>
              <a:t> AS skill, 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student_has_skill.how_good_is_student</a:t>
            </a:r>
            <a:r>
              <a:rPr lang="en-US" sz="1800" dirty="0">
                <a:solidFill>
                  <a:schemeClr val="bg1"/>
                </a:solidFill>
              </a:rPr>
              <a:t> AS proficiency,</a:t>
            </a: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skill.how_hard_is_skill</a:t>
            </a:r>
            <a:r>
              <a:rPr lang="en-US" sz="1800" dirty="0">
                <a:solidFill>
                  <a:schemeClr val="bg1"/>
                </a:solidFill>
              </a:rPr>
              <a:t> AS </a:t>
            </a:r>
            <a:r>
              <a:rPr lang="en-US" sz="1800" dirty="0" err="1">
                <a:solidFill>
                  <a:schemeClr val="bg1"/>
                </a:solidFill>
              </a:rPr>
              <a:t>diffculty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FROM </a:t>
            </a:r>
            <a:r>
              <a:rPr lang="en-US" sz="1800" dirty="0" err="1">
                <a:solidFill>
                  <a:schemeClr val="bg1"/>
                </a:solidFill>
              </a:rPr>
              <a:t>student_tn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JOIN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student_school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ON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student_tn.cin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=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student_school.cin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JOIN school ON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student_school.school_id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=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school.school_id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JOIN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student_has_skill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on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student_tn.cin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=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student_has_skill.cin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>
              <a:lnSpc>
                <a:spcPct val="114999"/>
              </a:lnSpc>
              <a:buNone/>
            </a:pPr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JOIN skill on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skill.skill_name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=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student_has_skill.skill_name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0760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2B7-4DAE-4E81-B06B-0A09AAD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Nova Extra Bold"/>
              </a:rPr>
              <a:t>The result of this </a:t>
            </a:r>
            <a:br>
              <a:rPr lang="en-US" dirty="0">
                <a:latin typeface="Rockwell Nova Extra Bold"/>
              </a:rPr>
            </a:br>
            <a:r>
              <a:rPr lang="en-US" dirty="0">
                <a:latin typeface="Rockwell Nova Extra Bold"/>
              </a:rPr>
              <a:t>SQL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EB093-D376-4783-BFDE-FE3085D6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2" y="2571750"/>
            <a:ext cx="792223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82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latin typeface="Rockwell Nova Extra Bold"/>
                <a:ea typeface="Lobster"/>
                <a:cs typeface="Lobster"/>
                <a:sym typeface="Lobster"/>
              </a:rPr>
              <a:t>In this presentation we covered:</a:t>
            </a:r>
            <a:r>
              <a:rPr lang="en" sz="4800" dirty="0">
                <a:latin typeface="Lobster"/>
                <a:ea typeface="Lobster"/>
                <a:cs typeface="Lobster"/>
                <a:sym typeface="Lobster"/>
              </a:rPr>
              <a:t> </a:t>
            </a:r>
            <a:endParaRPr lang="en-US" sz="4800" dirty="0">
              <a:latin typeface="Lobster"/>
              <a:ea typeface="Lobster"/>
              <a:cs typeface="Lobster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" sz="2000" dirty="0">
                <a:solidFill>
                  <a:schemeClr val="bg1"/>
                </a:solidFill>
              </a:rPr>
              <a:t>Types of entities (e.g. associative and attributive) 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pPr indent="-3556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" sz="2000" dirty="0">
                <a:solidFill>
                  <a:schemeClr val="bg1"/>
                </a:solidFill>
              </a:rPr>
              <a:t>Types of relationships: one to one, one to many, many to many</a:t>
            </a:r>
            <a:endParaRPr sz="2000">
              <a:solidFill>
                <a:schemeClr val="bg1"/>
              </a:solidFill>
              <a:cs typeface="Calibri"/>
            </a:endParaRPr>
          </a:p>
          <a:p>
            <a:pPr indent="-3556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" sz="2000" dirty="0">
                <a:solidFill>
                  <a:schemeClr val="bg1"/>
                </a:solidFill>
                <a:cs typeface="Calibri"/>
              </a:rPr>
              <a:t>Types of keys (e.g. primary and foreign)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chemeClr val="bg1"/>
                </a:solidFill>
              </a:rPr>
              <a:t>Normalization Forms 1-3</a:t>
            </a:r>
            <a:endParaRPr sz="2000">
              <a:solidFill>
                <a:schemeClr val="bg1"/>
              </a:solidFill>
              <a:cs typeface="Calibri"/>
            </a:endParaRPr>
          </a:p>
          <a:p>
            <a:pPr indent="-35560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" sz="2000" dirty="0">
                <a:solidFill>
                  <a:schemeClr val="bg1"/>
                </a:solidFill>
              </a:rPr>
              <a:t>An example of database normalization</a:t>
            </a:r>
            <a:endParaRPr lang="en" sz="2000" dirty="0">
              <a:solidFill>
                <a:schemeClr val="bg1"/>
              </a:solidFill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latin typeface="Rockwell Nova Extra Bold"/>
                <a:ea typeface="Lobster"/>
                <a:cs typeface="Lobster"/>
              </a:rPr>
              <a:t>Database Denormalization</a:t>
            </a:r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71900" y="1845923"/>
            <a:ext cx="8354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dirty="0">
                <a:solidFill>
                  <a:schemeClr val="bg1"/>
                </a:solidFill>
                <a:cs typeface="Calibri"/>
              </a:rPr>
              <a:t>The opposite of database normalization: Add redundant data into one or more tables of a database .</a:t>
            </a:r>
          </a:p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dirty="0">
                <a:solidFill>
                  <a:schemeClr val="bg1"/>
                </a:solidFill>
                <a:ea typeface="+mn-lt"/>
                <a:cs typeface="+mn-lt"/>
              </a:rPr>
              <a:t>Should be done once  the database normalization is complete.</a:t>
            </a:r>
            <a:endParaRPr lang="en" sz="1600" dirty="0">
              <a:solidFill>
                <a:schemeClr val="bg1"/>
              </a:solidFill>
              <a:cs typeface="Calibri"/>
            </a:endParaRPr>
          </a:p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b="1" dirty="0">
                <a:solidFill>
                  <a:schemeClr val="bg1"/>
                </a:solidFill>
                <a:cs typeface="Calibri" panose="020F0502020204030204"/>
              </a:rPr>
              <a:t>Done to optimize and speed up data retrieval .</a:t>
            </a:r>
          </a:p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b="1" dirty="0">
                <a:solidFill>
                  <a:schemeClr val="bg1"/>
                </a:solidFill>
                <a:cs typeface="Calibri" panose="020F0502020204030204"/>
              </a:rPr>
              <a:t>Simple  select statements because many join statements are not needed.</a:t>
            </a:r>
          </a:p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b="1" dirty="0">
                <a:solidFill>
                  <a:schemeClr val="bg1"/>
                </a:solidFill>
                <a:cs typeface="Calibri" panose="020F0502020204030204"/>
              </a:rPr>
              <a:t>Be aware:  Data insert will be more complex, due the data redundancy </a:t>
            </a:r>
          </a:p>
          <a:p>
            <a:pPr marL="101600" lvl="0" indent="0" algn="l" rtl="0">
              <a:lnSpc>
                <a:spcPct val="200000"/>
              </a:lnSpc>
              <a:spcBef>
                <a:spcPts val="0"/>
              </a:spcBef>
              <a:buNone/>
            </a:pPr>
            <a:endParaRPr dirty="0">
              <a:cs typeface="Calibri" panose="020F0502020204030204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95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600075" y="45244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ckwell Nova Extra Bold"/>
                <a:ea typeface="Lobster"/>
                <a:cs typeface="Lobster"/>
                <a:sym typeface="Lobster"/>
              </a:rPr>
              <a:t>Types of Entities</a:t>
            </a:r>
            <a:endParaRPr lang="en-US" sz="2400" dirty="0">
              <a:latin typeface="Rockwell Nova Extra Bold"/>
              <a:ea typeface="Lobster"/>
              <a:cs typeface="Lobster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147850" y="833050"/>
            <a:ext cx="2373900" cy="84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Entity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662525" y="735163"/>
            <a:ext cx="5610300" cy="13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Any object that we want to store information about.</a:t>
            </a: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50000"/>
              </a:lnSpc>
            </a:pPr>
            <a:r>
              <a:rPr lang="en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Ex:  person, places, things, or events which are relevant to the database. </a:t>
            </a:r>
            <a:endParaRPr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50000"/>
              </a:lnSpc>
            </a:pPr>
            <a:r>
              <a:rPr lang="en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Also known as Fundamental entity 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466525" y="2233438"/>
            <a:ext cx="4806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An entity that depends on another entity for parts of its primary key </a:t>
            </a:r>
            <a:r>
              <a:rPr lang="en" sz="1100" i="1" dirty="0">
                <a:latin typeface="Roboto"/>
                <a:ea typeface="Roboto"/>
                <a:cs typeface="Roboto"/>
                <a:sym typeface="Roboto"/>
              </a:rPr>
              <a:t>(discussed later)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. </a:t>
            </a:r>
            <a:endParaRPr lang="en-US" dirty="0">
              <a:latin typeface="Roboto"/>
              <a:ea typeface="Roboto"/>
              <a:cs typeface="Roboto"/>
            </a:endParaRPr>
          </a:p>
          <a:p>
            <a:pPr>
              <a:lnSpc>
                <a:spcPct val="150000"/>
              </a:lnSpc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Ex: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student’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hobby 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is dependent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student. 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495150" y="3664675"/>
            <a:ext cx="45816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An entity that serves as a connection between two entities with a many-to-many relationship</a:t>
            </a:r>
            <a:r>
              <a:rPr lang="en" sz="1100" i="1" dirty="0">
                <a:latin typeface="Roboto"/>
                <a:ea typeface="Roboto"/>
                <a:cs typeface="Roboto"/>
                <a:sym typeface="Roboto"/>
              </a:rPr>
              <a:t>(see next slide)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1100" i="1" dirty="0">
              <a:latin typeface="Roboto"/>
              <a:ea typeface="Roboto"/>
              <a:cs typeface="Roboto"/>
            </a:endParaRPr>
          </a:p>
          <a:p>
            <a:pPr>
              <a:lnSpc>
                <a:spcPct val="150000"/>
              </a:lnSpc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Ex: A Student's enrollment into a course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11;p19">
            <a:extLst>
              <a:ext uri="{FF2B5EF4-FFF2-40B4-BE49-F238E27FC236}">
                <a16:creationId xmlns:a16="http://schemas.microsoft.com/office/drawing/2014/main" id="{B4A9BB8B-E8FD-42C1-9296-3496995D4A39}"/>
              </a:ext>
            </a:extLst>
          </p:cNvPr>
          <p:cNvSpPr/>
          <p:nvPr/>
        </p:nvSpPr>
        <p:spPr>
          <a:xfrm>
            <a:off x="743163" y="2385625"/>
            <a:ext cx="2373900" cy="84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CC5582-ECF2-4470-8763-5A33DE1B6AFC}"/>
              </a:ext>
            </a:extLst>
          </p:cNvPr>
          <p:cNvSpPr/>
          <p:nvPr/>
        </p:nvSpPr>
        <p:spPr>
          <a:xfrm>
            <a:off x="757238" y="2443162"/>
            <a:ext cx="2319337" cy="7620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Attributive </a:t>
            </a:r>
          </a:p>
          <a:p>
            <a:pPr algn="ctr"/>
            <a:r>
              <a:rPr lang="en-US" dirty="0">
                <a:cs typeface="Calibri"/>
              </a:rPr>
              <a:t>Entity</a:t>
            </a:r>
          </a:p>
        </p:txBody>
      </p:sp>
      <p:sp>
        <p:nvSpPr>
          <p:cNvPr id="15" name="Google Shape;111;p19">
            <a:extLst>
              <a:ext uri="{FF2B5EF4-FFF2-40B4-BE49-F238E27FC236}">
                <a16:creationId xmlns:a16="http://schemas.microsoft.com/office/drawing/2014/main" id="{E348A1BD-45FE-4370-8589-6BF43F4543DF}"/>
              </a:ext>
            </a:extLst>
          </p:cNvPr>
          <p:cNvSpPr/>
          <p:nvPr/>
        </p:nvSpPr>
        <p:spPr>
          <a:xfrm>
            <a:off x="1886162" y="3838188"/>
            <a:ext cx="2373900" cy="84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B5EF23AD-6548-4BFE-B704-C8A55213BEB2}"/>
              </a:ext>
            </a:extLst>
          </p:cNvPr>
          <p:cNvSpPr/>
          <p:nvPr/>
        </p:nvSpPr>
        <p:spPr>
          <a:xfrm>
            <a:off x="1905000" y="3875151"/>
            <a:ext cx="2343150" cy="733424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Associative </a:t>
            </a:r>
          </a:p>
          <a:p>
            <a:pPr algn="ctr"/>
            <a:r>
              <a:rPr lang="en-US" dirty="0">
                <a:cs typeface="Calibri"/>
              </a:rPr>
              <a:t>Entity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latin typeface="Rockwell Nova Extra Bold"/>
              </a:rPr>
              <a:t>Citations </a:t>
            </a:r>
            <a:endParaRPr lang="en-US" dirty="0">
              <a:latin typeface="Rockwell Nova Extra Bold"/>
            </a:endParaRPr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818707" y="1860459"/>
            <a:ext cx="7606640" cy="2632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https://aws.amazon.com/relational-database/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bg1"/>
                </a:solidFill>
                <a:hlinkClick r:id="rId3"/>
              </a:rPr>
              <a:t>https://computer.howstuffworks.com/question599.htm</a:t>
            </a:r>
            <a:endParaRPr sz="2400">
              <a:solidFill>
                <a:schemeClr val="bg1"/>
              </a:solidFill>
              <a:cs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bg1"/>
                </a:solidFill>
                <a:hlinkClick r:id="rId4"/>
              </a:rPr>
              <a:t>https://searchdatamanagement.techtarget.com/definition/relational-database</a:t>
            </a:r>
            <a:endParaRPr sz="2400">
              <a:solidFill>
                <a:schemeClr val="bg1"/>
              </a:solidFill>
              <a:cs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bg1"/>
                </a:solidFill>
                <a:hlinkClick r:id="rId5"/>
              </a:rPr>
              <a:t>https://www.sisense.com/glossary/relational-database/</a:t>
            </a:r>
            <a:endParaRPr sz="2400">
              <a:solidFill>
                <a:schemeClr val="bg1"/>
              </a:solidFill>
              <a:cs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bg1"/>
                </a:solidFill>
                <a:hlinkClick r:id="rId6"/>
              </a:rPr>
              <a:t>https://en.wikipedia.org/wiki/Relational_database</a:t>
            </a:r>
            <a:endParaRPr sz="2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600075" y="16669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ckwell Nova Extra Bold"/>
                <a:ea typeface="Lobster"/>
                <a:cs typeface="Lobster"/>
                <a:sym typeface="Lobster"/>
              </a:rPr>
              <a:t>Types of Relationships</a:t>
            </a:r>
            <a:endParaRPr lang="en-US" sz="2400" dirty="0">
              <a:latin typeface="Rockwell Nova Extra Bold"/>
              <a:ea typeface="Lobster"/>
              <a:cs typeface="Lobster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707" y="736690"/>
            <a:ext cx="5413899" cy="44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Rockwell Nova Extra Bold"/>
                <a:sym typeface="Lobster"/>
              </a:rPr>
              <a:t>Types of keys</a:t>
            </a:r>
            <a:r>
              <a:rPr lang="en" dirty="0"/>
              <a:t> 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14579" y="1875850"/>
            <a:ext cx="8222100" cy="28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" sz="1400" dirty="0">
                <a:solidFill>
                  <a:schemeClr val="bg1"/>
                </a:solidFill>
              </a:rPr>
              <a:t>Primary Key: </a:t>
            </a:r>
            <a:r>
              <a:rPr lang="en-US" sz="1400" dirty="0">
                <a:solidFill>
                  <a:schemeClr val="bg1"/>
                </a:solidFill>
              </a:rPr>
              <a:t>A unique field that identifies a certain record. Must be unique and not null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1400" dirty="0">
                <a:solidFill>
                  <a:schemeClr val="bg1"/>
                </a:solidFill>
              </a:rPr>
              <a:t>Candidate Key: Any field or collection of fields that could serve as the primary key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lvl="0">
              <a:lnSpc>
                <a:spcPct val="2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1400" dirty="0">
                <a:solidFill>
                  <a:schemeClr val="bg1"/>
                </a:solidFill>
              </a:rPr>
              <a:t>Foreign Key: The primary key of a different table used to establish relations between tables.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lvl="0">
              <a:lnSpc>
                <a:spcPct val="2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1400" dirty="0">
                <a:solidFill>
                  <a:schemeClr val="bg1"/>
                </a:solidFill>
              </a:rPr>
              <a:t>Composite Key: Two or more fields that are used to identify a row in a table.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32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 Nova Extra Bold"/>
                <a:ea typeface="Lobster"/>
                <a:cs typeface="Lobster"/>
                <a:sym typeface="Lobster"/>
              </a:rPr>
              <a:t>1st Normal Form</a:t>
            </a:r>
            <a:endParaRPr dirty="0">
              <a:latin typeface="Rockwell Nova Extra Bold"/>
              <a:ea typeface="Lobster"/>
              <a:cs typeface="Lobster"/>
              <a:sym typeface="Lobster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dirty="0">
                <a:solidFill>
                  <a:schemeClr val="bg1"/>
                </a:solidFill>
              </a:rPr>
              <a:t>First step to making a proper normalize database 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dirty="0">
                <a:solidFill>
                  <a:schemeClr val="bg1"/>
                </a:solidFill>
              </a:rPr>
              <a:t>1st normal form: No repeating groups/Multivalued Attributes in the database</a:t>
            </a:r>
            <a:endParaRPr lang="en" sz="1600" dirty="0">
              <a:solidFill>
                <a:schemeClr val="bg1"/>
              </a:solidFill>
              <a:cs typeface="Calibri"/>
            </a:endParaRPr>
          </a:p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dirty="0">
                <a:solidFill>
                  <a:schemeClr val="bg1"/>
                </a:solidFill>
              </a:rPr>
              <a:t>Repeating Groups/ Multivalued Attributes: Set of related </a:t>
            </a:r>
            <a:r>
              <a:rPr lang="en-US" sz="1600" dirty="0">
                <a:solidFill>
                  <a:schemeClr val="bg1"/>
                </a:solidFill>
              </a:rPr>
              <a:t>fields or values that occur multiple times in one record</a:t>
            </a:r>
            <a:endParaRPr sz="1600">
              <a:solidFill>
                <a:schemeClr val="bg1"/>
              </a:solidFill>
              <a:cs typeface="Calibri"/>
            </a:endParaRPr>
          </a:p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b="1" dirty="0">
                <a:solidFill>
                  <a:schemeClr val="bg1"/>
                </a:solidFill>
              </a:rPr>
              <a:t>Process:</a:t>
            </a:r>
            <a:r>
              <a:rPr lang="en" sz="1600" dirty="0">
                <a:solidFill>
                  <a:schemeClr val="bg1"/>
                </a:solidFill>
              </a:rPr>
              <a:t> Remove the repeating groups and/or multivalued attributes and place them into a new entity</a:t>
            </a:r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09600" y="173831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ckwell Nova Extra Bold"/>
                <a:ea typeface="Lobster"/>
                <a:cs typeface="Lobster"/>
                <a:sym typeface="Lobster"/>
              </a:rPr>
              <a:t>Transformation from non-normal to 1st form</a:t>
            </a:r>
            <a:endParaRPr lang="en-US" sz="2400" dirty="0">
              <a:latin typeface="Rockwell Nova Extra Bold"/>
              <a:ea typeface="Lobster"/>
              <a:cs typeface="Lobster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50" y="991860"/>
            <a:ext cx="3986250" cy="386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700" y="988150"/>
            <a:ext cx="4135150" cy="393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 Nova Extra Bold"/>
                <a:ea typeface="Lobster"/>
                <a:cs typeface="Lobster"/>
                <a:sym typeface="Lobster"/>
              </a:rPr>
              <a:t>2nd Normal Form</a:t>
            </a:r>
            <a:endParaRPr dirty="0">
              <a:latin typeface="Rockwell Nova Extra Bold"/>
              <a:ea typeface="Lobster"/>
              <a:cs typeface="Lobster"/>
              <a:sym typeface="Lobster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49980" y="1797155"/>
            <a:ext cx="82221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dirty="0">
                <a:solidFill>
                  <a:schemeClr val="bg1"/>
                </a:solidFill>
              </a:rPr>
              <a:t>2nd Normal Form: Must be in 1st normal form &amp; cannot have partial dependencies</a:t>
            </a:r>
            <a:endParaRPr lang="en" sz="1600" dirty="0">
              <a:solidFill>
                <a:schemeClr val="bg1"/>
              </a:solidFill>
              <a:cs typeface="Calibri"/>
            </a:endParaRPr>
          </a:p>
          <a:p>
            <a:pPr indent="-355600"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" sz="1600" dirty="0">
                <a:solidFill>
                  <a:schemeClr val="bg1"/>
                </a:solidFill>
              </a:rPr>
              <a:t>Partial Dependency: A</a:t>
            </a:r>
            <a:r>
              <a:rPr lang="en-US" sz="1600" dirty="0">
                <a:solidFill>
                  <a:schemeClr val="bg1"/>
                </a:solidFill>
              </a:rPr>
              <a:t>n attribute is functionally dependent on part of a record's key, not the whole key.</a:t>
            </a:r>
            <a:endParaRPr sz="1600">
              <a:solidFill>
                <a:schemeClr val="bg1"/>
              </a:solidFill>
              <a:cs typeface="Calibri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1600" b="1" dirty="0">
                <a:solidFill>
                  <a:schemeClr val="bg1"/>
                </a:solidFill>
              </a:rPr>
              <a:t>Process</a:t>
            </a:r>
            <a:r>
              <a:rPr lang="en" sz="1600" dirty="0">
                <a:solidFill>
                  <a:schemeClr val="bg1"/>
                </a:solidFill>
              </a:rPr>
              <a:t>: create a new entity. Convert attributive entity to an associative entity.</a:t>
            </a:r>
            <a:endParaRPr sz="1600" dirty="0">
              <a:solidFill>
                <a:schemeClr val="bg1"/>
              </a:solidFill>
              <a:cs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78ABAFF0201459F46E4B6500F4915" ma:contentTypeVersion="8" ma:contentTypeDescription="Create a new document." ma:contentTypeScope="" ma:versionID="cdecff3687b8f07c6e3be8a10365b667">
  <xsd:schema xmlns:xsd="http://www.w3.org/2001/XMLSchema" xmlns:xs="http://www.w3.org/2001/XMLSchema" xmlns:p="http://schemas.microsoft.com/office/2006/metadata/properties" xmlns:ns2="9003cc82-02a9-43a0-bafc-30729ed2ed14" targetNamespace="http://schemas.microsoft.com/office/2006/metadata/properties" ma:root="true" ma:fieldsID="7cac3d39cef7134b72f2306345548a65" ns2:_="">
    <xsd:import namespace="9003cc82-02a9-43a0-bafc-30729ed2ed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3cc82-02a9-43a0-bafc-30729ed2ed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65E1A8-6B7D-4729-A4DB-BEC9396D82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735C04-7702-4E3F-80C8-D46F571B0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03cc82-02a9-43a0-bafc-30729ed2ed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735002-9C9B-4F6E-B284-E465814139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2336</Words>
  <Application>Microsoft Office PowerPoint</Application>
  <PresentationFormat>On-screen Show (16:9)</PresentationFormat>
  <Paragraphs>262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Lobster</vt:lpstr>
      <vt:lpstr>Calibri</vt:lpstr>
      <vt:lpstr>Roboto</vt:lpstr>
      <vt:lpstr>Rockwell Nova Extra Bold</vt:lpstr>
      <vt:lpstr>Arial</vt:lpstr>
      <vt:lpstr>Calibri Light</vt:lpstr>
      <vt:lpstr>Office Theme</vt:lpstr>
      <vt:lpstr>Relational Database Normalization</vt:lpstr>
      <vt:lpstr>Topics Covered</vt:lpstr>
      <vt:lpstr>Learning Objectives</vt:lpstr>
      <vt:lpstr>Types of Entities</vt:lpstr>
      <vt:lpstr>Types of Relationships</vt:lpstr>
      <vt:lpstr>Types of keys </vt:lpstr>
      <vt:lpstr>1st Normal Form</vt:lpstr>
      <vt:lpstr>Transformation from non-normal to 1st form</vt:lpstr>
      <vt:lpstr>2nd Normal Form</vt:lpstr>
      <vt:lpstr>Transformation from 1st to 2nd</vt:lpstr>
      <vt:lpstr>3rd Normal Form</vt:lpstr>
      <vt:lpstr>Transformation from 2nd to 3rd</vt:lpstr>
      <vt:lpstr>Please Note: </vt:lpstr>
      <vt:lpstr>PowerPoint Presentation</vt:lpstr>
      <vt:lpstr>SQL Statement to create the Student Table</vt:lpstr>
      <vt:lpstr>SQL Statement to insert data into the Student Table</vt:lpstr>
      <vt:lpstr>The Unnormalize Student Table</vt:lpstr>
      <vt:lpstr>PowerPoint Presentation</vt:lpstr>
      <vt:lpstr>SQL Statements to revise the Student Table</vt:lpstr>
      <vt:lpstr>SQL statement to student_has_skill_table</vt:lpstr>
      <vt:lpstr>SQL statement to insert data into the  Student_has_skill table</vt:lpstr>
      <vt:lpstr>The New student table and student_has_skill table</vt:lpstr>
      <vt:lpstr>PowerPoint Presentation</vt:lpstr>
      <vt:lpstr>SQL statements to revise   Student_has_skill table</vt:lpstr>
      <vt:lpstr>SQL statement to create skill table</vt:lpstr>
      <vt:lpstr>SQL statement to insert data into the skill table</vt:lpstr>
      <vt:lpstr>The skill table  and  student_has_skill table</vt:lpstr>
      <vt:lpstr>PowerPoint Presentation</vt:lpstr>
      <vt:lpstr>SQL statements to revise   Student table</vt:lpstr>
      <vt:lpstr>SQL statement to create the school table</vt:lpstr>
      <vt:lpstr>SQL statement to insert data into the school table</vt:lpstr>
      <vt:lpstr>SQL statement to create student's school table</vt:lpstr>
      <vt:lpstr>SQL statement to insert data  into the student's school table</vt:lpstr>
      <vt:lpstr>The final version of the student table, the school table, and the student's school table</vt:lpstr>
      <vt:lpstr>PowerPoint Presentation</vt:lpstr>
      <vt:lpstr>SQL Statement to test our tables</vt:lpstr>
      <vt:lpstr>The result of this  SQL Statement</vt:lpstr>
      <vt:lpstr>In this presentation we covered: </vt:lpstr>
      <vt:lpstr>Database Denormalization</vt:lpstr>
      <vt:lpstr>Citations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Model</dc:title>
  <dc:creator>Delgado, Raymond S</dc:creator>
  <cp:lastModifiedBy>Delgado, Raymond S</cp:lastModifiedBy>
  <cp:revision>1246</cp:revision>
  <dcterms:modified xsi:type="dcterms:W3CDTF">2020-12-30T03:59:23Z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0x01010058478ABAFF0201459F46E4B6500F4915</vt:lpwstr>
  </property>
</Properties>
</file>