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99" r:id="rId2"/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78" r:id="rId22"/>
    <p:sldId id="282" r:id="rId23"/>
    <p:sldId id="280" r:id="rId24"/>
    <p:sldId id="281" r:id="rId25"/>
    <p:sldId id="283" r:id="rId26"/>
    <p:sldId id="284" r:id="rId27"/>
    <p:sldId id="285" r:id="rId28"/>
    <p:sldId id="287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5" r:id="rId39"/>
    <p:sldId id="298" r:id="rId40"/>
    <p:sldId id="296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5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97868" autoAdjust="0"/>
  </p:normalViewPr>
  <p:slideViewPr>
    <p:cSldViewPr>
      <p:cViewPr varScale="1">
        <p:scale>
          <a:sx n="89" d="100"/>
          <a:sy n="89" d="100"/>
        </p:scale>
        <p:origin x="-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D393C-8801-40A8-978F-D46B6051BDAA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AAD1-FBDE-4451-A608-DF97A9822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6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8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4AAD1-FBDE-4451-A608-DF97A982233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7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knwon/go-fundamental-programming" TargetMode="External"/><Relationship Id="rId4" Type="http://schemas.openxmlformats.org/officeDocument/2006/relationships/hyperlink" Target="http://pan.baidu.com/share/link?shareid=393899&amp;uk=822891499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Obahu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-wiki/" TargetMode="External"/><Relationship Id="rId4" Type="http://schemas.openxmlformats.org/officeDocument/2006/relationships/hyperlink" Target="http://gowalker.org/" TargetMode="External"/><Relationship Id="rId5" Type="http://schemas.openxmlformats.org/officeDocument/2006/relationships/hyperlink" Target="http://go-lang.cat-v.org/library-binding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schina.net/translate/go-at-google-language-design-in-the-service-of-software-engineer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ocs.google.com/spreadsheet/lv?key=0AqIvOG5Y0CJ6dFFJV0JwSm1kbEtEdmg5Nk1uZndzakE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ituring.com.cn/article/3764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/downloads/lis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staxie/build-web-application-with-golang/blob/master/ebook/01.1.md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vimeo.com/49718712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jf512/archive/2012/06/06/2537712.html" TargetMode="External"/><Relationship Id="rId4" Type="http://schemas.openxmlformats.org/officeDocument/2006/relationships/hyperlink" Target="http://www.sizeofvoid.net/goroutine-under-the-hood/" TargetMode="External"/><Relationship Id="rId5" Type="http://schemas.openxmlformats.org/officeDocument/2006/relationships/hyperlink" Target="http://v.youku.com/v_show/id_XNTcyMTA4MTM2.html" TargetMode="External"/><Relationship Id="rId6" Type="http://schemas.openxmlformats.org/officeDocument/2006/relationships/hyperlink" Target="http://stackoverflow.com/questions/13107958/what-exactly-does-runtime-gosched-d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studygolang.com/" TargetMode="External"/><Relationship Id="rId4" Type="http://schemas.openxmlformats.org/officeDocument/2006/relationships/hyperlink" Target="http://golang.tc/" TargetMode="External"/><Relationship Id="rId5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ygolang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staxie/godo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blimetext.com/" TargetMode="External"/><Relationship Id="rId4" Type="http://schemas.openxmlformats.org/officeDocument/2006/relationships/hyperlink" Target="http://my.oschina.net/Obahua/blog/110767" TargetMode="External"/><Relationship Id="rId5" Type="http://schemas.openxmlformats.org/officeDocument/2006/relationships/hyperlink" Target="http://lucifr.com/2011/08/31/sublime-text-2-tricks-and-tips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staxie/build-web-application-with-golang/blob/master/ebook/01.4.m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箭头 7"/>
          <p:cNvSpPr/>
          <p:nvPr/>
        </p:nvSpPr>
        <p:spPr>
          <a:xfrm rot="17254186">
            <a:off x="3206662" y="3406886"/>
            <a:ext cx="504056" cy="2478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 rot="20402825">
            <a:off x="1198879" y="3814532"/>
            <a:ext cx="504056" cy="201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4" y="1556792"/>
            <a:ext cx="83920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本文档为视频教程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课件，若单独使用可能导致你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无法理解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相关知识点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任何人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不得以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任何理由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借助本课件谋取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任何形式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的利益，如果你发现有人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谋取私利，请立即联系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hlinkClick r:id="rId2"/>
              </a:rPr>
              <a:t>http://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hlinkClick r:id="rId2"/>
              </a:rPr>
              <a:t>weibo.com/Obahua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视频教程首页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（包括课堂笔记）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https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3"/>
              </a:rPr>
              <a:t>://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github.com/Unknwon/go-fundamental-programming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全套视频下载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  <a:hlinkClick r:id="rId4"/>
              </a:rPr>
              <a:t>http://pan.baidu.com/share/link?shareid=393899&amp;uk=822891499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4741029"/>
            <a:ext cx="174307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688" y="4793416"/>
            <a:ext cx="168851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5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课堂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笔记的使用方法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课程大纲给出了知识点讲解的时间点，方便快速定位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补充说明在教程录制完成后根据反馈进行修正或补充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相关链接给出了课件中所有用到的链接，方便在看视频的同时打开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43200"/>
            <a:ext cx="3024336" cy="170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4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1228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内置关键字（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个均为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小写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default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interface        select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          defer              go           map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 else   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package        switch</a:t>
            </a: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if             range             type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   for                  import    return         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注释方法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：单行注释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/* */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：多行注释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18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4981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程序的一般结构：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basic_structure.go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程序是通过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来组织的（与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类似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名称为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的包可以包含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个可执行程序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有且仅有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关键字来导入其它非 </a:t>
            </a:r>
            <a:r>
              <a:rPr lang="en-US" altLang="zh-CN" sz="20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通过在函数体外部使用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关键字来进行全局变量的声明与赋值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关键字来进行结构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关键字来进行函数的声明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63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299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导入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的格式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2392681"/>
            <a:ext cx="1512167" cy="96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燕尾形箭头 4"/>
          <p:cNvSpPr/>
          <p:nvPr/>
        </p:nvSpPr>
        <p:spPr>
          <a:xfrm>
            <a:off x="3818557" y="2708920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708" y="2264451"/>
            <a:ext cx="1356596" cy="12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5576380"/>
            <a:ext cx="2875037" cy="30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0319" y="4149080"/>
            <a:ext cx="7132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  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入包之后，就可以使用格式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PackageName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&gt;.&lt;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FuncName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来对包中的函数进行调用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如果导入包之后 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未调用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其中的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将会报出编译错误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6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当使用第三方包时，包名可能会非常接近或者相同，此时就可以使用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别名来进行区别和调用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省略调用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不建议使用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，易混淆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和别名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同时使用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49175" cy="6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燕尾形箭头 9"/>
          <p:cNvSpPr/>
          <p:nvPr/>
        </p:nvSpPr>
        <p:spPr>
          <a:xfrm>
            <a:off x="3491880" y="327193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13728"/>
            <a:ext cx="2675383" cy="49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37" y="4499996"/>
            <a:ext cx="2897898" cy="166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6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7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语言中，使用 </a:t>
            </a: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大小写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来决定该 常量、变量、类型、接口、结构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是否可以被外部包所调用：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小写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private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414" y="5085184"/>
            <a:ext cx="4176464" cy="62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26" y="3356993"/>
            <a:ext cx="3672407" cy="80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5390" y="4461693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首字母 </a:t>
            </a:r>
            <a:r>
              <a:rPr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大写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81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441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既然导入多个包时可以进行简写，那么声明多个 常量、全局变量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或一般类型（非接口、非结构）是否也可以用同样的方法呢？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请动手验证。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7072"/>
            <a:ext cx="167935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3137"/>
            <a:ext cx="205791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77072"/>
            <a:ext cx="1702562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2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94585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布尔型：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true, false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注意事项：不可以用数字代表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根据运行平台可能为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int8/uint8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-128~127/0~255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byte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uint8</a:t>
            </a:r>
            <a:r>
              <a:rPr lang="zh-CN" altLang="en-US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别名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5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2985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int16/uint16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取值范围：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-32768~32767/0~65535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uint32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2^32/2~2^32/2-1/0~2^32-1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int64/uint64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长度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取值范围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2^64/2~2^64/2-1/0~2^64-1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浮点型：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float32/float64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4/8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小数位：精确到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7/15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小数位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09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86570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复数：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complex64/complex128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长度：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8/16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足够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保存指针的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位或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整数型：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其它值类型：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array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引用类型：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chan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inteface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函数类型：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func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916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是一门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并发支持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垃圾回收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编译型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系统编程语言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，旨在创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造一门具有在静态编译语言的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高性能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和动态语言的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高效开发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之间拥有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良好平衡点的一门编程语言。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的主要特点有哪些？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类型安全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zh-CN" altLang="en-US" sz="20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内存安全</a:t>
            </a:r>
            <a:endParaRPr lang="en-US" altLang="zh-CN" sz="20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以非常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极低代价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的方案实现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高并发</a:t>
            </a:r>
            <a:endParaRPr lang="en-US" altLang="zh-CN" sz="20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高效的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垃圾回收机制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快速编译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（同时解决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语言中头文件太多的问题）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为多核计算机提供性能提升的方案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编码支持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66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602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类型零值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零值并不等于空值，而是当变量被声明为某种类型后的默认值，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通常情况下值类型的默认值为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空字符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串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57301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40070"/>
            <a:ext cx="1800200" cy="106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燕尾形箭头 6"/>
          <p:cNvSpPr/>
          <p:nvPr/>
        </p:nvSpPr>
        <p:spPr>
          <a:xfrm>
            <a:off x="3851920" y="4585668"/>
            <a:ext cx="1368152" cy="57606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04" y="4638225"/>
            <a:ext cx="1592916" cy="470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24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76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单个变量的声明与赋值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变量的声明格式：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变量的赋值格式：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声明的同时赋值：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变量名称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[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54801"/>
            <a:ext cx="3972319" cy="186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10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190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多个变量的声明与赋值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全局变量的声明可使用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的方式进行简写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全局变量的声明不可以省略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，但可使用并行方式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所有变量都可以使用类型推断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局部变量不可以使用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的方式简写，只能使用并行方式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538" y="3861048"/>
            <a:ext cx="2592289" cy="1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36392"/>
            <a:ext cx="3063357" cy="139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36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96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变量的类型转换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中不存在隐式转换，所有类型转换必须显式声明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转换只能发生在两种相互兼容的类型之间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类型转换的格式：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[:]=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TypeOfValueA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&gt;(&lt;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ValueB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11555"/>
            <a:ext cx="32975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65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请尝试运行以下代码，看会发生什么，并思考为什么。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52936"/>
            <a:ext cx="1656183" cy="96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501569"/>
            <a:ext cx="7923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tring()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表示将数据转换成文本格式，因为计算机中存储的任何东西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本质上都是数字，因此此函数自然地认为我们需要的是用数字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65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的文本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7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634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常量的值在编译时就已经确定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常量的定义格式与变量基本相同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等号右侧必须是常量或者常量表达式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常量表达式中的函数必须是内置函数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30124"/>
            <a:ext cx="3672408" cy="221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69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常量的初始化规则与枚举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在定义常量组时，如果不提供初始值，则表示将使用上行的表达式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使用相同的表达式不代表具有相同的值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是常量的计数器，从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开始，组中每定义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个常量自动递增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通过初始化规则与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可以达到枚举的效果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每遇到一个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关键字，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就会重置为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164589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149080"/>
            <a:ext cx="2592288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12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7970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中的运算符均是从左至右结合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优先级（从高到低）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^      ! 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（一元运算符）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       /    %    &lt;&lt;    &gt;&gt;    &amp;      &amp;^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      -     |      ^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（二元运算符）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  !=   &lt;    &lt;=    &gt;=    &gt;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&lt;-                                      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（专门用于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&amp;&amp;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5710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37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请尝试结合常量的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iota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运算符实现计算机储存单位的枚举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25491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73016"/>
            <a:ext cx="2069836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4627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虽然保留了指针，但与其它编程语言不同的是，在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支持指针运算以及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”-&gt;”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运算符，而直接采用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”.”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选择符来操作指针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目标对象的成员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操作符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”&amp;”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取变量地址，使用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通过指针间接访问目标对象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而非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NULL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递增递减语句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当中，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++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是作为语句而并不是作为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08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7866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存在的价值是什么？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在谷歌：以软件工程为目的的语言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设计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是记事本编程吗？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Eclipse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等众多知名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均已支持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目前有多少实际应用和资源？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全球最大视频网站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Youtube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（谷歌）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七牛云储存以及旗下网盘服务（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盘）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爱好者开发的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论坛及博客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已用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开发服务端的著名企业：谷歌、盛大、七牛、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360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其它海量开源项目：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go-wiki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Go Walker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Go Language Resources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28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9360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if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条件表达式没有括号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支持一个初始化表达式（可以是并行方式）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左大括号必须和条件语句或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支持单行模式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初始化语句中的变量为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block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级别，同时隐藏外部同名变量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1.0.3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版本中的编译器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BUG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76" y="4468713"/>
            <a:ext cx="2695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4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循环语句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一个循环语句关键字，但支持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种形式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初始化和步进表达式可以是多个值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条件语句每次循环都会被重新检查，因此不建议在条件语句中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使用函数，尽量提前计算好条件并以变量或常量代替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左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54795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79132"/>
            <a:ext cx="1472615" cy="126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4" y="4434215"/>
            <a:ext cx="2242148" cy="115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4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选择语句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switch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可以使用任何类型或表达式作为条件语句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需要写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，一旦条件符合自动终止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希望继续执行下一个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，需使用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fallthrough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支持一个初始化表达式（可以是并行方式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），右侧需跟分号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左大括号必须和条件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语句在同一行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75884"/>
            <a:ext cx="2280964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75884"/>
            <a:ext cx="2074775" cy="184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12" y="4183389"/>
            <a:ext cx="2410089" cy="169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12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054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跳转语句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oto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break, continue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三个语法都可以配合标签使用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标签名区分大小写，若不使用会造成编译错误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配合标签可用于多层循环的跳出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是调整执行位置，与其它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个语句配合标签的结果并不相同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83181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8579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14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580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将下图中的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替换成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，程序运行的结果还一样吗？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请尝试并思考为什么。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628" y="3284984"/>
            <a:ext cx="2448272" cy="16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177628" y="530120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是调整执行位置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0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688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Array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定义数组的格式：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varName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[n]&lt;type&gt;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n&gt;=0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数组长度也是类型的一部分，因此具有不同长度的数组为不同类型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注意区分指向数组的指针和指针数组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中为值类型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数组之间可以使用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进行比较，但不可以使用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来创建数组，此方法返回一个指向数组的指针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支持多维数组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语言版冒泡排序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76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切片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其本身并不是数组，它指向底层的数组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作为变长数组的替代方案，可以关联底层数组的局部或全部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为引用类型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可以直接创建或从底层数组获取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获取容量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一般使用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如果多个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指向相同底层数组，其中一个的值改变会影响全部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ake([]T,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可以省略，则和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的值相同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表示存数的元素个数，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07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08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与底层数组的对应关系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s://github.com/astaxie/build-web-application-with-golang/raw/master/ebook/images/2.2.slice.png?raw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196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15816" y="5661248"/>
            <a:ext cx="28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本图来源</a:t>
            </a:r>
            <a:r>
              <a:rPr lang="en-US" altLang="zh-CN" dirty="0" smtClean="0"/>
              <a:t>《Go Web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7300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Reslice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时索引以被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的切片为准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索引不可以超过被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的切片的容量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索引越界不会导致底层数组的重新分配而是引发错误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Append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尾部追加元素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追加在另一个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尾部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如果最终长度未超过追加到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的容量则返回原始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如果超过追加到的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的容量则将重新分配数组并拷贝原始数据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Copy </a:t>
            </a:r>
          </a:p>
        </p:txBody>
      </p:sp>
    </p:spTree>
    <p:extLst>
      <p:ext uri="{BB962C8B-B14F-4D97-AF65-F5344CB8AC3E}">
        <p14:creationId xmlns:p14="http://schemas.microsoft.com/office/powerpoint/2010/main" val="416279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34350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类似其它语言中的哈希表或者字典，以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key-value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形式存储数据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必须是支持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比较运算的类型，不可以是函数、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查找比线性搜索快很多，但比使用索引访问数据的类型慢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这种简写方式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ake([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keyType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valueType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, cap)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表示容量，可省略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超出容量时会自动扩容，但尽量提供一个合理的初始值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获取元素个数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对不存在时自动添加，使用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delete()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删除某键值对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进行迭代操作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15640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发展成熟了吗？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作为一门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年才正式发布的编程语言，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是非常年轻的，因此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不能称为一门成熟的编程语言，但开发社区每天都在不断更新其核心代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码，给我们这些爱好者给予了很大的学习和开发动力。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的爱好者多吗？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 Group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为主的邮件列表每天都会更新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帖，国内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群和论坛每天也在进行大量的讨论，因此可以说目前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爱好者群体是足够壮大。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Golang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QQ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26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159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部分讲解的知识，尝试将类型为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]string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的键和值进行交换，变成类型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map[string]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程序正确运行后应输出如下结果：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717999"/>
            <a:ext cx="3744416" cy="56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61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558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默认参数</a:t>
            </a:r>
            <a:endParaRPr lang="en-US" altLang="zh-CN" sz="20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但支持以下特性：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无需声明原型、不定长度变参、多返回值、命名返回值参数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匿名函数、闭包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定义函数使用关键字 </a:t>
            </a:r>
            <a:r>
              <a:rPr lang="en-US" altLang="zh-CN" sz="2000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func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，且左大括号不能另起一行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函数也可以作为一种类型使用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8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435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efer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的执行方式类似其它语言中的析构函数，在函数体执行结束后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按照调用顺序的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相反顺序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逐个执行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即使函数发生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严重错误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也会执行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支持匿名函数的调用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常用于资源清理、文件关闭、解锁以及记录时间等操作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通过与匿名函数配合可在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</a:t>
            </a:r>
            <a:r>
              <a:rPr lang="zh-CN" altLang="en-US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函数计算结果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如果函数体内某个变量作为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时匿名函数的参数，则在定义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时即已经获得了拷贝，否则则是引用某个变量的地址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没有异常机制，但有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panic/recover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模式来处理错误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Panic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可以在任何地方引发，但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defer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调用的函数中有效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66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121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运行以下程序并分析输出结果。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1" y="2962594"/>
            <a:ext cx="4752529" cy="212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9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4606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非常相似，并且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&lt;Name&gt;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定义结构，名称遵循可见性规则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支持指向自身的指针类型成员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支持匿名结构，可用作成员或定义成员变量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匿名结构也可以用于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可以使用字面值对结构进行初始化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允许直接通过指针来读写结构成员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相同类型的成员可进行直接拷贝赋值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比较运算符，但不支持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支持匿名字段，本质上是定义了以某个类型名为名称的字段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嵌入结构作为匿名字段看起来像继承，但不是继承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可以使用匿名字段指针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9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1994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如果匿名字段和外层结构有同名字段，应该如何进行操作？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请思考并尝试。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9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253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中虽没有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，但依旧有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通过显示说明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来实现与某个类型的组合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只能为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包中的类型定义方法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类型的值或者指针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不存在方法重载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可以使用值或指针来调用方法，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编译器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会自动完成转换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从某种意义上来说，方法是函数的语法糖，因为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其实就是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方法所接收的第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个参数（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Method Value vs. Method Expression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如果外部结构和嵌入结构存在同名方法，则优先调用外部结构的方法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类型别名不会拥有底层类型所附带的方法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方法可以调用结构中的非公开字段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42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36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根据为结构增加方法的知识，尝试声明一个底层类型为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的类型，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并实现调用某个方法就递增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a:=0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，调用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a.Increase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之后，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变成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346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4818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接口是一个或多个方法签名的集合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只要某个类型拥有该接口的所有方法签名，即算实现该接口，无需显示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声明实现了哪个接口，这称为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Structural Typing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接口只有方法声明，没有实现，没有数据字段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接口可以匿名嵌入其它接口，或嵌入到结构中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将对象赋值给接口时，会发生拷贝，而接口内部存储的是指向这个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复制品的指针，既无法修改复制品的状态，也无法获取指针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只有当接口存储的类型和对象都为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时，接口才等于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nil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接口调用不会做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receiver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的自动转换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接口同样支持匿名字段方法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接口也可实现类似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中的多态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空接口可以作为任何类型数据的容器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51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466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通过类型断言的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ok pattern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可以判断接口中的数据类型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type switch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则可针对空接口进行比较全面的类型判断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接口转换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可以将拥有超集的接口转换为子集的接口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b="1" dirty="0" smtClean="0">
                <a:hlinkClick r:id="rId3" action="ppaction://hlinkfile"/>
              </a:rPr>
              <a:t>评</a:t>
            </a:r>
            <a:r>
              <a:rPr lang="en-US" altLang="zh-CN" sz="2000" b="1" dirty="0">
                <a:hlinkClick r:id="rId3" action="ppaction://hlinkfile"/>
              </a:rPr>
              <a:t>: </a:t>
            </a:r>
            <a:r>
              <a:rPr lang="zh-CN" altLang="en-US" sz="2000" b="1" dirty="0">
                <a:hlinkClick r:id="rId3" action="ppaction://hlinkfile"/>
              </a:rPr>
              <a:t>为什么我不喜欢</a:t>
            </a:r>
            <a:r>
              <a:rPr lang="en-US" altLang="zh-CN" sz="2000" b="1" dirty="0">
                <a:hlinkClick r:id="rId3" action="ppaction://hlinkfile"/>
              </a:rPr>
              <a:t>Go</a:t>
            </a:r>
            <a:r>
              <a:rPr lang="zh-CN" altLang="en-US" sz="2000" b="1" dirty="0">
                <a:hlinkClick r:id="rId3" action="ppaction://hlinkfile"/>
              </a:rPr>
              <a:t>语言式的接口</a:t>
            </a:r>
            <a:r>
              <a:rPr lang="zh-CN" altLang="en-US" sz="2000" b="1" dirty="0"/>
              <a:t>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7024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496834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标准包安装：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下载地址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第三方工具安装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环境变量与工作目录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根据约定，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GOPATH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下需要建立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个目录：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（存放编译后生成的可执行文件）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pkg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（存放编译后生成的包文件）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（存放项目源码）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81826"/>
            <a:ext cx="4391496" cy="271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37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0809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reflection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反射可大大提高程序的灵活性，使得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interface{}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有更大的发挥余地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反射使用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ValueOf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函数从接口中获取目标对象信息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反射会将匿名字段作为独立字段（匿名字段本质）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想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要利用反射修改对象状态，前提是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interface.data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settable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pointer-interface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通过反射可以“动态”调用方法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5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6864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定义一个结构，通过反射来打印其信息，并调用方法。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00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82173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concurrency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很多人都是冲着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大肆宣扬的高并发而忍不住跃跃欲试，但其实从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源码的解析来看，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只是由官方实现的超级“线程池”而已。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不过话说回来，每个实例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4-5KB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的栈内存占用和由于实现机制而大幅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减少的创建和销毁开销，是制造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号称的高并发的根本原因。另外，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的简单易用，也在语言层面上给予了开发者巨大的便利。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并发不是并行：</a:t>
            </a:r>
            <a:r>
              <a:rPr lang="en-US" altLang="zh-CN" sz="2000" dirty="0">
                <a:hlinkClick r:id="rId3"/>
              </a:rPr>
              <a:t>Concurrency Is Not </a:t>
            </a:r>
            <a:r>
              <a:rPr lang="en-US" altLang="zh-CN" sz="2000" dirty="0" smtClean="0">
                <a:hlinkClick r:id="rId3"/>
              </a:rPr>
              <a:t>Parallelism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并发主要由切换时间片来实现“同时”运行，在并行则是直接利用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多核实现多线程的运行，但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可以设置使用核数，以发挥多核计算机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的能力。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奉行通过通信来共享内存，而不是共享内存来通信。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95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02788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沟通的桥梁，大都是阻塞同步的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make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close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关闭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是引用类型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for range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来迭代不断操作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可以设置单向或双向通道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可以设置缓存大小，在未被填满前不会发生阻塞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可处理一个或多个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的发送与接收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同时有多个可用的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时按随机顺序处理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可用空的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来阻塞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main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可设置超时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66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521008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延伸阅读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hlinkClick r:id="rId3"/>
              </a:rPr>
              <a:t>Go</a:t>
            </a:r>
            <a:r>
              <a:rPr lang="zh-CN" altLang="en-US" sz="2000" dirty="0">
                <a:hlinkClick r:id="rId3"/>
              </a:rPr>
              <a:t>语言</a:t>
            </a:r>
            <a:r>
              <a:rPr lang="en-US" altLang="zh-CN" sz="2000" dirty="0">
                <a:hlinkClick r:id="rId3"/>
              </a:rPr>
              <a:t>_</a:t>
            </a:r>
            <a:r>
              <a:rPr lang="zh-CN" altLang="en-US" sz="2000" dirty="0">
                <a:hlinkClick r:id="rId3"/>
              </a:rPr>
              <a:t>并发</a:t>
            </a:r>
            <a:r>
              <a:rPr lang="zh-CN" altLang="en-US" sz="2000" dirty="0" smtClean="0">
                <a:hlinkClick r:id="rId3"/>
              </a:rPr>
              <a:t>篇</a:t>
            </a:r>
            <a:endParaRPr lang="en-US" altLang="zh-CN" sz="2000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4"/>
              </a:rPr>
              <a:t>goroutine</a:t>
            </a:r>
            <a:r>
              <a:rPr lang="zh-CN" altLang="en-US" sz="2000" b="1" dirty="0">
                <a:hlinkClick r:id="rId4"/>
              </a:rPr>
              <a:t>背后的系统</a:t>
            </a:r>
            <a:r>
              <a:rPr lang="zh-CN" altLang="en-US" sz="2000" b="1" dirty="0" smtClean="0">
                <a:hlinkClick r:id="rId4"/>
              </a:rPr>
              <a:t>知识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5"/>
              </a:rPr>
              <a:t>Advanced Go Concurrency </a:t>
            </a:r>
            <a:r>
              <a:rPr lang="en-US" altLang="zh-CN" sz="2000" b="1" dirty="0" smtClean="0">
                <a:hlinkClick r:id="rId5"/>
              </a:rPr>
              <a:t>Patterns</a:t>
            </a:r>
            <a:endParaRPr lang="en-US" altLang="zh-CN" sz="2000" b="1" dirty="0" smtClean="0"/>
          </a:p>
          <a:p>
            <a:pPr marL="342900" indent="-342900">
              <a:buFontTx/>
              <a:buChar char="-"/>
            </a:pPr>
            <a:r>
              <a:rPr lang="en-US" altLang="zh-CN" sz="2000" b="1" dirty="0">
                <a:hlinkClick r:id="rId6" action="ppaction://hlinkfile"/>
              </a:rPr>
              <a:t>What exactly does </a:t>
            </a:r>
            <a:r>
              <a:rPr lang="en-US" altLang="zh-CN" sz="2000" b="1" dirty="0" err="1">
                <a:hlinkClick r:id="rId6" action="ppaction://hlinkfile"/>
              </a:rPr>
              <a:t>runtime.Gosched</a:t>
            </a:r>
            <a:r>
              <a:rPr lang="en-US" altLang="zh-CN" sz="2000" b="1" dirty="0">
                <a:hlinkClick r:id="rId6" action="ppaction://hlinkfile"/>
              </a:rPr>
              <a:t> do</a:t>
            </a:r>
            <a:r>
              <a:rPr lang="en-US" altLang="zh-CN" sz="2000" b="1" dirty="0" smtClean="0">
                <a:hlinkClick r:id="rId6" action="ppaction://hlinkfile"/>
              </a:rPr>
              <a:t>?</a:t>
            </a:r>
            <a:endParaRPr lang="zh-CN" altLang="en-US" sz="2000" b="1" dirty="0"/>
          </a:p>
          <a:p>
            <a:pPr marL="342900" indent="-342900">
              <a:buFontTx/>
              <a:buChar char="-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0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797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课堂作业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创建一个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，与主线程按顺序相互发送信息若干次并打印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8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241" y="116632"/>
            <a:ext cx="3178696" cy="97951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相关资源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 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编程交流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259316004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中文社区：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http://mygolang.com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Go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语言学习园地：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hlinkClick r:id="rId3"/>
              </a:rPr>
              <a:t>http://studygolang.com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3"/>
              </a:rPr>
              <a:t>/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Golang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中国：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http://golang.tc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  感谢 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优才</a:t>
            </a:r>
            <a:r>
              <a:rPr lang="zh-CN" altLang="en-US" sz="24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 皆学问 网易云课堂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对本套教程的大力支持！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ww4.sinaimg.cn/bmiddle/bf670632gw1e2w1minmyt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24574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49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38668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在命令行或终端输入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即可查看所有支持的命令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常用命令简介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get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：获取远程包（需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提前安装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hg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run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：直接运行程序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build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：测试编译，检查是否有编译错误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fmt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：格式化源码（部分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在保存时自动调用）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install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：编译包文件并编译整个程序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 test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：运行测试文件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 doc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：查看文档（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CHM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hlinkClick r:id="rId2"/>
              </a:rPr>
              <a:t>手册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3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程序的整体结构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90688"/>
            <a:ext cx="3473839" cy="440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0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64395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开发工具安装及配置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本套教程主要使用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其它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安装方案：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2"/>
              </a:rPr>
              <a:t>参考链接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</a:p>
          <a:p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Sublime Text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3"/>
              </a:rPr>
              <a:t>官方网站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gosublime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（破解版可能无法安装）：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安装指令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Tx/>
              <a:buChar char="-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Sublime Text 2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hlinkClick r:id="rId5"/>
              </a:rPr>
              <a:t>入门及技巧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05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260648"/>
            <a:ext cx="5902424" cy="1019199"/>
          </a:xfrm>
        </p:spPr>
        <p:txBody>
          <a:bodyPr/>
          <a:lstStyle/>
          <a:p>
            <a:r>
              <a:rPr lang="en-US" altLang="zh-CN" sz="6000" dirty="0" smtClean="0"/>
              <a:t>Go</a:t>
            </a:r>
            <a:r>
              <a:rPr lang="zh-CN" altLang="en-US" sz="6000" dirty="0" smtClean="0"/>
              <a:t>编程基础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00192" y="6165304"/>
            <a:ext cx="1688232" cy="492224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讲师：无闻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581826"/>
            <a:ext cx="3317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”Hello world!”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392488" cy="193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354151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sz="2000" b="1" dirty="0" err="1" smtClean="0">
                <a:latin typeface="微软雅黑" pitchFamily="34" charset="-122"/>
                <a:ea typeface="微软雅黑" pitchFamily="34" charset="-122"/>
              </a:rPr>
              <a:t>hello.go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001298"/>
            <a:ext cx="4536504" cy="4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38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3513</TotalTime>
  <Words>2448</Words>
  <Application>Microsoft Macintosh PowerPoint</Application>
  <PresentationFormat>全屏显示(4:3)</PresentationFormat>
  <Paragraphs>638</Paragraphs>
  <Slides>56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主管人员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Go编程基础</vt:lpstr>
      <vt:lpstr>相关资源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Go编程基础</dc:title>
  <dc:creator>Unknown</dc:creator>
  <cp:lastModifiedBy>大声道 恩爱</cp:lastModifiedBy>
  <cp:revision>327</cp:revision>
  <dcterms:created xsi:type="dcterms:W3CDTF">2013-03-20T22:44:52Z</dcterms:created>
  <dcterms:modified xsi:type="dcterms:W3CDTF">2017-02-16T15:26:22Z</dcterms:modified>
</cp:coreProperties>
</file>