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67" r:id="rId3"/>
    <p:sldId id="268" r:id="rId4"/>
    <p:sldId id="269" r:id="rId5"/>
    <p:sldId id="270" r:id="rId6"/>
    <p:sldId id="275" r:id="rId7"/>
    <p:sldId id="276" r:id="rId8"/>
    <p:sldId id="277" r:id="rId9"/>
    <p:sldId id="272" r:id="rId10"/>
    <p:sldId id="279" r:id="rId11"/>
    <p:sldId id="278" r:id="rId12"/>
    <p:sldId id="280" r:id="rId13"/>
    <p:sldId id="273" r:id="rId14"/>
    <p:sldId id="281" r:id="rId15"/>
    <p:sldId id="322" r:id="rId16"/>
    <p:sldId id="323" r:id="rId17"/>
    <p:sldId id="321"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06" r:id="rId31"/>
    <p:sldId id="296" r:id="rId32"/>
    <p:sldId id="297" r:id="rId33"/>
    <p:sldId id="298" r:id="rId34"/>
    <p:sldId id="299" r:id="rId35"/>
    <p:sldId id="300" r:id="rId36"/>
    <p:sldId id="301" r:id="rId37"/>
    <p:sldId id="302" r:id="rId38"/>
    <p:sldId id="303" r:id="rId39"/>
    <p:sldId id="304" r:id="rId40"/>
    <p:sldId id="305" r:id="rId41"/>
    <p:sldId id="307" r:id="rId42"/>
    <p:sldId id="320" r:id="rId43"/>
    <p:sldId id="282" r:id="rId44"/>
    <p:sldId id="283" r:id="rId45"/>
    <p:sldId id="284" r:id="rId46"/>
    <p:sldId id="285" r:id="rId47"/>
    <p:sldId id="324" r:id="rId48"/>
    <p:sldId id="325" r:id="rId49"/>
    <p:sldId id="286" r:id="rId50"/>
    <p:sldId id="287" r:id="rId51"/>
    <p:sldId id="288" r:id="rId52"/>
    <p:sldId id="289" r:id="rId53"/>
    <p:sldId id="290" r:id="rId54"/>
    <p:sldId id="291" r:id="rId55"/>
    <p:sldId id="292" r:id="rId56"/>
    <p:sldId id="293" r:id="rId57"/>
    <p:sldId id="294" r:id="rId58"/>
    <p:sldId id="295"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87" autoAdjust="0"/>
  </p:normalViewPr>
  <p:slideViewPr>
    <p:cSldViewPr snapToGrid="0">
      <p:cViewPr varScale="1">
        <p:scale>
          <a:sx n="87" d="100"/>
          <a:sy n="87" d="100"/>
        </p:scale>
        <p:origin x="-143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6AFA3-C57D-4AA2-848F-C3361BBC5FC3}" type="doc">
      <dgm:prSet loTypeId="urn:microsoft.com/office/officeart/2005/8/layout/chevron1" loCatId="process" qsTypeId="urn:microsoft.com/office/officeart/2005/8/quickstyle/simple1" qsCatId="simple" csTypeId="urn:microsoft.com/office/officeart/2005/8/colors/accent1_2" csCatId="accent1" phldr="1"/>
      <dgm:spPr/>
    </dgm:pt>
    <dgm:pt modelId="{D45FC710-373A-4913-B789-17E6E7441999}">
      <dgm:prSet phldrT="[Text]"/>
      <dgm:spPr/>
      <dgm:t>
        <a:bodyPr/>
        <a:lstStyle/>
        <a:p>
          <a:r>
            <a:rPr lang="en-US" dirty="0" smtClean="0"/>
            <a:t>2009, by Ryan Dahl for Linux</a:t>
          </a:r>
          <a:endParaRPr lang="en-US" dirty="0"/>
        </a:p>
      </dgm:t>
    </dgm:pt>
    <dgm:pt modelId="{5ED3F095-7A65-4DD1-9D8A-C0A6E9A2F060}" type="parTrans" cxnId="{120B5ADB-4A02-4A57-9391-507B7510DACC}">
      <dgm:prSet/>
      <dgm:spPr/>
      <dgm:t>
        <a:bodyPr/>
        <a:lstStyle/>
        <a:p>
          <a:endParaRPr lang="en-US"/>
        </a:p>
      </dgm:t>
    </dgm:pt>
    <dgm:pt modelId="{C3E8796E-3F92-4155-84AD-C0D78A85B44B}" type="sibTrans" cxnId="{120B5ADB-4A02-4A57-9391-507B7510DACC}">
      <dgm:prSet/>
      <dgm:spPr/>
      <dgm:t>
        <a:bodyPr/>
        <a:lstStyle/>
        <a:p>
          <a:endParaRPr lang="en-US"/>
        </a:p>
      </dgm:t>
    </dgm:pt>
    <dgm:pt modelId="{48F8F5B0-0507-4DCD-B5D9-8563125EE3CF}">
      <dgm:prSet phldrT="[Text]"/>
      <dgm:spPr/>
      <dgm:t>
        <a:bodyPr/>
        <a:lstStyle/>
        <a:p>
          <a:r>
            <a:rPr lang="en-US" dirty="0" smtClean="0"/>
            <a:t>2011, native Windows version</a:t>
          </a:r>
          <a:endParaRPr lang="en-US" dirty="0"/>
        </a:p>
      </dgm:t>
    </dgm:pt>
    <dgm:pt modelId="{D859F66D-32ED-48C5-AF16-742FD19172CB}" type="parTrans" cxnId="{2EE0ADED-6187-4C84-BD3A-957718D4B7BA}">
      <dgm:prSet/>
      <dgm:spPr/>
      <dgm:t>
        <a:bodyPr/>
        <a:lstStyle/>
        <a:p>
          <a:endParaRPr lang="en-US"/>
        </a:p>
      </dgm:t>
    </dgm:pt>
    <dgm:pt modelId="{A2AD020C-F6E3-4F2A-AAD8-93C6648A754F}" type="sibTrans" cxnId="{2EE0ADED-6187-4C84-BD3A-957718D4B7BA}">
      <dgm:prSet/>
      <dgm:spPr/>
      <dgm:t>
        <a:bodyPr/>
        <a:lstStyle/>
        <a:p>
          <a:endParaRPr lang="en-US"/>
        </a:p>
      </dgm:t>
    </dgm:pt>
    <dgm:pt modelId="{D9E38523-6821-4502-B60C-18E52FB646A7}">
      <dgm:prSet phldrT="[Text]"/>
      <dgm:spPr/>
      <dgm:t>
        <a:bodyPr/>
        <a:lstStyle/>
        <a:p>
          <a:r>
            <a:rPr lang="en-US" dirty="0" smtClean="0"/>
            <a:t>Till now</a:t>
          </a:r>
          <a:endParaRPr lang="en-US" dirty="0"/>
        </a:p>
      </dgm:t>
    </dgm:pt>
    <dgm:pt modelId="{8E8E10C4-96A0-423C-B890-F41F4D252103}" type="parTrans" cxnId="{FEF2B652-DE1E-41AE-9FFB-BBEB38A05C23}">
      <dgm:prSet/>
      <dgm:spPr/>
      <dgm:t>
        <a:bodyPr/>
        <a:lstStyle/>
        <a:p>
          <a:endParaRPr lang="en-US"/>
        </a:p>
      </dgm:t>
    </dgm:pt>
    <dgm:pt modelId="{C6CD03E1-D083-4D52-9985-F8D035FB45D7}" type="sibTrans" cxnId="{FEF2B652-DE1E-41AE-9FFB-BBEB38A05C23}">
      <dgm:prSet/>
      <dgm:spPr/>
      <dgm:t>
        <a:bodyPr/>
        <a:lstStyle/>
        <a:p>
          <a:endParaRPr lang="en-US"/>
        </a:p>
      </dgm:t>
    </dgm:pt>
    <dgm:pt modelId="{6161F56B-8A32-4C73-AB26-AACE0DE8551B}" type="pres">
      <dgm:prSet presAssocID="{FD26AFA3-C57D-4AA2-848F-C3361BBC5FC3}" presName="Name0" presStyleCnt="0">
        <dgm:presLayoutVars>
          <dgm:dir/>
          <dgm:animLvl val="lvl"/>
          <dgm:resizeHandles val="exact"/>
        </dgm:presLayoutVars>
      </dgm:prSet>
      <dgm:spPr/>
    </dgm:pt>
    <dgm:pt modelId="{071BB668-E976-490D-9090-BEC6EFA71E6B}" type="pres">
      <dgm:prSet presAssocID="{D45FC710-373A-4913-B789-17E6E7441999}" presName="parTxOnly" presStyleLbl="node1" presStyleIdx="0" presStyleCnt="3">
        <dgm:presLayoutVars>
          <dgm:chMax val="0"/>
          <dgm:chPref val="0"/>
          <dgm:bulletEnabled val="1"/>
        </dgm:presLayoutVars>
      </dgm:prSet>
      <dgm:spPr/>
      <dgm:t>
        <a:bodyPr/>
        <a:lstStyle/>
        <a:p>
          <a:endParaRPr lang="en-US"/>
        </a:p>
      </dgm:t>
    </dgm:pt>
    <dgm:pt modelId="{0E7C188D-19BF-42F7-87F7-BB810B740FE1}" type="pres">
      <dgm:prSet presAssocID="{C3E8796E-3F92-4155-84AD-C0D78A85B44B}" presName="parTxOnlySpace" presStyleCnt="0"/>
      <dgm:spPr/>
    </dgm:pt>
    <dgm:pt modelId="{2728A0CC-1319-40BC-B3C7-59D6D56B649E}" type="pres">
      <dgm:prSet presAssocID="{48F8F5B0-0507-4DCD-B5D9-8563125EE3CF}" presName="parTxOnly" presStyleLbl="node1" presStyleIdx="1" presStyleCnt="3">
        <dgm:presLayoutVars>
          <dgm:chMax val="0"/>
          <dgm:chPref val="0"/>
          <dgm:bulletEnabled val="1"/>
        </dgm:presLayoutVars>
      </dgm:prSet>
      <dgm:spPr/>
      <dgm:t>
        <a:bodyPr/>
        <a:lstStyle/>
        <a:p>
          <a:endParaRPr lang="en-US"/>
        </a:p>
      </dgm:t>
    </dgm:pt>
    <dgm:pt modelId="{4DE512FA-3A85-445C-8888-627DB4A71077}" type="pres">
      <dgm:prSet presAssocID="{A2AD020C-F6E3-4F2A-AAD8-93C6648A754F}" presName="parTxOnlySpace" presStyleCnt="0"/>
      <dgm:spPr/>
    </dgm:pt>
    <dgm:pt modelId="{EF63F96A-E99C-4690-83FF-B3995E810196}" type="pres">
      <dgm:prSet presAssocID="{D9E38523-6821-4502-B60C-18E52FB646A7}" presName="parTxOnly" presStyleLbl="node1" presStyleIdx="2" presStyleCnt="3">
        <dgm:presLayoutVars>
          <dgm:chMax val="0"/>
          <dgm:chPref val="0"/>
          <dgm:bulletEnabled val="1"/>
        </dgm:presLayoutVars>
      </dgm:prSet>
      <dgm:spPr/>
      <dgm:t>
        <a:bodyPr/>
        <a:lstStyle/>
        <a:p>
          <a:endParaRPr lang="en-US"/>
        </a:p>
      </dgm:t>
    </dgm:pt>
  </dgm:ptLst>
  <dgm:cxnLst>
    <dgm:cxn modelId="{FEF2B652-DE1E-41AE-9FFB-BBEB38A05C23}" srcId="{FD26AFA3-C57D-4AA2-848F-C3361BBC5FC3}" destId="{D9E38523-6821-4502-B60C-18E52FB646A7}" srcOrd="2" destOrd="0" parTransId="{8E8E10C4-96A0-423C-B890-F41F4D252103}" sibTransId="{C6CD03E1-D083-4D52-9985-F8D035FB45D7}"/>
    <dgm:cxn modelId="{C99E388D-DAC7-4C8E-B7DE-8E5215E867F9}" type="presOf" srcId="{FD26AFA3-C57D-4AA2-848F-C3361BBC5FC3}" destId="{6161F56B-8A32-4C73-AB26-AACE0DE8551B}" srcOrd="0" destOrd="0" presId="urn:microsoft.com/office/officeart/2005/8/layout/chevron1"/>
    <dgm:cxn modelId="{2EE0ADED-6187-4C84-BD3A-957718D4B7BA}" srcId="{FD26AFA3-C57D-4AA2-848F-C3361BBC5FC3}" destId="{48F8F5B0-0507-4DCD-B5D9-8563125EE3CF}" srcOrd="1" destOrd="0" parTransId="{D859F66D-32ED-48C5-AF16-742FD19172CB}" sibTransId="{A2AD020C-F6E3-4F2A-AAD8-93C6648A754F}"/>
    <dgm:cxn modelId="{DC08AFD8-EFCA-4E56-8563-211EE30E7788}" type="presOf" srcId="{48F8F5B0-0507-4DCD-B5D9-8563125EE3CF}" destId="{2728A0CC-1319-40BC-B3C7-59D6D56B649E}" srcOrd="0" destOrd="0" presId="urn:microsoft.com/office/officeart/2005/8/layout/chevron1"/>
    <dgm:cxn modelId="{120B5ADB-4A02-4A57-9391-507B7510DACC}" srcId="{FD26AFA3-C57D-4AA2-848F-C3361BBC5FC3}" destId="{D45FC710-373A-4913-B789-17E6E7441999}" srcOrd="0" destOrd="0" parTransId="{5ED3F095-7A65-4DD1-9D8A-C0A6E9A2F060}" sibTransId="{C3E8796E-3F92-4155-84AD-C0D78A85B44B}"/>
    <dgm:cxn modelId="{1F8BEE15-5F44-4EB8-8077-5B60C3927123}" type="presOf" srcId="{D9E38523-6821-4502-B60C-18E52FB646A7}" destId="{EF63F96A-E99C-4690-83FF-B3995E810196}" srcOrd="0" destOrd="0" presId="urn:microsoft.com/office/officeart/2005/8/layout/chevron1"/>
    <dgm:cxn modelId="{FD70B257-5F46-406C-A201-F1C9785D86F9}" type="presOf" srcId="{D45FC710-373A-4913-B789-17E6E7441999}" destId="{071BB668-E976-490D-9090-BEC6EFA71E6B}" srcOrd="0" destOrd="0" presId="urn:microsoft.com/office/officeart/2005/8/layout/chevron1"/>
    <dgm:cxn modelId="{578E5D02-76E9-4726-8238-DF1ADA09F87B}" type="presParOf" srcId="{6161F56B-8A32-4C73-AB26-AACE0DE8551B}" destId="{071BB668-E976-490D-9090-BEC6EFA71E6B}" srcOrd="0" destOrd="0" presId="urn:microsoft.com/office/officeart/2005/8/layout/chevron1"/>
    <dgm:cxn modelId="{2A67FC4C-F11C-4E3C-83BF-D072AF38BFE2}" type="presParOf" srcId="{6161F56B-8A32-4C73-AB26-AACE0DE8551B}" destId="{0E7C188D-19BF-42F7-87F7-BB810B740FE1}" srcOrd="1" destOrd="0" presId="urn:microsoft.com/office/officeart/2005/8/layout/chevron1"/>
    <dgm:cxn modelId="{A210B238-4E7B-4BDA-9190-576CADF558EF}" type="presParOf" srcId="{6161F56B-8A32-4C73-AB26-AACE0DE8551B}" destId="{2728A0CC-1319-40BC-B3C7-59D6D56B649E}" srcOrd="2" destOrd="0" presId="urn:microsoft.com/office/officeart/2005/8/layout/chevron1"/>
    <dgm:cxn modelId="{AFC16074-4979-4CCD-9372-BEC3815BE1FA}" type="presParOf" srcId="{6161F56B-8A32-4C73-AB26-AACE0DE8551B}" destId="{4DE512FA-3A85-445C-8888-627DB4A71077}" srcOrd="3" destOrd="0" presId="urn:microsoft.com/office/officeart/2005/8/layout/chevron1"/>
    <dgm:cxn modelId="{FEA8A21B-D891-4BF9-A32A-BF90AA93539E}" type="presParOf" srcId="{6161F56B-8A32-4C73-AB26-AACE0DE8551B}" destId="{EF63F96A-E99C-4690-83FF-B3995E810196}"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1BB668-E976-490D-9090-BEC6EFA71E6B}">
      <dsp:nvSpPr>
        <dsp:cNvPr id="0" name=""/>
        <dsp:cNvSpPr/>
      </dsp:nvSpPr>
      <dsp:spPr>
        <a:xfrm>
          <a:off x="2621" y="1459173"/>
          <a:ext cx="3193538" cy="127741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2009, by Ryan Dahl for Linux</a:t>
          </a:r>
          <a:endParaRPr lang="en-US" sz="2400" kern="1200" dirty="0"/>
        </a:p>
      </dsp:txBody>
      <dsp:txXfrm>
        <a:off x="2621" y="1459173"/>
        <a:ext cx="3193538" cy="1277415"/>
      </dsp:txXfrm>
    </dsp:sp>
    <dsp:sp modelId="{2728A0CC-1319-40BC-B3C7-59D6D56B649E}">
      <dsp:nvSpPr>
        <dsp:cNvPr id="0" name=""/>
        <dsp:cNvSpPr/>
      </dsp:nvSpPr>
      <dsp:spPr>
        <a:xfrm>
          <a:off x="2876805" y="1459173"/>
          <a:ext cx="3193538" cy="127741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2011, native Windows version</a:t>
          </a:r>
          <a:endParaRPr lang="en-US" sz="2400" kern="1200" dirty="0"/>
        </a:p>
      </dsp:txBody>
      <dsp:txXfrm>
        <a:off x="2876805" y="1459173"/>
        <a:ext cx="3193538" cy="1277415"/>
      </dsp:txXfrm>
    </dsp:sp>
    <dsp:sp modelId="{EF63F96A-E99C-4690-83FF-B3995E810196}">
      <dsp:nvSpPr>
        <dsp:cNvPr id="0" name=""/>
        <dsp:cNvSpPr/>
      </dsp:nvSpPr>
      <dsp:spPr>
        <a:xfrm>
          <a:off x="5750990" y="1459173"/>
          <a:ext cx="3193538" cy="127741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Till now</a:t>
          </a:r>
          <a:endParaRPr lang="en-US" sz="2400" kern="1200" dirty="0"/>
        </a:p>
      </dsp:txBody>
      <dsp:txXfrm>
        <a:off x="5750990" y="1459173"/>
        <a:ext cx="3193538" cy="12774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15F85-5F01-441D-ABE5-51259E685AD0}" type="datetimeFigureOut">
              <a:rPr lang="zh-CN" altLang="en-US" smtClean="0"/>
              <a:pPr/>
              <a:t>2015/11/12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E2B83-41AC-4C70-87D3-3EAE1F6CC7C1}" type="slidenum">
              <a:rPr lang="zh-CN" altLang="en-US" smtClean="0"/>
              <a:pPr/>
              <a:t>‹#›</a:t>
            </a:fld>
            <a:endParaRPr lang="zh-CN" altLang="en-US"/>
          </a:p>
        </p:txBody>
      </p:sp>
    </p:spTree>
    <p:extLst>
      <p:ext uri="{BB962C8B-B14F-4D97-AF65-F5344CB8AC3E}">
        <p14:creationId xmlns="" xmlns:p14="http://schemas.microsoft.com/office/powerpoint/2010/main" val="191325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cnpmjs.or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hine_cod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CPU_core" TargetMode="External"/><Relationship Id="rId5" Type="http://schemas.openxmlformats.org/officeDocument/2006/relationships/hyperlink" Target="https://en.wikipedia.org/wiki/Context_switch" TargetMode="External"/><Relationship Id="rId4" Type="http://schemas.openxmlformats.org/officeDocument/2006/relationships/hyperlink" Target="https://en.wikipedia.org/wiki/Non-blocking_I/O"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Joyen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Microsoft_Window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arch.nodejs.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nodejs.org/abou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blog.caustik.com/2012/08/19/node-js-w1m-concurrent-connections/" TargetMode="External"/><Relationship Id="rId4" Type="http://schemas.openxmlformats.org/officeDocument/2006/relationships/hyperlink" Target="http://www.slideshare.net/marcusf/nonblocking-io-event-loops-and-nodej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nodejs.org/about/"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blog.caustik.com/2012/08/19/node-js-w1m-concurrent-connections/" TargetMode="External"/><Relationship Id="rId4" Type="http://schemas.openxmlformats.org/officeDocument/2006/relationships/hyperlink" Target="http://www.slideshare.net/marcusf/nonblocking-io-event-loops-and-nodej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there</a:t>
            </a:r>
            <a:r>
              <a:rPr lang="en-US" baseline="0" dirty="0" smtClean="0"/>
              <a:t> is </a:t>
            </a:r>
            <a:r>
              <a:rPr lang="en-US" baseline="0" dirty="0" err="1" smtClean="0"/>
              <a:t>requirment</a:t>
            </a:r>
            <a:r>
              <a:rPr lang="en-US" baseline="0" dirty="0" smtClean="0"/>
              <a:t> and node.js fit it then it rocks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200K+ Modules</a:t>
            </a:r>
          </a:p>
          <a:p>
            <a:endParaRPr lang="en-US" b="1" dirty="0" smtClean="0"/>
          </a:p>
          <a:p>
            <a:r>
              <a:rPr lang="en-US" b="1" dirty="0" smtClean="0"/>
              <a:t>Event Loop :</a:t>
            </a:r>
            <a:r>
              <a:rPr lang="en-US" dirty="0" smtClean="0"/>
              <a:t/>
            </a:r>
            <a:br>
              <a:rPr lang="en-US" dirty="0" smtClean="0"/>
            </a:br>
            <a:r>
              <a:rPr lang="en-US" dirty="0" smtClean="0"/>
              <a:t>Written in C++ using the Marc Lehman’s </a:t>
            </a:r>
            <a:r>
              <a:rPr lang="en-US" dirty="0" err="1" smtClean="0"/>
              <a:t>libev</a:t>
            </a:r>
            <a:r>
              <a:rPr lang="en-US" dirty="0" smtClean="0"/>
              <a:t> library, the event loop use </a:t>
            </a:r>
            <a:r>
              <a:rPr lang="en-US" dirty="0" err="1" smtClean="0"/>
              <a:t>epoll</a:t>
            </a:r>
            <a:r>
              <a:rPr lang="en-US" dirty="0" smtClean="0"/>
              <a:t> or </a:t>
            </a:r>
            <a:r>
              <a:rPr lang="en-US" dirty="0" err="1" smtClean="0"/>
              <a:t>kqueue</a:t>
            </a:r>
            <a:r>
              <a:rPr lang="en-US" dirty="0" smtClean="0"/>
              <a:t> for scalable event notification mechanism.</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JavaScript's call stack/event loop/callback queue interact with each other.</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编译好的二进制模块除了文件扩展名是</a:t>
            </a:r>
            <a:r>
              <a:rPr lang="en-US" altLang="zh-CN" dirty="0" smtClean="0"/>
              <a:t>.node</a:t>
            </a:r>
            <a:r>
              <a:rPr lang="zh-CN" altLang="en-US" dirty="0" smtClean="0"/>
              <a:t>外，和</a:t>
            </a:r>
            <a:r>
              <a:rPr lang="en-US" altLang="zh-CN" dirty="0" smtClean="0"/>
              <a:t>JS</a:t>
            </a:r>
            <a:r>
              <a:rPr lang="zh-CN" altLang="en-US" dirty="0" smtClean="0"/>
              <a:t>模块的使用方式相同。二进制模块能使用操作系统提供的所有功能，拥有无限的潜能。</a:t>
            </a:r>
            <a:endParaRPr lang="en-US" altLang="zh-CN" dirty="0" smtClean="0"/>
          </a:p>
          <a:p>
            <a:r>
              <a:rPr lang="zh-CN" altLang="en-US" sz="1200" kern="1200" dirty="0" smtClean="0">
                <a:solidFill>
                  <a:schemeClr val="tx1"/>
                </a:solidFill>
                <a:latin typeface="+mn-lt"/>
                <a:ea typeface="+mn-ea"/>
                <a:cs typeface="+mn-cs"/>
              </a:rPr>
              <a:t>核心模块： 内置模块，二进制文件，加载的速度最快。</a:t>
            </a:r>
            <a:endParaRPr 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文件模块是动态加载的，加载速度比原生模块慢。</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20</a:t>
            </a:fld>
            <a:endParaRPr lang="zh-CN" altLang="en-US"/>
          </a:p>
        </p:txBody>
      </p:sp>
    </p:spTree>
    <p:extLst>
      <p:ext uri="{BB962C8B-B14F-4D97-AF65-F5344CB8AC3E}">
        <p14:creationId xmlns:p14="http://schemas.microsoft.com/office/powerpoint/2010/main" xmlns="" val="25508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预定义变量</a:t>
            </a:r>
            <a:endParaRPr lang="zh-CN" altLang="en-US" dirty="0"/>
          </a:p>
        </p:txBody>
      </p:sp>
      <p:sp>
        <p:nvSpPr>
          <p:cNvPr id="4" name="灯片编号占位符 3"/>
          <p:cNvSpPr>
            <a:spLocks noGrp="1"/>
          </p:cNvSpPr>
          <p:nvPr>
            <p:ph type="sldNum" sz="quarter" idx="10"/>
          </p:nvPr>
        </p:nvSpPr>
        <p:spPr/>
        <p:txBody>
          <a:bodyPr/>
          <a:lstStyle/>
          <a:p>
            <a:fld id="{A0FE2B83-41AC-4C70-87D3-3EAE1F6CC7C1}" type="slidenum">
              <a:rPr lang="zh-CN" altLang="en-US" smtClean="0"/>
              <a:pPr/>
              <a:t>21</a:t>
            </a:fld>
            <a:endParaRPr lang="zh-CN" altLang="en-US"/>
          </a:p>
        </p:txBody>
      </p:sp>
    </p:spTree>
    <p:extLst>
      <p:ext uri="{BB962C8B-B14F-4D97-AF65-F5344CB8AC3E}">
        <p14:creationId xmlns:p14="http://schemas.microsoft.com/office/powerpoint/2010/main" xmlns="" val="406591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Events</a:t>
            </a:r>
            <a:r>
              <a:rPr lang="zh-CN" altLang="en-US" dirty="0" smtClean="0"/>
              <a:t>模块是</a:t>
            </a:r>
            <a:r>
              <a:rPr lang="en-US" altLang="zh-CN" dirty="0" smtClean="0"/>
              <a:t>Node</a:t>
            </a:r>
            <a:r>
              <a:rPr lang="zh-CN" altLang="en-US" dirty="0" smtClean="0"/>
              <a:t>中最重要的模块，其他模块都引用此模块，</a:t>
            </a:r>
            <a:r>
              <a:rPr lang="en-US" altLang="zh-CN" dirty="0" smtClean="0"/>
              <a:t>Events</a:t>
            </a:r>
            <a:r>
              <a:rPr lang="zh-CN" altLang="en-US" dirty="0" smtClean="0"/>
              <a:t>模块只对外暴露一个对象</a:t>
            </a:r>
            <a:r>
              <a:rPr lang="en-US" altLang="zh-CN" sz="1200" b="0" i="0" kern="1200" dirty="0" err="1" smtClean="0">
                <a:solidFill>
                  <a:schemeClr val="tx1"/>
                </a:solidFill>
                <a:effectLst/>
                <a:latin typeface="+mn-lt"/>
                <a:ea typeface="+mn-ea"/>
                <a:cs typeface="+mn-cs"/>
              </a:rPr>
              <a:t>EventEmitter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latin typeface="+mn-lt"/>
                <a:ea typeface="+mn-ea"/>
                <a:cs typeface="+mn-cs"/>
              </a:rPr>
              <a:t>英</a:t>
            </a:r>
            <a:r>
              <a:rPr lang="en-US" altLang="zh-CN"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ɪ'mɪtə</a:t>
            </a:r>
            <a:r>
              <a:rPr 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0FE2B83-41AC-4C70-87D3-3EAE1F6CC7C1}" type="slidenum">
              <a:rPr lang="zh-CN" altLang="en-US" smtClean="0"/>
              <a:pPr/>
              <a:t>24</a:t>
            </a:fld>
            <a:endParaRPr lang="zh-CN" altLang="en-US"/>
          </a:p>
        </p:txBody>
      </p:sp>
    </p:spTree>
    <p:extLst>
      <p:ext uri="{BB962C8B-B14F-4D97-AF65-F5344CB8AC3E}">
        <p14:creationId xmlns:p14="http://schemas.microsoft.com/office/powerpoint/2010/main" xmlns="" val="3975068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POSIX </a:t>
            </a:r>
            <a:r>
              <a:rPr lang="zh-CN" altLang="en-US" sz="1200" kern="1200" dirty="0" smtClean="0">
                <a:solidFill>
                  <a:schemeClr val="tx1"/>
                </a:solidFill>
                <a:latin typeface="+mn-lt"/>
                <a:ea typeface="+mn-ea"/>
                <a:cs typeface="+mn-cs"/>
              </a:rPr>
              <a:t>可移植性操作系统接口</a:t>
            </a:r>
            <a:endParaRPr lang="en-US" altLang="zh-CN" sz="1200" kern="1200" dirty="0" smtClean="0">
              <a:solidFill>
                <a:schemeClr val="tx1"/>
              </a:solidFill>
              <a:latin typeface="+mn-lt"/>
              <a:ea typeface="+mn-ea"/>
              <a:cs typeface="+mn-cs"/>
            </a:endParaRPr>
          </a:p>
          <a:p>
            <a:r>
              <a:rPr lang="zh-CN" altLang="en-US" dirty="0" smtClean="0"/>
              <a:t>文件系统模块是一个简单包装的标准 </a:t>
            </a:r>
            <a:r>
              <a:rPr lang="en-US" altLang="zh-CN" dirty="0" smtClean="0"/>
              <a:t>POSIX </a:t>
            </a:r>
            <a:r>
              <a:rPr lang="zh-CN" altLang="en-US" dirty="0" smtClean="0"/>
              <a:t>文件 </a:t>
            </a:r>
            <a:r>
              <a:rPr lang="en-US" altLang="zh-CN" dirty="0" smtClean="0"/>
              <a:t>I/O </a:t>
            </a:r>
            <a:r>
              <a:rPr lang="zh-CN" altLang="en-US" dirty="0" smtClean="0"/>
              <a:t>操作方法集。通过调用</a:t>
            </a:r>
            <a:r>
              <a:rPr lang="en-US" altLang="zh-CN" dirty="0" smtClean="0"/>
              <a:t>require('</a:t>
            </a:r>
            <a:r>
              <a:rPr lang="en-US" altLang="zh-CN" dirty="0" err="1" smtClean="0"/>
              <a:t>fs'</a:t>
            </a:r>
            <a:r>
              <a:rPr lang="en-US" altLang="zh-CN" dirty="0" smtClean="0"/>
              <a:t>)</a:t>
            </a:r>
            <a:r>
              <a:rPr lang="zh-CN" altLang="en-US" dirty="0" smtClean="0"/>
              <a:t>来获取该模块。文件系统模块中的所有方法均有异步和同步版本。</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Fs</a:t>
            </a:r>
            <a:r>
              <a:rPr lang="zh-CN" altLang="en-US" sz="1200" dirty="0" smtClean="0"/>
              <a:t>系统中重要的</a:t>
            </a:r>
            <a:r>
              <a:rPr lang="en-US" altLang="zh-CN" sz="1200" dirty="0" smtClean="0"/>
              <a:t>stream</a:t>
            </a:r>
            <a:r>
              <a:rPr lang="zh-CN" altLang="en-US" sz="1200" dirty="0" smtClean="0"/>
              <a:t>： 处理数量级很大的文件时可以减少内存开销，避免内存溢出。</a:t>
            </a:r>
            <a:endParaRPr lang="en-US" altLang="zh-CN" sz="1200" dirty="0" smtClean="0"/>
          </a:p>
          <a:p>
            <a:endParaRPr lang="en-US" altLang="zh-CN" dirty="0" smtClean="0"/>
          </a:p>
          <a:p>
            <a:r>
              <a:rPr lang="zh-CN" altLang="en-US" dirty="0" smtClean="0"/>
              <a:t>文件系统模块中的异步方法需要一个完成时的回调函数作为最后一个传入形参，通常情况下回调函数的第一个形参为返回的错误信息。 如果异步操作执行正确并返回，该错误形参则为</a:t>
            </a:r>
            <a:r>
              <a:rPr lang="en-US" altLang="zh-CN" dirty="0" smtClean="0"/>
              <a:t>null</a:t>
            </a:r>
            <a:r>
              <a:rPr lang="zh-CN" altLang="en-US" dirty="0" smtClean="0"/>
              <a:t>或者</a:t>
            </a:r>
            <a:r>
              <a:rPr lang="en-US" altLang="zh-CN" dirty="0" smtClean="0"/>
              <a:t>undefined</a:t>
            </a:r>
            <a:r>
              <a:rPr lang="zh-CN" altLang="en-US" dirty="0" smtClean="0"/>
              <a:t>。</a:t>
            </a:r>
            <a:endParaRPr lang="en-US" altLang="zh-CN" dirty="0" smtClean="0"/>
          </a:p>
          <a:p>
            <a:r>
              <a:rPr lang="en-US" altLang="zh-CN" dirty="0" smtClean="0"/>
              <a:t>Fs</a:t>
            </a:r>
            <a:r>
              <a:rPr lang="zh-CN" altLang="en-US" dirty="0" smtClean="0"/>
              <a:t>系统中重要的</a:t>
            </a:r>
            <a:r>
              <a:rPr lang="en-US" altLang="zh-CN" dirty="0" smtClean="0"/>
              <a:t>stream</a:t>
            </a:r>
            <a:r>
              <a:rPr lang="zh-CN" altLang="en-US" dirty="0" smtClean="0"/>
              <a:t>： 处理数量级很大的文件时可以减少内存开销，避免内存溢出。</a:t>
            </a:r>
            <a:endParaRPr lang="en-US" altLang="zh-CN" dirty="0" smtClean="0"/>
          </a:p>
          <a:p>
            <a:r>
              <a:rPr lang="en-US" altLang="zh-CN" dirty="0" err="1" smtClean="0"/>
              <a:t>createReadStream</a:t>
            </a:r>
            <a:r>
              <a:rPr lang="en-US" altLang="zh-CN" dirty="0" smtClean="0"/>
              <a:t>()</a:t>
            </a:r>
            <a:r>
              <a:rPr lang="zh-CN" altLang="en-US" dirty="0" smtClean="0"/>
              <a:t>和</a:t>
            </a:r>
            <a:r>
              <a:rPr lang="en-US" altLang="zh-CN" dirty="0" smtClean="0"/>
              <a:t> </a:t>
            </a:r>
            <a:r>
              <a:rPr lang="en-US" altLang="zh-CN" dirty="0" err="1" smtClean="0"/>
              <a:t>createWriteStream</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0FE2B83-41AC-4C70-87D3-3EAE1F6CC7C1}" type="slidenum">
              <a:rPr lang="zh-CN" altLang="en-US" smtClean="0"/>
              <a:pPr/>
              <a:t>25</a:t>
            </a:fld>
            <a:endParaRPr lang="zh-CN" altLang="en-US"/>
          </a:p>
        </p:txBody>
      </p:sp>
    </p:spTree>
    <p:extLst>
      <p:ext uri="{BB962C8B-B14F-4D97-AF65-F5344CB8AC3E}">
        <p14:creationId xmlns:p14="http://schemas.microsoft.com/office/powerpoint/2010/main" xmlns="" val="225087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POSIX </a:t>
            </a:r>
            <a:r>
              <a:rPr lang="zh-CN" altLang="en-US" sz="1200" kern="1200" dirty="0" smtClean="0">
                <a:solidFill>
                  <a:schemeClr val="tx1"/>
                </a:solidFill>
                <a:latin typeface="+mn-lt"/>
                <a:ea typeface="+mn-ea"/>
                <a:cs typeface="+mn-cs"/>
              </a:rPr>
              <a:t>可移植性操作系统接口</a:t>
            </a:r>
            <a:endParaRPr lang="zh-CN" altLang="en-US" dirty="0"/>
          </a:p>
        </p:txBody>
      </p:sp>
      <p:sp>
        <p:nvSpPr>
          <p:cNvPr id="4" name="灯片编号占位符 3"/>
          <p:cNvSpPr>
            <a:spLocks noGrp="1"/>
          </p:cNvSpPr>
          <p:nvPr>
            <p:ph type="sldNum" sz="quarter" idx="10"/>
          </p:nvPr>
        </p:nvSpPr>
        <p:spPr/>
        <p:txBody>
          <a:bodyPr/>
          <a:lstStyle/>
          <a:p>
            <a:fld id="{A0FE2B83-41AC-4C70-87D3-3EAE1F6CC7C1}" type="slidenum">
              <a:rPr lang="zh-CN" altLang="en-US" smtClean="0"/>
              <a:pPr/>
              <a:t>26</a:t>
            </a:fld>
            <a:endParaRPr lang="zh-CN" altLang="en-US"/>
          </a:p>
        </p:txBody>
      </p:sp>
    </p:spTree>
    <p:extLst>
      <p:ext uri="{BB962C8B-B14F-4D97-AF65-F5344CB8AC3E}">
        <p14:creationId xmlns:p14="http://schemas.microsoft.com/office/powerpoint/2010/main" xmlns="" val="2250871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POSIX </a:t>
            </a:r>
            <a:r>
              <a:rPr lang="zh-CN" altLang="en-US" sz="1200" kern="1200" dirty="0" smtClean="0">
                <a:solidFill>
                  <a:schemeClr val="tx1"/>
                </a:solidFill>
                <a:latin typeface="+mn-lt"/>
                <a:ea typeface="+mn-ea"/>
                <a:cs typeface="+mn-cs"/>
              </a:rPr>
              <a:t>可移植性操作系统接口</a:t>
            </a:r>
            <a:endParaRPr lang="zh-CN" altLang="en-US" dirty="0"/>
          </a:p>
        </p:txBody>
      </p:sp>
      <p:sp>
        <p:nvSpPr>
          <p:cNvPr id="4" name="灯片编号占位符 3"/>
          <p:cNvSpPr>
            <a:spLocks noGrp="1"/>
          </p:cNvSpPr>
          <p:nvPr>
            <p:ph type="sldNum" sz="quarter" idx="10"/>
          </p:nvPr>
        </p:nvSpPr>
        <p:spPr/>
        <p:txBody>
          <a:bodyPr/>
          <a:lstStyle/>
          <a:p>
            <a:fld id="{A0FE2B83-41AC-4C70-87D3-3EAE1F6CC7C1}" type="slidenum">
              <a:rPr lang="zh-CN" altLang="en-US" smtClean="0"/>
              <a:pPr/>
              <a:t>27</a:t>
            </a:fld>
            <a:endParaRPr lang="zh-CN" altLang="en-US"/>
          </a:p>
        </p:txBody>
      </p:sp>
    </p:spTree>
    <p:extLst>
      <p:ext uri="{BB962C8B-B14F-4D97-AF65-F5344CB8AC3E}">
        <p14:creationId xmlns:p14="http://schemas.microsoft.com/office/powerpoint/2010/main" xmlns="" val="2250871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mn-lt"/>
                <a:ea typeface="+mn-ea"/>
                <a:cs typeface="+mn-cs"/>
              </a:rPr>
              <a:t>默认情况下，</a:t>
            </a:r>
            <a:r>
              <a:rPr lang="en-US" altLang="zh-CN" sz="1200" b="0" i="0" kern="1200" dirty="0" smtClean="0">
                <a:solidFill>
                  <a:schemeClr val="tx1"/>
                </a:solidFill>
                <a:latin typeface="+mn-lt"/>
                <a:ea typeface="+mn-ea"/>
                <a:cs typeface="+mn-cs"/>
              </a:rPr>
              <a:t>Node </a:t>
            </a:r>
            <a:r>
              <a:rPr lang="zh-CN" altLang="en-US" sz="1200" b="0" i="0" kern="1200" dirty="0" smtClean="0">
                <a:solidFill>
                  <a:schemeClr val="tx1"/>
                </a:solidFill>
                <a:latin typeface="+mn-lt"/>
                <a:ea typeface="+mn-ea"/>
                <a:cs typeface="+mn-cs"/>
              </a:rPr>
              <a:t>会尽可能使用「拉」模式，也就是说只有 </a:t>
            </a:r>
            <a:r>
              <a:rPr lang="en-US" altLang="zh-CN" sz="1200" b="0" i="0" kern="1200" dirty="0" smtClean="0">
                <a:solidFill>
                  <a:schemeClr val="tx1"/>
                </a:solidFill>
                <a:latin typeface="+mn-lt"/>
                <a:ea typeface="+mn-ea"/>
                <a:cs typeface="+mn-cs"/>
              </a:rPr>
              <a:t>pipe </a:t>
            </a:r>
            <a:r>
              <a:rPr lang="zh-CN" altLang="en-US" sz="1200" b="0" i="0" kern="1200" dirty="0" smtClean="0">
                <a:solidFill>
                  <a:schemeClr val="tx1"/>
                </a:solidFill>
                <a:latin typeface="+mn-lt"/>
                <a:ea typeface="+mn-ea"/>
                <a:cs typeface="+mn-cs"/>
              </a:rPr>
              <a:t>链末端的流消费者真正需要数据的时候，数据才会从源头被取出，然后顺着管子一路到达消费者。</a:t>
            </a:r>
            <a:endParaRPr lang="zh-CN" altLang="en-US" dirty="0"/>
          </a:p>
        </p:txBody>
      </p:sp>
      <p:sp>
        <p:nvSpPr>
          <p:cNvPr id="4" name="灯片编号占位符 3"/>
          <p:cNvSpPr>
            <a:spLocks noGrp="1"/>
          </p:cNvSpPr>
          <p:nvPr>
            <p:ph type="sldNum" sz="quarter" idx="10"/>
          </p:nvPr>
        </p:nvSpPr>
        <p:spPr/>
        <p:txBody>
          <a:bodyPr/>
          <a:lstStyle/>
          <a:p>
            <a:fld id="{A0FE2B83-41AC-4C70-87D3-3EAE1F6CC7C1}" type="slidenum">
              <a:rPr lang="zh-CN" altLang="en-US" smtClean="0"/>
              <a:pPr/>
              <a:t>28</a:t>
            </a:fld>
            <a:endParaRPr lang="zh-CN" altLang="en-US"/>
          </a:p>
        </p:txBody>
      </p:sp>
    </p:spTree>
    <p:extLst>
      <p:ext uri="{BB962C8B-B14F-4D97-AF65-F5344CB8AC3E}">
        <p14:creationId xmlns:p14="http://schemas.microsoft.com/office/powerpoint/2010/main" xmlns="" val="2250871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29</a:t>
            </a:fld>
            <a:endParaRPr lang="zh-CN" altLang="en-US"/>
          </a:p>
        </p:txBody>
      </p:sp>
    </p:spTree>
    <p:extLst>
      <p:ext uri="{BB962C8B-B14F-4D97-AF65-F5344CB8AC3E}">
        <p14:creationId xmlns:p14="http://schemas.microsoft.com/office/powerpoint/2010/main" xmlns="" val="372775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source, so you can tweak it to your preferences if you're an experienced user</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arn-CL" altLang="zh-CN" sz="1200" kern="1200" dirty="0" smtClean="0">
                <a:solidFill>
                  <a:schemeClr val="tx1"/>
                </a:solidFill>
                <a:latin typeface="+mn-lt"/>
                <a:ea typeface="+mn-ea"/>
                <a:cs typeface="+mn-cs"/>
              </a:rPr>
              <a:t>http://cookfront.github.io/2015/05/28/es6-let-const/ </a:t>
            </a:r>
          </a:p>
          <a:p>
            <a:pPr marL="228600" indent="-228600">
              <a:buAutoNum type="arabicPeriod"/>
            </a:pPr>
            <a:r>
              <a:rPr lang="arn-CL" altLang="zh-CN" sz="1200" kern="1200" dirty="0" smtClean="0">
                <a:solidFill>
                  <a:schemeClr val="tx1"/>
                </a:solidFill>
                <a:latin typeface="+mn-lt"/>
                <a:ea typeface="+mn-ea"/>
                <a:cs typeface="+mn-cs"/>
              </a:rPr>
              <a:t>http://www.codesec.net/view/165972.html</a:t>
            </a:r>
          </a:p>
          <a:p>
            <a:pPr marL="228600" indent="-228600">
              <a:buAutoNum type="arabicPeriod"/>
            </a:pPr>
            <a:r>
              <a:rPr lang="arn-CL" altLang="zh-CN" sz="1200" kern="1200" dirty="0" smtClean="0">
                <a:solidFill>
                  <a:schemeClr val="tx1"/>
                </a:solidFill>
                <a:latin typeface="+mn-lt"/>
                <a:ea typeface="+mn-ea"/>
                <a:cs typeface="+mn-cs"/>
              </a:rPr>
              <a:t>http://blog.csdn.net/lcstrive/article/details/43149167</a:t>
            </a:r>
            <a:endParaRPr lang="zh-CN" altLang="en-US" dirty="0"/>
          </a:p>
        </p:txBody>
      </p:sp>
      <p:sp>
        <p:nvSpPr>
          <p:cNvPr id="4" name="灯片编号占位符 3"/>
          <p:cNvSpPr>
            <a:spLocks noGrp="1"/>
          </p:cNvSpPr>
          <p:nvPr>
            <p:ph type="sldNum" sz="quarter" idx="10"/>
          </p:nvPr>
        </p:nvSpPr>
        <p:spPr/>
        <p:txBody>
          <a:bodyPr/>
          <a:lstStyle/>
          <a:p>
            <a:fld id="{794DFB55-745E-4A8D-8690-6C24E183165A}" type="slidenum">
              <a:rPr lang="zh-CN" altLang="en-US" smtClean="0"/>
              <a:pPr/>
              <a:t>33</a:t>
            </a:fld>
            <a:endParaRPr lang="zh-CN" altLang="en-US"/>
          </a:p>
        </p:txBody>
      </p:sp>
    </p:spTree>
    <p:extLst>
      <p:ext uri="{BB962C8B-B14F-4D97-AF65-F5344CB8AC3E}">
        <p14:creationId xmlns="" xmlns:p14="http://schemas.microsoft.com/office/powerpoint/2010/main" val="4149121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http://segmentfault.com/a/1190000000515168</a:t>
            </a:r>
            <a:endParaRPr lang="en-US" dirty="0"/>
          </a:p>
        </p:txBody>
      </p:sp>
      <p:sp>
        <p:nvSpPr>
          <p:cNvPr id="4" name="Slide Number Placeholder 3"/>
          <p:cNvSpPr>
            <a:spLocks noGrp="1"/>
          </p:cNvSpPr>
          <p:nvPr>
            <p:ph type="sldNum" sz="quarter" idx="10"/>
          </p:nvPr>
        </p:nvSpPr>
        <p:spPr/>
        <p:txBody>
          <a:bodyPr/>
          <a:lstStyle/>
          <a:p>
            <a:fld id="{794DFB55-745E-4A8D-8690-6C24E183165A}" type="slidenum">
              <a:rPr lang="zh-CN" altLang="en-US" smtClean="0"/>
              <a:pPr/>
              <a:t>34</a:t>
            </a:fld>
            <a:endParaRPr lang="zh-CN" altLang="en-US"/>
          </a:p>
        </p:txBody>
      </p:sp>
    </p:spTree>
    <p:extLst>
      <p:ext uri="{BB962C8B-B14F-4D97-AF65-F5344CB8AC3E}">
        <p14:creationId xmlns="" xmlns:p14="http://schemas.microsoft.com/office/powerpoint/2010/main" val="1638512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http://www.jb51.net/article/70145.htm</a:t>
            </a:r>
            <a:endParaRPr lang="en-US" dirty="0"/>
          </a:p>
        </p:txBody>
      </p:sp>
      <p:sp>
        <p:nvSpPr>
          <p:cNvPr id="4" name="Slide Number Placeholder 3"/>
          <p:cNvSpPr>
            <a:spLocks noGrp="1"/>
          </p:cNvSpPr>
          <p:nvPr>
            <p:ph type="sldNum" sz="quarter" idx="10"/>
          </p:nvPr>
        </p:nvSpPr>
        <p:spPr/>
        <p:txBody>
          <a:bodyPr/>
          <a:lstStyle/>
          <a:p>
            <a:fld id="{794DFB55-745E-4A8D-8690-6C24E183165A}" type="slidenum">
              <a:rPr lang="zh-CN" altLang="en-US" smtClean="0"/>
              <a:pPr/>
              <a:t>36</a:t>
            </a:fld>
            <a:endParaRPr lang="zh-CN" altLang="en-US"/>
          </a:p>
        </p:txBody>
      </p:sp>
    </p:spTree>
    <p:extLst>
      <p:ext uri="{BB962C8B-B14F-4D97-AF65-F5344CB8AC3E}">
        <p14:creationId xmlns="" xmlns:p14="http://schemas.microsoft.com/office/powerpoint/2010/main" val="2248982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http://segmentfault.com/a/1190000003781467</a:t>
            </a:r>
          </a:p>
          <a:p>
            <a:pPr marL="228600" indent="-228600">
              <a:buAutoNum type="arabicPeriod"/>
            </a:pPr>
            <a:r>
              <a:rPr lang="en-US" altLang="zh-CN" sz="1200" kern="1200" dirty="0" smtClean="0">
                <a:solidFill>
                  <a:schemeClr val="tx1"/>
                </a:solidFill>
                <a:latin typeface="+mn-lt"/>
                <a:ea typeface="+mn-ea"/>
                <a:cs typeface="+mn-cs"/>
              </a:rPr>
              <a:t>http://www.cnblogs.com/Wayou/p/es6_new_features.html</a:t>
            </a:r>
            <a:endParaRPr lang="en-US" dirty="0"/>
          </a:p>
        </p:txBody>
      </p:sp>
      <p:sp>
        <p:nvSpPr>
          <p:cNvPr id="4" name="Slide Number Placeholder 3"/>
          <p:cNvSpPr>
            <a:spLocks noGrp="1"/>
          </p:cNvSpPr>
          <p:nvPr>
            <p:ph type="sldNum" sz="quarter" idx="10"/>
          </p:nvPr>
        </p:nvSpPr>
        <p:spPr/>
        <p:txBody>
          <a:bodyPr/>
          <a:lstStyle/>
          <a:p>
            <a:fld id="{794DFB55-745E-4A8D-8690-6C24E183165A}" type="slidenum">
              <a:rPr lang="zh-CN" altLang="en-US" smtClean="0"/>
              <a:pPr/>
              <a:t>39</a:t>
            </a:fld>
            <a:endParaRPr lang="zh-CN" altLang="en-US"/>
          </a:p>
        </p:txBody>
      </p:sp>
    </p:spTree>
    <p:extLst>
      <p:ext uri="{BB962C8B-B14F-4D97-AF65-F5344CB8AC3E}">
        <p14:creationId xmlns="" xmlns:p14="http://schemas.microsoft.com/office/powerpoint/2010/main" val="4047884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JavaScript</a:t>
            </a:r>
            <a:r>
              <a:rPr lang="zh-CN" altLang="en-US" sz="1200" kern="1200" dirty="0" smtClean="0">
                <a:solidFill>
                  <a:schemeClr val="tx1"/>
                </a:solidFill>
                <a:latin typeface="+mn-lt"/>
                <a:ea typeface="+mn-ea"/>
                <a:cs typeface="+mn-cs"/>
              </a:rPr>
              <a:t>没有模块系统。没有原生的支持密闭作用域或依赖管理。</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JavaScript</a:t>
            </a:r>
            <a:r>
              <a:rPr lang="zh-CN" altLang="en-US" sz="1200" kern="1200" dirty="0" smtClean="0">
                <a:solidFill>
                  <a:schemeClr val="tx1"/>
                </a:solidFill>
                <a:latin typeface="+mn-lt"/>
                <a:ea typeface="+mn-ea"/>
                <a:cs typeface="+mn-cs"/>
              </a:rPr>
              <a:t>没有标准库。除了一些核心库外，没有文件系统的</a:t>
            </a:r>
            <a:r>
              <a:rPr lang="en-US" sz="1200" kern="1200" dirty="0" smtClean="0">
                <a:solidFill>
                  <a:schemeClr val="tx1"/>
                </a:solidFill>
                <a:latin typeface="+mn-lt"/>
                <a:ea typeface="+mn-ea"/>
                <a:cs typeface="+mn-cs"/>
              </a:rPr>
              <a:t>API</a:t>
            </a:r>
            <a:r>
              <a:rPr lang="zh-CN" altLang="en-US" sz="1200" kern="1200" dirty="0" smtClean="0">
                <a:solidFill>
                  <a:schemeClr val="tx1"/>
                </a:solidFill>
                <a:latin typeface="+mn-lt"/>
                <a:ea typeface="+mn-ea"/>
                <a:cs typeface="+mn-cs"/>
              </a:rPr>
              <a:t>，没有</a:t>
            </a:r>
            <a:r>
              <a:rPr lang="en-US" sz="1200" kern="1200" dirty="0" smtClean="0">
                <a:solidFill>
                  <a:schemeClr val="tx1"/>
                </a:solidFill>
                <a:latin typeface="+mn-lt"/>
                <a:ea typeface="+mn-ea"/>
                <a:cs typeface="+mn-cs"/>
              </a:rPr>
              <a:t>IO</a:t>
            </a:r>
            <a:r>
              <a:rPr lang="zh-CN" altLang="en-US" sz="1200" kern="1200" dirty="0" smtClean="0">
                <a:solidFill>
                  <a:schemeClr val="tx1"/>
                </a:solidFill>
                <a:latin typeface="+mn-lt"/>
                <a:ea typeface="+mn-ea"/>
                <a:cs typeface="+mn-cs"/>
              </a:rPr>
              <a:t>流</a:t>
            </a:r>
            <a:r>
              <a:rPr lang="en-US" sz="1200" kern="1200" dirty="0" smtClean="0">
                <a:solidFill>
                  <a:schemeClr val="tx1"/>
                </a:solidFill>
                <a:latin typeface="+mn-lt"/>
                <a:ea typeface="+mn-ea"/>
                <a:cs typeface="+mn-cs"/>
              </a:rPr>
              <a:t>API</a:t>
            </a:r>
            <a:r>
              <a:rPr lang="zh-CN" altLang="en-US" sz="1200" kern="1200" dirty="0" smtClean="0">
                <a:solidFill>
                  <a:schemeClr val="tx1"/>
                </a:solidFill>
                <a:latin typeface="+mn-lt"/>
                <a:ea typeface="+mn-ea"/>
                <a:cs typeface="+mn-cs"/>
              </a:rPr>
              <a:t>等。</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JavaScript</a:t>
            </a:r>
            <a:r>
              <a:rPr lang="zh-CN" altLang="en-US" sz="1200" kern="1200" dirty="0" smtClean="0">
                <a:solidFill>
                  <a:schemeClr val="tx1"/>
                </a:solidFill>
                <a:latin typeface="+mn-lt"/>
                <a:ea typeface="+mn-ea"/>
                <a:cs typeface="+mn-cs"/>
              </a:rPr>
              <a:t>没有标准接口。没有如</a:t>
            </a:r>
            <a:r>
              <a:rPr lang="en-US" sz="1200" kern="1200" dirty="0" smtClean="0">
                <a:solidFill>
                  <a:schemeClr val="tx1"/>
                </a:solidFill>
                <a:latin typeface="+mn-lt"/>
                <a:ea typeface="+mn-ea"/>
                <a:cs typeface="+mn-cs"/>
              </a:rPr>
              <a:t>Web Server</a:t>
            </a:r>
            <a:r>
              <a:rPr lang="zh-CN" altLang="en-US" sz="1200" kern="1200" dirty="0" smtClean="0">
                <a:solidFill>
                  <a:schemeClr val="tx1"/>
                </a:solidFill>
                <a:latin typeface="+mn-lt"/>
                <a:ea typeface="+mn-ea"/>
                <a:cs typeface="+mn-cs"/>
              </a:rPr>
              <a:t>或者数据库的统一接口。</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JavaScript</a:t>
            </a:r>
            <a:r>
              <a:rPr lang="zh-CN" altLang="en-US" sz="1200" kern="1200" dirty="0" smtClean="0">
                <a:solidFill>
                  <a:schemeClr val="tx1"/>
                </a:solidFill>
                <a:latin typeface="+mn-lt"/>
                <a:ea typeface="+mn-ea"/>
                <a:cs typeface="+mn-cs"/>
              </a:rPr>
              <a:t>没有包管理系统。不能自动加载和安装依赖。</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CommonJS</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规范（模块，二进制，</a:t>
            </a:r>
            <a:r>
              <a:rPr lang="en-US" sz="1200" kern="1200" dirty="0" smtClean="0">
                <a:solidFill>
                  <a:schemeClr val="tx1"/>
                </a:solidFill>
                <a:latin typeface="+mn-lt"/>
                <a:ea typeface="+mn-ea"/>
                <a:cs typeface="+mn-cs"/>
              </a:rPr>
              <a:t>buffer,</a:t>
            </a:r>
            <a:r>
              <a:rPr lang="zh-CN" altLang="en-US" sz="1200" kern="1200" dirty="0" smtClean="0">
                <a:solidFill>
                  <a:schemeClr val="tx1"/>
                </a:solidFill>
                <a:latin typeface="+mn-lt"/>
                <a:ea typeface="+mn-ea"/>
                <a:cs typeface="+mn-cs"/>
              </a:rPr>
              <a:t>字符集编码，</a:t>
            </a:r>
            <a:r>
              <a:rPr lang="en-US" sz="1200" kern="1200" dirty="0" smtClean="0">
                <a:solidFill>
                  <a:schemeClr val="tx1"/>
                </a:solidFill>
                <a:latin typeface="+mn-lt"/>
                <a:ea typeface="+mn-ea"/>
                <a:cs typeface="+mn-cs"/>
              </a:rPr>
              <a:t>I/O</a:t>
            </a:r>
            <a:r>
              <a:rPr lang="zh-CN" altLang="en-US" sz="1200" kern="1200" dirty="0" smtClean="0">
                <a:solidFill>
                  <a:schemeClr val="tx1"/>
                </a:solidFill>
                <a:latin typeface="+mn-lt"/>
                <a:ea typeface="+mn-ea"/>
                <a:cs typeface="+mn-cs"/>
              </a:rPr>
              <a:t>流，进城环境，文件系统，套接字，单元测试，</a:t>
            </a:r>
            <a:r>
              <a:rPr lang="en-US" sz="1200" kern="1200" dirty="0" smtClean="0">
                <a:solidFill>
                  <a:schemeClr val="tx1"/>
                </a:solidFill>
                <a:latin typeface="+mn-lt"/>
                <a:ea typeface="+mn-ea"/>
                <a:cs typeface="+mn-cs"/>
              </a:rPr>
              <a:t>web</a:t>
            </a:r>
            <a:r>
              <a:rPr lang="zh-CN" altLang="en-US" sz="1200" kern="1200" dirty="0" smtClean="0">
                <a:solidFill>
                  <a:schemeClr val="tx1"/>
                </a:solidFill>
                <a:latin typeface="+mn-lt"/>
                <a:ea typeface="+mn-ea"/>
                <a:cs typeface="+mn-cs"/>
              </a:rPr>
              <a:t>服务器网关接口，包管理等）</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Node.js</a:t>
            </a:r>
            <a:r>
              <a:rPr lang="zh-CN" altLang="en-US" sz="1200" kern="1200" dirty="0" smtClean="0">
                <a:solidFill>
                  <a:schemeClr val="tx1"/>
                </a:solidFill>
                <a:latin typeface="+mn-lt"/>
                <a:ea typeface="+mn-ea"/>
                <a:cs typeface="+mn-cs"/>
              </a:rPr>
              <a:t>自身实现了</a:t>
            </a:r>
            <a:r>
              <a:rPr lang="en-US" sz="1200" kern="1200" dirty="0" smtClean="0">
                <a:solidFill>
                  <a:schemeClr val="tx1"/>
                </a:solidFill>
                <a:latin typeface="+mn-lt"/>
                <a:ea typeface="+mn-ea"/>
                <a:cs typeface="+mn-cs"/>
              </a:rPr>
              <a:t>require</a:t>
            </a:r>
            <a:r>
              <a:rPr lang="zh-CN" altLang="en-US" sz="1200" kern="1200" dirty="0" smtClean="0">
                <a:solidFill>
                  <a:schemeClr val="tx1"/>
                </a:solidFill>
                <a:latin typeface="+mn-lt"/>
                <a:ea typeface="+mn-ea"/>
                <a:cs typeface="+mn-cs"/>
              </a:rPr>
              <a:t>方法作为其引入模块的方法，同时</a:t>
            </a:r>
            <a:r>
              <a:rPr lang="en-US" sz="1200" kern="1200" dirty="0" smtClean="0">
                <a:solidFill>
                  <a:schemeClr val="tx1"/>
                </a:solidFill>
                <a:latin typeface="+mn-lt"/>
                <a:ea typeface="+mn-ea"/>
                <a:cs typeface="+mn-cs"/>
              </a:rPr>
              <a:t>NPM</a:t>
            </a:r>
            <a:r>
              <a:rPr lang="zh-CN" altLang="en-US" sz="1200" kern="1200" dirty="0" smtClean="0">
                <a:solidFill>
                  <a:schemeClr val="tx1"/>
                </a:solidFill>
                <a:latin typeface="+mn-lt"/>
                <a:ea typeface="+mn-ea"/>
                <a:cs typeface="+mn-cs"/>
              </a:rPr>
              <a:t>也基于</a:t>
            </a:r>
            <a:r>
              <a:rPr lang="en-US" sz="1200" kern="1200" dirty="0" err="1" smtClean="0">
                <a:solidFill>
                  <a:schemeClr val="tx1"/>
                </a:solidFill>
                <a:latin typeface="+mn-lt"/>
                <a:ea typeface="+mn-ea"/>
                <a:cs typeface="+mn-cs"/>
              </a:rPr>
              <a:t>CommonJS</a:t>
            </a:r>
            <a:r>
              <a:rPr lang="zh-CN" altLang="en-US" sz="1200" kern="1200" dirty="0" smtClean="0">
                <a:solidFill>
                  <a:schemeClr val="tx1"/>
                </a:solidFill>
                <a:latin typeface="+mn-lt"/>
                <a:ea typeface="+mn-ea"/>
                <a:cs typeface="+mn-cs"/>
              </a:rPr>
              <a:t>定义的包规范，实现了依赖管理和模块自动安装等功能。</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核心模块 启动时加载到内存</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http,fs</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C/C++ </a:t>
            </a:r>
            <a:r>
              <a:rPr lang="zh-CN" altLang="en-US" sz="1200" kern="1200" dirty="0" smtClean="0">
                <a:solidFill>
                  <a:schemeClr val="tx1"/>
                </a:solidFill>
                <a:latin typeface="+mn-lt"/>
                <a:ea typeface="+mn-ea"/>
                <a:cs typeface="+mn-cs"/>
              </a:rPr>
              <a:t>在</a:t>
            </a:r>
            <a:r>
              <a:rPr lang="en-US" sz="1200" kern="1200" dirty="0" err="1" smtClean="0">
                <a:solidFill>
                  <a:schemeClr val="tx1"/>
                </a:solidFill>
                <a:latin typeface="+mn-lt"/>
                <a:ea typeface="+mn-ea"/>
                <a:cs typeface="+mn-cs"/>
              </a:rPr>
              <a:t>src</a:t>
            </a:r>
            <a:r>
              <a:rPr lang="zh-CN" altLang="en-US" sz="1200" kern="1200" dirty="0" smtClean="0">
                <a:solidFill>
                  <a:schemeClr val="tx1"/>
                </a:solidFill>
                <a:latin typeface="+mn-lt"/>
                <a:ea typeface="+mn-ea"/>
                <a:cs typeface="+mn-cs"/>
              </a:rPr>
              <a:t>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lib</a:t>
            </a:r>
            <a:r>
              <a:rPr lang="zh-CN" altLang="en-US" sz="1200" kern="1200" dirty="0" smtClean="0">
                <a:solidFill>
                  <a:schemeClr val="tx1"/>
                </a:solidFill>
                <a:latin typeface="+mn-lt"/>
                <a:ea typeface="+mn-ea"/>
                <a:cs typeface="+mn-cs"/>
              </a:rPr>
              <a:t>下）</a:t>
            </a:r>
            <a:endParaRPr 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文件模块 运行时动态加载</a:t>
            </a:r>
            <a:r>
              <a:rPr lang="en-US" sz="1200" kern="1200" dirty="0" smtClean="0">
                <a:solidFill>
                  <a:schemeClr val="tx1"/>
                </a:solidFill>
                <a:latin typeface="+mn-lt"/>
                <a:ea typeface="+mn-ea"/>
                <a:cs typeface="+mn-cs"/>
              </a:rPr>
              <a:t> . .. / </a:t>
            </a:r>
            <a:r>
              <a:rPr lang="zh-CN" altLang="en-US" sz="1200" kern="1200" dirty="0" smtClean="0">
                <a:solidFill>
                  <a:schemeClr val="tx1"/>
                </a:solidFill>
                <a:latin typeface="+mn-lt"/>
                <a:ea typeface="+mn-ea"/>
                <a:cs typeface="+mn-cs"/>
              </a:rPr>
              <a:t>自定义模块</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js</a:t>
            </a:r>
            <a:r>
              <a:rPr lang="zh-CN" altLang="en-US" sz="1200" kern="1200" dirty="0" smtClean="0">
                <a:solidFill>
                  <a:schemeClr val="tx1"/>
                </a:solidFill>
                <a:latin typeface="+mn-lt"/>
                <a:ea typeface="+mn-ea"/>
                <a:cs typeface="+mn-cs"/>
              </a:rPr>
              <a:t>。通过</a:t>
            </a:r>
            <a:r>
              <a:rPr lang="en-US" sz="1200" kern="1200" dirty="0" err="1" smtClean="0">
                <a:solidFill>
                  <a:schemeClr val="tx1"/>
                </a:solidFill>
                <a:latin typeface="+mn-lt"/>
                <a:ea typeface="+mn-ea"/>
                <a:cs typeface="+mn-cs"/>
              </a:rPr>
              <a:t>fs</a:t>
            </a:r>
            <a:r>
              <a:rPr lang="zh-CN" altLang="en-US" sz="1200" kern="1200" dirty="0" smtClean="0">
                <a:solidFill>
                  <a:schemeClr val="tx1"/>
                </a:solidFill>
                <a:latin typeface="+mn-lt"/>
                <a:ea typeface="+mn-ea"/>
                <a:cs typeface="+mn-cs"/>
              </a:rPr>
              <a:t>模块同步读取</a:t>
            </a:r>
            <a:r>
              <a:rPr lang="en-US" sz="1200" kern="1200" dirty="0" err="1" smtClean="0">
                <a:solidFill>
                  <a:schemeClr val="tx1"/>
                </a:solidFill>
                <a:latin typeface="+mn-lt"/>
                <a:ea typeface="+mn-ea"/>
                <a:cs typeface="+mn-cs"/>
              </a:rPr>
              <a:t>js</a:t>
            </a:r>
            <a:r>
              <a:rPr lang="zh-CN" altLang="en-US" sz="1200" kern="1200" dirty="0" smtClean="0">
                <a:solidFill>
                  <a:schemeClr val="tx1"/>
                </a:solidFill>
                <a:latin typeface="+mn-lt"/>
                <a:ea typeface="+mn-ea"/>
                <a:cs typeface="+mn-cs"/>
              </a:rPr>
              <a:t>文件并编译执行。</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。通过</a:t>
            </a:r>
            <a:r>
              <a:rPr lang="en-US" sz="1200" kern="1200" dirty="0" smtClean="0">
                <a:solidFill>
                  <a:schemeClr val="tx1"/>
                </a:solidFill>
                <a:latin typeface="+mn-lt"/>
                <a:ea typeface="+mn-ea"/>
                <a:cs typeface="+mn-cs"/>
              </a:rPr>
              <a:t>C/C++</a:t>
            </a:r>
            <a:r>
              <a:rPr lang="zh-CN" altLang="en-US" sz="1200" kern="1200" dirty="0" smtClean="0">
                <a:solidFill>
                  <a:schemeClr val="tx1"/>
                </a:solidFill>
                <a:latin typeface="+mn-lt"/>
                <a:ea typeface="+mn-ea"/>
                <a:cs typeface="+mn-cs"/>
              </a:rPr>
              <a:t>进行编写的</a:t>
            </a:r>
            <a:r>
              <a:rPr lang="en-US" sz="1200" kern="1200" dirty="0" err="1" smtClean="0">
                <a:solidFill>
                  <a:schemeClr val="tx1"/>
                </a:solidFill>
                <a:latin typeface="+mn-lt"/>
                <a:ea typeface="+mn-ea"/>
                <a:cs typeface="+mn-cs"/>
              </a:rPr>
              <a:t>Addon</a:t>
            </a:r>
            <a:r>
              <a:rPr lang="zh-CN" altLang="en-US" sz="1200" kern="1200" dirty="0" smtClean="0">
                <a:solidFill>
                  <a:schemeClr val="tx1"/>
                </a:solidFill>
                <a:latin typeface="+mn-lt"/>
                <a:ea typeface="+mn-ea"/>
                <a:cs typeface="+mn-cs"/>
              </a:rPr>
              <a:t>。通过</a:t>
            </a:r>
            <a:r>
              <a:rPr lang="en-US" sz="1200" kern="1200" dirty="0" err="1" smtClean="0">
                <a:solidFill>
                  <a:schemeClr val="tx1"/>
                </a:solidFill>
                <a:latin typeface="+mn-lt"/>
                <a:ea typeface="+mn-ea"/>
                <a:cs typeface="+mn-cs"/>
              </a:rPr>
              <a:t>dlopen</a:t>
            </a:r>
            <a:r>
              <a:rPr lang="zh-CN" altLang="en-US" sz="1200" kern="1200" dirty="0" smtClean="0">
                <a:solidFill>
                  <a:schemeClr val="tx1"/>
                </a:solidFill>
                <a:latin typeface="+mn-lt"/>
                <a:ea typeface="+mn-ea"/>
                <a:cs typeface="+mn-cs"/>
              </a:rPr>
              <a:t>方法进行加载。</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json</a:t>
            </a:r>
            <a:r>
              <a:rPr lang="zh-CN" altLang="en-US" sz="1200" kern="1200" dirty="0" smtClean="0">
                <a:solidFill>
                  <a:schemeClr val="tx1"/>
                </a:solidFill>
                <a:latin typeface="+mn-lt"/>
                <a:ea typeface="+mn-ea"/>
                <a:cs typeface="+mn-cs"/>
              </a:rPr>
              <a:t>。读取文件，调用</a:t>
            </a:r>
            <a:r>
              <a:rPr lang="en-US" sz="1200" kern="1200" dirty="0" err="1" smtClean="0">
                <a:solidFill>
                  <a:schemeClr val="tx1"/>
                </a:solidFill>
                <a:latin typeface="+mn-lt"/>
                <a:ea typeface="+mn-ea"/>
                <a:cs typeface="+mn-cs"/>
              </a:rPr>
              <a:t>JSON.parse</a:t>
            </a:r>
            <a:r>
              <a:rPr lang="zh-CN" altLang="en-US" sz="1200" kern="1200" dirty="0" smtClean="0">
                <a:solidFill>
                  <a:schemeClr val="tx1"/>
                </a:solidFill>
                <a:latin typeface="+mn-lt"/>
                <a:ea typeface="+mn-ea"/>
                <a:cs typeface="+mn-cs"/>
              </a:rPr>
              <a:t>解析加载。</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模块引入：路径分析，文件定位，编译执行</a:t>
            </a:r>
            <a:endParaRPr lang="en-US" sz="1200" kern="1200" dirty="0" smtClean="0">
              <a:solidFill>
                <a:schemeClr val="tx1"/>
              </a:solidFill>
              <a:latin typeface="+mn-lt"/>
              <a:ea typeface="+mn-ea"/>
              <a:cs typeface="+mn-cs"/>
            </a:endParaRPr>
          </a:p>
          <a:p>
            <a:endParaRPr lang="en-US" dirty="0" smtClean="0"/>
          </a:p>
          <a:p>
            <a:pPr lvl="0"/>
            <a:r>
              <a:rPr lang="zh-CN" altLang="en-US" sz="1200" kern="1200" dirty="0" smtClean="0">
                <a:solidFill>
                  <a:schemeClr val="tx1"/>
                </a:solidFill>
                <a:latin typeface="+mn-lt"/>
                <a:ea typeface="+mn-ea"/>
                <a:cs typeface="+mn-cs"/>
              </a:rPr>
              <a:t>载入内置模块（</a:t>
            </a:r>
            <a:r>
              <a:rPr lang="en-US" sz="1200" kern="1200" dirty="0" smtClean="0">
                <a:solidFill>
                  <a:schemeClr val="tx1"/>
                </a:solidFill>
                <a:latin typeface="+mn-lt"/>
                <a:ea typeface="+mn-ea"/>
                <a:cs typeface="+mn-cs"/>
              </a:rPr>
              <a:t>A Core Module</a:t>
            </a:r>
            <a:r>
              <a:rPr lang="zh-CN" alt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http = require('http')</a:t>
            </a:r>
          </a:p>
          <a:p>
            <a:pPr lvl="0"/>
            <a:r>
              <a:rPr lang="zh-CN" altLang="en-US" sz="1200" kern="1200" dirty="0" smtClean="0">
                <a:solidFill>
                  <a:schemeClr val="tx1"/>
                </a:solidFill>
                <a:latin typeface="+mn-lt"/>
                <a:ea typeface="+mn-ea"/>
                <a:cs typeface="+mn-cs"/>
              </a:rPr>
              <a:t>载入文件模块（</a:t>
            </a:r>
            <a:r>
              <a:rPr lang="en-US" sz="1200" kern="1200" dirty="0" smtClean="0">
                <a:solidFill>
                  <a:schemeClr val="tx1"/>
                </a:solidFill>
                <a:latin typeface="+mn-lt"/>
                <a:ea typeface="+mn-ea"/>
                <a:cs typeface="+mn-cs"/>
              </a:rPr>
              <a:t>A File Module</a:t>
            </a:r>
            <a:r>
              <a:rPr lang="zh-CN" alt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require('/home/base/</a:t>
            </a:r>
            <a:r>
              <a:rPr lang="en-US" sz="1200" kern="1200" dirty="0" err="1" smtClean="0">
                <a:solidFill>
                  <a:schemeClr val="tx1"/>
                </a:solidFill>
                <a:latin typeface="+mn-lt"/>
                <a:ea typeface="+mn-ea"/>
                <a:cs typeface="+mn-cs"/>
              </a:rPr>
              <a:t>my_mod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a:t>
            </a:r>
            <a:r>
              <a:rPr lang="en-US" sz="1200" kern="1200" dirty="0" err="1" smtClean="0">
                <a:solidFill>
                  <a:schemeClr val="tx1"/>
                </a:solidFill>
                <a:latin typeface="+mn-lt"/>
                <a:ea typeface="+mn-ea"/>
                <a:cs typeface="+mn-cs"/>
              </a:rPr>
              <a:t>my_mod</a:t>
            </a:r>
            <a:r>
              <a:rPr lang="en-US" sz="1200" kern="1200" dirty="0" smtClean="0">
                <a:solidFill>
                  <a:schemeClr val="tx1"/>
                </a:solidFill>
                <a:latin typeface="+mn-lt"/>
                <a:ea typeface="+mn-ea"/>
                <a:cs typeface="+mn-cs"/>
              </a:rPr>
              <a:t>')</a:t>
            </a:r>
          </a:p>
          <a:p>
            <a:pPr lvl="0"/>
            <a:r>
              <a:rPr lang="zh-CN" altLang="en-US" sz="1200" kern="1200" dirty="0" smtClean="0">
                <a:solidFill>
                  <a:schemeClr val="tx1"/>
                </a:solidFill>
                <a:latin typeface="+mn-lt"/>
                <a:ea typeface="+mn-ea"/>
                <a:cs typeface="+mn-cs"/>
              </a:rPr>
              <a:t>载入文件目录模块（</a:t>
            </a:r>
            <a:r>
              <a:rPr lang="en-US" sz="1200" kern="1200" dirty="0" smtClean="0">
                <a:solidFill>
                  <a:schemeClr val="tx1"/>
                </a:solidFill>
                <a:latin typeface="+mn-lt"/>
                <a:ea typeface="+mn-ea"/>
                <a:cs typeface="+mn-cs"/>
              </a:rPr>
              <a:t>A Folder Module</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会假设</a:t>
            </a:r>
            <a:r>
              <a:rPr lang="en-US" sz="1200" kern="1200" dirty="0" smtClean="0">
                <a:solidFill>
                  <a:schemeClr val="tx1"/>
                </a:solidFill>
                <a:latin typeface="+mn-lt"/>
                <a:ea typeface="+mn-ea"/>
                <a:cs typeface="+mn-cs"/>
              </a:rPr>
              <a:t>folder</a:t>
            </a:r>
            <a:r>
              <a:rPr lang="zh-CN" altLang="en-US" sz="1200" kern="1200" dirty="0" smtClean="0">
                <a:solidFill>
                  <a:schemeClr val="tx1"/>
                </a:solidFill>
                <a:latin typeface="+mn-lt"/>
                <a:ea typeface="+mn-ea"/>
                <a:cs typeface="+mn-cs"/>
              </a:rPr>
              <a:t>为一个包并试图找到包定义文件</a:t>
            </a:r>
            <a:r>
              <a:rPr lang="en-US" sz="1200" kern="1200" dirty="0" smtClean="0">
                <a:solidFill>
                  <a:schemeClr val="tx1"/>
                </a:solidFill>
                <a:latin typeface="+mn-lt"/>
                <a:ea typeface="+mn-ea"/>
                <a:cs typeface="+mn-cs"/>
              </a:rPr>
              <a:t>package.json</a:t>
            </a:r>
            <a:r>
              <a:rPr lang="zh-CN" altLang="en-US" sz="1200" kern="1200" dirty="0" smtClean="0">
                <a:solidFill>
                  <a:schemeClr val="tx1"/>
                </a:solidFill>
                <a:latin typeface="+mn-lt"/>
                <a:ea typeface="+mn-ea"/>
                <a:cs typeface="+mn-cs"/>
              </a:rPr>
              <a:t>。如果</a:t>
            </a:r>
            <a:r>
              <a:rPr lang="en-US" sz="1200" kern="1200" dirty="0" smtClean="0">
                <a:solidFill>
                  <a:schemeClr val="tx1"/>
                </a:solidFill>
                <a:latin typeface="+mn-lt"/>
                <a:ea typeface="+mn-ea"/>
                <a:cs typeface="+mn-cs"/>
              </a:rPr>
              <a:t>folder</a:t>
            </a:r>
            <a:r>
              <a:rPr lang="zh-CN" altLang="en-US" sz="1200" kern="1200" dirty="0" smtClean="0">
                <a:solidFill>
                  <a:schemeClr val="tx1"/>
                </a:solidFill>
                <a:latin typeface="+mn-lt"/>
                <a:ea typeface="+mn-ea"/>
                <a:cs typeface="+mn-cs"/>
              </a:rPr>
              <a:t>目录里没有包含</a:t>
            </a:r>
            <a:r>
              <a:rPr lang="en-US" sz="1200" kern="1200" dirty="0" smtClean="0">
                <a:solidFill>
                  <a:schemeClr val="tx1"/>
                </a:solidFill>
                <a:latin typeface="+mn-lt"/>
                <a:ea typeface="+mn-ea"/>
                <a:cs typeface="+mn-cs"/>
              </a:rPr>
              <a:t>package.json</a:t>
            </a:r>
            <a:r>
              <a:rPr lang="zh-CN" altLang="en-US" sz="1200" kern="1200" dirty="0" smtClean="0">
                <a:solidFill>
                  <a:schemeClr val="tx1"/>
                </a:solidFill>
                <a:latin typeface="+mn-lt"/>
                <a:ea typeface="+mn-ea"/>
                <a:cs typeface="+mn-cs"/>
              </a:rPr>
              <a:t>文件，</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会假设默认主文件为</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，即会加载</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。如果</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也不存在，那么加载将失败。</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require('./folder')</a:t>
            </a:r>
          </a:p>
          <a:p>
            <a:pPr lvl="0"/>
            <a:r>
              <a:rPr lang="zh-CN" altLang="en-US" sz="1200" kern="1200" dirty="0" smtClean="0">
                <a:solidFill>
                  <a:schemeClr val="tx1"/>
                </a:solidFill>
                <a:latin typeface="+mn-lt"/>
                <a:ea typeface="+mn-ea"/>
                <a:cs typeface="+mn-cs"/>
              </a:rPr>
              <a:t>载入</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里的模块，如果模块名不是路径，也不是内置模块，</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将试图去当前目录的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文件夹里搜索。如果当前目录的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里没有找到，</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会从父目录的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里搜索，这样递归下去直到根目录。</a:t>
            </a:r>
            <a:endParaRPr lang="en-US"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自动缓存已载入模块</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模块引入：路径分析，文件定位，编译执行</a:t>
            </a:r>
            <a:endParaRPr lang="en-US" sz="1200" kern="1200" dirty="0" smtClean="0">
              <a:solidFill>
                <a:schemeClr val="tx1"/>
              </a:solidFill>
              <a:latin typeface="+mn-lt"/>
              <a:ea typeface="+mn-ea"/>
              <a:cs typeface="+mn-cs"/>
            </a:endParaRPr>
          </a:p>
          <a:p>
            <a:endParaRPr lang="en-US" dirty="0" smtClean="0"/>
          </a:p>
          <a:p>
            <a:pPr lvl="0"/>
            <a:r>
              <a:rPr lang="zh-CN" altLang="en-US" sz="1200" kern="1200" dirty="0" smtClean="0">
                <a:solidFill>
                  <a:schemeClr val="tx1"/>
                </a:solidFill>
                <a:latin typeface="+mn-lt"/>
                <a:ea typeface="+mn-ea"/>
                <a:cs typeface="+mn-cs"/>
              </a:rPr>
              <a:t>载入内置模块（</a:t>
            </a:r>
            <a:r>
              <a:rPr lang="en-US" sz="1200" kern="1200" dirty="0" smtClean="0">
                <a:solidFill>
                  <a:schemeClr val="tx1"/>
                </a:solidFill>
                <a:latin typeface="+mn-lt"/>
                <a:ea typeface="+mn-ea"/>
                <a:cs typeface="+mn-cs"/>
              </a:rPr>
              <a:t>A Core Module</a:t>
            </a:r>
            <a:r>
              <a:rPr lang="zh-CN" alt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http = require('http')</a:t>
            </a:r>
          </a:p>
          <a:p>
            <a:pPr lvl="0"/>
            <a:r>
              <a:rPr lang="zh-CN" altLang="en-US" sz="1200" kern="1200" dirty="0" smtClean="0">
                <a:solidFill>
                  <a:schemeClr val="tx1"/>
                </a:solidFill>
                <a:latin typeface="+mn-lt"/>
                <a:ea typeface="+mn-ea"/>
                <a:cs typeface="+mn-cs"/>
              </a:rPr>
              <a:t>载入文件模块（</a:t>
            </a:r>
            <a:r>
              <a:rPr lang="en-US" sz="1200" kern="1200" dirty="0" smtClean="0">
                <a:solidFill>
                  <a:schemeClr val="tx1"/>
                </a:solidFill>
                <a:latin typeface="+mn-lt"/>
                <a:ea typeface="+mn-ea"/>
                <a:cs typeface="+mn-cs"/>
              </a:rPr>
              <a:t>A File Module</a:t>
            </a:r>
            <a:r>
              <a:rPr lang="zh-CN" alt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require('/home/base/</a:t>
            </a:r>
            <a:r>
              <a:rPr lang="en-US" sz="1200" kern="1200" dirty="0" err="1" smtClean="0">
                <a:solidFill>
                  <a:schemeClr val="tx1"/>
                </a:solidFill>
                <a:latin typeface="+mn-lt"/>
                <a:ea typeface="+mn-ea"/>
                <a:cs typeface="+mn-cs"/>
              </a:rPr>
              <a:t>my_mod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a:t>
            </a:r>
            <a:r>
              <a:rPr lang="en-US" sz="1200" kern="1200" dirty="0" err="1" smtClean="0">
                <a:solidFill>
                  <a:schemeClr val="tx1"/>
                </a:solidFill>
                <a:latin typeface="+mn-lt"/>
                <a:ea typeface="+mn-ea"/>
                <a:cs typeface="+mn-cs"/>
              </a:rPr>
              <a:t>my_mod</a:t>
            </a:r>
            <a:r>
              <a:rPr lang="en-US" sz="1200" kern="1200" dirty="0" smtClean="0">
                <a:solidFill>
                  <a:schemeClr val="tx1"/>
                </a:solidFill>
                <a:latin typeface="+mn-lt"/>
                <a:ea typeface="+mn-ea"/>
                <a:cs typeface="+mn-cs"/>
              </a:rPr>
              <a:t>')</a:t>
            </a:r>
          </a:p>
          <a:p>
            <a:pPr lvl="0"/>
            <a:r>
              <a:rPr lang="zh-CN" altLang="en-US" sz="1200" kern="1200" dirty="0" smtClean="0">
                <a:solidFill>
                  <a:schemeClr val="tx1"/>
                </a:solidFill>
                <a:latin typeface="+mn-lt"/>
                <a:ea typeface="+mn-ea"/>
                <a:cs typeface="+mn-cs"/>
              </a:rPr>
              <a:t>载入文件目录模块（</a:t>
            </a:r>
            <a:r>
              <a:rPr lang="en-US" sz="1200" kern="1200" dirty="0" smtClean="0">
                <a:solidFill>
                  <a:schemeClr val="tx1"/>
                </a:solidFill>
                <a:latin typeface="+mn-lt"/>
                <a:ea typeface="+mn-ea"/>
                <a:cs typeface="+mn-cs"/>
              </a:rPr>
              <a:t>A Folder Module</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会假设</a:t>
            </a:r>
            <a:r>
              <a:rPr lang="en-US" sz="1200" kern="1200" dirty="0" smtClean="0">
                <a:solidFill>
                  <a:schemeClr val="tx1"/>
                </a:solidFill>
                <a:latin typeface="+mn-lt"/>
                <a:ea typeface="+mn-ea"/>
                <a:cs typeface="+mn-cs"/>
              </a:rPr>
              <a:t>folder</a:t>
            </a:r>
            <a:r>
              <a:rPr lang="zh-CN" altLang="en-US" sz="1200" kern="1200" dirty="0" smtClean="0">
                <a:solidFill>
                  <a:schemeClr val="tx1"/>
                </a:solidFill>
                <a:latin typeface="+mn-lt"/>
                <a:ea typeface="+mn-ea"/>
                <a:cs typeface="+mn-cs"/>
              </a:rPr>
              <a:t>为一个包并试图找到包定义文件</a:t>
            </a:r>
            <a:r>
              <a:rPr lang="en-US" sz="1200" kern="1200" dirty="0" smtClean="0">
                <a:solidFill>
                  <a:schemeClr val="tx1"/>
                </a:solidFill>
                <a:latin typeface="+mn-lt"/>
                <a:ea typeface="+mn-ea"/>
                <a:cs typeface="+mn-cs"/>
              </a:rPr>
              <a:t>package.json</a:t>
            </a:r>
            <a:r>
              <a:rPr lang="zh-CN" altLang="en-US" sz="1200" kern="1200" dirty="0" smtClean="0">
                <a:solidFill>
                  <a:schemeClr val="tx1"/>
                </a:solidFill>
                <a:latin typeface="+mn-lt"/>
                <a:ea typeface="+mn-ea"/>
                <a:cs typeface="+mn-cs"/>
              </a:rPr>
              <a:t>。如果</a:t>
            </a:r>
            <a:r>
              <a:rPr lang="en-US" sz="1200" kern="1200" dirty="0" smtClean="0">
                <a:solidFill>
                  <a:schemeClr val="tx1"/>
                </a:solidFill>
                <a:latin typeface="+mn-lt"/>
                <a:ea typeface="+mn-ea"/>
                <a:cs typeface="+mn-cs"/>
              </a:rPr>
              <a:t>folder</a:t>
            </a:r>
            <a:r>
              <a:rPr lang="zh-CN" altLang="en-US" sz="1200" kern="1200" dirty="0" smtClean="0">
                <a:solidFill>
                  <a:schemeClr val="tx1"/>
                </a:solidFill>
                <a:latin typeface="+mn-lt"/>
                <a:ea typeface="+mn-ea"/>
                <a:cs typeface="+mn-cs"/>
              </a:rPr>
              <a:t>目录里没有包含</a:t>
            </a:r>
            <a:r>
              <a:rPr lang="en-US" sz="1200" kern="1200" dirty="0" smtClean="0">
                <a:solidFill>
                  <a:schemeClr val="tx1"/>
                </a:solidFill>
                <a:latin typeface="+mn-lt"/>
                <a:ea typeface="+mn-ea"/>
                <a:cs typeface="+mn-cs"/>
              </a:rPr>
              <a:t>package.json</a:t>
            </a:r>
            <a:r>
              <a:rPr lang="zh-CN" altLang="en-US" sz="1200" kern="1200" dirty="0" smtClean="0">
                <a:solidFill>
                  <a:schemeClr val="tx1"/>
                </a:solidFill>
                <a:latin typeface="+mn-lt"/>
                <a:ea typeface="+mn-ea"/>
                <a:cs typeface="+mn-cs"/>
              </a:rPr>
              <a:t>文件，</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会假设默认主文件为</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，即会加载</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。如果</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也不存在，那么加载将失败。</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require('./folder')</a:t>
            </a:r>
          </a:p>
          <a:p>
            <a:pPr lvl="0"/>
            <a:r>
              <a:rPr lang="zh-CN" altLang="en-US" sz="1200" kern="1200" dirty="0" smtClean="0">
                <a:solidFill>
                  <a:schemeClr val="tx1"/>
                </a:solidFill>
                <a:latin typeface="+mn-lt"/>
                <a:ea typeface="+mn-ea"/>
                <a:cs typeface="+mn-cs"/>
              </a:rPr>
              <a:t>载入</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里的模块，如果模块名不是路径，也不是内置模块，</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将试图去当前目录的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文件夹里搜索。如果当前目录的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里没有找到，</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会从父目录的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里搜索，这样递归下去直到根目录。</a:t>
            </a:r>
            <a:endParaRPr lang="en-US"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自动缓存已载入模块</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模块引入：路径分析，文件定位，编译执行</a:t>
            </a:r>
            <a:endParaRPr lang="en-US" sz="1200" kern="1200" dirty="0" smtClean="0">
              <a:solidFill>
                <a:schemeClr val="tx1"/>
              </a:solidFill>
              <a:latin typeface="+mn-lt"/>
              <a:ea typeface="+mn-ea"/>
              <a:cs typeface="+mn-cs"/>
            </a:endParaRPr>
          </a:p>
          <a:p>
            <a:endParaRPr lang="en-US" dirty="0" smtClean="0"/>
          </a:p>
          <a:p>
            <a:pPr lvl="0"/>
            <a:r>
              <a:rPr lang="zh-CN" altLang="en-US" sz="1200" kern="1200" dirty="0" smtClean="0">
                <a:solidFill>
                  <a:schemeClr val="tx1"/>
                </a:solidFill>
                <a:latin typeface="+mn-lt"/>
                <a:ea typeface="+mn-ea"/>
                <a:cs typeface="+mn-cs"/>
              </a:rPr>
              <a:t>载入内置模块（</a:t>
            </a:r>
            <a:r>
              <a:rPr lang="en-US" sz="1200" kern="1200" dirty="0" smtClean="0">
                <a:solidFill>
                  <a:schemeClr val="tx1"/>
                </a:solidFill>
                <a:latin typeface="+mn-lt"/>
                <a:ea typeface="+mn-ea"/>
                <a:cs typeface="+mn-cs"/>
              </a:rPr>
              <a:t>A Core Module</a:t>
            </a:r>
            <a:r>
              <a:rPr lang="zh-CN" alt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http = require('http')</a:t>
            </a:r>
          </a:p>
          <a:p>
            <a:pPr lvl="0"/>
            <a:r>
              <a:rPr lang="zh-CN" altLang="en-US" sz="1200" kern="1200" dirty="0" smtClean="0">
                <a:solidFill>
                  <a:schemeClr val="tx1"/>
                </a:solidFill>
                <a:latin typeface="+mn-lt"/>
                <a:ea typeface="+mn-ea"/>
                <a:cs typeface="+mn-cs"/>
              </a:rPr>
              <a:t>载入文件模块（</a:t>
            </a:r>
            <a:r>
              <a:rPr lang="en-US" sz="1200" kern="1200" dirty="0" smtClean="0">
                <a:solidFill>
                  <a:schemeClr val="tx1"/>
                </a:solidFill>
                <a:latin typeface="+mn-lt"/>
                <a:ea typeface="+mn-ea"/>
                <a:cs typeface="+mn-cs"/>
              </a:rPr>
              <a:t>A File Module</a:t>
            </a:r>
            <a:r>
              <a:rPr lang="zh-CN" alt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require('/home/base/</a:t>
            </a:r>
            <a:r>
              <a:rPr lang="en-US" sz="1200" kern="1200" dirty="0" err="1" smtClean="0">
                <a:solidFill>
                  <a:schemeClr val="tx1"/>
                </a:solidFill>
                <a:latin typeface="+mn-lt"/>
                <a:ea typeface="+mn-ea"/>
                <a:cs typeface="+mn-cs"/>
              </a:rPr>
              <a:t>my_mod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a:t>
            </a:r>
            <a:r>
              <a:rPr lang="en-US" sz="1200" kern="1200" dirty="0" err="1" smtClean="0">
                <a:solidFill>
                  <a:schemeClr val="tx1"/>
                </a:solidFill>
                <a:latin typeface="+mn-lt"/>
                <a:ea typeface="+mn-ea"/>
                <a:cs typeface="+mn-cs"/>
              </a:rPr>
              <a:t>my_mod</a:t>
            </a:r>
            <a:r>
              <a:rPr lang="en-US" sz="1200" kern="1200" dirty="0" smtClean="0">
                <a:solidFill>
                  <a:schemeClr val="tx1"/>
                </a:solidFill>
                <a:latin typeface="+mn-lt"/>
                <a:ea typeface="+mn-ea"/>
                <a:cs typeface="+mn-cs"/>
              </a:rPr>
              <a:t>')</a:t>
            </a:r>
          </a:p>
          <a:p>
            <a:pPr lvl="0"/>
            <a:r>
              <a:rPr lang="zh-CN" altLang="en-US" sz="1200" kern="1200" dirty="0" smtClean="0">
                <a:solidFill>
                  <a:schemeClr val="tx1"/>
                </a:solidFill>
                <a:latin typeface="+mn-lt"/>
                <a:ea typeface="+mn-ea"/>
                <a:cs typeface="+mn-cs"/>
              </a:rPr>
              <a:t>载入文件目录模块（</a:t>
            </a:r>
            <a:r>
              <a:rPr lang="en-US" sz="1200" kern="1200" dirty="0" smtClean="0">
                <a:solidFill>
                  <a:schemeClr val="tx1"/>
                </a:solidFill>
                <a:latin typeface="+mn-lt"/>
                <a:ea typeface="+mn-ea"/>
                <a:cs typeface="+mn-cs"/>
              </a:rPr>
              <a:t>A Folder Module</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会假设</a:t>
            </a:r>
            <a:r>
              <a:rPr lang="en-US" sz="1200" kern="1200" dirty="0" smtClean="0">
                <a:solidFill>
                  <a:schemeClr val="tx1"/>
                </a:solidFill>
                <a:latin typeface="+mn-lt"/>
                <a:ea typeface="+mn-ea"/>
                <a:cs typeface="+mn-cs"/>
              </a:rPr>
              <a:t>folder</a:t>
            </a:r>
            <a:r>
              <a:rPr lang="zh-CN" altLang="en-US" sz="1200" kern="1200" dirty="0" smtClean="0">
                <a:solidFill>
                  <a:schemeClr val="tx1"/>
                </a:solidFill>
                <a:latin typeface="+mn-lt"/>
                <a:ea typeface="+mn-ea"/>
                <a:cs typeface="+mn-cs"/>
              </a:rPr>
              <a:t>为一个包并试图找到包定义文件</a:t>
            </a:r>
            <a:r>
              <a:rPr lang="en-US" sz="1200" kern="1200" dirty="0" smtClean="0">
                <a:solidFill>
                  <a:schemeClr val="tx1"/>
                </a:solidFill>
                <a:latin typeface="+mn-lt"/>
                <a:ea typeface="+mn-ea"/>
                <a:cs typeface="+mn-cs"/>
              </a:rPr>
              <a:t>package.json</a:t>
            </a:r>
            <a:r>
              <a:rPr lang="zh-CN" altLang="en-US" sz="1200" kern="1200" dirty="0" smtClean="0">
                <a:solidFill>
                  <a:schemeClr val="tx1"/>
                </a:solidFill>
                <a:latin typeface="+mn-lt"/>
                <a:ea typeface="+mn-ea"/>
                <a:cs typeface="+mn-cs"/>
              </a:rPr>
              <a:t>。如果</a:t>
            </a:r>
            <a:r>
              <a:rPr lang="en-US" sz="1200" kern="1200" dirty="0" smtClean="0">
                <a:solidFill>
                  <a:schemeClr val="tx1"/>
                </a:solidFill>
                <a:latin typeface="+mn-lt"/>
                <a:ea typeface="+mn-ea"/>
                <a:cs typeface="+mn-cs"/>
              </a:rPr>
              <a:t>folder</a:t>
            </a:r>
            <a:r>
              <a:rPr lang="zh-CN" altLang="en-US" sz="1200" kern="1200" dirty="0" smtClean="0">
                <a:solidFill>
                  <a:schemeClr val="tx1"/>
                </a:solidFill>
                <a:latin typeface="+mn-lt"/>
                <a:ea typeface="+mn-ea"/>
                <a:cs typeface="+mn-cs"/>
              </a:rPr>
              <a:t>目录里没有包含</a:t>
            </a:r>
            <a:r>
              <a:rPr lang="en-US" sz="1200" kern="1200" dirty="0" smtClean="0">
                <a:solidFill>
                  <a:schemeClr val="tx1"/>
                </a:solidFill>
                <a:latin typeface="+mn-lt"/>
                <a:ea typeface="+mn-ea"/>
                <a:cs typeface="+mn-cs"/>
              </a:rPr>
              <a:t>package.json</a:t>
            </a:r>
            <a:r>
              <a:rPr lang="zh-CN" altLang="en-US" sz="1200" kern="1200" dirty="0" smtClean="0">
                <a:solidFill>
                  <a:schemeClr val="tx1"/>
                </a:solidFill>
                <a:latin typeface="+mn-lt"/>
                <a:ea typeface="+mn-ea"/>
                <a:cs typeface="+mn-cs"/>
              </a:rPr>
              <a:t>文件，</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会假设默认主文件为</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，即会加载</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。如果</a:t>
            </a:r>
            <a:r>
              <a:rPr lang="en-US" sz="1200" kern="1200" dirty="0" smtClean="0">
                <a:solidFill>
                  <a:schemeClr val="tx1"/>
                </a:solidFill>
                <a:latin typeface="+mn-lt"/>
                <a:ea typeface="+mn-ea"/>
                <a:cs typeface="+mn-cs"/>
              </a:rPr>
              <a:t>index.js</a:t>
            </a:r>
            <a:r>
              <a:rPr lang="zh-CN" altLang="en-US" sz="1200" kern="1200" dirty="0" smtClean="0">
                <a:solidFill>
                  <a:schemeClr val="tx1"/>
                </a:solidFill>
                <a:latin typeface="+mn-lt"/>
                <a:ea typeface="+mn-ea"/>
                <a:cs typeface="+mn-cs"/>
              </a:rPr>
              <a:t>也不存在，那么加载将失败。</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myMod</a:t>
            </a:r>
            <a:r>
              <a:rPr lang="en-US" sz="1200" kern="1200" dirty="0" smtClean="0">
                <a:solidFill>
                  <a:schemeClr val="tx1"/>
                </a:solidFill>
                <a:latin typeface="+mn-lt"/>
                <a:ea typeface="+mn-ea"/>
                <a:cs typeface="+mn-cs"/>
              </a:rPr>
              <a:t> = require('./folder')</a:t>
            </a:r>
          </a:p>
          <a:p>
            <a:pPr lvl="0"/>
            <a:r>
              <a:rPr lang="zh-CN" altLang="en-US" sz="1200" kern="1200" dirty="0" smtClean="0">
                <a:solidFill>
                  <a:schemeClr val="tx1"/>
                </a:solidFill>
                <a:latin typeface="+mn-lt"/>
                <a:ea typeface="+mn-ea"/>
                <a:cs typeface="+mn-cs"/>
              </a:rPr>
              <a:t>载入</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里的模块，如果模块名不是路径，也不是内置模块，</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将试图去当前目录的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文件夹里搜索。如果当前目录的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里没有找到，</a:t>
            </a:r>
            <a:r>
              <a:rPr lang="en-US" sz="1200" kern="1200" dirty="0" smtClean="0">
                <a:solidFill>
                  <a:schemeClr val="tx1"/>
                </a:solidFill>
                <a:latin typeface="+mn-lt"/>
                <a:ea typeface="+mn-ea"/>
                <a:cs typeface="+mn-cs"/>
              </a:rPr>
              <a:t>Node</a:t>
            </a:r>
            <a:r>
              <a:rPr lang="zh-CN" altLang="en-US" sz="1200" kern="1200" dirty="0" smtClean="0">
                <a:solidFill>
                  <a:schemeClr val="tx1"/>
                </a:solidFill>
                <a:latin typeface="+mn-lt"/>
                <a:ea typeface="+mn-ea"/>
                <a:cs typeface="+mn-cs"/>
              </a:rPr>
              <a:t>会从父目录的</a:t>
            </a:r>
            <a:r>
              <a:rPr lang="en-US" sz="1200" kern="1200" dirty="0" err="1" smtClean="0">
                <a:solidFill>
                  <a:schemeClr val="tx1"/>
                </a:solidFill>
                <a:latin typeface="+mn-lt"/>
                <a:ea typeface="+mn-ea"/>
                <a:cs typeface="+mn-cs"/>
              </a:rPr>
              <a:t>node_modules</a:t>
            </a:r>
            <a:r>
              <a:rPr lang="zh-CN" altLang="en-US" sz="1200" kern="1200" dirty="0" smtClean="0">
                <a:solidFill>
                  <a:schemeClr val="tx1"/>
                </a:solidFill>
                <a:latin typeface="+mn-lt"/>
                <a:ea typeface="+mn-ea"/>
                <a:cs typeface="+mn-cs"/>
              </a:rPr>
              <a:t>里搜索，这样递归下去直到根目录。</a:t>
            </a:r>
            <a:endParaRPr lang="en-US" sz="1200" kern="1200" dirty="0" smtClean="0">
              <a:solidFill>
                <a:schemeClr val="tx1"/>
              </a:solidFill>
              <a:latin typeface="+mn-lt"/>
              <a:ea typeface="+mn-ea"/>
              <a:cs typeface="+mn-cs"/>
            </a:endParaRPr>
          </a:p>
          <a:p>
            <a:pPr lvl="0"/>
            <a:r>
              <a:rPr lang="zh-CN" altLang="en-US" sz="1200" kern="1200" dirty="0" smtClean="0">
                <a:solidFill>
                  <a:schemeClr val="tx1"/>
                </a:solidFill>
                <a:latin typeface="+mn-lt"/>
                <a:ea typeface="+mn-ea"/>
                <a:cs typeface="+mn-cs"/>
              </a:rPr>
              <a:t>自动缓存已载入模块</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have the question</a:t>
            </a:r>
            <a:r>
              <a:rPr lang="en-US" baseline="0" dirty="0" smtClean="0"/>
              <a:t> like this, the answer is YES.</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6</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Node</a:t>
            </a:r>
            <a:r>
              <a:rPr lang="zh-CN" altLang="en-US" dirty="0" smtClean="0"/>
              <a:t>对获取的</a:t>
            </a:r>
            <a:r>
              <a:rPr lang="en-US" dirty="0" smtClean="0"/>
              <a:t>J</a:t>
            </a:r>
            <a:r>
              <a:rPr lang="en-US" altLang="zh-CN" dirty="0" smtClean="0"/>
              <a:t>ava</a:t>
            </a:r>
            <a:r>
              <a:rPr lang="en-US" dirty="0" smtClean="0"/>
              <a:t>Script</a:t>
            </a:r>
            <a:r>
              <a:rPr lang="zh-CN" altLang="en-US" dirty="0" smtClean="0"/>
              <a:t>进行了头尾封装，在头部添加了</a:t>
            </a:r>
            <a:r>
              <a:rPr lang="en-US" dirty="0" smtClean="0"/>
              <a:t>(function (exports, require, module, __filename, __</a:t>
            </a:r>
            <a:r>
              <a:rPr lang="en-US" dirty="0" err="1" smtClean="0"/>
              <a:t>dirname</a:t>
            </a:r>
            <a:r>
              <a:rPr lang="en-US" dirty="0" smtClean="0"/>
              <a:t>) {\n</a:t>
            </a:r>
            <a:r>
              <a:rPr lang="zh-CN" altLang="en-US" dirty="0" smtClean="0"/>
              <a:t>，在尾部添加了</a:t>
            </a:r>
            <a:r>
              <a:rPr lang="en-US" dirty="0" smtClean="0"/>
              <a:t>\n});</a:t>
            </a:r>
          </a:p>
          <a:p>
            <a:r>
              <a:rPr lang="zh-CN" altLang="en-US" dirty="0" smtClean="0"/>
              <a:t>模块文件之间作用域隔离</a:t>
            </a:r>
            <a:endParaRPr lang="en-US" dirty="0" smtClean="0"/>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49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在第三方模块中，模块与模块之间仍然是散列在各地的，相互之间不能直接引用。而在模块之外，包和</a:t>
            </a:r>
            <a:r>
              <a:rPr lang="en-US" sz="1200" kern="1200" dirty="0" smtClean="0">
                <a:solidFill>
                  <a:schemeClr val="tx1"/>
                </a:solidFill>
                <a:latin typeface="+mn-lt"/>
                <a:ea typeface="+mn-ea"/>
                <a:cs typeface="+mn-cs"/>
              </a:rPr>
              <a:t>NPM</a:t>
            </a:r>
            <a:r>
              <a:rPr lang="zh-CN" altLang="en-US" sz="1200" kern="1200" dirty="0" smtClean="0">
                <a:solidFill>
                  <a:schemeClr val="tx1"/>
                </a:solidFill>
                <a:latin typeface="+mn-lt"/>
                <a:ea typeface="+mn-ea"/>
                <a:cs typeface="+mn-cs"/>
              </a:rPr>
              <a:t>则是将模块联系起来的一种机制。</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Bin: </a:t>
            </a:r>
            <a:r>
              <a:rPr lang="zh-CN" altLang="en-US" sz="1200" kern="1200" dirty="0" smtClean="0">
                <a:solidFill>
                  <a:schemeClr val="tx1"/>
                </a:solidFill>
                <a:latin typeface="+mn-lt"/>
                <a:ea typeface="+mn-ea"/>
                <a:cs typeface="+mn-cs"/>
              </a:rPr>
              <a:t>可执行二进制文件，</a:t>
            </a:r>
            <a:r>
              <a:rPr lang="zh-CN" altLang="en-US"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lib:javascript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代码， </a:t>
            </a:r>
            <a:r>
              <a:rPr lang="en-US" altLang="zh-CN" sz="1200" kern="1200" baseline="0" dirty="0" smtClean="0">
                <a:solidFill>
                  <a:schemeClr val="tx1"/>
                </a:solidFill>
                <a:latin typeface="+mn-lt"/>
                <a:ea typeface="+mn-ea"/>
                <a:cs typeface="+mn-cs"/>
              </a:rPr>
              <a:t>doc: </a:t>
            </a:r>
            <a:r>
              <a:rPr lang="zh-CN" altLang="en-US" sz="1200" kern="1200" baseline="0" dirty="0" smtClean="0">
                <a:solidFill>
                  <a:schemeClr val="tx1"/>
                </a:solidFill>
                <a:latin typeface="+mn-lt"/>
                <a:ea typeface="+mn-ea"/>
                <a:cs typeface="+mn-cs"/>
              </a:rPr>
              <a:t>文档， </a:t>
            </a:r>
            <a:r>
              <a:rPr lang="en-US" altLang="zh-CN" sz="1200" kern="1200" baseline="0" dirty="0" smtClean="0">
                <a:solidFill>
                  <a:schemeClr val="tx1"/>
                </a:solidFill>
                <a:latin typeface="+mn-lt"/>
                <a:ea typeface="+mn-ea"/>
                <a:cs typeface="+mn-cs"/>
              </a:rPr>
              <a:t>test: </a:t>
            </a:r>
            <a:r>
              <a:rPr lang="zh-CN" altLang="en-US" sz="1200" kern="1200" baseline="0" dirty="0" smtClean="0">
                <a:solidFill>
                  <a:schemeClr val="tx1"/>
                </a:solidFill>
                <a:latin typeface="+mn-lt"/>
                <a:ea typeface="+mn-ea"/>
                <a:cs typeface="+mn-cs"/>
              </a:rPr>
              <a:t>测试用例</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Main: require</a:t>
            </a:r>
            <a:r>
              <a:rPr lang="en-US" altLang="zh-CN" baseline="0" dirty="0" smtClean="0"/>
              <a:t> </a:t>
            </a:r>
            <a:r>
              <a:rPr lang="zh-CN" altLang="en-US" baseline="0" dirty="0" smtClean="0"/>
              <a:t>引入时查找</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t>
            </a:r>
            <a:r>
              <a:rPr lang="zh-CN" altLang="en-US" dirty="0" smtClean="0"/>
              <a:t>脚本</a:t>
            </a:r>
            <a:endParaRPr lang="en-US" altLang="zh-CN" dirty="0" smtClean="0"/>
          </a:p>
          <a:p>
            <a:endParaRPr lang="en-US" dirty="0" smtClean="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 </a:t>
            </a:r>
            <a:r>
              <a:rPr lang="zh-CN" altLang="en-US" dirty="0" smtClean="0"/>
              <a:t>生成</a:t>
            </a:r>
            <a:r>
              <a:rPr lang="en-US" altLang="zh-CN" dirty="0" smtClean="0"/>
              <a:t>package.json </a:t>
            </a:r>
            <a:r>
              <a:rPr lang="zh-CN" altLang="en-US" dirty="0" smtClean="0"/>
              <a:t>文件</a:t>
            </a:r>
            <a:endParaRPr lang="en-US" altLang="zh-CN" dirty="0" smtClean="0"/>
          </a:p>
          <a:p>
            <a:r>
              <a:rPr lang="en-US" altLang="zh-CN" dirty="0" err="1" smtClean="0"/>
              <a:t>Adduser</a:t>
            </a:r>
            <a:r>
              <a:rPr lang="en-US" altLang="zh-CN" baseline="0" dirty="0" smtClean="0"/>
              <a:t>: </a:t>
            </a:r>
            <a:r>
              <a:rPr lang="zh-CN" altLang="en-US" baseline="0" dirty="0" smtClean="0"/>
              <a:t>建立仓库账号</a:t>
            </a:r>
            <a:endParaRPr lang="en-US" altLang="zh-CN" baseline="0" dirty="0" smtClean="0"/>
          </a:p>
          <a:p>
            <a:r>
              <a:rPr lang="zh-CN" altLang="en-US" baseline="0" dirty="0" smtClean="0"/>
              <a:t>上传包</a:t>
            </a:r>
            <a:endParaRPr lang="en-US" altLang="zh-CN" baseline="0" dirty="0" smtClean="0"/>
          </a:p>
          <a:p>
            <a:r>
              <a:rPr lang="zh-CN" altLang="en-US" baseline="0" dirty="0" smtClean="0"/>
              <a:t>安装包</a:t>
            </a:r>
            <a:endParaRPr lang="en-US" altLang="zh-CN" baseline="0" dirty="0" smtClean="0"/>
          </a:p>
          <a:p>
            <a:r>
              <a:rPr lang="zh-CN" altLang="en-US" baseline="0" dirty="0" smtClean="0"/>
              <a:t>管理包权限</a:t>
            </a:r>
            <a:endParaRPr lang="en-US" altLang="zh-CN" baseline="0" dirty="0" smtClean="0"/>
          </a:p>
          <a:p>
            <a:r>
              <a:rPr lang="zh-CN" altLang="en-US" baseline="0" dirty="0" smtClean="0"/>
              <a:t>分析包 当前路径通过模块路径找到的所有包，树结构</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官方、局域</a:t>
            </a:r>
            <a:r>
              <a:rPr lang="en-US" sz="1200" kern="1200" dirty="0" smtClean="0">
                <a:solidFill>
                  <a:schemeClr val="tx1"/>
                </a:solidFill>
                <a:latin typeface="+mn-lt"/>
                <a:ea typeface="+mn-ea"/>
                <a:cs typeface="+mn-cs"/>
              </a:rPr>
              <a:t>NPM</a:t>
            </a:r>
            <a:r>
              <a:rPr lang="zh-CN" altLang="en-US" sz="1200" kern="1200" dirty="0" smtClean="0">
                <a:solidFill>
                  <a:schemeClr val="tx1"/>
                </a:solidFill>
                <a:latin typeface="+mn-lt"/>
                <a:ea typeface="+mn-ea"/>
                <a:cs typeface="+mn-cs"/>
              </a:rPr>
              <a:t>仓库</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CNPM </a:t>
            </a:r>
            <a:r>
              <a:rPr lang="zh-CN" altLang="en-US" sz="1200" kern="1200" dirty="0" smtClean="0">
                <a:solidFill>
                  <a:schemeClr val="tx1"/>
                </a:solidFill>
                <a:latin typeface="+mn-lt"/>
                <a:ea typeface="+mn-ea"/>
                <a:cs typeface="+mn-cs"/>
              </a:rPr>
              <a:t>是一个</a:t>
            </a:r>
            <a:r>
              <a:rPr lang="en-US" sz="1200" kern="1200" dirty="0" err="1" smtClean="0">
                <a:solidFill>
                  <a:schemeClr val="tx1"/>
                </a:solidFill>
                <a:latin typeface="+mn-lt"/>
                <a:ea typeface="+mn-ea"/>
                <a:cs typeface="+mn-cs"/>
              </a:rPr>
              <a:t>Nodejs</a:t>
            </a:r>
            <a:r>
              <a:rPr lang="zh-CN" altLang="en-US" sz="1200" kern="1200" dirty="0" smtClean="0">
                <a:solidFill>
                  <a:schemeClr val="tx1"/>
                </a:solidFill>
                <a:latin typeface="+mn-lt"/>
                <a:ea typeface="+mn-ea"/>
                <a:cs typeface="+mn-cs"/>
              </a:rPr>
              <a:t>的库，致力于打造私有的</a:t>
            </a:r>
            <a:r>
              <a:rPr lang="en-US" sz="1200" kern="1200" dirty="0" smtClean="0">
                <a:solidFill>
                  <a:schemeClr val="tx1"/>
                </a:solidFill>
                <a:latin typeface="+mn-lt"/>
                <a:ea typeface="+mn-ea"/>
                <a:cs typeface="+mn-cs"/>
              </a:rPr>
              <a:t> NPM </a:t>
            </a:r>
            <a:r>
              <a:rPr lang="zh-CN" altLang="en-US" sz="1200" kern="1200" dirty="0" smtClean="0">
                <a:solidFill>
                  <a:schemeClr val="tx1"/>
                </a:solidFill>
                <a:latin typeface="+mn-lt"/>
                <a:ea typeface="+mn-ea"/>
                <a:cs typeface="+mn-cs"/>
              </a:rPr>
              <a:t>注册服务。当然，除了私有库功能以外，</a:t>
            </a:r>
            <a:r>
              <a:rPr lang="en-US" sz="1200" kern="1200" dirty="0" smtClean="0">
                <a:solidFill>
                  <a:schemeClr val="tx1"/>
                </a:solidFill>
                <a:latin typeface="+mn-lt"/>
                <a:ea typeface="+mn-ea"/>
                <a:cs typeface="+mn-cs"/>
              </a:rPr>
              <a:t>CNPM</a:t>
            </a:r>
            <a:r>
              <a:rPr lang="zh-CN" altLang="en-US" sz="1200" kern="1200" dirty="0" smtClean="0">
                <a:solidFill>
                  <a:schemeClr val="tx1"/>
                </a:solidFill>
                <a:latin typeface="+mn-lt"/>
                <a:ea typeface="+mn-ea"/>
                <a:cs typeface="+mn-cs"/>
              </a:rPr>
              <a:t>官网 </a:t>
            </a:r>
            <a:r>
              <a:rPr lang="en-US" sz="1200" kern="1200" dirty="0" smtClean="0">
                <a:solidFill>
                  <a:schemeClr val="tx1"/>
                </a:solidFill>
                <a:latin typeface="+mn-lt"/>
                <a:ea typeface="+mn-ea"/>
                <a:cs typeface="+mn-cs"/>
              </a:rPr>
              <a:t>(</a:t>
            </a:r>
            <a:r>
              <a:rPr lang="en-US" sz="1200" u="none" strike="noStrike" kern="1200" dirty="0" smtClean="0">
                <a:solidFill>
                  <a:schemeClr val="tx1"/>
                </a:solidFill>
                <a:latin typeface="+mn-lt"/>
                <a:ea typeface="+mn-ea"/>
                <a:cs typeface="+mn-cs"/>
                <a:hlinkClick r:id="rId3"/>
              </a:rPr>
              <a:t>http://cnpmjs.org/</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还提供了</a:t>
            </a:r>
            <a:r>
              <a:rPr lang="en-US" sz="1200" kern="1200" dirty="0" smtClean="0">
                <a:solidFill>
                  <a:schemeClr val="tx1"/>
                </a:solidFill>
                <a:latin typeface="+mn-lt"/>
                <a:ea typeface="+mn-ea"/>
                <a:cs typeface="+mn-cs"/>
              </a:rPr>
              <a:t>NPM</a:t>
            </a:r>
            <a:r>
              <a:rPr lang="zh-CN" altLang="en-US" sz="1200" kern="1200" dirty="0" smtClean="0">
                <a:solidFill>
                  <a:schemeClr val="tx1"/>
                </a:solidFill>
                <a:latin typeface="+mn-lt"/>
                <a:ea typeface="+mn-ea"/>
                <a:cs typeface="+mn-cs"/>
              </a:rPr>
              <a:t>同步的服务。</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Node </a:t>
            </a:r>
            <a:r>
              <a:rPr lang="zh-CN" altLang="en-US" dirty="0" smtClean="0"/>
              <a:t>是隐式包装 </a:t>
            </a:r>
            <a:endParaRPr lang="en-US" altLang="zh-CN" dirty="0" smtClean="0"/>
          </a:p>
          <a:p>
            <a:r>
              <a:rPr lang="zh-CN" altLang="en-US" sz="1200" b="0" i="0" kern="1200" dirty="0" smtClean="0">
                <a:solidFill>
                  <a:schemeClr val="tx1"/>
                </a:solidFill>
                <a:latin typeface="+mn-lt"/>
                <a:ea typeface="+mn-ea"/>
                <a:cs typeface="+mn-cs"/>
              </a:rPr>
              <a:t>所有的模块将被异步加载，模块加载不影响后面语句运行。所有依赖某些模块的语句均放置在回调函数中。</a:t>
            </a:r>
            <a:endParaRPr lang="en-US" altLang="zh-CN" dirty="0" smtClean="0"/>
          </a:p>
          <a:p>
            <a:r>
              <a:rPr lang="en-US" sz="1200" b="0" i="0" kern="1200" dirty="0" smtClean="0">
                <a:solidFill>
                  <a:schemeClr val="tx1"/>
                </a:solidFill>
                <a:latin typeface="+mn-lt"/>
                <a:ea typeface="+mn-ea"/>
                <a:cs typeface="+mn-cs"/>
              </a:rPr>
              <a:t>require</a:t>
            </a:r>
            <a:r>
              <a:rPr lang="zh-CN" altLang="en-US" sz="1200" b="0" i="0" kern="1200" dirty="0" smtClean="0">
                <a:solidFill>
                  <a:schemeClr val="tx1"/>
                </a:solidFill>
                <a:latin typeface="+mn-lt"/>
                <a:ea typeface="+mn-ea"/>
                <a:cs typeface="+mn-cs"/>
              </a:rPr>
              <a:t>获取依赖模块，使用</a:t>
            </a:r>
            <a:r>
              <a:rPr lang="en-US" sz="1200" b="0" i="0" kern="1200" dirty="0" smtClean="0">
                <a:solidFill>
                  <a:schemeClr val="tx1"/>
                </a:solidFill>
                <a:latin typeface="+mn-lt"/>
                <a:ea typeface="+mn-ea"/>
                <a:cs typeface="+mn-cs"/>
              </a:rPr>
              <a:t>exports</a:t>
            </a:r>
            <a:r>
              <a:rPr lang="zh-CN" altLang="en-US" sz="1200" b="0" i="0" kern="1200" dirty="0" smtClean="0">
                <a:solidFill>
                  <a:schemeClr val="tx1"/>
                </a:solidFill>
                <a:latin typeface="+mn-lt"/>
                <a:ea typeface="+mn-ea"/>
                <a:cs typeface="+mn-cs"/>
              </a:rPr>
              <a:t>导出</a:t>
            </a:r>
            <a:r>
              <a:rPr lang="en-US" sz="1200" b="0" i="0" kern="1200" dirty="0" smtClean="0">
                <a:solidFill>
                  <a:schemeClr val="tx1"/>
                </a:solidFill>
                <a:latin typeface="+mn-lt"/>
                <a:ea typeface="+mn-ea"/>
                <a:cs typeface="+mn-cs"/>
              </a:rPr>
              <a:t>API</a:t>
            </a:r>
          </a:p>
          <a:p>
            <a:endParaRPr 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定义封装的模块。</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 </a:t>
            </a:r>
            <a:r>
              <a:rPr lang="zh-CN" altLang="en-US" sz="1200" b="0" i="0" kern="1200" dirty="0" smtClean="0">
                <a:solidFill>
                  <a:schemeClr val="tx1"/>
                </a:solidFill>
                <a:latin typeface="+mn-lt"/>
                <a:ea typeface="+mn-ea"/>
                <a:cs typeface="+mn-cs"/>
              </a:rPr>
              <a:t>定义新模块对其他模块的依赖。</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可对其他模块的引入支持。</a:t>
            </a: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ltLang="zh-CN" sz="1200" b="0" i="0" kern="1200" dirty="0" smtClean="0">
                <a:solidFill>
                  <a:schemeClr val="tx1"/>
                </a:solidFill>
                <a:latin typeface="+mn-lt"/>
                <a:ea typeface="+mn-ea"/>
                <a:cs typeface="+mn-cs"/>
              </a:rPr>
              <a:t>CMD </a:t>
            </a:r>
            <a:r>
              <a:rPr lang="zh-CN" altLang="en-US" sz="1200" b="0" i="0" kern="1200" dirty="0" smtClean="0">
                <a:solidFill>
                  <a:schemeClr val="tx1"/>
                </a:solidFill>
                <a:latin typeface="+mn-lt"/>
                <a:ea typeface="+mn-ea"/>
                <a:cs typeface="+mn-cs"/>
              </a:rPr>
              <a:t>推崇依赖就近，</a:t>
            </a:r>
            <a:r>
              <a:rPr lang="en-US" altLang="zh-CN" sz="1200" b="0" i="0" kern="1200" dirty="0" smtClean="0">
                <a:solidFill>
                  <a:schemeClr val="tx1"/>
                </a:solidFill>
                <a:latin typeface="+mn-lt"/>
                <a:ea typeface="+mn-ea"/>
                <a:cs typeface="+mn-cs"/>
              </a:rPr>
              <a:t>AMD </a:t>
            </a:r>
            <a:r>
              <a:rPr lang="zh-CN" altLang="en-US" sz="1200" b="0" i="0" kern="1200" dirty="0" smtClean="0">
                <a:solidFill>
                  <a:schemeClr val="tx1"/>
                </a:solidFill>
                <a:latin typeface="+mn-lt"/>
                <a:ea typeface="+mn-ea"/>
                <a:cs typeface="+mn-cs"/>
              </a:rPr>
              <a:t>推崇依赖前置</a:t>
            </a:r>
            <a:endParaRPr lang="en-US" altLang="zh-CN"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CMD</a:t>
            </a:r>
          </a:p>
          <a:p>
            <a:r>
              <a:rPr lang="en-US" sz="1200" b="0" i="0" kern="1200" dirty="0" smtClean="0">
                <a:solidFill>
                  <a:schemeClr val="tx1"/>
                </a:solidFill>
                <a:latin typeface="+mn-lt"/>
                <a:ea typeface="+mn-ea"/>
                <a:cs typeface="+mn-cs"/>
              </a:rPr>
              <a:t>define(function(require, exports, module) {</a:t>
            </a:r>
          </a:p>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a = require('./a')</a:t>
            </a:r>
          </a:p>
          <a:p>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a.doSomething</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 </a:t>
            </a:r>
            <a:r>
              <a:rPr lang="zh-CN" altLang="en-US" sz="1200" b="0" i="0" kern="1200" dirty="0" smtClean="0">
                <a:solidFill>
                  <a:schemeClr val="tx1"/>
                </a:solidFill>
                <a:latin typeface="+mn-lt"/>
                <a:ea typeface="+mn-ea"/>
                <a:cs typeface="+mn-cs"/>
              </a:rPr>
              <a:t>此处略去 </a:t>
            </a:r>
            <a:r>
              <a:rPr lang="en-US" altLang="zh-CN" sz="1200" b="0" i="0" kern="1200" dirty="0" smtClean="0">
                <a:solidFill>
                  <a:schemeClr val="tx1"/>
                </a:solidFill>
                <a:latin typeface="+mn-lt"/>
                <a:ea typeface="+mn-ea"/>
                <a:cs typeface="+mn-cs"/>
              </a:rPr>
              <a:t>100 </a:t>
            </a:r>
            <a:r>
              <a:rPr lang="zh-CN" altLang="en-US" sz="1200" b="0" i="0" kern="1200" dirty="0" smtClean="0">
                <a:solidFill>
                  <a:schemeClr val="tx1"/>
                </a:solidFill>
                <a:latin typeface="+mn-lt"/>
                <a:ea typeface="+mn-ea"/>
                <a:cs typeface="+mn-cs"/>
              </a:rPr>
              <a:t>行</a:t>
            </a:r>
          </a:p>
          <a:p>
            <a:r>
              <a:rPr lang="zh-CN" alt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b = require('./b') // </a:t>
            </a:r>
            <a:r>
              <a:rPr lang="zh-CN" altLang="en-US" sz="1200" b="0" i="0" kern="1200" dirty="0" smtClean="0">
                <a:solidFill>
                  <a:schemeClr val="tx1"/>
                </a:solidFill>
                <a:latin typeface="+mn-lt"/>
                <a:ea typeface="+mn-ea"/>
                <a:cs typeface="+mn-cs"/>
              </a:rPr>
              <a:t>依赖可以就近书写</a:t>
            </a:r>
          </a:p>
          <a:p>
            <a:r>
              <a:rPr lang="zh-CN" alt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b.doSomething</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 ...</a:t>
            </a:r>
          </a:p>
          <a:p>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AMD </a:t>
            </a:r>
            <a:r>
              <a:rPr lang="zh-CN" altLang="en-US" sz="1200" b="0" i="0" kern="1200" dirty="0" smtClean="0">
                <a:solidFill>
                  <a:schemeClr val="tx1"/>
                </a:solidFill>
                <a:latin typeface="+mn-lt"/>
                <a:ea typeface="+mn-ea"/>
                <a:cs typeface="+mn-cs"/>
              </a:rPr>
              <a:t>默认推荐的是</a:t>
            </a:r>
          </a:p>
          <a:p>
            <a:r>
              <a:rPr lang="en-US" sz="1200" b="0" i="0" kern="1200" dirty="0" smtClean="0">
                <a:solidFill>
                  <a:schemeClr val="tx1"/>
                </a:solidFill>
                <a:latin typeface="+mn-lt"/>
                <a:ea typeface="+mn-ea"/>
                <a:cs typeface="+mn-cs"/>
              </a:rPr>
              <a:t>define(['./a', './b'], function(a, b) { // </a:t>
            </a:r>
            <a:r>
              <a:rPr lang="zh-CN" altLang="en-US" sz="1200" b="0" i="0" kern="1200" dirty="0" smtClean="0">
                <a:solidFill>
                  <a:schemeClr val="tx1"/>
                </a:solidFill>
                <a:latin typeface="+mn-lt"/>
                <a:ea typeface="+mn-ea"/>
                <a:cs typeface="+mn-cs"/>
              </a:rPr>
              <a:t>依赖必须一开始就写好</a:t>
            </a:r>
          </a:p>
          <a:p>
            <a:r>
              <a:rPr lang="zh-CN" alt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a.doSomething</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 </a:t>
            </a:r>
            <a:r>
              <a:rPr lang="zh-CN" altLang="en-US" sz="1200" b="0" i="0" kern="1200" dirty="0" smtClean="0">
                <a:solidFill>
                  <a:schemeClr val="tx1"/>
                </a:solidFill>
                <a:latin typeface="+mn-lt"/>
                <a:ea typeface="+mn-ea"/>
                <a:cs typeface="+mn-cs"/>
              </a:rPr>
              <a:t>此处略去 </a:t>
            </a:r>
            <a:r>
              <a:rPr lang="en-US" altLang="zh-CN" sz="1200" b="0" i="0" kern="1200" dirty="0" smtClean="0">
                <a:solidFill>
                  <a:schemeClr val="tx1"/>
                </a:solidFill>
                <a:latin typeface="+mn-lt"/>
                <a:ea typeface="+mn-ea"/>
                <a:cs typeface="+mn-cs"/>
              </a:rPr>
              <a:t>100 </a:t>
            </a:r>
            <a:r>
              <a:rPr lang="zh-CN" altLang="en-US" sz="1200" b="0" i="0" kern="1200" dirty="0" smtClean="0">
                <a:solidFill>
                  <a:schemeClr val="tx1"/>
                </a:solidFill>
                <a:latin typeface="+mn-lt"/>
                <a:ea typeface="+mn-ea"/>
                <a:cs typeface="+mn-cs"/>
              </a:rPr>
              <a:t>行</a:t>
            </a:r>
          </a:p>
          <a:p>
            <a:r>
              <a:rPr lang="zh-CN" alt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b.doSomething</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 ...</a:t>
            </a:r>
          </a:p>
          <a:p>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小驼峰式命名</a:t>
            </a:r>
            <a:endParaRPr 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不要使用</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相等</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）运算符，只使用</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严格相等</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）运算符。</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57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be distributed in Mac OS X, Unix,  Window,</a:t>
            </a:r>
            <a:r>
              <a:rPr lang="en-US" baseline="0" dirty="0" smtClean="0"/>
              <a:t> IOS and Android</a:t>
            </a:r>
            <a:endParaRPr lang="en-US" dirty="0" smtClean="0"/>
          </a:p>
          <a:p>
            <a:endParaRPr lang="en-US" dirty="0" smtClean="0"/>
          </a:p>
          <a:p>
            <a:r>
              <a:rPr lang="en-US" dirty="0" smtClean="0"/>
              <a:t>V8 compiles JavaScript source code to native </a:t>
            </a:r>
            <a:r>
              <a:rPr lang="en-US" dirty="0" smtClean="0">
                <a:hlinkClick r:id="rId3" tooltip="Machine code"/>
              </a:rPr>
              <a:t>machine code</a:t>
            </a:r>
            <a:r>
              <a:rPr lang="en-US" dirty="0" smtClean="0"/>
              <a:t> instead of interpreting it in real time</a:t>
            </a:r>
          </a:p>
          <a:p>
            <a:endParaRPr lang="en-US" dirty="0" smtClean="0"/>
          </a:p>
          <a:p>
            <a:r>
              <a:rPr lang="en-US" sz="1200" b="0" i="0" kern="1200" dirty="0" smtClean="0">
                <a:solidFill>
                  <a:schemeClr val="tx1"/>
                </a:solidFill>
                <a:latin typeface="+mn-lt"/>
                <a:ea typeface="+mn-ea"/>
                <a:cs typeface="+mn-cs"/>
              </a:rPr>
              <a:t>JavaScript is a single threaded programming language, single threaded Runtime, it has a single call stack. And it can do one thing at a time, that's what a single thread means, the program can run one piece of code at a time.</a:t>
            </a:r>
            <a:endParaRPr lang="en-US" dirty="0" smtClean="0"/>
          </a:p>
          <a:p>
            <a:endParaRPr lang="en-US" dirty="0" smtClean="0"/>
          </a:p>
          <a:p>
            <a:r>
              <a:rPr lang="en-US" dirty="0" smtClean="0"/>
              <a:t>using </a:t>
            </a:r>
            <a:r>
              <a:rPr lang="en-US" dirty="0" smtClean="0">
                <a:hlinkClick r:id="rId4" tooltip="Non-blocking I/O"/>
              </a:rPr>
              <a:t>non-blocking I/O</a:t>
            </a:r>
            <a:r>
              <a:rPr lang="en-US" dirty="0" smtClean="0"/>
              <a:t> calls, allowing it to support tens of thousands of concurrent connections without incurring the cost of thread </a:t>
            </a:r>
            <a:r>
              <a:rPr lang="en-US" dirty="0" smtClean="0">
                <a:hlinkClick r:id="rId5" tooltip="Context switch"/>
              </a:rPr>
              <a:t>context switching</a:t>
            </a:r>
            <a:r>
              <a:rPr lang="en-US" dirty="0" smtClean="0"/>
              <a:t>, instead of processes or threads</a:t>
            </a:r>
          </a:p>
          <a:p>
            <a:endParaRPr lang="en-US" dirty="0" smtClean="0"/>
          </a:p>
          <a:p>
            <a:r>
              <a:rPr lang="en-US" dirty="0" smtClean="0"/>
              <a:t>A downside of this single-threaded approach is that Node.js doesn't allow scaling with the number of </a:t>
            </a:r>
            <a:r>
              <a:rPr lang="en-US" dirty="0" smtClean="0">
                <a:hlinkClick r:id="rId6" tooltip="CPU core"/>
              </a:rPr>
              <a:t>CPU cores</a:t>
            </a:r>
            <a:r>
              <a:rPr lang="en-US" dirty="0" smtClean="0"/>
              <a:t> of the machine it is running on without using an additional module such as cluster, </a:t>
            </a:r>
            <a:r>
              <a:rPr lang="en-US" dirty="0" err="1" smtClean="0"/>
              <a:t>StrongLoop</a:t>
            </a:r>
            <a:r>
              <a:rPr lang="en-US" dirty="0" smtClean="0"/>
              <a:t> Process Manager, or pm2. However, developers can increase the default number of threads in the </a:t>
            </a:r>
            <a:r>
              <a:rPr lang="en-US" dirty="0" err="1" smtClean="0"/>
              <a:t>libuv</a:t>
            </a:r>
            <a:r>
              <a:rPr lang="en-US" dirty="0" smtClean="0"/>
              <a:t> </a:t>
            </a:r>
            <a:r>
              <a:rPr lang="en-US" dirty="0" err="1" smtClean="0"/>
              <a:t>threadpool</a:t>
            </a:r>
            <a:r>
              <a:rPr lang="en-US" dirty="0" smtClean="0"/>
              <a:t>, those threads likely to be delegated to multiple cores by the server operating system.</a:t>
            </a:r>
          </a:p>
          <a:p>
            <a:endParaRPr lang="en-US" dirty="0" smtClean="0"/>
          </a:p>
          <a:p>
            <a:r>
              <a:rPr lang="en-US" dirty="0" smtClean="0"/>
              <a:t>https://github.com/nodejs/node-v0.x-archive/wiki/Projects,-Applications,-and-Companies-Using-Node</a:t>
            </a:r>
          </a:p>
          <a:p>
            <a:endParaRPr lang="en-US" dirty="0" smtClean="0"/>
          </a:p>
          <a:p>
            <a:r>
              <a:rPr lang="en-US" dirty="0" smtClean="0"/>
              <a:t>https://www.paypal-engineering.com/2013/11/22/node-js-at-paypal/</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Node.js was invented in 2009 by Ryan Dahl and other developers working at </a:t>
            </a:r>
            <a:r>
              <a:rPr lang="en-US" dirty="0" err="1" smtClean="0">
                <a:hlinkClick r:id="rId3" tooltip="Joyent"/>
              </a:rPr>
              <a:t>Joyent</a:t>
            </a:r>
            <a:r>
              <a:rPr lang="en-US" dirty="0" smtClean="0"/>
              <a:t>.</a:t>
            </a:r>
          </a:p>
          <a:p>
            <a:r>
              <a:rPr lang="en-US" dirty="0" smtClean="0"/>
              <a:t>In June 2011, Microsoft and </a:t>
            </a:r>
            <a:r>
              <a:rPr lang="en-US" dirty="0" err="1" smtClean="0"/>
              <a:t>Joyent</a:t>
            </a:r>
            <a:r>
              <a:rPr lang="en-US" dirty="0" smtClean="0"/>
              <a:t> implemented a native </a:t>
            </a:r>
            <a:r>
              <a:rPr lang="en-US" dirty="0" smtClean="0">
                <a:hlinkClick r:id="rId4" tooltip="Microsoft Windows"/>
              </a:rPr>
              <a:t>Windows</a:t>
            </a:r>
            <a:r>
              <a:rPr lang="en-US" dirty="0" smtClean="0"/>
              <a:t> version of Node.js.</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Bower, (maven </a:t>
            </a:r>
            <a:r>
              <a:rPr lang="en-US" dirty="0" err="1" smtClean="0"/>
              <a:t>sth</a:t>
            </a:r>
            <a:r>
              <a:rPr lang="en-US" dirty="0" smtClean="0"/>
              <a:t>.? </a:t>
            </a:r>
            <a:r>
              <a:rPr lang="en-US" dirty="0" err="1" smtClean="0"/>
              <a:t>package.json</a:t>
            </a:r>
            <a:r>
              <a:rPr lang="en-US" dirty="0" smtClean="0"/>
              <a:t> == pom.xml?)</a:t>
            </a:r>
          </a:p>
          <a:p>
            <a:pPr>
              <a:buNone/>
            </a:pPr>
            <a:endParaRPr lang="en-US" dirty="0" smtClean="0"/>
          </a:p>
          <a:p>
            <a:pPr>
              <a:buNone/>
            </a:pPr>
            <a:r>
              <a:rPr lang="en-US" dirty="0" smtClean="0"/>
              <a:t>Online repositories for node.js packages/modules which are searchable on </a:t>
            </a:r>
            <a:r>
              <a:rPr lang="en-US" dirty="0" smtClean="0">
                <a:hlinkClick r:id="rId3"/>
              </a:rPr>
              <a:t>search.nodejs.org</a:t>
            </a:r>
            <a:endParaRPr lang="en-US" dirty="0" smtClean="0"/>
          </a:p>
          <a:p>
            <a:pPr>
              <a:buNone/>
            </a:pPr>
            <a:r>
              <a:rPr lang="en-US" dirty="0" smtClean="0"/>
              <a:t>Command line utility to install Node.js packages, do version management and dependency management of Node.js packages.</a:t>
            </a:r>
          </a:p>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quick calculation: assuming that each thread potentially has an accompanying </a:t>
            </a:r>
            <a:r>
              <a:rPr lang="en-US" dirty="0" smtClean="0">
                <a:hlinkClick r:id="rId3"/>
              </a:rPr>
              <a:t>2 MB of memory</a:t>
            </a:r>
            <a:r>
              <a:rPr lang="en-US" dirty="0" smtClean="0"/>
              <a:t> with it, running on a system with 8 GB of RAM puts us at a theoretical maximum of 4000 concurrent connections, plus the cost of </a:t>
            </a:r>
            <a:r>
              <a:rPr lang="en-US" dirty="0" smtClean="0">
                <a:hlinkClick r:id="rId4"/>
              </a:rPr>
              <a:t>context-switching between threads</a:t>
            </a:r>
            <a:r>
              <a:rPr lang="en-US" dirty="0" smtClean="0"/>
              <a:t>. That’s the scenario you typically deal with in traditional web-serving techniques. By avoiding all that, Node.js achieves scalability levels of over 1M concurrent connections (</a:t>
            </a:r>
            <a:r>
              <a:rPr lang="en-US" dirty="0" smtClean="0">
                <a:hlinkClick r:id="rId5"/>
              </a:rPr>
              <a:t>as a proof-of-concept</a:t>
            </a:r>
            <a:r>
              <a:rPr lang="en-US" dirty="0" smtClean="0"/>
              <a:t>).</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quick calculation: assuming that each thread potentially has an accompanying </a:t>
            </a:r>
            <a:r>
              <a:rPr lang="en-US" dirty="0" smtClean="0">
                <a:hlinkClick r:id="rId3"/>
              </a:rPr>
              <a:t>2 MB of memory</a:t>
            </a:r>
            <a:r>
              <a:rPr lang="en-US" dirty="0" smtClean="0"/>
              <a:t> with it, running on a system with 8 GB of RAM puts us at a theoretical maximum of 4000 concurrent connections, plus the cost of </a:t>
            </a:r>
            <a:r>
              <a:rPr lang="en-US" dirty="0" smtClean="0">
                <a:hlinkClick r:id="rId4"/>
              </a:rPr>
              <a:t>context-switching between threads</a:t>
            </a:r>
            <a:r>
              <a:rPr lang="en-US" dirty="0" smtClean="0"/>
              <a:t>. That’s the scenario you typically deal with in traditional web-serving techniques. By avoiding all that, Node.js achieves scalability levels of over 1M concurrent connections (</a:t>
            </a:r>
            <a:r>
              <a:rPr lang="en-US" dirty="0" smtClean="0">
                <a:hlinkClick r:id="rId5"/>
              </a:rPr>
              <a:t>as a proof-of-concept</a:t>
            </a:r>
            <a:r>
              <a:rPr lang="en-US" dirty="0" smtClean="0"/>
              <a:t>).</a:t>
            </a:r>
            <a:endParaRPr lang="en-US" dirty="0"/>
          </a:p>
        </p:txBody>
      </p:sp>
      <p:sp>
        <p:nvSpPr>
          <p:cNvPr id="4" name="Slide Number Placeholder 3"/>
          <p:cNvSpPr>
            <a:spLocks noGrp="1"/>
          </p:cNvSpPr>
          <p:nvPr>
            <p:ph type="sldNum" sz="quarter" idx="10"/>
          </p:nvPr>
        </p:nvSpPr>
        <p:spPr/>
        <p:txBody>
          <a:bodyPr/>
          <a:lstStyle/>
          <a:p>
            <a:fld id="{A0FE2B83-41AC-4C70-87D3-3EAE1F6CC7C1}"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324566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57696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425537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1860422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866438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309266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318842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096396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6540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164593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146253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186353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28672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175278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50203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41124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6EBDC6D-D305-4127-8A5C-DA8498D35741}" type="datetimeFigureOut">
              <a:rPr lang="zh-CN" altLang="en-US" smtClean="0"/>
              <a:pPr/>
              <a:t>2015/11/12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315097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EBDC6D-D305-4127-8A5C-DA8498D35741}" type="datetimeFigureOut">
              <a:rPr lang="zh-CN" altLang="en-US" smtClean="0"/>
              <a:pPr/>
              <a:t>2015/11/12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977649-3F6C-4783-BDEC-BEFCB42126CE}" type="slidenum">
              <a:rPr lang="zh-CN" altLang="en-US" smtClean="0"/>
              <a:pPr/>
              <a:t>‹#›</a:t>
            </a:fld>
            <a:endParaRPr lang="zh-CN" altLang="en-US"/>
          </a:p>
        </p:txBody>
      </p:sp>
    </p:spTree>
    <p:extLst>
      <p:ext uri="{BB962C8B-B14F-4D97-AF65-F5344CB8AC3E}">
        <p14:creationId xmlns="" xmlns:p14="http://schemas.microsoft.com/office/powerpoint/2010/main" val="216827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twitter.com/philip_rober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youtube.com/watch?v=8aGhZQkoFbQ" TargetMode="External"/><Relationship Id="rId4" Type="http://schemas.openxmlformats.org/officeDocument/2006/relationships/hyperlink" Target="https://github.com/latentflip/loup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ackhands.com/delving-node-js-express-web-framework/" TargetMode="External"/><Relationship Id="rId2" Type="http://schemas.openxmlformats.org/officeDocument/2006/relationships/hyperlink" Target="https://hackhands.com/how-to-get-started-on-the-mean-stack/" TargetMode="External"/><Relationship Id="rId1" Type="http://schemas.openxmlformats.org/officeDocument/2006/relationships/slideLayout" Target="../slideLayouts/slideLayout2.xml"/><Relationship Id="rId5" Type="http://schemas.openxmlformats.org/officeDocument/2006/relationships/hyperlink" Target="http://www.tutorialspoint.com/nodejs/" TargetMode="External"/><Relationship Id="rId4" Type="http://schemas.openxmlformats.org/officeDocument/2006/relationships/hyperlink" Target="https://strongloop.com/strongblog/node-js-is-faster-tha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odejs.org/api/modul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odejs.org/api/event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odeapi.ucdok.com/api/f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docs/latest-v0.12.x/api/http.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www.mongodb.org/" TargetMode="External"/><Relationship Id="rId1" Type="http://schemas.openxmlformats.org/officeDocument/2006/relationships/slideLayout" Target="../slideLayouts/slideLayout2.xml"/><Relationship Id="rId5" Type="http://schemas.openxmlformats.org/officeDocument/2006/relationships/hyperlink" Target="http://nodejs.org/" TargetMode="External"/><Relationship Id="rId4" Type="http://schemas.openxmlformats.org/officeDocument/2006/relationships/hyperlink" Target="https://angularjs.org/"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mozilla.org/zh-CN/docs/Web/JavaScript/Reference" TargetMode="External"/><Relationship Id="rId2" Type="http://schemas.openxmlformats.org/officeDocument/2006/relationships/hyperlink" Target="http://es6.ruanyifeng.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iki.commonjs.org/wiki/Filesystem" TargetMode="External"/><Relationship Id="rId3" Type="http://schemas.openxmlformats.org/officeDocument/2006/relationships/hyperlink" Target="http://wiki.commonjs.org/wiki/Modules" TargetMode="External"/><Relationship Id="rId7" Type="http://schemas.openxmlformats.org/officeDocument/2006/relationships/hyperlink" Target="http://wiki.commonjs.org/wiki/System" TargetMode="External"/><Relationship Id="rId12" Type="http://schemas.openxmlformats.org/officeDocument/2006/relationships/hyperlink" Target="http://wiki.commonjs.org/wiki/Packag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iki.commonjs.org/wiki/IO" TargetMode="External"/><Relationship Id="rId11" Type="http://schemas.openxmlformats.org/officeDocument/2006/relationships/hyperlink" Target="http://wiki.commonjs.org/wiki/JSGI" TargetMode="External"/><Relationship Id="rId5" Type="http://schemas.openxmlformats.org/officeDocument/2006/relationships/hyperlink" Target="http://wiki.commonjs.org/wiki/Encodings" TargetMode="External"/><Relationship Id="rId10" Type="http://schemas.openxmlformats.org/officeDocument/2006/relationships/hyperlink" Target="http://wiki.commonjs.org/wiki/Unit_Testing" TargetMode="External"/><Relationship Id="rId4" Type="http://schemas.openxmlformats.org/officeDocument/2006/relationships/hyperlink" Target="http://wiki.commonjs.org/wiki/Binary" TargetMode="External"/><Relationship Id="rId9" Type="http://schemas.openxmlformats.org/officeDocument/2006/relationships/hyperlink" Target="http://wiki.commonjs.org/wiki/Socket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odel%E2%80%93view%E2%80%93controll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JSON"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blog.fens.me/wp-content/uploads/2014/09/cnpm-architect.p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zhairis4-w7:8090/JsStandard/standard.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odejs/node-v0.x-archive/wiki/Projects,-Applications,-and-Companies-Using-No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4581" y="725905"/>
            <a:ext cx="8825658" cy="3329581"/>
          </a:xfrm>
        </p:spPr>
        <p:txBody>
          <a:bodyPr/>
          <a:lstStyle/>
          <a:p>
            <a:r>
              <a:rPr lang="en-US" altLang="zh-CN" dirty="0" smtClean="0"/>
              <a:t>Node.js</a:t>
            </a:r>
            <a:endParaRPr lang="zh-CN" altLang="en-US" dirty="0"/>
          </a:p>
        </p:txBody>
      </p:sp>
      <p:sp>
        <p:nvSpPr>
          <p:cNvPr id="3" name="副标题 2"/>
          <p:cNvSpPr>
            <a:spLocks noGrp="1"/>
          </p:cNvSpPr>
          <p:nvPr>
            <p:ph type="subTitle" idx="1"/>
          </p:nvPr>
        </p:nvSpPr>
        <p:spPr>
          <a:xfrm>
            <a:off x="3195511" y="5268268"/>
            <a:ext cx="8825658" cy="1589732"/>
          </a:xfrm>
        </p:spPr>
        <p:txBody>
          <a:bodyPr>
            <a:normAutofit/>
          </a:bodyPr>
          <a:lstStyle/>
          <a:p>
            <a:r>
              <a:rPr lang="en-US" altLang="zh-CN" dirty="0" smtClean="0"/>
              <a:t>                                             </a:t>
            </a:r>
          </a:p>
          <a:p>
            <a:r>
              <a:rPr lang="en-US" altLang="zh-CN" sz="2400" dirty="0" smtClean="0"/>
              <a:t>		</a:t>
            </a:r>
            <a:r>
              <a:rPr lang="en-US" altLang="zh-CN" sz="2400" dirty="0" smtClean="0">
                <a:solidFill>
                  <a:schemeClr val="tx1"/>
                </a:solidFill>
              </a:rPr>
              <a:t>  IRIS-4 DOCU Node.js &amp; Express learning group</a:t>
            </a:r>
          </a:p>
          <a:p>
            <a:r>
              <a:rPr lang="en-US" altLang="zh-CN" dirty="0" smtClean="0">
                <a:solidFill>
                  <a:schemeClr val="tx1"/>
                </a:solidFill>
              </a:rPr>
              <a:t>					             jack y </a:t>
            </a:r>
            <a:r>
              <a:rPr lang="en-US" altLang="zh-CN" dirty="0" err="1" smtClean="0">
                <a:solidFill>
                  <a:schemeClr val="tx1"/>
                </a:solidFill>
              </a:rPr>
              <a:t>yu</a:t>
            </a:r>
            <a:r>
              <a:rPr lang="en-US" altLang="zh-CN" dirty="0" smtClean="0">
                <a:solidFill>
                  <a:schemeClr val="tx1"/>
                </a:solidFill>
              </a:rPr>
              <a:t>, Leo x </a:t>
            </a:r>
            <a:r>
              <a:rPr lang="en-US" altLang="zh-CN" dirty="0" err="1" smtClean="0">
                <a:solidFill>
                  <a:schemeClr val="tx1"/>
                </a:solidFill>
              </a:rPr>
              <a:t>liu</a:t>
            </a:r>
            <a:r>
              <a:rPr lang="en-US" altLang="zh-CN" dirty="0" smtClean="0">
                <a:solidFill>
                  <a:schemeClr val="tx1"/>
                </a:solidFill>
              </a:rPr>
              <a:t>, </a:t>
            </a:r>
            <a:r>
              <a:rPr lang="en-US" altLang="zh-CN" dirty="0" err="1" smtClean="0">
                <a:solidFill>
                  <a:schemeClr val="tx1"/>
                </a:solidFill>
              </a:rPr>
              <a:t>leo</a:t>
            </a:r>
            <a:r>
              <a:rPr lang="en-US" altLang="zh-CN" dirty="0" smtClean="0">
                <a:solidFill>
                  <a:schemeClr val="tx1"/>
                </a:solidFill>
              </a:rPr>
              <a:t> Z </a:t>
            </a:r>
            <a:r>
              <a:rPr lang="en-US" altLang="zh-CN" dirty="0" err="1" smtClean="0">
                <a:solidFill>
                  <a:schemeClr val="tx1"/>
                </a:solidFill>
              </a:rPr>
              <a:t>li</a:t>
            </a:r>
            <a:r>
              <a:rPr lang="en-US" altLang="zh-CN" dirty="0" smtClean="0">
                <a:solidFill>
                  <a:schemeClr val="tx1"/>
                </a:solidFill>
              </a:rPr>
              <a:t>, Lance </a:t>
            </a:r>
            <a:r>
              <a:rPr lang="en-US" altLang="zh-CN" dirty="0" err="1" smtClean="0">
                <a:solidFill>
                  <a:schemeClr val="tx1"/>
                </a:solidFill>
              </a:rPr>
              <a:t>zhou</a:t>
            </a:r>
            <a:endParaRPr lang="zh-CN" altLang="en-US" dirty="0">
              <a:solidFill>
                <a:schemeClr val="tx1"/>
              </a:solidFill>
            </a:endParaRPr>
          </a:p>
        </p:txBody>
      </p:sp>
      <p:pic>
        <p:nvPicPr>
          <p:cNvPr id="4" name="Picture 3" descr="node.js.jpg"/>
          <p:cNvPicPr>
            <a:picLocks noChangeAspect="1"/>
          </p:cNvPicPr>
          <p:nvPr/>
        </p:nvPicPr>
        <p:blipFill>
          <a:blip r:embed="rId2" cstate="print">
            <a:lum bright="-25000" contrast="-24000"/>
          </a:blip>
          <a:stretch>
            <a:fillRect/>
          </a:stretch>
        </p:blipFill>
        <p:spPr>
          <a:xfrm>
            <a:off x="0" y="0"/>
            <a:ext cx="7077692" cy="5308270"/>
          </a:xfrm>
          <a:prstGeom prst="rect">
            <a:avLst/>
          </a:prstGeom>
        </p:spPr>
      </p:pic>
    </p:spTree>
    <p:extLst>
      <p:ext uri="{BB962C8B-B14F-4D97-AF65-F5344CB8AC3E}">
        <p14:creationId xmlns="" xmlns:p14="http://schemas.microsoft.com/office/powerpoint/2010/main" val="2096554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Node.js Is Not Good At</a:t>
            </a:r>
            <a:endParaRPr lang="en-US" dirty="0"/>
          </a:p>
        </p:txBody>
      </p:sp>
      <p:sp>
        <p:nvSpPr>
          <p:cNvPr id="3" name="Content Placeholder 2"/>
          <p:cNvSpPr>
            <a:spLocks noGrp="1"/>
          </p:cNvSpPr>
          <p:nvPr>
            <p:ph idx="1"/>
          </p:nvPr>
        </p:nvSpPr>
        <p:spPr/>
        <p:txBody>
          <a:bodyPr/>
          <a:lstStyle/>
          <a:p>
            <a:r>
              <a:rPr lang="en-US" dirty="0" smtClean="0"/>
              <a:t>Heavy computation scenario</a:t>
            </a:r>
          </a:p>
          <a:p>
            <a:r>
              <a:rPr lang="en-US" dirty="0" smtClean="0"/>
              <a:t>Application with Relational DB behind</a:t>
            </a:r>
          </a:p>
          <a:p>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server VS traditional server</a:t>
            </a:r>
            <a:endParaRPr lang="en-US" dirty="0"/>
          </a:p>
        </p:txBody>
      </p:sp>
      <p:pic>
        <p:nvPicPr>
          <p:cNvPr id="6" name="Content Placeholder 5" descr="threading_java.png"/>
          <p:cNvPicPr>
            <a:picLocks noGrp="1" noChangeAspect="1"/>
          </p:cNvPicPr>
          <p:nvPr>
            <p:ph idx="1"/>
          </p:nvPr>
        </p:nvPicPr>
        <p:blipFill>
          <a:blip r:embed="rId3" cstate="print"/>
          <a:stretch>
            <a:fillRect/>
          </a:stretch>
        </p:blipFill>
        <p:spPr>
          <a:xfrm>
            <a:off x="2104318" y="2052638"/>
            <a:ext cx="6945140" cy="419576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server VS traditional server</a:t>
            </a:r>
            <a:endParaRPr lang="en-US" dirty="0"/>
          </a:p>
        </p:txBody>
      </p:sp>
      <p:pic>
        <p:nvPicPr>
          <p:cNvPr id="5" name="Content Placeholder 4" descr="threading_node.png"/>
          <p:cNvPicPr>
            <a:picLocks noGrp="1" noChangeAspect="1"/>
          </p:cNvPicPr>
          <p:nvPr>
            <p:ph idx="1"/>
          </p:nvPr>
        </p:nvPicPr>
        <p:blipFill>
          <a:blip r:embed="rId3" cstate="print"/>
          <a:stretch>
            <a:fillRect/>
          </a:stretch>
        </p:blipFill>
        <p:spPr>
          <a:xfrm>
            <a:off x="2067588" y="2052638"/>
            <a:ext cx="7018599" cy="419576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015-11-12 09_46_52-Modulecounts.png"/>
          <p:cNvPicPr>
            <a:picLocks noChangeAspect="1"/>
          </p:cNvPicPr>
          <p:nvPr/>
        </p:nvPicPr>
        <p:blipFill>
          <a:blip r:embed="rId3" cstate="print"/>
          <a:stretch>
            <a:fillRect/>
          </a:stretch>
        </p:blipFill>
        <p:spPr>
          <a:xfrm>
            <a:off x="1175259" y="2856824"/>
            <a:ext cx="7840170" cy="4839376"/>
          </a:xfrm>
          <a:prstGeom prst="rect">
            <a:avLst/>
          </a:prstGeom>
          <a:solidFill>
            <a:schemeClr val="accent1">
              <a:alpha val="0"/>
            </a:schemeClr>
          </a:solidFill>
        </p:spPr>
      </p:pic>
      <p:pic>
        <p:nvPicPr>
          <p:cNvPr id="8" name="Picture 7" descr="2015-11-12 09_47_25-Modulecounts.png"/>
          <p:cNvPicPr>
            <a:picLocks noChangeAspect="1"/>
          </p:cNvPicPr>
          <p:nvPr/>
        </p:nvPicPr>
        <p:blipFill>
          <a:blip r:embed="rId4" cstate="print"/>
          <a:stretch>
            <a:fillRect/>
          </a:stretch>
        </p:blipFill>
        <p:spPr>
          <a:xfrm>
            <a:off x="1316399" y="2952183"/>
            <a:ext cx="7487696" cy="4058217"/>
          </a:xfrm>
          <a:prstGeom prst="rect">
            <a:avLst/>
          </a:prstGeom>
        </p:spPr>
      </p:pic>
      <p:sp>
        <p:nvSpPr>
          <p:cNvPr id="3" name="Content Placeholder 2"/>
          <p:cNvSpPr>
            <a:spLocks noGrp="1"/>
          </p:cNvSpPr>
          <p:nvPr>
            <p:ph idx="1"/>
          </p:nvPr>
        </p:nvSpPr>
        <p:spPr/>
        <p:txBody>
          <a:bodyPr/>
          <a:lstStyle/>
          <a:p>
            <a:r>
              <a:rPr lang="en-US" dirty="0" smtClean="0"/>
              <a:t>Asynchronous, event-driven and none-blocking I/O model</a:t>
            </a:r>
          </a:p>
          <a:p>
            <a:r>
              <a:rPr lang="en-US" dirty="0" smtClean="0"/>
              <a:t>Modularization(Node Package Manager )</a:t>
            </a:r>
          </a:p>
        </p:txBody>
      </p:sp>
      <p:sp>
        <p:nvSpPr>
          <p:cNvPr id="2" name="Title 1"/>
          <p:cNvSpPr>
            <a:spLocks noGrp="1"/>
          </p:cNvSpPr>
          <p:nvPr>
            <p:ph type="title"/>
          </p:nvPr>
        </p:nvSpPr>
        <p:spPr/>
        <p:txBody>
          <a:bodyPr/>
          <a:lstStyle/>
          <a:p>
            <a:r>
              <a:rPr lang="en-US" dirty="0" smtClean="0"/>
              <a:t>What makes Node.js so popular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heck of Event Loop</a:t>
            </a:r>
            <a:endParaRPr lang="en-US" dirty="0"/>
          </a:p>
        </p:txBody>
      </p:sp>
      <p:sp>
        <p:nvSpPr>
          <p:cNvPr id="3" name="Content Placeholder 2"/>
          <p:cNvSpPr>
            <a:spLocks noGrp="1"/>
          </p:cNvSpPr>
          <p:nvPr>
            <p:ph idx="1"/>
          </p:nvPr>
        </p:nvSpPr>
        <p:spPr/>
        <p:txBody>
          <a:bodyPr/>
          <a:lstStyle/>
          <a:p>
            <a:r>
              <a:rPr lang="en-US" b="1" dirty="0" smtClean="0"/>
              <a:t>Loupe </a:t>
            </a:r>
            <a:r>
              <a:rPr lang="en-US" dirty="0" smtClean="0">
                <a:hlinkClick r:id="rId3"/>
              </a:rPr>
              <a:t>@</a:t>
            </a:r>
            <a:r>
              <a:rPr lang="en-US" dirty="0" err="1" smtClean="0">
                <a:hlinkClick r:id="rId3"/>
              </a:rPr>
              <a:t>philip_roberts</a:t>
            </a:r>
            <a:r>
              <a:rPr lang="en-US" dirty="0" smtClean="0"/>
              <a:t> </a:t>
            </a:r>
            <a:endParaRPr lang="en-US" b="1" dirty="0" smtClean="0"/>
          </a:p>
          <a:p>
            <a:pPr>
              <a:buNone/>
            </a:pPr>
            <a:r>
              <a:rPr lang="en-US" dirty="0" smtClean="0"/>
              <a:t>	</a:t>
            </a:r>
            <a:r>
              <a:rPr lang="en-US" dirty="0" smtClean="0">
                <a:hlinkClick r:id="rId4"/>
              </a:rPr>
              <a:t>https://github.com/latentflip/loupe</a:t>
            </a:r>
            <a:r>
              <a:rPr lang="en-US" dirty="0" smtClean="0"/>
              <a:t> </a:t>
            </a:r>
          </a:p>
          <a:p>
            <a:pPr>
              <a:buNone/>
            </a:pPr>
            <a:r>
              <a:rPr lang="en-US" dirty="0" smtClean="0"/>
              <a:t>	</a:t>
            </a:r>
            <a:r>
              <a:rPr lang="en-US" dirty="0" smtClean="0">
                <a:hlinkClick r:id="rId5"/>
              </a:rPr>
              <a:t>https://www.youtube.com/watch?v=8aGhZQkoFbQ</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Node.js journey</a:t>
            </a:r>
            <a:endParaRPr lang="en-US" dirty="0"/>
          </a:p>
        </p:txBody>
      </p:sp>
      <p:sp>
        <p:nvSpPr>
          <p:cNvPr id="3" name="Content Placeholder 2"/>
          <p:cNvSpPr>
            <a:spLocks noGrp="1"/>
          </p:cNvSpPr>
          <p:nvPr>
            <p:ph idx="1"/>
          </p:nvPr>
        </p:nvSpPr>
        <p:spPr/>
        <p:txBody>
          <a:bodyPr/>
          <a:lstStyle/>
          <a:p>
            <a:r>
              <a:rPr lang="en-US" dirty="0" smtClean="0"/>
              <a:t>Install related OS version of Node.js from </a:t>
            </a:r>
            <a:r>
              <a:rPr lang="en-US" dirty="0" smtClean="0">
                <a:hlinkClick r:id="rId2"/>
              </a:rPr>
              <a:t>http://nodejs.org/</a:t>
            </a:r>
            <a:r>
              <a:rPr lang="en-US" dirty="0" smtClean="0"/>
              <a:t> </a:t>
            </a:r>
            <a:endParaRPr lang="en-US" dirty="0"/>
          </a:p>
        </p:txBody>
      </p:sp>
      <p:pic>
        <p:nvPicPr>
          <p:cNvPr id="4" name="Picture 3" descr="node_install.jpg"/>
          <p:cNvPicPr>
            <a:picLocks noChangeAspect="1"/>
          </p:cNvPicPr>
          <p:nvPr/>
        </p:nvPicPr>
        <p:blipFill>
          <a:blip r:embed="rId3" cstate="print"/>
          <a:stretch>
            <a:fillRect/>
          </a:stretch>
        </p:blipFill>
        <p:spPr>
          <a:xfrm>
            <a:off x="1338220" y="2613923"/>
            <a:ext cx="6836952" cy="402636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Development Style</a:t>
            </a:r>
            <a:endParaRPr lang="en-US" dirty="0"/>
          </a:p>
        </p:txBody>
      </p:sp>
      <p:pic>
        <p:nvPicPr>
          <p:cNvPr id="4" name="Content Placeholder 3" descr="2015-11-12 13_54_44-server.js - D__Study_dev_world_MEAN - Atom.png"/>
          <p:cNvPicPr>
            <a:picLocks noGrp="1" noChangeAspect="1"/>
          </p:cNvPicPr>
          <p:nvPr>
            <p:ph idx="1"/>
          </p:nvPr>
        </p:nvPicPr>
        <p:blipFill>
          <a:blip r:embed="rId2" cstate="print"/>
          <a:stretch>
            <a:fillRect/>
          </a:stretch>
        </p:blipFill>
        <p:spPr>
          <a:xfrm>
            <a:off x="674914" y="2231026"/>
            <a:ext cx="10620906" cy="415888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https://hackhands.com/how-to-get-started-on-the-mean-stack/</a:t>
            </a:r>
            <a:endParaRPr lang="en-US" dirty="0" smtClean="0"/>
          </a:p>
          <a:p>
            <a:r>
              <a:rPr lang="en-US" dirty="0" smtClean="0">
                <a:hlinkClick r:id="rId3"/>
              </a:rPr>
              <a:t>https://hackhands.com/delving-node-js-express-web-framework/</a:t>
            </a:r>
            <a:endParaRPr lang="en-US" dirty="0" smtClean="0"/>
          </a:p>
          <a:p>
            <a:r>
              <a:rPr lang="en-US" dirty="0" smtClean="0">
                <a:hlinkClick r:id="rId4"/>
              </a:rPr>
              <a:t>https://strongloop.com/strongblog/node-js-is-faster-than-java/</a:t>
            </a:r>
            <a:endParaRPr lang="en-US" dirty="0" smtClean="0"/>
          </a:p>
          <a:p>
            <a:r>
              <a:rPr lang="en-US" dirty="0" smtClean="0">
                <a:hlinkClick r:id="rId5"/>
              </a:rPr>
              <a:t>http://www.tutorialspoint.com/nodejs/</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20468" y="1878676"/>
            <a:ext cx="8825658" cy="2250312"/>
          </a:xfrm>
        </p:spPr>
        <p:txBody>
          <a:bodyPr/>
          <a:lstStyle/>
          <a:p>
            <a:r>
              <a:rPr lang="en-US" altLang="zh-CN" dirty="0" smtClean="0"/>
              <a:t>Node Module</a:t>
            </a:r>
            <a:endParaRPr lang="zh-CN" altLang="en-US" dirty="0"/>
          </a:p>
        </p:txBody>
      </p:sp>
      <p:sp>
        <p:nvSpPr>
          <p:cNvPr id="3" name="副标题 2"/>
          <p:cNvSpPr>
            <a:spLocks noGrp="1"/>
          </p:cNvSpPr>
          <p:nvPr>
            <p:ph type="subTitle" idx="1"/>
          </p:nvPr>
        </p:nvSpPr>
        <p:spPr/>
        <p:txBody>
          <a:bodyPr/>
          <a:lstStyle/>
          <a:p>
            <a:pPr algn="r"/>
            <a:r>
              <a:rPr lang="en-US" altLang="zh-CN" dirty="0" smtClean="0"/>
              <a:t>						</a:t>
            </a:r>
            <a:r>
              <a:rPr lang="en-US" altLang="zh-CN" sz="2800" dirty="0" smtClean="0">
                <a:solidFill>
                  <a:schemeClr val="tx1"/>
                </a:solidFill>
              </a:rPr>
              <a:t>Leo z </a:t>
            </a:r>
            <a:r>
              <a:rPr lang="en-US" altLang="zh-CN" sz="2800" dirty="0" err="1" smtClean="0">
                <a:solidFill>
                  <a:schemeClr val="tx1"/>
                </a:solidFill>
              </a:rPr>
              <a:t>li</a:t>
            </a:r>
            <a:endParaRPr lang="zh-CN" altLang="en-US" dirty="0">
              <a:solidFill>
                <a:schemeClr val="tx1"/>
              </a:solidFill>
            </a:endParaRPr>
          </a:p>
        </p:txBody>
      </p:sp>
    </p:spTree>
    <p:extLst>
      <p:ext uri="{BB962C8B-B14F-4D97-AF65-F5344CB8AC3E}">
        <p14:creationId xmlns:p14="http://schemas.microsoft.com/office/powerpoint/2010/main" xmlns="" val="20965542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br>
              <a:rPr lang="en-US" altLang="zh-CN" dirty="0" smtClean="0"/>
            </a:br>
            <a:endParaRPr lang="zh-CN" altLang="en-US" dirty="0"/>
          </a:p>
        </p:txBody>
      </p:sp>
      <p:sp>
        <p:nvSpPr>
          <p:cNvPr id="3" name="内容占位符 2"/>
          <p:cNvSpPr>
            <a:spLocks noGrp="1"/>
          </p:cNvSpPr>
          <p:nvPr>
            <p:ph idx="1"/>
          </p:nvPr>
        </p:nvSpPr>
        <p:spPr>
          <a:xfrm>
            <a:off x="1103312" y="2759825"/>
            <a:ext cx="8946541" cy="3488574"/>
          </a:xfrm>
        </p:spPr>
        <p:txBody>
          <a:bodyPr/>
          <a:lstStyle/>
          <a:p>
            <a:r>
              <a:rPr lang="en-US" altLang="zh-CN" sz="2800" dirty="0" smtClean="0"/>
              <a:t>Basic concept of module</a:t>
            </a:r>
          </a:p>
          <a:p>
            <a:r>
              <a:rPr lang="en-US" altLang="zh-CN" sz="2800" dirty="0" smtClean="0"/>
              <a:t>require</a:t>
            </a:r>
            <a:r>
              <a:rPr lang="zh-CN" altLang="en-US" sz="2800" dirty="0"/>
              <a:t>、</a:t>
            </a:r>
            <a:r>
              <a:rPr lang="en-US" altLang="zh-CN" sz="2800" dirty="0"/>
              <a:t>exports</a:t>
            </a:r>
            <a:r>
              <a:rPr lang="zh-CN" altLang="en-US" sz="2800" dirty="0"/>
              <a:t>、</a:t>
            </a:r>
            <a:r>
              <a:rPr lang="en-US" altLang="zh-CN" sz="2800" dirty="0" smtClean="0"/>
              <a:t>module</a:t>
            </a:r>
          </a:p>
          <a:p>
            <a:r>
              <a:rPr lang="en-US" altLang="zh-CN" sz="2800" dirty="0" smtClean="0"/>
              <a:t>The rule of module path</a:t>
            </a:r>
          </a:p>
          <a:p>
            <a:r>
              <a:rPr lang="en-US" altLang="zh-CN" sz="2800" dirty="0" smtClean="0"/>
              <a:t>Core Modules</a:t>
            </a:r>
          </a:p>
          <a:p>
            <a:r>
              <a:rPr lang="en-US" altLang="zh-CN" sz="2800" dirty="0" smtClean="0"/>
              <a:t>File Modules</a:t>
            </a:r>
          </a:p>
          <a:p>
            <a:pPr marL="457200" indent="-457200">
              <a:buFont typeface="+mj-lt"/>
              <a:buAutoNum type="arabicPeriod"/>
            </a:pPr>
            <a:endParaRPr lang="en-US" altLang="zh-CN" dirty="0" smtClean="0"/>
          </a:p>
          <a:p>
            <a:pPr marL="0" indent="0">
              <a:buNone/>
            </a:pPr>
            <a:endParaRPr lang="zh-CN" altLang="en-US" dirty="0">
              <a:latin typeface="Century Gothic (标题)"/>
            </a:endParaRPr>
          </a:p>
          <a:p>
            <a:pPr marL="457200" indent="-457200">
              <a:buFont typeface="+mj-lt"/>
              <a:buAutoNum type="arabicPeriod"/>
            </a:pPr>
            <a:endParaRPr lang="zh-CN" altLang="en-US" dirty="0"/>
          </a:p>
        </p:txBody>
      </p:sp>
    </p:spTree>
    <p:extLst>
      <p:ext uri="{BB962C8B-B14F-4D97-AF65-F5344CB8AC3E}">
        <p14:creationId xmlns:p14="http://schemas.microsoft.com/office/powerpoint/2010/main" xmlns="" val="20925196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Preface</a:t>
            </a:r>
          </a:p>
          <a:p>
            <a:r>
              <a:rPr lang="en-US" dirty="0" smtClean="0"/>
              <a:t>Introduction of Node.js</a:t>
            </a:r>
          </a:p>
          <a:p>
            <a:r>
              <a:rPr lang="en-US" dirty="0" smtClean="0"/>
              <a:t>What’s the Module</a:t>
            </a:r>
          </a:p>
          <a:p>
            <a:r>
              <a:rPr lang="en-US" dirty="0" smtClean="0"/>
              <a:t>ES6 features</a:t>
            </a:r>
          </a:p>
          <a:p>
            <a:r>
              <a:rPr lang="en-US" dirty="0" smtClean="0"/>
              <a:t>Standard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26458"/>
          </a:xfrm>
        </p:spPr>
        <p:txBody>
          <a:bodyPr/>
          <a:lstStyle/>
          <a:p>
            <a:r>
              <a:rPr lang="en-US" altLang="zh-CN" dirty="0" smtClean="0"/>
              <a:t>Node</a:t>
            </a:r>
            <a:r>
              <a:rPr lang="zh-CN" altLang="en-US" dirty="0" smtClean="0"/>
              <a:t> </a:t>
            </a:r>
            <a:r>
              <a:rPr lang="en-US" altLang="zh-CN" smtClean="0"/>
              <a:t>Module</a:t>
            </a:r>
            <a:endParaRPr lang="zh-CN" altLang="en-US" dirty="0"/>
          </a:p>
        </p:txBody>
      </p:sp>
      <p:sp>
        <p:nvSpPr>
          <p:cNvPr id="3" name="内容占位符 2"/>
          <p:cNvSpPr>
            <a:spLocks noGrp="1"/>
          </p:cNvSpPr>
          <p:nvPr>
            <p:ph idx="1"/>
          </p:nvPr>
        </p:nvSpPr>
        <p:spPr>
          <a:xfrm>
            <a:off x="1103312" y="2752928"/>
            <a:ext cx="8946541" cy="3495471"/>
          </a:xfrm>
        </p:spPr>
        <p:txBody>
          <a:bodyPr/>
          <a:lstStyle/>
          <a:p>
            <a:r>
              <a:rPr lang="en-US" altLang="zh-CN" sz="2800" b="1" dirty="0" smtClean="0"/>
              <a:t>Main Module</a:t>
            </a:r>
            <a:r>
              <a:rPr lang="zh-CN" altLang="en-US" sz="2800" b="1" dirty="0" smtClean="0"/>
              <a:t>：</a:t>
            </a:r>
            <a:r>
              <a:rPr lang="en-US" altLang="zh-CN" sz="2800" dirty="0" smtClean="0"/>
              <a:t>scheduling other modules</a:t>
            </a:r>
          </a:p>
          <a:p>
            <a:r>
              <a:rPr lang="en-US" altLang="zh-CN" sz="2800" b="1" dirty="0" smtClean="0"/>
              <a:t>Binary Module</a:t>
            </a:r>
            <a:r>
              <a:rPr lang="zh-CN" altLang="en-US" sz="2800" b="1" dirty="0" smtClean="0"/>
              <a:t>：</a:t>
            </a:r>
            <a:r>
              <a:rPr lang="en-US" altLang="zh-CN" sz="2800" dirty="0" smtClean="0"/>
              <a:t>C/C++;  .node &amp; .</a:t>
            </a:r>
            <a:r>
              <a:rPr lang="en-US" altLang="zh-CN" sz="2800" dirty="0" err="1" smtClean="0"/>
              <a:t>js</a:t>
            </a:r>
            <a:endParaRPr lang="en-US" altLang="zh-CN" sz="2800" dirty="0" smtClean="0"/>
          </a:p>
          <a:p>
            <a:r>
              <a:rPr lang="en-US" altLang="zh-CN" sz="2800" b="1" dirty="0" smtClean="0"/>
              <a:t>Package</a:t>
            </a:r>
            <a:r>
              <a:rPr lang="zh-CN" altLang="en-US" sz="2800" b="1" dirty="0" smtClean="0"/>
              <a:t>：</a:t>
            </a:r>
            <a:r>
              <a:rPr lang="en-US" altLang="zh-CN" sz="2800" dirty="0" smtClean="0"/>
              <a:t>multiple sub modules</a:t>
            </a:r>
          </a:p>
          <a:p>
            <a:r>
              <a:rPr lang="en-US" sz="2800" b="1" dirty="0" smtClean="0">
                <a:hlinkClick r:id="rId3"/>
              </a:rPr>
              <a:t>Core Modules</a:t>
            </a:r>
            <a:r>
              <a:rPr lang="zh-CN" altLang="en-US" sz="2800" b="1" dirty="0" smtClean="0"/>
              <a:t>：</a:t>
            </a:r>
            <a:r>
              <a:rPr lang="en-US" altLang="zh-CN" sz="2800" dirty="0" smtClean="0"/>
              <a:t>events, </a:t>
            </a:r>
            <a:r>
              <a:rPr lang="en-US" altLang="zh-CN" sz="2800" dirty="0" err="1" smtClean="0"/>
              <a:t>fs</a:t>
            </a:r>
            <a:r>
              <a:rPr lang="en-US" altLang="zh-CN" sz="2800" dirty="0" smtClean="0"/>
              <a:t>, http</a:t>
            </a:r>
            <a:endParaRPr lang="en-US" sz="2800" dirty="0" smtClean="0"/>
          </a:p>
          <a:p>
            <a:r>
              <a:rPr lang="en-US" altLang="zh-CN" sz="2800" b="1" dirty="0" smtClean="0">
                <a:hlinkClick r:id="rId3"/>
              </a:rPr>
              <a:t>File Modules</a:t>
            </a:r>
            <a:r>
              <a:rPr lang="zh-CN" altLang="en-US" sz="2800" b="1" dirty="0" smtClean="0"/>
              <a:t>：</a:t>
            </a:r>
            <a:r>
              <a:rPr lang="en-US" altLang="zh-CN" sz="2800" dirty="0" smtClean="0"/>
              <a:t>express, socket.io</a:t>
            </a:r>
          </a:p>
          <a:p>
            <a:endParaRPr lang="en-US" altLang="zh-CN" dirty="0" smtClean="0"/>
          </a:p>
        </p:txBody>
      </p:sp>
    </p:spTree>
    <p:extLst>
      <p:ext uri="{BB962C8B-B14F-4D97-AF65-F5344CB8AC3E}">
        <p14:creationId xmlns:p14="http://schemas.microsoft.com/office/powerpoint/2010/main" xmlns="" val="10211135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074525"/>
          </a:xfrm>
        </p:spPr>
        <p:txBody>
          <a:bodyPr/>
          <a:lstStyle/>
          <a:p>
            <a:r>
              <a:rPr lang="en-US" altLang="zh-CN" dirty="0" smtClean="0"/>
              <a:t>Node require</a:t>
            </a:r>
            <a:endParaRPr lang="zh-CN" altLang="en-US" dirty="0"/>
          </a:p>
        </p:txBody>
      </p:sp>
      <p:sp>
        <p:nvSpPr>
          <p:cNvPr id="3" name="内容占位符 2"/>
          <p:cNvSpPr>
            <a:spLocks noGrp="1"/>
          </p:cNvSpPr>
          <p:nvPr>
            <p:ph idx="1"/>
          </p:nvPr>
        </p:nvSpPr>
        <p:spPr>
          <a:xfrm>
            <a:off x="1103312" y="1694330"/>
            <a:ext cx="8946541" cy="4554070"/>
          </a:xfrm>
        </p:spPr>
        <p:txBody>
          <a:bodyPr>
            <a:normAutofit/>
          </a:bodyPr>
          <a:lstStyle/>
          <a:p>
            <a:r>
              <a:rPr lang="en-US" altLang="zh-CN" sz="2400" dirty="0" smtClean="0"/>
              <a:t>Core Modules </a:t>
            </a:r>
          </a:p>
          <a:p>
            <a:pPr>
              <a:buNone/>
            </a:pPr>
            <a:r>
              <a:rPr lang="en-US" altLang="zh-CN" sz="2400" dirty="0" smtClean="0"/>
              <a:t>	</a:t>
            </a:r>
            <a:r>
              <a:rPr lang="en-US" altLang="zh-CN" sz="2400" dirty="0" err="1" smtClean="0"/>
              <a:t>var</a:t>
            </a:r>
            <a:r>
              <a:rPr lang="en-US" altLang="zh-CN" sz="2400" dirty="0" smtClean="0"/>
              <a:t> http = require(‘http’);</a:t>
            </a:r>
          </a:p>
          <a:p>
            <a:r>
              <a:rPr lang="en-US" altLang="zh-CN" sz="2400" dirty="0" smtClean="0"/>
              <a:t>File Modules</a:t>
            </a:r>
          </a:p>
          <a:p>
            <a:pPr>
              <a:buNone/>
            </a:pPr>
            <a:r>
              <a:rPr lang="en-US" altLang="zh-CN" sz="2400" dirty="0" smtClean="0"/>
              <a:t>	$ </a:t>
            </a:r>
            <a:r>
              <a:rPr lang="en-US" altLang="zh-CN" sz="2400" dirty="0" err="1" smtClean="0"/>
              <a:t>npm</a:t>
            </a:r>
            <a:r>
              <a:rPr lang="en-US" altLang="zh-CN" sz="2400" dirty="0" smtClean="0"/>
              <a:t> install express</a:t>
            </a:r>
          </a:p>
          <a:p>
            <a:endParaRPr lang="en-US" altLang="zh-CN" dirty="0" smtClean="0"/>
          </a:p>
        </p:txBody>
      </p:sp>
      <p:pic>
        <p:nvPicPr>
          <p:cNvPr id="10" name="图片 9"/>
          <p:cNvPicPr>
            <a:picLocks noChangeAspect="1"/>
          </p:cNvPicPr>
          <p:nvPr/>
        </p:nvPicPr>
        <p:blipFill rotWithShape="1">
          <a:blip r:embed="rId3" cstate="print"/>
          <a:srcRect t="6946" r="1409"/>
          <a:stretch/>
        </p:blipFill>
        <p:spPr>
          <a:xfrm>
            <a:off x="1500531" y="3872147"/>
            <a:ext cx="6586816" cy="1827860"/>
          </a:xfrm>
          <a:prstGeom prst="rect">
            <a:avLst/>
          </a:prstGeom>
        </p:spPr>
      </p:pic>
    </p:spTree>
    <p:extLst>
      <p:ext uri="{BB962C8B-B14F-4D97-AF65-F5344CB8AC3E}">
        <p14:creationId xmlns:p14="http://schemas.microsoft.com/office/powerpoint/2010/main" xmlns="" val="200751315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42945"/>
          </a:xfrm>
        </p:spPr>
        <p:txBody>
          <a:bodyPr/>
          <a:lstStyle/>
          <a:p>
            <a:r>
              <a:rPr lang="en-US" altLang="zh-CN" dirty="0" smtClean="0"/>
              <a:t>Node exports &amp; </a:t>
            </a:r>
            <a:r>
              <a:rPr lang="en-US" altLang="zh-CN" dirty="0" err="1" smtClean="0"/>
              <a:t>Module.exports</a:t>
            </a:r>
            <a:endParaRPr lang="zh-CN" altLang="en-US" dirty="0"/>
          </a:p>
        </p:txBody>
      </p:sp>
      <p:sp>
        <p:nvSpPr>
          <p:cNvPr id="3" name="内容占位符 2"/>
          <p:cNvSpPr>
            <a:spLocks noGrp="1"/>
          </p:cNvSpPr>
          <p:nvPr>
            <p:ph idx="1"/>
          </p:nvPr>
        </p:nvSpPr>
        <p:spPr>
          <a:xfrm>
            <a:off x="1104293" y="2025749"/>
            <a:ext cx="8946541" cy="3901116"/>
          </a:xfrm>
        </p:spPr>
        <p:txBody>
          <a:bodyPr>
            <a:normAutofit/>
          </a:bodyPr>
          <a:lstStyle/>
          <a:p>
            <a:r>
              <a:rPr lang="en-US" altLang="zh-CN" sz="2400" dirty="0"/>
              <a:t>E</a:t>
            </a:r>
            <a:r>
              <a:rPr lang="en-US" altLang="zh-CN" sz="2400" dirty="0" smtClean="0"/>
              <a:t>xports is the export object of the current module</a:t>
            </a:r>
          </a:p>
          <a:p>
            <a:r>
              <a:rPr lang="en-US" altLang="zh-CN" sz="2400" dirty="0" smtClean="0"/>
              <a:t>Public properties and methods</a:t>
            </a:r>
            <a:endParaRPr lang="zh-CN" altLang="en-US" sz="2400" dirty="0"/>
          </a:p>
        </p:txBody>
      </p:sp>
      <p:pic>
        <p:nvPicPr>
          <p:cNvPr id="4" name="图片 3"/>
          <p:cNvPicPr>
            <a:picLocks noChangeAspect="1"/>
          </p:cNvPicPr>
          <p:nvPr/>
        </p:nvPicPr>
        <p:blipFill>
          <a:blip r:embed="rId2" cstate="print"/>
          <a:stretch>
            <a:fillRect/>
          </a:stretch>
        </p:blipFill>
        <p:spPr>
          <a:xfrm>
            <a:off x="2188967" y="3354881"/>
            <a:ext cx="5275745" cy="2407826"/>
          </a:xfrm>
          <a:prstGeom prst="rect">
            <a:avLst/>
          </a:prstGeom>
        </p:spPr>
      </p:pic>
    </p:spTree>
    <p:extLst>
      <p:ext uri="{BB962C8B-B14F-4D97-AF65-F5344CB8AC3E}">
        <p14:creationId xmlns:p14="http://schemas.microsoft.com/office/powerpoint/2010/main" xmlns="" val="35989195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2329"/>
          </a:xfrm>
        </p:spPr>
        <p:txBody>
          <a:bodyPr/>
          <a:lstStyle/>
          <a:p>
            <a:r>
              <a:rPr lang="en-US" altLang="zh-CN" dirty="0"/>
              <a:t>Exports &amp; </a:t>
            </a:r>
            <a:r>
              <a:rPr lang="en-US" altLang="zh-CN" dirty="0" err="1" smtClean="0"/>
              <a:t>Module.exports</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1103312" y="1547033"/>
            <a:ext cx="8946541" cy="4895969"/>
          </a:xfrm>
        </p:spPr>
        <p:txBody>
          <a:bodyPr>
            <a:normAutofit/>
          </a:bodyPr>
          <a:lstStyle/>
          <a:p>
            <a:pPr marL="0" indent="0">
              <a:buNone/>
            </a:pPr>
            <a:r>
              <a:rPr lang="en-US" altLang="zh-CN" sz="2400" dirty="0"/>
              <a:t>exports = </a:t>
            </a:r>
            <a:r>
              <a:rPr lang="en-US" altLang="zh-CN" sz="2400" dirty="0" err="1"/>
              <a:t>module.exports</a:t>
            </a:r>
            <a:r>
              <a:rPr lang="en-US" altLang="zh-CN" sz="2400" dirty="0"/>
              <a:t> = {}; </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en-US" altLang="zh-CN" sz="2400" dirty="0"/>
              <a:t>e</a:t>
            </a:r>
            <a:r>
              <a:rPr lang="en-US" altLang="zh-CN" sz="2400" dirty="0" smtClean="0"/>
              <a:t>xports = function(r){…}</a:t>
            </a:r>
            <a:r>
              <a:rPr lang="en-US" altLang="zh-CN" sz="2400" dirty="0" smtClean="0">
                <a:solidFill>
                  <a:srgbClr val="FF0000"/>
                </a:solidFill>
              </a:rPr>
              <a:t>?</a:t>
            </a:r>
            <a:endParaRPr lang="en-US" altLang="zh-CN" sz="2400" dirty="0">
              <a:solidFill>
                <a:srgbClr val="FF0000"/>
              </a:solidFill>
            </a:endParaRPr>
          </a:p>
          <a:p>
            <a:endParaRPr lang="en-US" altLang="zh-CN" dirty="0" smtClean="0"/>
          </a:p>
          <a:p>
            <a:endParaRPr lang="zh-CN" altLang="en-US" dirty="0"/>
          </a:p>
        </p:txBody>
      </p:sp>
      <p:pic>
        <p:nvPicPr>
          <p:cNvPr id="4" name="图片 3"/>
          <p:cNvPicPr>
            <a:picLocks noChangeAspect="1"/>
          </p:cNvPicPr>
          <p:nvPr/>
        </p:nvPicPr>
        <p:blipFill>
          <a:blip r:embed="rId2" cstate="print"/>
          <a:stretch>
            <a:fillRect/>
          </a:stretch>
        </p:blipFill>
        <p:spPr>
          <a:xfrm>
            <a:off x="802641" y="2154128"/>
            <a:ext cx="5167836" cy="3501244"/>
          </a:xfrm>
          <a:prstGeom prst="rect">
            <a:avLst/>
          </a:prstGeom>
        </p:spPr>
      </p:pic>
      <p:pic>
        <p:nvPicPr>
          <p:cNvPr id="5" name="图片 4"/>
          <p:cNvPicPr>
            <a:picLocks noChangeAspect="1"/>
          </p:cNvPicPr>
          <p:nvPr/>
        </p:nvPicPr>
        <p:blipFill>
          <a:blip r:embed="rId3" cstate="print"/>
          <a:stretch>
            <a:fillRect/>
          </a:stretch>
        </p:blipFill>
        <p:spPr>
          <a:xfrm>
            <a:off x="5970477" y="2154128"/>
            <a:ext cx="5416210" cy="3501244"/>
          </a:xfrm>
          <a:prstGeom prst="rect">
            <a:avLst/>
          </a:prstGeom>
        </p:spPr>
      </p:pic>
    </p:spTree>
    <p:extLst>
      <p:ext uri="{BB962C8B-B14F-4D97-AF65-F5344CB8AC3E}">
        <p14:creationId xmlns:p14="http://schemas.microsoft.com/office/powerpoint/2010/main" xmlns="" val="230642806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2329"/>
          </a:xfrm>
        </p:spPr>
        <p:txBody>
          <a:bodyPr/>
          <a:lstStyle/>
          <a:p>
            <a:pPr latinLnBrk="1"/>
            <a:r>
              <a:rPr lang="en-US" altLang="zh-CN" dirty="0" smtClean="0"/>
              <a:t>Node.js </a:t>
            </a:r>
            <a:r>
              <a:rPr lang="en-US" altLang="zh-CN" dirty="0" smtClean="0">
                <a:hlinkClick r:id="rId3"/>
              </a:rPr>
              <a:t>Events</a:t>
            </a:r>
            <a:endParaRPr lang="en-US" altLang="zh-CN" dirty="0"/>
          </a:p>
        </p:txBody>
      </p:sp>
      <p:sp>
        <p:nvSpPr>
          <p:cNvPr id="3" name="内容占位符 2"/>
          <p:cNvSpPr>
            <a:spLocks noGrp="1"/>
          </p:cNvSpPr>
          <p:nvPr>
            <p:ph idx="1"/>
          </p:nvPr>
        </p:nvSpPr>
        <p:spPr>
          <a:xfrm>
            <a:off x="1104293" y="1855695"/>
            <a:ext cx="8946541" cy="4071170"/>
          </a:xfrm>
        </p:spPr>
        <p:txBody>
          <a:bodyPr/>
          <a:lstStyle/>
          <a:p>
            <a:r>
              <a:rPr lang="en-US" altLang="zh-CN" sz="2400" dirty="0" err="1">
                <a:latin typeface="Century Gothic (标题)"/>
              </a:rPr>
              <a:t>var</a:t>
            </a:r>
            <a:r>
              <a:rPr lang="en-US" altLang="zh-CN" sz="2400" dirty="0">
                <a:latin typeface="Century Gothic (标题)"/>
              </a:rPr>
              <a:t> </a:t>
            </a:r>
            <a:r>
              <a:rPr lang="en-US" altLang="zh-CN" sz="2400" dirty="0" err="1">
                <a:latin typeface="Century Gothic (标题)"/>
              </a:rPr>
              <a:t>EventEmitter</a:t>
            </a:r>
            <a:r>
              <a:rPr lang="en-US" altLang="zh-CN" sz="2400" dirty="0">
                <a:latin typeface="Century Gothic (标题)"/>
              </a:rPr>
              <a:t> = require('events');</a:t>
            </a:r>
          </a:p>
          <a:p>
            <a:r>
              <a:rPr lang="en-US" altLang="zh-CN" sz="2400" dirty="0" smtClean="0">
                <a:latin typeface="Century Gothic (标题)"/>
              </a:rPr>
              <a:t>Events</a:t>
            </a:r>
            <a:r>
              <a:rPr lang="zh-CN" altLang="en-US" sz="2400" dirty="0" smtClean="0">
                <a:latin typeface="Century Gothic (标题)"/>
              </a:rPr>
              <a:t> </a:t>
            </a:r>
            <a:r>
              <a:rPr lang="en-US" altLang="zh-CN" sz="2400" dirty="0" smtClean="0">
                <a:latin typeface="Century Gothic (标题)"/>
              </a:rPr>
              <a:t>module only exports one object——</a:t>
            </a:r>
            <a:r>
              <a:rPr lang="en-US" altLang="zh-CN" sz="2400" dirty="0" err="1" smtClean="0">
                <a:latin typeface="Century Gothic (标题)"/>
              </a:rPr>
              <a:t>EventEmitter</a:t>
            </a:r>
            <a:endParaRPr lang="en-US" altLang="zh-CN" sz="2400" dirty="0" smtClean="0">
              <a:latin typeface="Century Gothic (标题)"/>
            </a:endParaRPr>
          </a:p>
          <a:p>
            <a:r>
              <a:rPr lang="en-US" altLang="zh-CN" sz="2400" dirty="0" err="1" smtClean="0">
                <a:latin typeface="Century Gothic (标题)"/>
              </a:rPr>
              <a:t>EventEmitter</a:t>
            </a:r>
            <a:r>
              <a:rPr lang="zh-CN" altLang="en-US" sz="2400" dirty="0" smtClean="0">
                <a:latin typeface="Century Gothic (标题)"/>
              </a:rPr>
              <a:t>：</a:t>
            </a:r>
            <a:r>
              <a:rPr lang="en-US" altLang="zh-CN" sz="2400" dirty="0" err="1" smtClean="0">
                <a:latin typeface="Century Gothic (标题)"/>
              </a:rPr>
              <a:t>emitter.emit</a:t>
            </a:r>
            <a:r>
              <a:rPr lang="en-US" altLang="zh-CN" sz="2400" dirty="0" smtClean="0">
                <a:latin typeface="Century Gothic (标题)"/>
              </a:rPr>
              <a:t>()</a:t>
            </a:r>
            <a:r>
              <a:rPr lang="zh-CN" altLang="en-US" sz="2400" dirty="0" smtClean="0">
                <a:latin typeface="Century Gothic (标题)"/>
              </a:rPr>
              <a:t> </a:t>
            </a:r>
            <a:r>
              <a:rPr lang="en-US" altLang="zh-CN" sz="2400" dirty="0" err="1" smtClean="0">
                <a:latin typeface="Century Gothic (标题)"/>
              </a:rPr>
              <a:t>emitter.on</a:t>
            </a:r>
            <a:r>
              <a:rPr lang="en-US" altLang="zh-CN" sz="2400" dirty="0" smtClean="0">
                <a:latin typeface="Century Gothic (标题)"/>
              </a:rPr>
              <a:t>()  like </a:t>
            </a:r>
            <a:r>
              <a:rPr lang="en-US" altLang="zh-CN" sz="2400" dirty="0" err="1" smtClean="0">
                <a:latin typeface="Century Gothic (标题)"/>
              </a:rPr>
              <a:t>js</a:t>
            </a:r>
            <a:endParaRPr lang="en-US" altLang="zh-CN" sz="2400" dirty="0" smtClean="0">
              <a:latin typeface="Century Gothic (标题)"/>
            </a:endParaRPr>
          </a:p>
          <a:p>
            <a:r>
              <a:rPr lang="en-US" altLang="zh-CN" sz="2400" dirty="0" smtClean="0">
                <a:latin typeface="Century Gothic (标题)"/>
              </a:rPr>
              <a:t>Emitters should be limited to 10               </a:t>
            </a:r>
          </a:p>
          <a:p>
            <a:r>
              <a:rPr lang="en-US" altLang="zh-CN" sz="2400" dirty="0" err="1" smtClean="0">
                <a:latin typeface="Century Gothic (标题)"/>
              </a:rPr>
              <a:t>emitter.setMaxListeners</a:t>
            </a:r>
            <a:r>
              <a:rPr lang="en-US" altLang="zh-CN" sz="2400" dirty="0" smtClean="0">
                <a:latin typeface="Century Gothic (标题)"/>
              </a:rPr>
              <a:t>(n)</a:t>
            </a:r>
            <a:endParaRPr lang="en-US" altLang="zh-CN" sz="2400" dirty="0">
              <a:latin typeface="Century Gothic (标题)"/>
            </a:endParaRPr>
          </a:p>
          <a:p>
            <a:endParaRPr lang="zh-CN" altLang="en-US" dirty="0">
              <a:latin typeface="Century Gothic (标题)"/>
            </a:endParaRPr>
          </a:p>
        </p:txBody>
      </p:sp>
    </p:spTree>
    <p:extLst>
      <p:ext uri="{BB962C8B-B14F-4D97-AF65-F5344CB8AC3E}">
        <p14:creationId xmlns:p14="http://schemas.microsoft.com/office/powerpoint/2010/main" xmlns="" val="256469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2329"/>
          </a:xfrm>
        </p:spPr>
        <p:txBody>
          <a:bodyPr/>
          <a:lstStyle/>
          <a:p>
            <a:pPr latinLnBrk="1"/>
            <a:r>
              <a:rPr lang="en-US" altLang="zh-CN" dirty="0" smtClean="0"/>
              <a:t>Node.js </a:t>
            </a:r>
            <a:r>
              <a:rPr lang="en-US" altLang="zh-CN" dirty="0" smtClean="0">
                <a:hlinkClick r:id="rId3"/>
              </a:rPr>
              <a:t>File </a:t>
            </a:r>
            <a:r>
              <a:rPr lang="en-US" altLang="zh-CN" dirty="0">
                <a:hlinkClick r:id="rId3"/>
              </a:rPr>
              <a:t>System</a:t>
            </a:r>
            <a:endParaRPr lang="en-US" altLang="zh-CN" b="1" dirty="0"/>
          </a:p>
        </p:txBody>
      </p:sp>
      <p:sp>
        <p:nvSpPr>
          <p:cNvPr id="3" name="内容占位符 2"/>
          <p:cNvSpPr>
            <a:spLocks noGrp="1"/>
          </p:cNvSpPr>
          <p:nvPr>
            <p:ph idx="1"/>
          </p:nvPr>
        </p:nvSpPr>
        <p:spPr>
          <a:xfrm>
            <a:off x="1104293" y="1855695"/>
            <a:ext cx="8946541" cy="4071170"/>
          </a:xfrm>
        </p:spPr>
        <p:txBody>
          <a:bodyPr>
            <a:normAutofit/>
          </a:bodyPr>
          <a:lstStyle/>
          <a:p>
            <a:r>
              <a:rPr lang="en-US" altLang="zh-CN" sz="2400" dirty="0" err="1" smtClean="0"/>
              <a:t>var</a:t>
            </a:r>
            <a:r>
              <a:rPr lang="en-US" altLang="zh-CN" sz="2400" dirty="0" smtClean="0"/>
              <a:t> fs = require('fs');</a:t>
            </a:r>
          </a:p>
          <a:p>
            <a:r>
              <a:rPr lang="en-US" altLang="zh-CN" sz="2400" dirty="0" smtClean="0"/>
              <a:t>Stream: </a:t>
            </a:r>
            <a:r>
              <a:rPr lang="en-US" altLang="zh-CN" sz="2400" dirty="0" err="1" smtClean="0"/>
              <a:t>createReadStream</a:t>
            </a:r>
            <a:r>
              <a:rPr lang="en-US" altLang="zh-CN" sz="2400" dirty="0" smtClean="0"/>
              <a:t>()</a:t>
            </a:r>
            <a:r>
              <a:rPr lang="zh-CN" altLang="en-US" sz="2400" dirty="0" smtClean="0"/>
              <a:t>和</a:t>
            </a:r>
            <a:r>
              <a:rPr lang="en-US" altLang="zh-CN" sz="2400" dirty="0" smtClean="0"/>
              <a:t> </a:t>
            </a:r>
            <a:r>
              <a:rPr lang="en-US" altLang="zh-CN" sz="2400" dirty="0" err="1" smtClean="0"/>
              <a:t>createWriteStream</a:t>
            </a:r>
            <a:r>
              <a:rPr lang="en-US" altLang="zh-CN" sz="2400" dirty="0" smtClean="0"/>
              <a:t>()</a:t>
            </a:r>
          </a:p>
        </p:txBody>
      </p:sp>
      <p:pic>
        <p:nvPicPr>
          <p:cNvPr id="4" name="图片 3"/>
          <p:cNvPicPr>
            <a:picLocks noChangeAspect="1"/>
          </p:cNvPicPr>
          <p:nvPr/>
        </p:nvPicPr>
        <p:blipFill>
          <a:blip r:embed="rId4" cstate="print"/>
          <a:stretch>
            <a:fillRect/>
          </a:stretch>
        </p:blipFill>
        <p:spPr>
          <a:xfrm>
            <a:off x="1351135" y="3130521"/>
            <a:ext cx="7005274" cy="2796344"/>
          </a:xfrm>
          <a:prstGeom prst="rect">
            <a:avLst/>
          </a:prstGeom>
        </p:spPr>
      </p:pic>
    </p:spTree>
    <p:extLst>
      <p:ext uri="{BB962C8B-B14F-4D97-AF65-F5344CB8AC3E}">
        <p14:creationId xmlns:p14="http://schemas.microsoft.com/office/powerpoint/2010/main" xmlns="" val="33208900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2329"/>
          </a:xfrm>
        </p:spPr>
        <p:txBody>
          <a:bodyPr/>
          <a:lstStyle/>
          <a:p>
            <a:pPr latinLnBrk="1"/>
            <a:r>
              <a:rPr lang="en-US" altLang="zh-CN" dirty="0" smtClean="0"/>
              <a:t>Node.js File </a:t>
            </a:r>
            <a:r>
              <a:rPr lang="en-US" altLang="zh-CN" dirty="0"/>
              <a:t>System</a:t>
            </a:r>
            <a:endParaRPr lang="en-US" altLang="zh-CN" b="1" dirty="0"/>
          </a:p>
        </p:txBody>
      </p:sp>
      <p:pic>
        <p:nvPicPr>
          <p:cNvPr id="4" name="Content Placeholder 3" descr="@2[3W@2DXK@QJURT7W(OXUF.png"/>
          <p:cNvPicPr>
            <a:picLocks noGrp="1" noChangeAspect="1"/>
          </p:cNvPicPr>
          <p:nvPr>
            <p:ph idx="1"/>
          </p:nvPr>
        </p:nvPicPr>
        <p:blipFill>
          <a:blip r:embed="rId3" cstate="print"/>
          <a:stretch>
            <a:fillRect/>
          </a:stretch>
        </p:blipFill>
        <p:spPr>
          <a:xfrm>
            <a:off x="1396074" y="1940721"/>
            <a:ext cx="7904796" cy="3179374"/>
          </a:xfrm>
        </p:spPr>
      </p:pic>
      <p:sp>
        <p:nvSpPr>
          <p:cNvPr id="3" name="矩形 2"/>
          <p:cNvSpPr/>
          <p:nvPr/>
        </p:nvSpPr>
        <p:spPr>
          <a:xfrm>
            <a:off x="2110154" y="5416062"/>
            <a:ext cx="1012874" cy="5345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读</a:t>
            </a:r>
            <a:endParaRPr lang="zh-CN" altLang="en-US" dirty="0">
              <a:solidFill>
                <a:schemeClr val="bg1"/>
              </a:solidFill>
            </a:endParaRPr>
          </a:p>
        </p:txBody>
      </p:sp>
      <p:sp>
        <p:nvSpPr>
          <p:cNvPr id="5" name="矩形 4"/>
          <p:cNvSpPr/>
          <p:nvPr/>
        </p:nvSpPr>
        <p:spPr>
          <a:xfrm>
            <a:off x="4639994" y="5416062"/>
            <a:ext cx="1012874" cy="5345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写</a:t>
            </a:r>
            <a:endParaRPr lang="zh-CN" altLang="en-US" dirty="0">
              <a:solidFill>
                <a:schemeClr val="bg1"/>
              </a:solidFill>
            </a:endParaRPr>
          </a:p>
        </p:txBody>
      </p:sp>
      <p:sp>
        <p:nvSpPr>
          <p:cNvPr id="6" name="矩形 5"/>
          <p:cNvSpPr/>
          <p:nvPr/>
        </p:nvSpPr>
        <p:spPr>
          <a:xfrm>
            <a:off x="2461846" y="6231988"/>
            <a:ext cx="2684585" cy="3235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8" name="直接箭头连接符 7"/>
          <p:cNvCxnSpPr>
            <a:stCxn id="3" idx="3"/>
            <a:endCxn id="6" idx="0"/>
          </p:cNvCxnSpPr>
          <p:nvPr/>
        </p:nvCxnSpPr>
        <p:spPr>
          <a:xfrm>
            <a:off x="3123028" y="5683349"/>
            <a:ext cx="681111" cy="5486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0"/>
            <a:endCxn id="5" idx="1"/>
          </p:cNvCxnSpPr>
          <p:nvPr/>
        </p:nvCxnSpPr>
        <p:spPr>
          <a:xfrm flipV="1">
            <a:off x="3804139" y="5683349"/>
            <a:ext cx="835855" cy="5486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20890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2329"/>
          </a:xfrm>
        </p:spPr>
        <p:txBody>
          <a:bodyPr/>
          <a:lstStyle/>
          <a:p>
            <a:pPr latinLnBrk="1"/>
            <a:r>
              <a:rPr lang="en-US" altLang="zh-CN" dirty="0" smtClean="0"/>
              <a:t>Node.js File </a:t>
            </a:r>
            <a:r>
              <a:rPr lang="en-US" altLang="zh-CN" dirty="0"/>
              <a:t>System</a:t>
            </a:r>
            <a:endParaRPr lang="en-US" altLang="zh-CN" b="1" dirty="0"/>
          </a:p>
        </p:txBody>
      </p:sp>
      <p:pic>
        <p:nvPicPr>
          <p:cNvPr id="7" name="Content Placeholder 6" descr="R87YNEJ]QO[4(CZ4W@`_W8G.png"/>
          <p:cNvPicPr>
            <a:picLocks noGrp="1" noChangeAspect="1"/>
          </p:cNvPicPr>
          <p:nvPr>
            <p:ph idx="1"/>
          </p:nvPr>
        </p:nvPicPr>
        <p:blipFill>
          <a:blip r:embed="rId3" cstate="print"/>
          <a:stretch>
            <a:fillRect/>
          </a:stretch>
        </p:blipFill>
        <p:spPr>
          <a:xfrm>
            <a:off x="1975342" y="2042810"/>
            <a:ext cx="7242002" cy="4273784"/>
          </a:xfrm>
        </p:spPr>
      </p:pic>
    </p:spTree>
    <p:extLst>
      <p:ext uri="{BB962C8B-B14F-4D97-AF65-F5344CB8AC3E}">
        <p14:creationId xmlns:p14="http://schemas.microsoft.com/office/powerpoint/2010/main" xmlns="" val="33208900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32329"/>
          </a:xfrm>
        </p:spPr>
        <p:txBody>
          <a:bodyPr/>
          <a:lstStyle/>
          <a:p>
            <a:pPr latinLnBrk="1"/>
            <a:r>
              <a:rPr lang="en-US" altLang="zh-CN" dirty="0" smtClean="0"/>
              <a:t>Node.js 0.10.X Pipe</a:t>
            </a:r>
            <a:endParaRPr lang="en-US" altLang="zh-CN" dirty="0"/>
          </a:p>
        </p:txBody>
      </p:sp>
      <p:pic>
        <p:nvPicPr>
          <p:cNvPr id="4" name="Content Placeholder 3" descr="01.jpg"/>
          <p:cNvPicPr>
            <a:picLocks noGrp="1" noChangeAspect="1"/>
          </p:cNvPicPr>
          <p:nvPr>
            <p:ph idx="1"/>
          </p:nvPr>
        </p:nvPicPr>
        <p:blipFill>
          <a:blip r:embed="rId3" cstate="print"/>
          <a:stretch>
            <a:fillRect/>
          </a:stretch>
        </p:blipFill>
        <p:spPr>
          <a:xfrm>
            <a:off x="2370778" y="1546149"/>
            <a:ext cx="4479018" cy="4479016"/>
          </a:xfrm>
        </p:spPr>
      </p:pic>
      <p:graphicFrame>
        <p:nvGraphicFramePr>
          <p:cNvPr id="5" name="Table 4"/>
          <p:cNvGraphicFramePr>
            <a:graphicFrameLocks noGrp="1"/>
          </p:cNvGraphicFramePr>
          <p:nvPr/>
        </p:nvGraphicFramePr>
        <p:xfrm>
          <a:off x="2421522" y="2628394"/>
          <a:ext cx="4545495" cy="1566921"/>
        </p:xfrm>
        <a:graphic>
          <a:graphicData uri="http://schemas.openxmlformats.org/drawingml/2006/table">
            <a:tbl>
              <a:tblPr firstRow="1" bandRow="1">
                <a:tableStyleId>{5C22544A-7EE6-4342-B048-85BDC9FD1C3A}</a:tableStyleId>
              </a:tblPr>
              <a:tblGrid>
                <a:gridCol w="1338469"/>
                <a:gridCol w="3207026"/>
              </a:tblGrid>
              <a:tr h="454401">
                <a:tc>
                  <a:txBody>
                    <a:bodyPr/>
                    <a:lstStyle/>
                    <a:p>
                      <a:r>
                        <a:rPr lang="zh-CN" altLang="en-US" dirty="0" smtClean="0"/>
                        <a:t>测试环境</a:t>
                      </a:r>
                      <a:endParaRPr lang="en-US" dirty="0"/>
                    </a:p>
                  </a:txBody>
                  <a:tcPr/>
                </a:tc>
                <a:tc>
                  <a:txBody>
                    <a:bodyPr/>
                    <a:lstStyle/>
                    <a:p>
                      <a:r>
                        <a:rPr lang="en-US" altLang="zh-CN" dirty="0" smtClean="0"/>
                        <a:t>CPU:I5 </a:t>
                      </a:r>
                      <a:r>
                        <a:rPr lang="en-US" altLang="zh-CN" baseline="0" dirty="0" smtClean="0"/>
                        <a:t> </a:t>
                      </a:r>
                      <a:r>
                        <a:rPr lang="zh-CN" altLang="en-US" baseline="0" dirty="0" smtClean="0"/>
                        <a:t>内存</a:t>
                      </a:r>
                      <a:r>
                        <a:rPr lang="en-US" altLang="zh-CN" baseline="0" dirty="0" smtClean="0"/>
                        <a:t>:8G  </a:t>
                      </a:r>
                      <a:r>
                        <a:rPr lang="zh-CN" altLang="en-US" baseline="0" dirty="0" smtClean="0"/>
                        <a:t>硬盘</a:t>
                      </a:r>
                      <a:r>
                        <a:rPr lang="en-US" altLang="zh-CN" baseline="0" dirty="0" smtClean="0"/>
                        <a:t>:</a:t>
                      </a:r>
                      <a:r>
                        <a:rPr lang="en-US" sz="1800" b="0" i="0" kern="1200" dirty="0" smtClean="0">
                          <a:solidFill>
                            <a:schemeClr val="lt1"/>
                          </a:solidFill>
                          <a:latin typeface="+mn-lt"/>
                          <a:ea typeface="+mn-ea"/>
                          <a:cs typeface="+mn-cs"/>
                        </a:rPr>
                        <a:t>HDD </a:t>
                      </a:r>
                      <a:endParaRPr lang="en-US" dirty="0"/>
                    </a:p>
                  </a:txBody>
                  <a:tcPr/>
                </a:tc>
              </a:tr>
              <a:tr h="370840">
                <a:tc>
                  <a:txBody>
                    <a:bodyPr/>
                    <a:lstStyle/>
                    <a:p>
                      <a:r>
                        <a:rPr lang="zh-CN" altLang="en-US" dirty="0" smtClean="0"/>
                        <a:t>文件</a:t>
                      </a:r>
                      <a:endParaRPr lang="en-US" dirty="0"/>
                    </a:p>
                  </a:txBody>
                  <a:tcPr/>
                </a:tc>
                <a:tc>
                  <a:txBody>
                    <a:bodyPr/>
                    <a:lstStyle/>
                    <a:p>
                      <a:r>
                        <a:rPr lang="en-US" dirty="0" smtClean="0"/>
                        <a:t>Eclipse.rar</a:t>
                      </a:r>
                      <a:endParaRPr lang="en-US" dirty="0"/>
                    </a:p>
                  </a:txBody>
                  <a:tcPr/>
                </a:tc>
              </a:tr>
              <a:tr h="370840">
                <a:tc>
                  <a:txBody>
                    <a:bodyPr/>
                    <a:lstStyle/>
                    <a:p>
                      <a:r>
                        <a:rPr lang="en-US" altLang="zh-CN" dirty="0" smtClean="0"/>
                        <a:t>size</a:t>
                      </a:r>
                      <a:endParaRPr lang="en-US" dirty="0"/>
                    </a:p>
                  </a:txBody>
                  <a:tcPr/>
                </a:tc>
                <a:tc>
                  <a:txBody>
                    <a:bodyPr/>
                    <a:lstStyle/>
                    <a:p>
                      <a:r>
                        <a:rPr lang="en-US" dirty="0" smtClean="0"/>
                        <a:t>822 MB</a:t>
                      </a:r>
                      <a:endParaRPr lang="en-US" dirty="0"/>
                    </a:p>
                  </a:txBody>
                  <a:tcPr/>
                </a:tc>
              </a:tr>
              <a:tr h="370840">
                <a:tc>
                  <a:txBody>
                    <a:bodyPr/>
                    <a:lstStyle/>
                    <a:p>
                      <a:r>
                        <a:rPr lang="zh-CN" altLang="en-US" dirty="0" smtClean="0"/>
                        <a:t>时间</a:t>
                      </a:r>
                      <a:endParaRPr lang="en-US" dirty="0"/>
                    </a:p>
                  </a:txBody>
                  <a:tcPr/>
                </a:tc>
                <a:tc>
                  <a:txBody>
                    <a:bodyPr/>
                    <a:lstStyle/>
                    <a:p>
                      <a:r>
                        <a:rPr lang="en-US" altLang="zh-CN" dirty="0" smtClean="0"/>
                        <a:t>Stream:9.031s</a:t>
                      </a:r>
                      <a:r>
                        <a:rPr lang="en-US" altLang="zh-CN" baseline="0" dirty="0" smtClean="0"/>
                        <a:t>  </a:t>
                      </a:r>
                      <a:r>
                        <a:rPr lang="zh-CN" altLang="en-US" dirty="0" smtClean="0"/>
                        <a:t> </a:t>
                      </a:r>
                      <a:r>
                        <a:rPr lang="en-US" altLang="zh-CN" dirty="0" smtClean="0"/>
                        <a:t>Pipe:6.230s</a:t>
                      </a:r>
                      <a:endParaRPr lang="en-US" dirty="0"/>
                    </a:p>
                  </a:txBody>
                  <a:tcPr/>
                </a:tc>
              </a:tr>
            </a:tbl>
          </a:graphicData>
        </a:graphic>
      </p:graphicFrame>
      <p:pic>
        <p:nvPicPr>
          <p:cNvPr id="2050" name="Picture 2"/>
          <p:cNvPicPr>
            <a:picLocks noChangeAspect="1" noChangeArrowheads="1"/>
          </p:cNvPicPr>
          <p:nvPr/>
        </p:nvPicPr>
        <p:blipFill>
          <a:blip r:embed="rId4" cstate="print"/>
          <a:srcRect r="6738" b="6877"/>
          <a:stretch>
            <a:fillRect/>
          </a:stretch>
        </p:blipFill>
        <p:spPr bwMode="auto">
          <a:xfrm>
            <a:off x="1041355" y="2909108"/>
            <a:ext cx="9113297" cy="1008374"/>
          </a:xfrm>
          <a:prstGeom prst="rect">
            <a:avLst/>
          </a:prstGeom>
          <a:noFill/>
          <a:ln w="9525">
            <a:noFill/>
            <a:miter lim="800000"/>
            <a:headEnd/>
            <a:tailEnd/>
          </a:ln>
        </p:spPr>
      </p:pic>
    </p:spTree>
    <p:extLst>
      <p:ext uri="{BB962C8B-B14F-4D97-AF65-F5344CB8AC3E}">
        <p14:creationId xmlns:p14="http://schemas.microsoft.com/office/powerpoint/2010/main" xmlns="" val="3320890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blinds(horizontal)">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xit" presetSubtype="10" fill="hold" nodeType="withEffect">
                                  <p:stCondLst>
                                    <p:cond delay="0"/>
                                  </p:stCondLst>
                                  <p:childTnLst>
                                    <p:animEffect transition="out" filter="blinds(horizontal)">
                                      <p:cBhvr>
                                        <p:cTn id="22" dur="500"/>
                                        <p:tgtEl>
                                          <p:spTgt spid="2050"/>
                                        </p:tgtEl>
                                      </p:cBhvr>
                                    </p:animEffect>
                                    <p:set>
                                      <p:cBhvr>
                                        <p:cTn id="23" dur="1" fill="hold">
                                          <p:stCondLst>
                                            <p:cond delay="499"/>
                                          </p:stCondLst>
                                        </p:cTn>
                                        <p:tgtEl>
                                          <p:spTgt spid="2050"/>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 </a:t>
            </a:r>
            <a:r>
              <a:rPr lang="en-US" altLang="zh-CN" dirty="0" smtClean="0">
                <a:hlinkClick r:id="rId3"/>
              </a:rPr>
              <a:t>Http</a:t>
            </a:r>
            <a:r>
              <a:rPr lang="zh-CN" altLang="en-US" dirty="0">
                <a:hlinkClick r:id="rId3"/>
              </a:rPr>
              <a:t> </a:t>
            </a:r>
            <a:endParaRPr lang="zh-CN" altLang="en-US" dirty="0"/>
          </a:p>
        </p:txBody>
      </p:sp>
      <p:sp>
        <p:nvSpPr>
          <p:cNvPr id="3" name="内容占位符 2"/>
          <p:cNvSpPr>
            <a:spLocks noGrp="1"/>
          </p:cNvSpPr>
          <p:nvPr>
            <p:ph idx="1"/>
          </p:nvPr>
        </p:nvSpPr>
        <p:spPr>
          <a:xfrm>
            <a:off x="1103312" y="2173857"/>
            <a:ext cx="8946541" cy="4074542"/>
          </a:xfrm>
        </p:spPr>
        <p:txBody>
          <a:bodyPr/>
          <a:lstStyle/>
          <a:p>
            <a:r>
              <a:rPr lang="en-US" altLang="zh-CN" dirty="0" smtClean="0"/>
              <a:t>Create a </a:t>
            </a:r>
            <a:r>
              <a:rPr lang="en-US" dirty="0" smtClean="0"/>
              <a:t>web </a:t>
            </a:r>
            <a:r>
              <a:rPr lang="en-US" altLang="zh-CN" dirty="0" smtClean="0"/>
              <a:t>server :</a:t>
            </a:r>
          </a:p>
          <a:p>
            <a:pPr lvl="1"/>
            <a:r>
              <a:rPr lang="en-US" dirty="0" smtClean="0"/>
              <a:t> </a:t>
            </a:r>
            <a:r>
              <a:rPr lang="en-US" dirty="0" err="1" smtClean="0"/>
              <a:t>http.createServer</a:t>
            </a:r>
            <a:r>
              <a:rPr lang="en-US" dirty="0" smtClean="0"/>
              <a:t>();  </a:t>
            </a:r>
          </a:p>
          <a:p>
            <a:pPr lvl="1"/>
            <a:r>
              <a:rPr lang="en-US" dirty="0" smtClean="0"/>
              <a:t> </a:t>
            </a:r>
            <a:r>
              <a:rPr lang="en-US" dirty="0" err="1" smtClean="0"/>
              <a:t>var</a:t>
            </a:r>
            <a:r>
              <a:rPr lang="en-US" dirty="0" smtClean="0"/>
              <a:t> server = new </a:t>
            </a:r>
            <a:r>
              <a:rPr lang="en-US" dirty="0" err="1" smtClean="0"/>
              <a:t>http.Server</a:t>
            </a:r>
            <a:r>
              <a:rPr lang="en-US" dirty="0" smtClean="0"/>
              <a:t>();</a:t>
            </a:r>
          </a:p>
          <a:p>
            <a:r>
              <a:rPr lang="en-US" altLang="zh-CN" dirty="0" smtClean="0"/>
              <a:t>Create a node client as crawler: </a:t>
            </a:r>
          </a:p>
          <a:p>
            <a:pPr lvl="1"/>
            <a:r>
              <a:rPr lang="en-US" dirty="0" err="1" smtClean="0"/>
              <a:t>http.request</a:t>
            </a:r>
            <a:r>
              <a:rPr lang="en-US" dirty="0" smtClean="0"/>
              <a:t>();</a:t>
            </a:r>
          </a:p>
          <a:p>
            <a:pPr lvl="1"/>
            <a:r>
              <a:rPr lang="en-US" dirty="0" err="1" smtClean="0"/>
              <a:t>http.get</a:t>
            </a:r>
            <a:r>
              <a:rPr lang="en-US" dirty="0" smtClean="0"/>
              <a:t>();</a:t>
            </a:r>
          </a:p>
          <a:p>
            <a:r>
              <a:rPr lang="en-US" altLang="zh-CN" dirty="0" smtClean="0">
                <a:hlinkClick r:id="rId3"/>
              </a:rPr>
              <a:t>http</a:t>
            </a:r>
            <a:endParaRPr lang="en-US" altLang="zh-CN" dirty="0" smtClean="0"/>
          </a:p>
          <a:p>
            <a:endParaRPr lang="zh-CN" altLang="en-US" dirty="0"/>
          </a:p>
        </p:txBody>
      </p:sp>
    </p:spTree>
    <p:extLst>
      <p:ext uri="{BB962C8B-B14F-4D97-AF65-F5344CB8AC3E}">
        <p14:creationId xmlns:p14="http://schemas.microsoft.com/office/powerpoint/2010/main" xmlns="" val="3062233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web development</a:t>
            </a:r>
            <a:br>
              <a:rPr lang="en-US" dirty="0" smtClean="0"/>
            </a:br>
            <a:endParaRPr lang="en-US" dirty="0"/>
          </a:p>
        </p:txBody>
      </p:sp>
      <p:sp>
        <p:nvSpPr>
          <p:cNvPr id="3" name="Content Placeholder 2"/>
          <p:cNvSpPr>
            <a:spLocks noGrp="1"/>
          </p:cNvSpPr>
          <p:nvPr>
            <p:ph idx="1"/>
          </p:nvPr>
        </p:nvSpPr>
        <p:spPr/>
        <p:txBody>
          <a:bodyPr/>
          <a:lstStyle/>
          <a:p>
            <a:r>
              <a:rPr lang="en-US" dirty="0" smtClean="0"/>
              <a:t>LAMP—Linux Apache </a:t>
            </a:r>
            <a:r>
              <a:rPr lang="en-US" dirty="0" err="1" smtClean="0"/>
              <a:t>Mysql</a:t>
            </a:r>
            <a:r>
              <a:rPr lang="en-US" dirty="0" smtClean="0"/>
              <a:t> </a:t>
            </a:r>
            <a:r>
              <a:rPr lang="en-US" dirty="0" err="1" smtClean="0"/>
              <a:t>Php</a:t>
            </a:r>
            <a:endParaRPr lang="en-US" dirty="0" smtClean="0"/>
          </a:p>
          <a:p>
            <a:r>
              <a:rPr lang="en-US" dirty="0" smtClean="0"/>
              <a:t>OOJL—Oracle Oracle Java Linux </a:t>
            </a:r>
          </a:p>
          <a:p>
            <a:r>
              <a:rPr lang="en-US" dirty="0" smtClean="0"/>
              <a:t>MEAN—</a:t>
            </a:r>
            <a:r>
              <a:rPr lang="en-US" dirty="0" err="1" smtClean="0"/>
              <a:t>MongoDB</a:t>
            </a:r>
            <a:r>
              <a:rPr lang="en-US" dirty="0" smtClean="0"/>
              <a:t> Express </a:t>
            </a:r>
            <a:r>
              <a:rPr lang="en-US" dirty="0" err="1" smtClean="0"/>
              <a:t>AngularJs</a:t>
            </a:r>
            <a:r>
              <a:rPr lang="en-US" dirty="0" smtClean="0"/>
              <a:t> Node.js </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ECMAScript 6</a:t>
            </a:r>
            <a:endParaRPr lang="zh-CN" altLang="en-US" dirty="0"/>
          </a:p>
        </p:txBody>
      </p:sp>
      <p:sp>
        <p:nvSpPr>
          <p:cNvPr id="3" name="副标题 2"/>
          <p:cNvSpPr>
            <a:spLocks noGrp="1"/>
          </p:cNvSpPr>
          <p:nvPr>
            <p:ph type="subTitle" idx="1"/>
          </p:nvPr>
        </p:nvSpPr>
        <p:spPr/>
        <p:txBody>
          <a:bodyPr/>
          <a:lstStyle/>
          <a:p>
            <a:r>
              <a:rPr lang="en-US" altLang="zh-CN" dirty="0" smtClean="0"/>
              <a:t>New features in V8</a:t>
            </a:r>
            <a:endParaRPr lang="zh-CN" altLang="en-US" dirty="0"/>
          </a:p>
        </p:txBody>
      </p:sp>
      <p:sp>
        <p:nvSpPr>
          <p:cNvPr id="4" name="副标题 2"/>
          <p:cNvSpPr txBox="1">
            <a:spLocks/>
          </p:cNvSpPr>
          <p:nvPr/>
        </p:nvSpPr>
        <p:spPr>
          <a:xfrm>
            <a:off x="8097736" y="5259979"/>
            <a:ext cx="4094264" cy="959391"/>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kumimoji="0" lang="en-US" altLang="zh-CN" sz="2000" b="0" i="0" u="none" strike="noStrike" kern="1200" cap="all" spc="0" normalizeH="0" baseline="0" noProof="0" dirty="0" smtClean="0">
                <a:ln>
                  <a:noFill/>
                </a:ln>
                <a:solidFill>
                  <a:schemeClr val="bg2">
                    <a:lumMod val="40000"/>
                    <a:lumOff val="60000"/>
                  </a:schemeClr>
                </a:solidFill>
                <a:effectLst/>
                <a:uLnTx/>
                <a:uFillTx/>
                <a:latin typeface="+mj-lt"/>
                <a:ea typeface="+mj-ea"/>
                <a:cs typeface="+mj-cs"/>
              </a:rPr>
              <a:t>LEO x</a:t>
            </a:r>
            <a:r>
              <a:rPr kumimoji="0" lang="en-US" altLang="zh-CN" sz="2000" b="0" i="0" u="none" strike="noStrike" kern="1200" cap="all" spc="0" normalizeH="0" noProof="0" dirty="0" smtClean="0">
                <a:ln>
                  <a:noFill/>
                </a:ln>
                <a:solidFill>
                  <a:schemeClr val="bg2">
                    <a:lumMod val="40000"/>
                    <a:lumOff val="60000"/>
                  </a:schemeClr>
                </a:solidFill>
                <a:effectLst/>
                <a:uLnTx/>
                <a:uFillTx/>
                <a:latin typeface="+mj-lt"/>
                <a:ea typeface="+mj-ea"/>
                <a:cs typeface="+mj-cs"/>
              </a:rPr>
              <a:t> </a:t>
            </a:r>
            <a:r>
              <a:rPr kumimoji="0" lang="en-US" altLang="zh-CN" sz="2000" b="0" i="0" u="none" strike="noStrike" kern="1200" cap="all" spc="0" normalizeH="0" noProof="0" dirty="0" err="1" smtClean="0">
                <a:ln>
                  <a:noFill/>
                </a:ln>
                <a:solidFill>
                  <a:schemeClr val="bg2">
                    <a:lumMod val="40000"/>
                    <a:lumOff val="60000"/>
                  </a:schemeClr>
                </a:solidFill>
                <a:effectLst/>
                <a:uLnTx/>
                <a:uFillTx/>
                <a:latin typeface="+mj-lt"/>
                <a:ea typeface="+mj-ea"/>
                <a:cs typeface="+mj-cs"/>
              </a:rPr>
              <a:t>liu</a:t>
            </a:r>
            <a:endParaRPr kumimoji="0" lang="zh-CN" altLang="en-US" sz="2000" b="0" i="0" u="none" strike="noStrike" kern="1200" cap="all" spc="0" normalizeH="0" baseline="0" noProof="0" dirty="0">
              <a:ln>
                <a:noFill/>
              </a:ln>
              <a:solidFill>
                <a:schemeClr val="bg2">
                  <a:lumMod val="40000"/>
                  <a:lumOff val="60000"/>
                </a:schemeClr>
              </a:solidFill>
              <a:effectLst/>
              <a:uLnTx/>
              <a:uFillTx/>
              <a:latin typeface="+mj-lt"/>
              <a:ea typeface="+mj-ea"/>
              <a:cs typeface="+mj-cs"/>
            </a:endParaRPr>
          </a:p>
        </p:txBody>
      </p:sp>
    </p:spTree>
    <p:extLst>
      <p:ext uri="{BB962C8B-B14F-4D97-AF65-F5344CB8AC3E}">
        <p14:creationId xmlns="" xmlns:p14="http://schemas.microsoft.com/office/powerpoint/2010/main" val="1057012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 features</a:t>
            </a:r>
            <a:endParaRPr lang="zh-CN" altLang="en-US" dirty="0"/>
          </a:p>
        </p:txBody>
      </p:sp>
      <p:sp>
        <p:nvSpPr>
          <p:cNvPr id="3" name="内容占位符 2"/>
          <p:cNvSpPr>
            <a:spLocks noGrp="1"/>
          </p:cNvSpPr>
          <p:nvPr>
            <p:ph idx="1"/>
          </p:nvPr>
        </p:nvSpPr>
        <p:spPr/>
        <p:txBody>
          <a:bodyPr/>
          <a:lstStyle/>
          <a:p>
            <a:r>
              <a:rPr lang="en-US" altLang="zh-CN" dirty="0" smtClean="0"/>
              <a:t>Prototype</a:t>
            </a:r>
          </a:p>
          <a:p>
            <a:r>
              <a:rPr lang="en-US" altLang="zh-CN" dirty="0" smtClean="0"/>
              <a:t>Weak typing</a:t>
            </a:r>
          </a:p>
          <a:p>
            <a:r>
              <a:rPr lang="en-US" altLang="zh-CN" dirty="0" smtClean="0"/>
              <a:t>Function</a:t>
            </a:r>
          </a:p>
          <a:p>
            <a:r>
              <a:rPr lang="en-US" altLang="zh-CN" dirty="0" smtClean="0"/>
              <a:t>Closure</a:t>
            </a:r>
          </a:p>
          <a:p>
            <a:r>
              <a:rPr lang="en-US" altLang="zh-CN" dirty="0" smtClean="0"/>
              <a:t>Single-threaded</a:t>
            </a:r>
          </a:p>
          <a:p>
            <a:r>
              <a:rPr lang="en-US" altLang="zh-CN" b="1" dirty="0" smtClean="0">
                <a:solidFill>
                  <a:schemeClr val="accent2">
                    <a:lumMod val="60000"/>
                    <a:lumOff val="40000"/>
                  </a:schemeClr>
                </a:solidFill>
              </a:rPr>
              <a:t>Global variable</a:t>
            </a:r>
          </a:p>
          <a:p>
            <a:r>
              <a:rPr lang="en-US" altLang="zh-CN" b="1" dirty="0" smtClean="0">
                <a:solidFill>
                  <a:schemeClr val="accent2">
                    <a:lumMod val="60000"/>
                    <a:lumOff val="40000"/>
                  </a:schemeClr>
                </a:solidFill>
              </a:rPr>
              <a:t>Hoisting </a:t>
            </a:r>
          </a:p>
          <a:p>
            <a:endParaRPr lang="en-US" altLang="zh-CN" dirty="0" smtClean="0"/>
          </a:p>
          <a:p>
            <a:endParaRPr lang="zh-CN" altLang="en-US" dirty="0"/>
          </a:p>
        </p:txBody>
      </p:sp>
    </p:spTree>
    <p:extLst>
      <p:ext uri="{BB962C8B-B14F-4D97-AF65-F5344CB8AC3E}">
        <p14:creationId xmlns="" xmlns:p14="http://schemas.microsoft.com/office/powerpoint/2010/main" val="53473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 in ES6</a:t>
            </a:r>
            <a:endParaRPr lang="zh-CN" altLang="en-US" dirty="0"/>
          </a:p>
        </p:txBody>
      </p:sp>
      <p:sp>
        <p:nvSpPr>
          <p:cNvPr id="3" name="内容占位符 2"/>
          <p:cNvSpPr>
            <a:spLocks noGrp="1"/>
          </p:cNvSpPr>
          <p:nvPr>
            <p:ph idx="1"/>
          </p:nvPr>
        </p:nvSpPr>
        <p:spPr/>
        <p:txBody>
          <a:bodyPr/>
          <a:lstStyle/>
          <a:p>
            <a:r>
              <a:rPr lang="en-US" altLang="zh-CN" dirty="0" smtClean="0"/>
              <a:t>Block scoping</a:t>
            </a:r>
          </a:p>
          <a:p>
            <a:r>
              <a:rPr lang="en-US" altLang="zh-CN" dirty="0" smtClean="0"/>
              <a:t>Classed (strict mode only)</a:t>
            </a:r>
          </a:p>
          <a:p>
            <a:r>
              <a:rPr lang="en-US" altLang="zh-CN" dirty="0" smtClean="0"/>
              <a:t>Symbol</a:t>
            </a:r>
          </a:p>
          <a:p>
            <a:r>
              <a:rPr lang="en-US" altLang="zh-CN" dirty="0" smtClean="0"/>
              <a:t>Collections</a:t>
            </a:r>
          </a:p>
          <a:p>
            <a:r>
              <a:rPr lang="en-US" altLang="zh-CN" dirty="0" smtClean="0"/>
              <a:t>Promises</a:t>
            </a:r>
          </a:p>
          <a:p>
            <a:r>
              <a:rPr lang="en-US" altLang="zh-CN" dirty="0" smtClean="0"/>
              <a:t>Arrow functions</a:t>
            </a:r>
          </a:p>
          <a:p>
            <a:r>
              <a:rPr lang="en-US" altLang="zh-CN" dirty="0" smtClean="0"/>
              <a:t>Template strings</a:t>
            </a:r>
          </a:p>
          <a:p>
            <a:endParaRPr lang="en-US" altLang="zh-CN" dirty="0" smtClean="0"/>
          </a:p>
          <a:p>
            <a:endParaRPr lang="en-US" altLang="zh-CN" dirty="0" smtClean="0"/>
          </a:p>
        </p:txBody>
      </p:sp>
    </p:spTree>
    <p:extLst>
      <p:ext uri="{BB962C8B-B14F-4D97-AF65-F5344CB8AC3E}">
        <p14:creationId xmlns="" xmlns:p14="http://schemas.microsoft.com/office/powerpoint/2010/main" val="11287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Scope – let (strict mode only)</a:t>
            </a:r>
            <a:endParaRPr lang="zh-CN" altLang="en-US" dirty="0"/>
          </a:p>
        </p:txBody>
      </p:sp>
      <p:sp>
        <p:nvSpPr>
          <p:cNvPr id="3" name="内容占位符 2"/>
          <p:cNvSpPr>
            <a:spLocks noGrp="1"/>
          </p:cNvSpPr>
          <p:nvPr>
            <p:ph idx="1"/>
          </p:nvPr>
        </p:nvSpPr>
        <p:spPr/>
        <p:txBody>
          <a:bodyPr/>
          <a:lstStyle/>
          <a:p>
            <a:r>
              <a:rPr lang="en-US" altLang="zh-CN" dirty="0" smtClean="0"/>
              <a:t>Declare variables that are limited in scope to the </a:t>
            </a:r>
            <a:r>
              <a:rPr lang="en-US" altLang="zh-CN" b="1" dirty="0" smtClean="0">
                <a:solidFill>
                  <a:schemeClr val="accent2">
                    <a:lumMod val="60000"/>
                    <a:lumOff val="40000"/>
                  </a:schemeClr>
                </a:solidFill>
              </a:rPr>
              <a:t>block, statement, or expression</a:t>
            </a:r>
            <a:r>
              <a:rPr lang="en-US" altLang="zh-CN" dirty="0" smtClean="0">
                <a:solidFill>
                  <a:schemeClr val="accent2">
                    <a:lumMod val="60000"/>
                    <a:lumOff val="40000"/>
                  </a:schemeClr>
                </a:solidFill>
              </a:rPr>
              <a:t> </a:t>
            </a:r>
            <a:r>
              <a:rPr lang="en-US" altLang="zh-CN" dirty="0" smtClean="0"/>
              <a:t>which it is used.</a:t>
            </a:r>
          </a:p>
          <a:p>
            <a:r>
              <a:rPr lang="en-US" altLang="zh-CN" dirty="0" smtClean="0"/>
              <a:t>No hoisting</a:t>
            </a:r>
          </a:p>
          <a:p>
            <a:r>
              <a:rPr lang="en-US" altLang="zh-CN" dirty="0" smtClean="0"/>
              <a:t>Block =&gt;function, for loop, if-else, etc.</a:t>
            </a:r>
          </a:p>
          <a:p>
            <a:endParaRPr lang="en-US" altLang="zh-CN" dirty="0" smtClean="0"/>
          </a:p>
          <a:p>
            <a:endParaRPr lang="zh-CN" altLang="en-US" dirty="0"/>
          </a:p>
        </p:txBody>
      </p:sp>
      <p:pic>
        <p:nvPicPr>
          <p:cNvPr id="5" name="图片 4"/>
          <p:cNvPicPr>
            <a:picLocks noChangeAspect="1"/>
          </p:cNvPicPr>
          <p:nvPr/>
        </p:nvPicPr>
        <p:blipFill>
          <a:blip r:embed="rId3" cstate="print"/>
          <a:stretch>
            <a:fillRect/>
          </a:stretch>
        </p:blipFill>
        <p:spPr>
          <a:xfrm>
            <a:off x="1103312" y="1560449"/>
            <a:ext cx="8678486" cy="4172532"/>
          </a:xfrm>
          <a:prstGeom prst="rect">
            <a:avLst/>
          </a:prstGeom>
        </p:spPr>
      </p:pic>
    </p:spTree>
    <p:extLst>
      <p:ext uri="{BB962C8B-B14F-4D97-AF65-F5344CB8AC3E}">
        <p14:creationId xmlns="" xmlns:p14="http://schemas.microsoft.com/office/powerpoint/2010/main" val="41936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Scope – const</a:t>
            </a:r>
            <a:endParaRPr lang="en-US" dirty="0"/>
          </a:p>
        </p:txBody>
      </p:sp>
      <p:sp>
        <p:nvSpPr>
          <p:cNvPr id="3" name="Content Placeholder 2"/>
          <p:cNvSpPr>
            <a:spLocks noGrp="1"/>
          </p:cNvSpPr>
          <p:nvPr>
            <p:ph idx="1"/>
          </p:nvPr>
        </p:nvSpPr>
        <p:spPr/>
        <p:txBody>
          <a:bodyPr/>
          <a:lstStyle/>
          <a:p>
            <a:r>
              <a:rPr lang="en-US" dirty="0" smtClean="0"/>
              <a:t>Declare a </a:t>
            </a:r>
            <a:r>
              <a:rPr lang="en-US" b="1" dirty="0" smtClean="0">
                <a:solidFill>
                  <a:schemeClr val="accent2">
                    <a:lumMod val="60000"/>
                    <a:lumOff val="40000"/>
                  </a:schemeClr>
                </a:solidFill>
              </a:rPr>
              <a:t>read-only reference</a:t>
            </a:r>
            <a:r>
              <a:rPr lang="en-US" dirty="0" smtClean="0">
                <a:solidFill>
                  <a:schemeClr val="accent2">
                    <a:lumMod val="60000"/>
                    <a:lumOff val="40000"/>
                  </a:schemeClr>
                </a:solidFill>
              </a:rPr>
              <a:t> </a:t>
            </a:r>
            <a:r>
              <a:rPr lang="en-US" dirty="0" smtClean="0"/>
              <a:t>to a value</a:t>
            </a:r>
          </a:p>
          <a:p>
            <a:r>
              <a:rPr lang="en-US" dirty="0" smtClean="0"/>
              <a:t>Initialized is needed</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1192584" y="3340539"/>
            <a:ext cx="5114925"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Classed (strict mode only)</a:t>
            </a:r>
            <a:endParaRPr lang="en-US" dirty="0"/>
          </a:p>
        </p:txBody>
      </p:sp>
      <p:sp>
        <p:nvSpPr>
          <p:cNvPr id="3" name="Content Placeholder 2"/>
          <p:cNvSpPr>
            <a:spLocks noGrp="1"/>
          </p:cNvSpPr>
          <p:nvPr>
            <p:ph idx="1"/>
          </p:nvPr>
        </p:nvSpPr>
        <p:spPr/>
        <p:txBody>
          <a:bodyPr/>
          <a:lstStyle/>
          <a:p>
            <a:r>
              <a:rPr lang="en-US" dirty="0" smtClean="0"/>
              <a:t>In fact functions</a:t>
            </a:r>
          </a:p>
          <a:p>
            <a:r>
              <a:rPr lang="en-US" dirty="0" smtClean="0"/>
              <a:t>No hoisting</a:t>
            </a:r>
          </a:p>
          <a:p>
            <a:r>
              <a:rPr lang="en-US" dirty="0" smtClean="0"/>
              <a:t>Support inheritance (</a:t>
            </a:r>
            <a:r>
              <a:rPr lang="en-US" i="1" dirty="0" smtClean="0">
                <a:solidFill>
                  <a:schemeClr val="accent2">
                    <a:lumMod val="60000"/>
                    <a:lumOff val="40000"/>
                  </a:schemeClr>
                </a:solidFill>
              </a:rPr>
              <a:t>extends, super</a:t>
            </a:r>
            <a:r>
              <a:rPr lang="en-US" dirty="0" smtClean="0"/>
              <a:t>)</a:t>
            </a:r>
          </a:p>
          <a:p>
            <a:r>
              <a:rPr lang="en-US" dirty="0" smtClean="0"/>
              <a:t>Support static method</a:t>
            </a:r>
          </a:p>
          <a:p>
            <a:r>
              <a:rPr lang="en-US" dirty="0" smtClean="0"/>
              <a:t>Getter / setter</a:t>
            </a:r>
            <a:endParaRPr lang="en-US" dirty="0"/>
          </a:p>
        </p:txBody>
      </p:sp>
      <p:pic>
        <p:nvPicPr>
          <p:cNvPr id="6" name="图片 5"/>
          <p:cNvPicPr>
            <a:picLocks noChangeAspect="1"/>
          </p:cNvPicPr>
          <p:nvPr/>
        </p:nvPicPr>
        <p:blipFill>
          <a:blip r:embed="rId2" cstate="print"/>
          <a:stretch>
            <a:fillRect/>
          </a:stretch>
        </p:blipFill>
        <p:spPr>
          <a:xfrm>
            <a:off x="861533" y="1055706"/>
            <a:ext cx="5430008" cy="56776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a:t>
            </a:r>
            <a:endParaRPr lang="en-US" dirty="0"/>
          </a:p>
        </p:txBody>
      </p:sp>
      <p:sp>
        <p:nvSpPr>
          <p:cNvPr id="3" name="Content Placeholder 2"/>
          <p:cNvSpPr>
            <a:spLocks noGrp="1"/>
          </p:cNvSpPr>
          <p:nvPr>
            <p:ph idx="1"/>
          </p:nvPr>
        </p:nvSpPr>
        <p:spPr/>
        <p:txBody>
          <a:bodyPr/>
          <a:lstStyle/>
          <a:p>
            <a:r>
              <a:rPr lang="en-US" dirty="0" smtClean="0"/>
              <a:t>New primitive data type</a:t>
            </a:r>
          </a:p>
          <a:p>
            <a:r>
              <a:rPr lang="en-US" dirty="0" smtClean="0"/>
              <a:t>Unique &amp; immutable</a:t>
            </a:r>
          </a:p>
          <a:p>
            <a:r>
              <a:rPr lang="en-US" dirty="0" smtClean="0"/>
              <a:t>Can be object/map key, but in Object, can’t be found in for…in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5898" y="1902046"/>
            <a:ext cx="8726488" cy="3800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Map/Set</a:t>
            </a:r>
          </a:p>
          <a:p>
            <a:r>
              <a:rPr lang="en-US" dirty="0" err="1" smtClean="0"/>
              <a:t>WeakMap</a:t>
            </a:r>
            <a:r>
              <a:rPr lang="en-US" dirty="0" smtClean="0"/>
              <a:t>/</a:t>
            </a:r>
            <a:r>
              <a:rPr lang="en-US" dirty="0" err="1" smtClean="0"/>
              <a:t>WeakSet</a:t>
            </a:r>
            <a:endParaRPr lang="en-US" dirty="0" smtClean="0"/>
          </a:p>
          <a:p>
            <a:pPr lvl="1"/>
            <a:r>
              <a:rPr lang="en-US" dirty="0" smtClean="0"/>
              <a:t>Key is object</a:t>
            </a:r>
          </a:p>
          <a:p>
            <a:pPr lvl="1"/>
            <a:r>
              <a:rPr lang="en-US" dirty="0" smtClean="0"/>
              <a:t>Primitive date type can’t be key</a:t>
            </a:r>
          </a:p>
          <a:p>
            <a:pPr lvl="1"/>
            <a:r>
              <a:rPr lang="en-US" dirty="0" smtClean="0"/>
              <a:t>GC</a:t>
            </a:r>
            <a:endParaRPr lang="en-US" dirty="0"/>
          </a:p>
        </p:txBody>
      </p:sp>
      <p:pic>
        <p:nvPicPr>
          <p:cNvPr id="4" name="图片 3"/>
          <p:cNvPicPr>
            <a:picLocks noChangeAspect="1"/>
          </p:cNvPicPr>
          <p:nvPr/>
        </p:nvPicPr>
        <p:blipFill>
          <a:blip r:embed="rId2" cstate="print"/>
          <a:stretch>
            <a:fillRect/>
          </a:stretch>
        </p:blipFill>
        <p:spPr>
          <a:xfrm>
            <a:off x="1103312" y="2487960"/>
            <a:ext cx="5029902" cy="1533739"/>
          </a:xfrm>
          <a:prstGeom prst="rect">
            <a:avLst/>
          </a:prstGeom>
        </p:spPr>
      </p:pic>
      <p:pic>
        <p:nvPicPr>
          <p:cNvPr id="6" name="图片 5"/>
          <p:cNvPicPr>
            <a:picLocks noChangeAspect="1"/>
          </p:cNvPicPr>
          <p:nvPr/>
        </p:nvPicPr>
        <p:blipFill>
          <a:blip r:embed="rId3" cstate="print"/>
          <a:stretch>
            <a:fillRect/>
          </a:stretch>
        </p:blipFill>
        <p:spPr>
          <a:xfrm>
            <a:off x="6351662" y="2487960"/>
            <a:ext cx="5439534" cy="1295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500"/>
                                        <p:tgtEl>
                                          <p:spTgt spid="4"/>
                                        </p:tgtEl>
                                      </p:cBhvr>
                                    </p:animEffect>
                                    <p:anim calcmode="lin" valueType="num">
                                      <p:cBhvr>
                                        <p:cTn id="17" dur="500"/>
                                        <p:tgtEl>
                                          <p:spTgt spid="4"/>
                                        </p:tgtEl>
                                        <p:attrNameLst>
                                          <p:attrName>ppt_x</p:attrName>
                                        </p:attrNameLst>
                                      </p:cBhvr>
                                      <p:tavLst>
                                        <p:tav tm="0">
                                          <p:val>
                                            <p:strVal val="ppt_x"/>
                                          </p:val>
                                        </p:tav>
                                        <p:tav tm="100000">
                                          <p:val>
                                            <p:strVal val="ppt_x"/>
                                          </p:val>
                                        </p:tav>
                                      </p:tavLst>
                                    </p:anim>
                                    <p:anim calcmode="lin" valueType="num">
                                      <p:cBhvr>
                                        <p:cTn id="18" dur="500"/>
                                        <p:tgtEl>
                                          <p:spTgt spid="4"/>
                                        </p:tgtEl>
                                        <p:attrNameLst>
                                          <p:attrName>ppt_y</p:attrName>
                                        </p:attrNameLst>
                                      </p:cBhvr>
                                      <p:tavLst>
                                        <p:tav tm="0">
                                          <p:val>
                                            <p:strVal val="ppt_y"/>
                                          </p:val>
                                        </p:tav>
                                        <p:tav tm="100000">
                                          <p:val>
                                            <p:strVal val="ppt_y+.1"/>
                                          </p:val>
                                        </p:tav>
                                      </p:tavLst>
                                    </p:anim>
                                    <p:set>
                                      <p:cBhvr>
                                        <p:cTn id="19" dur="1" fill="hold">
                                          <p:stCondLst>
                                            <p:cond delay="499"/>
                                          </p:stCondLst>
                                        </p:cTn>
                                        <p:tgtEl>
                                          <p:spTgt spid="4"/>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500"/>
                                        <p:tgtEl>
                                          <p:spTgt spid="6"/>
                                        </p:tgtEl>
                                      </p:cBhvr>
                                    </p:animEffect>
                                    <p:anim calcmode="lin" valueType="num">
                                      <p:cBhvr>
                                        <p:cTn id="22" dur="500"/>
                                        <p:tgtEl>
                                          <p:spTgt spid="6"/>
                                        </p:tgtEl>
                                        <p:attrNameLst>
                                          <p:attrName>ppt_x</p:attrName>
                                        </p:attrNameLst>
                                      </p:cBhvr>
                                      <p:tavLst>
                                        <p:tav tm="0">
                                          <p:val>
                                            <p:strVal val="ppt_x"/>
                                          </p:val>
                                        </p:tav>
                                        <p:tav tm="100000">
                                          <p:val>
                                            <p:strVal val="ppt_x"/>
                                          </p:val>
                                        </p:tav>
                                      </p:tavLst>
                                    </p:anim>
                                    <p:anim calcmode="lin" valueType="num">
                                      <p:cBhvr>
                                        <p:cTn id="23" dur="500"/>
                                        <p:tgtEl>
                                          <p:spTgt spid="6"/>
                                        </p:tgtEl>
                                        <p:attrNameLst>
                                          <p:attrName>ppt_y</p:attrName>
                                        </p:attrNameLst>
                                      </p:cBhvr>
                                      <p:tavLst>
                                        <p:tav tm="0">
                                          <p:val>
                                            <p:strVal val="ppt_y"/>
                                          </p:val>
                                        </p:tav>
                                        <p:tav tm="100000">
                                          <p:val>
                                            <p:strVal val="ppt_y+.1"/>
                                          </p:val>
                                        </p:tav>
                                      </p:tavLst>
                                    </p:anim>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p:txBody>
          <a:bodyPr/>
          <a:lstStyle/>
          <a:p>
            <a:r>
              <a:rPr lang="en-US" dirty="0" smtClean="0"/>
              <a:t>Used to deferred and asynchronous computations</a:t>
            </a:r>
          </a:p>
          <a:p>
            <a:r>
              <a:rPr lang="en-US" dirty="0" smtClean="0"/>
              <a:t>A transaction with 3 state: </a:t>
            </a:r>
            <a:r>
              <a:rPr lang="en-US" i="1" dirty="0" smtClean="0"/>
              <a:t>pending, fulfilled, rejected</a:t>
            </a:r>
          </a:p>
          <a:p>
            <a:r>
              <a:rPr lang="en-US" dirty="0" smtClean="0"/>
              <a:t>Avoid callback hell</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30266" y="3472877"/>
            <a:ext cx="5200650" cy="2752725"/>
          </a:xfrm>
          <a:prstGeom prst="rect">
            <a:avLst/>
          </a:prstGeom>
          <a:noFill/>
          <a:ln w="9525">
            <a:noFill/>
            <a:miter lim="800000"/>
            <a:headEnd/>
            <a:tailEnd/>
          </a:ln>
          <a:effectLst/>
        </p:spPr>
      </p:pic>
      <p:pic>
        <p:nvPicPr>
          <p:cNvPr id="2055" name="Picture 7"/>
          <p:cNvPicPr>
            <a:picLocks noChangeAspect="1" noChangeArrowheads="1"/>
          </p:cNvPicPr>
          <p:nvPr/>
        </p:nvPicPr>
        <p:blipFill>
          <a:blip r:embed="rId3" cstate="print"/>
          <a:srcRect/>
          <a:stretch>
            <a:fillRect/>
          </a:stretch>
        </p:blipFill>
        <p:spPr bwMode="auto">
          <a:xfrm>
            <a:off x="6567183" y="3496688"/>
            <a:ext cx="5381625" cy="2705100"/>
          </a:xfrm>
          <a:prstGeom prst="rect">
            <a:avLst/>
          </a:prstGeom>
          <a:noFill/>
          <a:ln w="9525">
            <a:noFill/>
            <a:miter lim="800000"/>
            <a:headEnd/>
            <a:tailEnd/>
          </a:ln>
          <a:effectLst/>
        </p:spPr>
      </p:pic>
      <p:pic>
        <p:nvPicPr>
          <p:cNvPr id="32770" name="Picture 2" descr="https://mdn.mozillademos.org/files/8633/promises.png"/>
          <p:cNvPicPr>
            <a:picLocks noChangeAspect="1" noChangeArrowheads="1"/>
          </p:cNvPicPr>
          <p:nvPr/>
        </p:nvPicPr>
        <p:blipFill>
          <a:blip r:embed="rId4" cstate="print"/>
          <a:srcRect/>
          <a:stretch>
            <a:fillRect/>
          </a:stretch>
        </p:blipFill>
        <p:spPr bwMode="auto">
          <a:xfrm>
            <a:off x="1127849" y="2961632"/>
            <a:ext cx="7629525" cy="28289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2770"/>
                                        </p:tgtEl>
                                        <p:attrNameLst>
                                          <p:attrName>ppt_x</p:attrName>
                                        </p:attrNameLst>
                                      </p:cBhvr>
                                      <p:tavLst>
                                        <p:tav tm="0">
                                          <p:val>
                                            <p:strVal val="ppt_x"/>
                                          </p:val>
                                        </p:tav>
                                        <p:tav tm="100000">
                                          <p:val>
                                            <p:strVal val="ppt_x"/>
                                          </p:val>
                                        </p:tav>
                                      </p:tavLst>
                                    </p:anim>
                                    <p:anim calcmode="lin" valueType="num">
                                      <p:cBhvr additive="base">
                                        <p:cTn id="13" dur="500"/>
                                        <p:tgtEl>
                                          <p:spTgt spid="32770"/>
                                        </p:tgtEl>
                                        <p:attrNameLst>
                                          <p:attrName>ppt_y</p:attrName>
                                        </p:attrNameLst>
                                      </p:cBhvr>
                                      <p:tavLst>
                                        <p:tav tm="0">
                                          <p:val>
                                            <p:strVal val="ppt_y"/>
                                          </p:val>
                                        </p:tav>
                                        <p:tav tm="100000">
                                          <p:val>
                                            <p:strVal val="1+ppt_h/2"/>
                                          </p:val>
                                        </p:tav>
                                      </p:tavLst>
                                    </p:anim>
                                    <p:set>
                                      <p:cBhvr>
                                        <p:cTn id="14" dur="1" fill="hold">
                                          <p:stCondLst>
                                            <p:cond delay="499"/>
                                          </p:stCondLst>
                                        </p:cTn>
                                        <p:tgtEl>
                                          <p:spTgt spid="3277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500" fill="hold"/>
                                        <p:tgtEl>
                                          <p:spTgt spid="2055"/>
                                        </p:tgtEl>
                                        <p:attrNameLst>
                                          <p:attrName>ppt_x</p:attrName>
                                        </p:attrNameLst>
                                      </p:cBhvr>
                                      <p:tavLst>
                                        <p:tav tm="0">
                                          <p:val>
                                            <p:strVal val="#ppt_x"/>
                                          </p:val>
                                        </p:tav>
                                        <p:tav tm="100000">
                                          <p:val>
                                            <p:strVal val="#ppt_x"/>
                                          </p:val>
                                        </p:tav>
                                      </p:tavLst>
                                    </p:anim>
                                    <p:anim calcmode="lin" valueType="num">
                                      <p:cBhvr additive="base">
                                        <p:cTn id="26"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a:t>
            </a:r>
            <a:endParaRPr lang="en-US" dirty="0"/>
          </a:p>
        </p:txBody>
      </p:sp>
      <p:sp>
        <p:nvSpPr>
          <p:cNvPr id="3" name="Content Placeholder 2"/>
          <p:cNvSpPr>
            <a:spLocks noGrp="1"/>
          </p:cNvSpPr>
          <p:nvPr>
            <p:ph idx="1"/>
          </p:nvPr>
        </p:nvSpPr>
        <p:spPr/>
        <p:txBody>
          <a:bodyPr/>
          <a:lstStyle/>
          <a:p>
            <a:r>
              <a:rPr lang="en-US" dirty="0" smtClean="0"/>
              <a:t>([parameters]) </a:t>
            </a:r>
            <a:r>
              <a:rPr lang="en-US" dirty="0" smtClean="0">
                <a:solidFill>
                  <a:schemeClr val="accent1">
                    <a:lumMod val="60000"/>
                    <a:lumOff val="40000"/>
                  </a:schemeClr>
                </a:solidFill>
              </a:rPr>
              <a:t>=&gt;</a:t>
            </a:r>
            <a:r>
              <a:rPr lang="en-US" dirty="0" smtClean="0"/>
              <a:t> {function body}</a:t>
            </a:r>
          </a:p>
          <a:p>
            <a:r>
              <a:rPr lang="en-US" dirty="0" smtClean="0"/>
              <a:t>Share parent </a:t>
            </a:r>
            <a:r>
              <a:rPr lang="en-US" b="1" dirty="0" smtClean="0">
                <a:solidFill>
                  <a:schemeClr val="accent2">
                    <a:lumMod val="60000"/>
                    <a:lumOff val="40000"/>
                  </a:schemeClr>
                </a:solidFill>
              </a:rPr>
              <a:t>this</a:t>
            </a:r>
            <a:endParaRPr lang="en-US" b="1" dirty="0">
              <a:solidFill>
                <a:schemeClr val="accent2">
                  <a:lumMod val="60000"/>
                  <a:lumOff val="40000"/>
                </a:schemeClr>
              </a:solidFill>
            </a:endParaRPr>
          </a:p>
        </p:txBody>
      </p:sp>
      <p:pic>
        <p:nvPicPr>
          <p:cNvPr id="3075" name="Picture 3"/>
          <p:cNvPicPr>
            <a:picLocks noChangeAspect="1" noChangeArrowheads="1"/>
          </p:cNvPicPr>
          <p:nvPr/>
        </p:nvPicPr>
        <p:blipFill>
          <a:blip r:embed="rId3" cstate="print"/>
          <a:srcRect/>
          <a:stretch>
            <a:fillRect/>
          </a:stretch>
        </p:blipFill>
        <p:spPr bwMode="auto">
          <a:xfrm>
            <a:off x="1163941" y="2908875"/>
            <a:ext cx="5773738" cy="36861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MEAN stack</a:t>
            </a:r>
          </a:p>
        </p:txBody>
      </p:sp>
      <p:sp>
        <p:nvSpPr>
          <p:cNvPr id="3" name="Content Placeholder 2"/>
          <p:cNvSpPr>
            <a:spLocks noGrp="1"/>
          </p:cNvSpPr>
          <p:nvPr>
            <p:ph idx="1"/>
          </p:nvPr>
        </p:nvSpPr>
        <p:spPr/>
        <p:txBody>
          <a:bodyPr/>
          <a:lstStyle/>
          <a:p>
            <a:r>
              <a:rPr lang="en-US" dirty="0" err="1" smtClean="0">
                <a:hlinkClick r:id="rId2"/>
              </a:rPr>
              <a:t>MongoDB</a:t>
            </a:r>
            <a:r>
              <a:rPr lang="en-US" dirty="0" smtClean="0"/>
              <a:t> as the database</a:t>
            </a:r>
          </a:p>
          <a:p>
            <a:r>
              <a:rPr lang="en-US" dirty="0" smtClean="0">
                <a:hlinkClick r:id="rId3"/>
              </a:rPr>
              <a:t>Express</a:t>
            </a:r>
            <a:r>
              <a:rPr lang="en-US" dirty="0" smtClean="0"/>
              <a:t> as the web framework</a:t>
            </a:r>
          </a:p>
          <a:p>
            <a:r>
              <a:rPr lang="en-US" dirty="0" err="1" smtClean="0">
                <a:hlinkClick r:id="rId4"/>
              </a:rPr>
              <a:t>AngularJS</a:t>
            </a:r>
            <a:r>
              <a:rPr lang="en-US" dirty="0" smtClean="0"/>
              <a:t> as the frontend framework, and</a:t>
            </a:r>
          </a:p>
          <a:p>
            <a:r>
              <a:rPr lang="en-US" dirty="0" smtClean="0">
                <a:hlinkClick r:id="rId5"/>
              </a:rPr>
              <a:t>Node.js</a:t>
            </a:r>
            <a:r>
              <a:rPr lang="en-US" dirty="0" smtClean="0"/>
              <a:t> as the server platform</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Strings</a:t>
            </a:r>
            <a:endParaRPr lang="en-US" dirty="0"/>
          </a:p>
        </p:txBody>
      </p:sp>
      <p:sp>
        <p:nvSpPr>
          <p:cNvPr id="3" name="Content Placeholder 2"/>
          <p:cNvSpPr>
            <a:spLocks noGrp="1"/>
          </p:cNvSpPr>
          <p:nvPr>
            <p:ph idx="1"/>
          </p:nvPr>
        </p:nvSpPr>
        <p:spPr/>
        <p:txBody>
          <a:bodyPr/>
          <a:lstStyle/>
          <a:p>
            <a:r>
              <a:rPr lang="en-US" dirty="0" smtClean="0"/>
              <a:t>Declared by </a:t>
            </a:r>
            <a:r>
              <a:rPr lang="en-US" b="1" dirty="0" smtClean="0">
                <a:solidFill>
                  <a:schemeClr val="accent2">
                    <a:lumMod val="60000"/>
                    <a:lumOff val="40000"/>
                  </a:schemeClr>
                </a:solidFill>
              </a:rPr>
              <a:t>` `</a:t>
            </a:r>
          </a:p>
          <a:p>
            <a:r>
              <a:rPr lang="en-US" dirty="0" smtClean="0"/>
              <a:t>Support expression </a:t>
            </a:r>
            <a:r>
              <a:rPr lang="en-US" b="1" i="1" dirty="0" smtClean="0">
                <a:solidFill>
                  <a:schemeClr val="accent2">
                    <a:lumMod val="60000"/>
                    <a:lumOff val="40000"/>
                  </a:schemeClr>
                </a:solidFill>
              </a:rPr>
              <a:t>${ expression }</a:t>
            </a:r>
            <a:endParaRPr lang="en-US" b="1" dirty="0">
              <a:solidFill>
                <a:schemeClr val="accent2">
                  <a:lumMod val="60000"/>
                  <a:lumOff val="40000"/>
                </a:schemeClr>
              </a:solidFill>
            </a:endParaRPr>
          </a:p>
        </p:txBody>
      </p:sp>
      <p:pic>
        <p:nvPicPr>
          <p:cNvPr id="4098" name="Picture 2"/>
          <p:cNvPicPr>
            <a:picLocks noChangeAspect="1" noChangeArrowheads="1"/>
          </p:cNvPicPr>
          <p:nvPr/>
        </p:nvPicPr>
        <p:blipFill>
          <a:blip r:embed="rId2" cstate="print"/>
          <a:srcRect/>
          <a:stretch>
            <a:fillRect/>
          </a:stretch>
        </p:blipFill>
        <p:spPr bwMode="auto">
          <a:xfrm>
            <a:off x="1204068" y="3044859"/>
            <a:ext cx="5888038" cy="2752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http://es6.ruanyifeng.com/</a:t>
            </a:r>
            <a:endParaRPr lang="en-US" dirty="0" smtClean="0"/>
          </a:p>
          <a:p>
            <a:r>
              <a:rPr lang="en-US" dirty="0" smtClean="0">
                <a:hlinkClick r:id="rId3"/>
              </a:rPr>
              <a:t>https://developer.mozilla.org/zh-CN/docs/Web/JavaScript/Reference</a:t>
            </a:r>
            <a:r>
              <a:rPr lang="en-US" dirty="0" smtClean="0"/>
              <a: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Standard</a:t>
            </a:r>
            <a:endParaRPr lang="en-US" dirty="0"/>
          </a:p>
        </p:txBody>
      </p:sp>
      <p:sp>
        <p:nvSpPr>
          <p:cNvPr id="3" name="Subtitle 2"/>
          <p:cNvSpPr>
            <a:spLocks noGrp="1"/>
          </p:cNvSpPr>
          <p:nvPr>
            <p:ph type="subTitle" idx="1"/>
          </p:nvPr>
        </p:nvSpPr>
        <p:spPr>
          <a:xfrm>
            <a:off x="8590416" y="4973323"/>
            <a:ext cx="3601584" cy="861420"/>
          </a:xfrm>
        </p:spPr>
        <p:txBody>
          <a:bodyPr/>
          <a:lstStyle/>
          <a:p>
            <a:r>
              <a:rPr lang="en-US" dirty="0" smtClean="0"/>
              <a:t>Jack y </a:t>
            </a:r>
            <a:r>
              <a:rPr lang="en-US" dirty="0" err="1" smtClean="0"/>
              <a:t>yu</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a:t>
            </a:r>
            <a:endParaRPr lang="en-US" dirty="0"/>
          </a:p>
        </p:txBody>
      </p:sp>
      <p:sp>
        <p:nvSpPr>
          <p:cNvPr id="3" name="Content Placeholder 2"/>
          <p:cNvSpPr>
            <a:spLocks noGrp="1"/>
          </p:cNvSpPr>
          <p:nvPr>
            <p:ph idx="1"/>
          </p:nvPr>
        </p:nvSpPr>
        <p:spPr/>
        <p:txBody>
          <a:bodyPr/>
          <a:lstStyle/>
          <a:p>
            <a:r>
              <a:rPr lang="en-US" dirty="0" smtClean="0"/>
              <a:t>JavaScript no module system. There is no native support for confined area or dependency management.</a:t>
            </a:r>
          </a:p>
          <a:p>
            <a:r>
              <a:rPr lang="en-US" dirty="0" smtClean="0"/>
              <a:t>JavaScript no standard library. In addition to some of the core library, no file system API, no IO API, etc..</a:t>
            </a:r>
          </a:p>
          <a:p>
            <a:r>
              <a:rPr lang="en-US" dirty="0" smtClean="0"/>
              <a:t>JavaScript no standard interface. No uniform interface, such as Server Web or database.</a:t>
            </a:r>
          </a:p>
          <a:p>
            <a:r>
              <a:rPr lang="en-US" dirty="0" smtClean="0"/>
              <a:t>JavaScript no package management system. Can not automatically load and install dependency.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CommonJS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hlinkClick r:id="rId3"/>
              </a:rPr>
              <a:t>Modules</a:t>
            </a:r>
            <a:endParaRPr lang="en-US" dirty="0" smtClean="0"/>
          </a:p>
          <a:p>
            <a:pPr fontAlgn="base"/>
            <a:r>
              <a:rPr lang="en-US" dirty="0" smtClean="0">
                <a:hlinkClick r:id="rId4"/>
              </a:rPr>
              <a:t>Binary</a:t>
            </a:r>
            <a:r>
              <a:rPr lang="en-US" dirty="0" smtClean="0"/>
              <a:t> strings and buffers</a:t>
            </a:r>
          </a:p>
          <a:p>
            <a:pPr fontAlgn="base"/>
            <a:r>
              <a:rPr lang="en-US" dirty="0" err="1" smtClean="0"/>
              <a:t>Charset</a:t>
            </a:r>
            <a:r>
              <a:rPr lang="en-US" dirty="0" smtClean="0"/>
              <a:t> </a:t>
            </a:r>
            <a:r>
              <a:rPr lang="en-US" dirty="0" smtClean="0">
                <a:hlinkClick r:id="rId5"/>
              </a:rPr>
              <a:t>encodings</a:t>
            </a:r>
            <a:endParaRPr lang="en-US" dirty="0" smtClean="0"/>
          </a:p>
          <a:p>
            <a:pPr fontAlgn="base"/>
            <a:r>
              <a:rPr lang="en-US" dirty="0" smtClean="0"/>
              <a:t>Binary, buffered, and textual input and output (</a:t>
            </a:r>
            <a:r>
              <a:rPr lang="en-US" dirty="0" err="1" smtClean="0">
                <a:hlinkClick r:id="rId6"/>
              </a:rPr>
              <a:t>io</a:t>
            </a:r>
            <a:r>
              <a:rPr lang="en-US" dirty="0" smtClean="0"/>
              <a:t>) streams</a:t>
            </a:r>
          </a:p>
          <a:p>
            <a:pPr fontAlgn="base"/>
            <a:r>
              <a:rPr lang="en-US" dirty="0" smtClean="0">
                <a:hlinkClick r:id="rId7"/>
              </a:rPr>
              <a:t>System</a:t>
            </a:r>
            <a:r>
              <a:rPr lang="en-US" dirty="0" smtClean="0"/>
              <a:t> process arguments, environment, and streams</a:t>
            </a:r>
          </a:p>
          <a:p>
            <a:pPr fontAlgn="base"/>
            <a:r>
              <a:rPr lang="en-US" dirty="0" smtClean="0">
                <a:hlinkClick r:id="rId8"/>
              </a:rPr>
              <a:t>File system</a:t>
            </a:r>
            <a:r>
              <a:rPr lang="en-US" dirty="0" smtClean="0"/>
              <a:t> interface</a:t>
            </a:r>
          </a:p>
          <a:p>
            <a:pPr fontAlgn="base"/>
            <a:r>
              <a:rPr lang="en-US" dirty="0" smtClean="0">
                <a:hlinkClick r:id="rId9"/>
              </a:rPr>
              <a:t>Socket</a:t>
            </a:r>
            <a:r>
              <a:rPr lang="en-US" dirty="0" smtClean="0"/>
              <a:t> streams</a:t>
            </a:r>
          </a:p>
          <a:p>
            <a:pPr fontAlgn="base"/>
            <a:r>
              <a:rPr lang="en-US" dirty="0" smtClean="0">
                <a:hlinkClick r:id="rId10"/>
              </a:rPr>
              <a:t>Unit test</a:t>
            </a:r>
            <a:r>
              <a:rPr lang="en-US" dirty="0" smtClean="0"/>
              <a:t> assertions, running, and reporting</a:t>
            </a:r>
          </a:p>
          <a:p>
            <a:pPr fontAlgn="base"/>
            <a:r>
              <a:rPr lang="en-US" dirty="0" smtClean="0"/>
              <a:t>Web server gateway interface, </a:t>
            </a:r>
            <a:r>
              <a:rPr lang="en-US" dirty="0" smtClean="0">
                <a:hlinkClick r:id="rId11"/>
              </a:rPr>
              <a:t>JSGI</a:t>
            </a:r>
            <a:endParaRPr lang="en-US" dirty="0" smtClean="0"/>
          </a:p>
          <a:p>
            <a:pPr fontAlgn="base"/>
            <a:r>
              <a:rPr lang="en-US" dirty="0" smtClean="0"/>
              <a:t>Local and remote </a:t>
            </a:r>
            <a:r>
              <a:rPr lang="en-US" dirty="0" smtClean="0">
                <a:hlinkClick r:id="rId12"/>
              </a:rPr>
              <a:t>packages</a:t>
            </a:r>
            <a:r>
              <a:rPr lang="en-US" dirty="0" smtClean="0"/>
              <a:t> and package management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a:t>
            </a:r>
            <a:endParaRPr lang="en-US" dirty="0"/>
          </a:p>
        </p:txBody>
      </p:sp>
      <p:sp>
        <p:nvSpPr>
          <p:cNvPr id="3" name="Content Placeholder 2"/>
          <p:cNvSpPr>
            <a:spLocks noGrp="1"/>
          </p:cNvSpPr>
          <p:nvPr>
            <p:ph idx="1"/>
          </p:nvPr>
        </p:nvSpPr>
        <p:spPr/>
        <p:txBody>
          <a:bodyPr>
            <a:normAutofit/>
          </a:bodyPr>
          <a:lstStyle/>
          <a:p>
            <a:r>
              <a:rPr lang="en-US" altLang="zh-CN" dirty="0" err="1" smtClean="0"/>
              <a:t>NativeModule</a:t>
            </a:r>
            <a:r>
              <a:rPr lang="en-US" altLang="zh-CN" dirty="0" smtClean="0"/>
              <a:t>  (</a:t>
            </a:r>
            <a:r>
              <a:rPr lang="en-US" altLang="zh-CN" dirty="0" err="1" smtClean="0"/>
              <a:t>http,fs</a:t>
            </a:r>
            <a:r>
              <a:rPr lang="en-US" altLang="zh-CN" dirty="0" smtClean="0"/>
              <a:t>)</a:t>
            </a:r>
          </a:p>
          <a:p>
            <a:r>
              <a:rPr lang="en-US" altLang="zh-CN" dirty="0" err="1" smtClean="0"/>
              <a:t>FileModule</a:t>
            </a:r>
            <a:endParaRPr lang="en-US" dirty="0" smtClean="0"/>
          </a:p>
          <a:p>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1242028" y="3154582"/>
            <a:ext cx="5210841" cy="27259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a:t>
            </a:r>
            <a:endParaRPr lang="en-US" dirty="0"/>
          </a:p>
        </p:txBody>
      </p:sp>
      <p:sp>
        <p:nvSpPr>
          <p:cNvPr id="3" name="Content Placeholder 2"/>
          <p:cNvSpPr>
            <a:spLocks noGrp="1"/>
          </p:cNvSpPr>
          <p:nvPr>
            <p:ph idx="1"/>
          </p:nvPr>
        </p:nvSpPr>
        <p:spPr/>
        <p:txBody>
          <a:bodyPr>
            <a:normAutofit/>
          </a:bodyPr>
          <a:lstStyle/>
          <a:p>
            <a:r>
              <a:rPr lang="en-US" dirty="0" smtClean="0"/>
              <a:t>Module Introducing and loading</a:t>
            </a:r>
          </a:p>
          <a:p>
            <a:endParaRPr lang="en-US" dirty="0" smtClean="0"/>
          </a:p>
          <a:p>
            <a:endParaRPr lang="en-US" dirty="0" smtClean="0"/>
          </a:p>
          <a:p>
            <a:endParaRPr lang="en-US" dirty="0" smtClean="0"/>
          </a:p>
          <a:p>
            <a:endParaRPr lang="en-US" dirty="0" smtClean="0"/>
          </a:p>
          <a:p>
            <a:endParaRPr lang="en-US" dirty="0" smtClean="0"/>
          </a:p>
        </p:txBody>
      </p:sp>
      <p:pic>
        <p:nvPicPr>
          <p:cNvPr id="2055" name="Picture 7"/>
          <p:cNvPicPr>
            <a:picLocks noChangeAspect="1" noChangeArrowheads="1"/>
          </p:cNvPicPr>
          <p:nvPr/>
        </p:nvPicPr>
        <p:blipFill>
          <a:blip r:embed="rId3" cstate="print"/>
          <a:srcRect/>
          <a:stretch>
            <a:fillRect/>
          </a:stretch>
        </p:blipFill>
        <p:spPr bwMode="auto">
          <a:xfrm>
            <a:off x="1216572" y="2721851"/>
            <a:ext cx="3689732" cy="399721"/>
          </a:xfrm>
          <a:prstGeom prst="rect">
            <a:avLst/>
          </a:prstGeom>
          <a:noFill/>
          <a:ln w="9525">
            <a:noFill/>
            <a:miter lim="800000"/>
            <a:headEnd/>
            <a:tailEnd/>
          </a:ln>
        </p:spPr>
      </p:pic>
      <p:pic>
        <p:nvPicPr>
          <p:cNvPr id="2057" name="Picture 9"/>
          <p:cNvPicPr>
            <a:picLocks noChangeAspect="1" noChangeArrowheads="1"/>
          </p:cNvPicPr>
          <p:nvPr/>
        </p:nvPicPr>
        <p:blipFill>
          <a:blip r:embed="rId4" cstate="print"/>
          <a:srcRect/>
          <a:stretch>
            <a:fillRect/>
          </a:stretch>
        </p:blipFill>
        <p:spPr bwMode="auto">
          <a:xfrm>
            <a:off x="1221335" y="3611781"/>
            <a:ext cx="5478853" cy="834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Module—Find File Strategy</a:t>
            </a:r>
            <a:endParaRPr lang="en-US" dirty="0"/>
          </a:p>
        </p:txBody>
      </p:sp>
      <p:pic>
        <p:nvPicPr>
          <p:cNvPr id="6" name="Content Placeholder 5" descr="findFile.jpg"/>
          <p:cNvPicPr>
            <a:picLocks noGrp="1" noChangeAspect="1"/>
          </p:cNvPicPr>
          <p:nvPr>
            <p:ph idx="1"/>
          </p:nvPr>
        </p:nvPicPr>
        <p:blipFill>
          <a:blip r:embed="rId3" cstate="print"/>
          <a:stretch>
            <a:fillRect/>
          </a:stretch>
        </p:blipFill>
        <p:spPr>
          <a:xfrm>
            <a:off x="3875315" y="1146698"/>
            <a:ext cx="3407228" cy="5743923"/>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Module—Load Module</a:t>
            </a:r>
            <a:endParaRPr lang="en-US" dirty="0"/>
          </a:p>
        </p:txBody>
      </p:sp>
      <p:pic>
        <p:nvPicPr>
          <p:cNvPr id="6" name="Content Placeholder 5" descr="loadModule.jpg"/>
          <p:cNvPicPr>
            <a:picLocks noGrp="1" noChangeAspect="1"/>
          </p:cNvPicPr>
          <p:nvPr>
            <p:ph idx="1"/>
          </p:nvPr>
        </p:nvPicPr>
        <p:blipFill>
          <a:blip r:embed="rId3" cstate="print"/>
          <a:stretch>
            <a:fillRect/>
          </a:stretch>
        </p:blipFill>
        <p:spPr>
          <a:xfrm>
            <a:off x="3211286" y="1182405"/>
            <a:ext cx="4452257" cy="5586235"/>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a:t>
            </a:r>
            <a:endParaRPr lang="en-US" dirty="0"/>
          </a:p>
        </p:txBody>
      </p:sp>
      <p:sp>
        <p:nvSpPr>
          <p:cNvPr id="3" name="Content Placeholder 2"/>
          <p:cNvSpPr>
            <a:spLocks noGrp="1"/>
          </p:cNvSpPr>
          <p:nvPr>
            <p:ph idx="1"/>
          </p:nvPr>
        </p:nvSpPr>
        <p:spPr/>
        <p:txBody>
          <a:bodyPr/>
          <a:lstStyle/>
          <a:p>
            <a:r>
              <a:rPr lang="en-US" altLang="zh-CN" dirty="0" smtClean="0"/>
              <a:t>Module compilation</a:t>
            </a:r>
          </a:p>
          <a:p>
            <a:r>
              <a:rPr lang="en-US" dirty="0" err="1" smtClean="0"/>
              <a:t>NodeJS</a:t>
            </a:r>
            <a:r>
              <a:rPr lang="zh-CN" altLang="en-US" dirty="0" smtClean="0"/>
              <a:t> </a:t>
            </a:r>
            <a:r>
              <a:rPr lang="en-US" altLang="zh-CN" dirty="0" smtClean="0"/>
              <a:t>will package the </a:t>
            </a:r>
            <a:r>
              <a:rPr lang="en-US" dirty="0" smtClean="0"/>
              <a:t>J</a:t>
            </a:r>
            <a:r>
              <a:rPr lang="en-US" altLang="zh-CN" dirty="0" smtClean="0"/>
              <a:t>ava</a:t>
            </a:r>
            <a:r>
              <a:rPr lang="en-US" dirty="0" smtClean="0"/>
              <a:t>Script</a:t>
            </a:r>
            <a:r>
              <a:rPr lang="zh-CN" altLang="en-US" dirty="0" smtClean="0"/>
              <a:t> </a:t>
            </a:r>
            <a:r>
              <a:rPr lang="en-US" altLang="zh-CN" dirty="0" smtClean="0"/>
              <a:t>with below code ‘</a:t>
            </a:r>
            <a:r>
              <a:rPr lang="en-US" b="1" dirty="0" smtClean="0">
                <a:solidFill>
                  <a:srgbClr val="FF0000"/>
                </a:solidFill>
              </a:rPr>
              <a:t>(function (exports, require, module, __filename, __</a:t>
            </a:r>
            <a:r>
              <a:rPr lang="en-US" b="1" dirty="0" err="1" smtClean="0">
                <a:solidFill>
                  <a:srgbClr val="FF0000"/>
                </a:solidFill>
              </a:rPr>
              <a:t>dirname</a:t>
            </a:r>
            <a:r>
              <a:rPr lang="en-US" b="1" dirty="0" smtClean="0">
                <a:solidFill>
                  <a:srgbClr val="FF0000"/>
                </a:solidFill>
              </a:rPr>
              <a:t>) {\n</a:t>
            </a:r>
            <a:r>
              <a:rPr lang="en-US" dirty="0" smtClean="0"/>
              <a:t>’ in the head and </a:t>
            </a:r>
            <a:r>
              <a:rPr lang="en-US" altLang="zh-CN" dirty="0" smtClean="0"/>
              <a:t>‘</a:t>
            </a:r>
            <a:r>
              <a:rPr lang="en-US" b="1" dirty="0" smtClean="0">
                <a:solidFill>
                  <a:srgbClr val="FF0000"/>
                </a:solidFill>
              </a:rPr>
              <a:t>\n});</a:t>
            </a:r>
            <a:r>
              <a:rPr lang="en-US" dirty="0" smtClean="0"/>
              <a:t>’</a:t>
            </a:r>
            <a:r>
              <a:rPr lang="en-US" dirty="0" smtClean="0">
                <a:solidFill>
                  <a:srgbClr val="FF0000"/>
                </a:solidFill>
              </a:rPr>
              <a:t> </a:t>
            </a:r>
            <a:r>
              <a:rPr lang="en-US" dirty="0" smtClean="0"/>
              <a:t>in the end</a:t>
            </a:r>
          </a:p>
          <a:p>
            <a:r>
              <a:rPr lang="en-US" altLang="zh-CN" dirty="0" smtClean="0"/>
              <a:t>Variable scope isolation between module files</a:t>
            </a:r>
          </a:p>
          <a:p>
            <a:r>
              <a:rPr lang="en-US" dirty="0" smtClean="0"/>
              <a:t>Independent of each other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advantages of MEAN stack</a:t>
            </a:r>
            <a:br>
              <a:rPr lang="en-US" dirty="0" smtClean="0"/>
            </a:br>
            <a:endParaRPr lang="en-US" dirty="0"/>
          </a:p>
        </p:txBody>
      </p:sp>
      <p:sp>
        <p:nvSpPr>
          <p:cNvPr id="3" name="Content Placeholder 2"/>
          <p:cNvSpPr>
            <a:spLocks noGrp="1"/>
          </p:cNvSpPr>
          <p:nvPr>
            <p:ph idx="1"/>
          </p:nvPr>
        </p:nvSpPr>
        <p:spPr/>
        <p:txBody>
          <a:bodyPr/>
          <a:lstStyle/>
          <a:p>
            <a:r>
              <a:rPr lang="en-US" dirty="0" smtClean="0"/>
              <a:t>Support for the </a:t>
            </a:r>
            <a:r>
              <a:rPr lang="en-US" dirty="0" smtClean="0">
                <a:hlinkClick r:id="rId3"/>
              </a:rPr>
              <a:t>MVC pattern</a:t>
            </a:r>
            <a:endParaRPr lang="en-US" dirty="0" smtClean="0"/>
          </a:p>
          <a:p>
            <a:r>
              <a:rPr lang="en-US" dirty="0" smtClean="0">
                <a:hlinkClick r:id="rId4"/>
              </a:rPr>
              <a:t>JSON</a:t>
            </a:r>
            <a:r>
              <a:rPr lang="en-US" dirty="0" smtClean="0"/>
              <a:t> is used for transferring data</a:t>
            </a:r>
          </a:p>
          <a:p>
            <a:r>
              <a:rPr lang="en-US" dirty="0" err="1" smtClean="0"/>
              <a:t>Node.js's</a:t>
            </a:r>
            <a:r>
              <a:rPr lang="en-US" dirty="0" smtClean="0"/>
              <a:t> huge module library(200k+)</a:t>
            </a:r>
          </a:p>
          <a:p>
            <a:r>
              <a:rPr lang="en-US" dirty="0" smtClean="0"/>
              <a:t>Open source</a:t>
            </a:r>
          </a:p>
          <a:p>
            <a:r>
              <a:rPr lang="en-US" dirty="0" smtClean="0"/>
              <a:t>Single language is used in the whole application</a:t>
            </a:r>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lstStyle/>
          <a:p>
            <a:r>
              <a:rPr lang="en-US" dirty="0" err="1" smtClean="0"/>
              <a:t>package.json</a:t>
            </a:r>
            <a:endParaRPr lang="en-US" dirty="0" smtClean="0"/>
          </a:p>
          <a:p>
            <a:r>
              <a:rPr lang="en-US" dirty="0" smtClean="0"/>
              <a:t>bin </a:t>
            </a:r>
          </a:p>
          <a:p>
            <a:r>
              <a:rPr lang="en-US" dirty="0" smtClean="0"/>
              <a:t>lib </a:t>
            </a:r>
          </a:p>
          <a:p>
            <a:r>
              <a:rPr lang="en-US" dirty="0" smtClean="0"/>
              <a:t>doc </a:t>
            </a:r>
          </a:p>
          <a:p>
            <a:r>
              <a:rPr lang="en-US" dirty="0" smtClean="0"/>
              <a:t>test</a:t>
            </a:r>
            <a:endParaRPr lang="en-US" dirty="0"/>
          </a:p>
        </p:txBody>
      </p:sp>
      <p:pic>
        <p:nvPicPr>
          <p:cNvPr id="4" name="Picture 3" descr="package.json.jpg"/>
          <p:cNvPicPr>
            <a:picLocks noChangeAspect="1"/>
          </p:cNvPicPr>
          <p:nvPr/>
        </p:nvPicPr>
        <p:blipFill>
          <a:blip r:embed="rId3" cstate="print"/>
          <a:stretch>
            <a:fillRect/>
          </a:stretch>
        </p:blipFill>
        <p:spPr>
          <a:xfrm>
            <a:off x="4702628" y="207406"/>
            <a:ext cx="5505700" cy="6650594"/>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sz="2000" dirty="0"/>
          </a:p>
        </p:txBody>
      </p:sp>
      <p:sp>
        <p:nvSpPr>
          <p:cNvPr id="3" name="Content Placeholder 2"/>
          <p:cNvSpPr>
            <a:spLocks noGrp="1"/>
          </p:cNvSpPr>
          <p:nvPr>
            <p:ph idx="1"/>
          </p:nvPr>
        </p:nvSpPr>
        <p:spPr/>
        <p:txBody>
          <a:bodyPr>
            <a:normAutofit fontScale="77500" lnSpcReduction="20000"/>
          </a:bodyPr>
          <a:lstStyle/>
          <a:p>
            <a:r>
              <a:rPr lang="en-US" altLang="zh-CN" dirty="0" smtClean="0"/>
              <a:t>name</a:t>
            </a:r>
          </a:p>
          <a:p>
            <a:r>
              <a:rPr lang="en-US" dirty="0" smtClean="0"/>
              <a:t>description</a:t>
            </a:r>
          </a:p>
          <a:p>
            <a:r>
              <a:rPr lang="en-US" dirty="0" smtClean="0"/>
              <a:t>version</a:t>
            </a:r>
          </a:p>
          <a:p>
            <a:r>
              <a:rPr lang="en-US" dirty="0" smtClean="0">
                <a:solidFill>
                  <a:srgbClr val="FF0000"/>
                </a:solidFill>
              </a:rPr>
              <a:t>author</a:t>
            </a:r>
          </a:p>
          <a:p>
            <a:r>
              <a:rPr lang="en-US" dirty="0" smtClean="0"/>
              <a:t>contributions</a:t>
            </a:r>
          </a:p>
          <a:p>
            <a:r>
              <a:rPr lang="en-US" dirty="0" smtClean="0"/>
              <a:t>dependencies</a:t>
            </a:r>
          </a:p>
          <a:p>
            <a:r>
              <a:rPr lang="en-US" dirty="0" err="1" smtClean="0">
                <a:solidFill>
                  <a:srgbClr val="FF0000"/>
                </a:solidFill>
              </a:rPr>
              <a:t>devDependencies</a:t>
            </a:r>
            <a:endParaRPr lang="en-US" dirty="0" smtClean="0">
              <a:solidFill>
                <a:srgbClr val="FF0000"/>
              </a:solidFill>
            </a:endParaRPr>
          </a:p>
          <a:p>
            <a:r>
              <a:rPr lang="en-US" dirty="0" smtClean="0"/>
              <a:t>keywords</a:t>
            </a:r>
          </a:p>
          <a:p>
            <a:r>
              <a:rPr lang="en-US" dirty="0" smtClean="0"/>
              <a:t>repository</a:t>
            </a:r>
          </a:p>
          <a:p>
            <a:r>
              <a:rPr lang="en-US" dirty="0" smtClean="0">
                <a:solidFill>
                  <a:srgbClr val="FF0000"/>
                </a:solidFill>
              </a:rPr>
              <a:t>main</a:t>
            </a:r>
          </a:p>
          <a:p>
            <a:r>
              <a:rPr lang="en-US" dirty="0" smtClean="0">
                <a:solidFill>
                  <a:srgbClr val="FF0000"/>
                </a:solidFill>
              </a:rPr>
              <a:t>bin</a:t>
            </a:r>
          </a:p>
          <a:p>
            <a:r>
              <a:rPr lang="en-US" dirty="0" smtClean="0"/>
              <a:t>scripts</a:t>
            </a:r>
          </a:p>
          <a:p>
            <a:r>
              <a:rPr lang="en-US" altLang="zh-CN" dirty="0" smtClean="0"/>
              <a:t>e</a:t>
            </a:r>
            <a:r>
              <a:rPr lang="en-US" dirty="0" smtClean="0"/>
              <a:t>ngines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a:t>
            </a:r>
            <a:endParaRPr lang="en-US" dirty="0"/>
          </a:p>
        </p:txBody>
      </p:sp>
      <p:sp>
        <p:nvSpPr>
          <p:cNvPr id="3" name="Content Placeholder 2"/>
          <p:cNvSpPr>
            <a:spLocks noGrp="1"/>
          </p:cNvSpPr>
          <p:nvPr>
            <p:ph idx="1"/>
          </p:nvPr>
        </p:nvSpPr>
        <p:spPr/>
        <p:txBody>
          <a:bodyPr/>
          <a:lstStyle/>
          <a:p>
            <a:r>
              <a:rPr lang="en-US" dirty="0" err="1" smtClean="0"/>
              <a:t>npm</a:t>
            </a:r>
            <a:r>
              <a:rPr lang="en-US" dirty="0" smtClean="0"/>
              <a:t> init</a:t>
            </a:r>
          </a:p>
          <a:p>
            <a:r>
              <a:rPr lang="en-US" dirty="0" err="1" smtClean="0"/>
              <a:t>npm</a:t>
            </a:r>
            <a:r>
              <a:rPr lang="en-US" dirty="0" smtClean="0"/>
              <a:t> </a:t>
            </a:r>
            <a:r>
              <a:rPr lang="en-US" dirty="0" err="1" smtClean="0"/>
              <a:t>adduser</a:t>
            </a:r>
            <a:r>
              <a:rPr lang="en-US" dirty="0" smtClean="0"/>
              <a:t> </a:t>
            </a:r>
          </a:p>
          <a:p>
            <a:r>
              <a:rPr lang="en-US" dirty="0" err="1" smtClean="0"/>
              <a:t>npm</a:t>
            </a:r>
            <a:r>
              <a:rPr lang="en-US" dirty="0" smtClean="0"/>
              <a:t> publish</a:t>
            </a:r>
          </a:p>
          <a:p>
            <a:r>
              <a:rPr lang="en-US" dirty="0" err="1" smtClean="0"/>
              <a:t>npm</a:t>
            </a:r>
            <a:r>
              <a:rPr lang="en-US" dirty="0" smtClean="0"/>
              <a:t> install</a:t>
            </a:r>
          </a:p>
          <a:p>
            <a:r>
              <a:rPr lang="en-US" dirty="0" err="1" smtClean="0"/>
              <a:t>npm</a:t>
            </a:r>
            <a:r>
              <a:rPr lang="en-US" dirty="0" smtClean="0"/>
              <a:t> owner</a:t>
            </a:r>
          </a:p>
          <a:p>
            <a:r>
              <a:rPr lang="en-US" dirty="0" err="1" smtClean="0"/>
              <a:t>npm</a:t>
            </a:r>
            <a:r>
              <a:rPr lang="en-US" dirty="0" smtClean="0"/>
              <a:t> </a:t>
            </a:r>
            <a:r>
              <a:rPr lang="en-US" dirty="0" err="1" smtClean="0"/>
              <a:t>ls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4045333" y="2057564"/>
            <a:ext cx="7799627" cy="39175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a:t>
            </a:r>
            <a:endParaRPr lang="en-US" dirty="0"/>
          </a:p>
        </p:txBody>
      </p:sp>
      <p:sp>
        <p:nvSpPr>
          <p:cNvPr id="3" name="Content Placeholder 2"/>
          <p:cNvSpPr>
            <a:spLocks noGrp="1"/>
          </p:cNvSpPr>
          <p:nvPr>
            <p:ph idx="1"/>
          </p:nvPr>
        </p:nvSpPr>
        <p:spPr>
          <a:xfrm>
            <a:off x="1103312" y="2052918"/>
            <a:ext cx="8946541" cy="4284820"/>
          </a:xfrm>
        </p:spPr>
        <p:txBody>
          <a:bodyPr>
            <a:normAutofit fontScale="92500" lnSpcReduction="10000"/>
          </a:bodyPr>
          <a:lstStyle/>
          <a:p>
            <a:r>
              <a:rPr lang="en-US" dirty="0" smtClean="0"/>
              <a:t>CNPM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npm</a:t>
            </a:r>
            <a:r>
              <a:rPr lang="en-US" dirty="0" smtClean="0"/>
              <a:t> install underscore --registry=http://registry.url</a:t>
            </a:r>
            <a:endParaRPr lang="en-US" dirty="0"/>
          </a:p>
        </p:txBody>
      </p:sp>
      <p:pic>
        <p:nvPicPr>
          <p:cNvPr id="4" name="Picture 3" descr="cnpm-architect">
            <a:hlinkClick r:id="rId3"/>
          </p:cNvPr>
          <p:cNvPicPr/>
          <p:nvPr/>
        </p:nvPicPr>
        <p:blipFill>
          <a:blip r:embed="rId4" cstate="print"/>
          <a:srcRect/>
          <a:stretch>
            <a:fillRect/>
          </a:stretch>
        </p:blipFill>
        <p:spPr bwMode="auto">
          <a:xfrm>
            <a:off x="2958664" y="2050764"/>
            <a:ext cx="4908330" cy="38613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folder structure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79597" y="1829211"/>
            <a:ext cx="2907910" cy="244324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292045" y="2772431"/>
            <a:ext cx="2804529" cy="2871623"/>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127281" y="2423783"/>
            <a:ext cx="2904139" cy="4037773"/>
          </a:xfrm>
          <a:prstGeom prst="rect">
            <a:avLst/>
          </a:prstGeom>
          <a:noFill/>
          <a:ln w="9525">
            <a:solidFill>
              <a:schemeClr val="accent1"/>
            </a:solidFill>
            <a:miter lim="800000"/>
            <a:headEnd/>
            <a:tailEnd/>
          </a:ln>
        </p:spPr>
      </p:pic>
      <p:cxnSp>
        <p:nvCxnSpPr>
          <p:cNvPr id="8" name="Straight Arrow Connector 7"/>
          <p:cNvCxnSpPr/>
          <p:nvPr/>
        </p:nvCxnSpPr>
        <p:spPr>
          <a:xfrm>
            <a:off x="3729852" y="2956240"/>
            <a:ext cx="558369" cy="543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905297" y="3720662"/>
            <a:ext cx="441434" cy="173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 Standard </a:t>
            </a:r>
            <a:r>
              <a:rPr lang="en-US" sz="2400" dirty="0" smtClean="0"/>
              <a:t>Asynchronous Module Definition</a:t>
            </a:r>
            <a:endParaRPr lang="en-US" dirty="0"/>
          </a:p>
        </p:txBody>
      </p:sp>
      <p:sp>
        <p:nvSpPr>
          <p:cNvPr id="3" name="Content Placeholder 2"/>
          <p:cNvSpPr>
            <a:spLocks noGrp="1"/>
          </p:cNvSpPr>
          <p:nvPr>
            <p:ph idx="1"/>
          </p:nvPr>
        </p:nvSpPr>
        <p:spPr/>
        <p:txBody>
          <a:bodyPr>
            <a:normAutofit/>
          </a:bodyPr>
          <a:lstStyle/>
          <a:p>
            <a:r>
              <a:rPr lang="en-US" dirty="0" smtClean="0"/>
              <a:t>define(['dep1', 'dep2'], function (dep1, dep2) {</a:t>
            </a:r>
          </a:p>
          <a:p>
            <a:r>
              <a:rPr lang="en-US" dirty="0" smtClean="0"/>
              <a:t>return function () {};</a:t>
            </a:r>
          </a:p>
          <a:p>
            <a:r>
              <a:rPr lang="en-US" dirty="0" smtClean="0"/>
              <a:t>});</a:t>
            </a:r>
          </a:p>
          <a:p>
            <a:endParaRPr lang="en-US" dirty="0" smtClean="0"/>
          </a:p>
        </p:txBody>
      </p:sp>
      <p:pic>
        <p:nvPicPr>
          <p:cNvPr id="3074" name="Picture 2"/>
          <p:cNvPicPr>
            <a:picLocks noChangeAspect="1" noChangeArrowheads="1"/>
          </p:cNvPicPr>
          <p:nvPr/>
        </p:nvPicPr>
        <p:blipFill>
          <a:blip r:embed="rId3" cstate="print"/>
          <a:srcRect/>
          <a:stretch>
            <a:fillRect/>
          </a:stretch>
        </p:blipFill>
        <p:spPr bwMode="auto">
          <a:xfrm>
            <a:off x="1229382" y="3788323"/>
            <a:ext cx="5707706" cy="1729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CMD Standard </a:t>
            </a:r>
            <a:r>
              <a:rPr lang="en-US" sz="2400" dirty="0" smtClean="0"/>
              <a:t>Common Module Definition</a:t>
            </a:r>
            <a:endParaRPr lang="en-US" sz="2400" dirty="0"/>
          </a:p>
        </p:txBody>
      </p:sp>
      <p:sp>
        <p:nvSpPr>
          <p:cNvPr id="3" name="Content Placeholder 2"/>
          <p:cNvSpPr>
            <a:spLocks noGrp="1"/>
          </p:cNvSpPr>
          <p:nvPr>
            <p:ph idx="1"/>
          </p:nvPr>
        </p:nvSpPr>
        <p:spPr/>
        <p:txBody>
          <a:bodyPr>
            <a:normAutofit/>
          </a:bodyPr>
          <a:lstStyle/>
          <a:p>
            <a:r>
              <a:rPr lang="en-US" altLang="zh-CN" dirty="0" smtClean="0"/>
              <a:t>d</a:t>
            </a:r>
            <a:r>
              <a:rPr lang="en-US" dirty="0" smtClean="0"/>
              <a:t>efine(factory);</a:t>
            </a:r>
          </a:p>
          <a:p>
            <a:endParaRPr lang="en-US" dirty="0" smtClean="0"/>
          </a:p>
          <a:p>
            <a:r>
              <a:rPr lang="en-US" dirty="0" smtClean="0"/>
              <a:t>define(function(require, exports, module) {</a:t>
            </a:r>
          </a:p>
          <a:p>
            <a:r>
              <a:rPr lang="en-US" dirty="0" smtClean="0"/>
              <a:t>// The module code goes here</a:t>
            </a:r>
          </a:p>
          <a:p>
            <a:r>
              <a:rPr lang="en-US" dirty="0" smtClean="0"/>
              <a:t>});</a:t>
            </a:r>
          </a:p>
          <a:p>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1198672" y="4508117"/>
            <a:ext cx="5705602" cy="19557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t>
            </a:r>
            <a:r>
              <a:rPr lang="en-US" altLang="zh-CN" dirty="0" err="1" smtClean="0"/>
              <a:t>avascript</a:t>
            </a:r>
            <a:r>
              <a:rPr lang="en-US" altLang="zh-CN" dirty="0" smtClean="0"/>
              <a:t> Code Standard</a:t>
            </a:r>
            <a:endParaRPr lang="en-US" dirty="0"/>
          </a:p>
        </p:txBody>
      </p:sp>
      <p:sp>
        <p:nvSpPr>
          <p:cNvPr id="3" name="Content Placeholder 2"/>
          <p:cNvSpPr>
            <a:spLocks noGrp="1"/>
          </p:cNvSpPr>
          <p:nvPr>
            <p:ph idx="1"/>
          </p:nvPr>
        </p:nvSpPr>
        <p:spPr/>
        <p:txBody>
          <a:bodyPr/>
          <a:lstStyle/>
          <a:p>
            <a:r>
              <a:rPr lang="en-US" u="sng" dirty="0" smtClean="0">
                <a:hlinkClick r:id="rId3"/>
              </a:rPr>
              <a:t>http://zhairis4-w7:8090/JsStandard/standard.html</a:t>
            </a: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altLang="zh-CN" dirty="0" smtClean="0"/>
              <a:t>《</a:t>
            </a:r>
            <a:r>
              <a:rPr lang="zh-CN" altLang="en-US" dirty="0" smtClean="0"/>
              <a:t>深入浅出</a:t>
            </a:r>
            <a:r>
              <a:rPr lang="en-US" altLang="zh-CN" dirty="0" smtClean="0"/>
              <a:t>Node.js</a:t>
            </a:r>
            <a:r>
              <a:rPr lang="en-US" altLang="zh-CN" dirty="0" smtClean="0"/>
              <a:t>》</a:t>
            </a:r>
          </a:p>
          <a:p>
            <a:r>
              <a:rPr lang="en-US" altLang="zh-CN" dirty="0" smtClean="0"/>
              <a:t>\\zhairis4-w7\Share\MEAN\NodeJS and </a:t>
            </a:r>
            <a:r>
              <a:rPr lang="en-US" altLang="zh-CN" dirty="0" smtClean="0"/>
              <a:t>Express </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eptickid.jpeg"/>
          <p:cNvPicPr>
            <a:picLocks noGrp="1" noChangeAspect="1"/>
          </p:cNvPicPr>
          <p:nvPr>
            <p:ph idx="1"/>
          </p:nvPr>
        </p:nvPicPr>
        <p:blipFill>
          <a:blip r:embed="rId3" cstate="print"/>
          <a:stretch>
            <a:fillRect/>
          </a:stretch>
        </p:blipFill>
        <p:spPr>
          <a:xfrm>
            <a:off x="3617346" y="875899"/>
            <a:ext cx="5414211" cy="541421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Node.js</a:t>
            </a:r>
            <a:endParaRPr lang="en-US" dirty="0"/>
          </a:p>
        </p:txBody>
      </p:sp>
      <p:sp>
        <p:nvSpPr>
          <p:cNvPr id="3" name="Content Placeholder 2"/>
          <p:cNvSpPr>
            <a:spLocks noGrp="1"/>
          </p:cNvSpPr>
          <p:nvPr>
            <p:ph idx="1"/>
          </p:nvPr>
        </p:nvSpPr>
        <p:spPr/>
        <p:txBody>
          <a:bodyPr/>
          <a:lstStyle/>
          <a:p>
            <a:r>
              <a:rPr lang="en-US" dirty="0" smtClean="0"/>
              <a:t>is a open-source, cross-platform runtime environment built on top of Chrome’s V8 JavaScript engine </a:t>
            </a:r>
          </a:p>
          <a:p>
            <a:r>
              <a:rPr lang="en-US" dirty="0" smtClean="0"/>
              <a:t>is for developing server-side web application</a:t>
            </a:r>
          </a:p>
          <a:p>
            <a:r>
              <a:rPr lang="en-US" dirty="0" smtClean="0"/>
              <a:t>operates on single thread but can create highly scalable servers</a:t>
            </a:r>
          </a:p>
          <a:p>
            <a:r>
              <a:rPr lang="en-US" dirty="0" smtClean="0"/>
              <a:t>is using in these </a:t>
            </a:r>
            <a:r>
              <a:rPr lang="en-US" dirty="0" smtClean="0">
                <a:hlinkClick r:id="rId3"/>
              </a:rPr>
              <a:t>companies</a:t>
            </a:r>
            <a:endParaRPr lang="en-US" dirty="0" smtClean="0"/>
          </a:p>
          <a:p>
            <a:pPr>
              <a:buNone/>
            </a:pPr>
            <a:r>
              <a:rPr lang="en-US" dirty="0" smtClean="0"/>
              <a:t>	IBM, Microsoft, Yahoo!, </a:t>
            </a:r>
            <a:r>
              <a:rPr lang="en-US" dirty="0" err="1" smtClean="0"/>
              <a:t>Walmart</a:t>
            </a:r>
            <a:r>
              <a:rPr lang="en-US" dirty="0" smtClean="0"/>
              <a:t>, </a:t>
            </a:r>
            <a:r>
              <a:rPr lang="en-US" dirty="0" err="1" smtClean="0"/>
              <a:t>Groupon</a:t>
            </a:r>
            <a:r>
              <a:rPr lang="en-US" dirty="0" smtClean="0"/>
              <a:t>, SAP, LinkedIn, PayPal…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the Node.js</a:t>
            </a:r>
            <a:endParaRPr lang="en-US" dirty="0"/>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Node.js is good at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Data Intensive and Real Time Applications</a:t>
            </a:r>
          </a:p>
          <a:p>
            <a:r>
              <a:rPr lang="en-US" dirty="0" smtClean="0"/>
              <a:t>JSON </a:t>
            </a:r>
            <a:r>
              <a:rPr lang="en-US" dirty="0" smtClean="0"/>
              <a:t>APIs</a:t>
            </a:r>
          </a:p>
          <a:p>
            <a:r>
              <a:rPr lang="en-US" dirty="0" smtClean="0"/>
              <a:t>Data-streaming Applications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CCE8C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4062</TotalTime>
  <Words>3093</Words>
  <Application>Microsoft Office PowerPoint</Application>
  <PresentationFormat>Custom</PresentationFormat>
  <Paragraphs>438</Paragraphs>
  <Slides>58</Slides>
  <Notes>37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离子</vt:lpstr>
      <vt:lpstr>Node.js</vt:lpstr>
      <vt:lpstr>Agenda</vt:lpstr>
      <vt:lpstr>About web development </vt:lpstr>
      <vt:lpstr>What is a MEAN stack</vt:lpstr>
      <vt:lpstr>The advantages of MEAN stack </vt:lpstr>
      <vt:lpstr>Slide 6</vt:lpstr>
      <vt:lpstr>What’s the Node.js</vt:lpstr>
      <vt:lpstr>History of the Node.js</vt:lpstr>
      <vt:lpstr>What Node.js is good at  </vt:lpstr>
      <vt:lpstr>What Node.js Is Not Good At</vt:lpstr>
      <vt:lpstr>Node.js server VS traditional server</vt:lpstr>
      <vt:lpstr>Node.js server VS traditional server</vt:lpstr>
      <vt:lpstr>What makes Node.js so popular</vt:lpstr>
      <vt:lpstr>What’s the heck of Event Loop</vt:lpstr>
      <vt:lpstr>How to start Node.js journey</vt:lpstr>
      <vt:lpstr>Node.js Development Style</vt:lpstr>
      <vt:lpstr>References</vt:lpstr>
      <vt:lpstr>Node Module</vt:lpstr>
      <vt:lpstr>Contents </vt:lpstr>
      <vt:lpstr>Node Module</vt:lpstr>
      <vt:lpstr>Node require</vt:lpstr>
      <vt:lpstr>Node exports &amp; Module.exports</vt:lpstr>
      <vt:lpstr>Exports &amp; Module.exports </vt:lpstr>
      <vt:lpstr>Node.js Events</vt:lpstr>
      <vt:lpstr>Node.js File System</vt:lpstr>
      <vt:lpstr>Node.js File System</vt:lpstr>
      <vt:lpstr>Node.js File System</vt:lpstr>
      <vt:lpstr>Node.js 0.10.X Pipe</vt:lpstr>
      <vt:lpstr>Node.js Http </vt:lpstr>
      <vt:lpstr>ECMAScript 6</vt:lpstr>
      <vt:lpstr>JavaScript features</vt:lpstr>
      <vt:lpstr>New in ES6</vt:lpstr>
      <vt:lpstr>Block Scope – let (strict mode only)</vt:lpstr>
      <vt:lpstr>Block Scope – const</vt:lpstr>
      <vt:lpstr>Classed (strict mode only)</vt:lpstr>
      <vt:lpstr>Symbol</vt:lpstr>
      <vt:lpstr>Collections</vt:lpstr>
      <vt:lpstr>Promises</vt:lpstr>
      <vt:lpstr>Arrow Functions</vt:lpstr>
      <vt:lpstr>Template Strings</vt:lpstr>
      <vt:lpstr>Reference</vt:lpstr>
      <vt:lpstr>Standard</vt:lpstr>
      <vt:lpstr>Standard</vt:lpstr>
      <vt:lpstr>CommonJS</vt:lpstr>
      <vt:lpstr>Node Module</vt:lpstr>
      <vt:lpstr>Node Module</vt:lpstr>
      <vt:lpstr>Node Module—Find File Strategy</vt:lpstr>
      <vt:lpstr>Node Module—Load Module</vt:lpstr>
      <vt:lpstr>Node Module</vt:lpstr>
      <vt:lpstr>Package</vt:lpstr>
      <vt:lpstr>Package</vt:lpstr>
      <vt:lpstr>NPM</vt:lpstr>
      <vt:lpstr>NPM</vt:lpstr>
      <vt:lpstr>Project folder structure</vt:lpstr>
      <vt:lpstr>AMD Standard Asynchronous Module Definition</vt:lpstr>
      <vt:lpstr>CMD Standard Common Module Definition</vt:lpstr>
      <vt:lpstr>Javascript Code Standard</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Module</dc:title>
  <dc:creator>LI ZHEN</dc:creator>
  <cp:lastModifiedBy>Windows User</cp:lastModifiedBy>
  <cp:revision>276</cp:revision>
  <dcterms:created xsi:type="dcterms:W3CDTF">2015-11-07T03:40:00Z</dcterms:created>
  <dcterms:modified xsi:type="dcterms:W3CDTF">2015-11-12T08:27:51Z</dcterms:modified>
</cp:coreProperties>
</file>