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311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22" r:id="rId32"/>
    <p:sldId id="323" r:id="rId33"/>
    <p:sldId id="324" r:id="rId34"/>
    <p:sldId id="325" r:id="rId35"/>
    <p:sldId id="326" r:id="rId36"/>
    <p:sldId id="327" r:id="rId37"/>
    <p:sldId id="329" r:id="rId38"/>
    <p:sldId id="33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9" autoAdjust="0"/>
  </p:normalViewPr>
  <p:slideViewPr>
    <p:cSldViewPr snapToGrid="0">
      <p:cViewPr>
        <p:scale>
          <a:sx n="110" d="100"/>
          <a:sy n="110" d="100"/>
        </p:scale>
        <p:origin x="-16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7D320-0F07-4969-87C4-A41356AB7E27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66925-A18B-4EDE-BC80-3B414232D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489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是一个基于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的极简、灵活的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应用开发框架，它提供一系列强大的特性，并且非常轻便的进行你想要的扩展。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78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expressmongo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是一个基于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的开源的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管理界面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一种以文件形式存储的数据库模型骨架，不具备数据库的操作能力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发布生成的模型，具有抽象属性和行为的数据库操作对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创建的实体，他的操作也会影响数据库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一种以文件形式存储的数据库模型骨架，不具备数据库的操作能力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发布生成的模型，具有抽象属性和行为的数据库操作对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创建的实体，他的操作也会影响数据库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一种以文件形式存储的数据库模型骨架，不具备数据库的操作能力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发布生成的模型，具有抽象属性和行为的数据库操作对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创建的实体，他的操作也会影响数据库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一种以文件形式存储的数据库模型骨架，不具备数据库的操作能力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发布生成的模型，具有抽象属性和行为的数据库操作对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创建的实体，他的操作也会影响数据库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66925-A18B-4EDE-BC80-3B414232DE6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App.METHOD</a:t>
            </a:r>
            <a:r>
              <a:rPr lang="en-US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App.route</a:t>
            </a:r>
            <a:r>
              <a:rPr lang="en-US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Express.Router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288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http://forbeslindesay.github.io/express-route-tester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038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65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错误处理必须声明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个参数，看了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源代码你能知道，它里面的实现是根据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来判断参数个数，从而决定是否是错误中间件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833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不需要定义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，这里就涉及到</a:t>
            </a:r>
            <a:r>
              <a:rPr lang="en-US" altLang="zh-CN" dirty="0" smtClean="0"/>
              <a:t>use</a:t>
            </a:r>
            <a:r>
              <a:rPr lang="zh-CN" altLang="en-US" dirty="0" smtClean="0"/>
              <a:t>的另外一种写法，就是没有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的情况，这代表所有的请求都要走这个中间件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504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3B3E9-CCAD-4DAD-A61F-2BF5EB67848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7C2B863-11A3-4802-98A1-0BDADABBDCB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794A24-1E1A-4771-A551-DC30A36238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senchalabs/connec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ttic/mongoos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kissjs/node-mongoskin" TargetMode="External"/><Relationship Id="rId4" Type="http://schemas.openxmlformats.org/officeDocument/2006/relationships/hyperlink" Target="https://github.com/mongodb/node-mongodb-nativ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ongloop/express/tree/master/examples" TargetMode="External"/><Relationship Id="rId2" Type="http://schemas.openxmlformats.org/officeDocument/2006/relationships/hyperlink" Target="http://www.expressjs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ngoosej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Framework –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Minimal &amp; flexible web application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methods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297737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1676400" y="2438400"/>
            <a:ext cx="685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76400" y="3967162"/>
            <a:ext cx="685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42914" y="5105400"/>
            <a:ext cx="685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endpoints at which requests can be made to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0"/>
            <a:ext cx="7579883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左大括号 3"/>
          <p:cNvSpPr/>
          <p:nvPr/>
        </p:nvSpPr>
        <p:spPr>
          <a:xfrm rot="16200000" flipV="1">
            <a:off x="2414020" y="2947419"/>
            <a:ext cx="353560" cy="2285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 flipV="1">
            <a:off x="5875951" y="2599351"/>
            <a:ext cx="363895" cy="297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7800" y="4419600"/>
            <a:ext cx="2362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Domain/server address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169975" y="4419599"/>
            <a:ext cx="2362200" cy="7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Request path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 path – string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5410955" cy="3581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00200" y="32004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http://localhost:3000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600200" y="438175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http://localhost:3000/about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6886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path – string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b="1" dirty="0" smtClean="0">
                <a:solidFill>
                  <a:srgbClr val="00B0F0"/>
                </a:solidFill>
              </a:rPr>
              <a:t>?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+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*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325797"/>
            <a:ext cx="5868219" cy="44678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5400" y="26670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acd</a:t>
            </a:r>
            <a:r>
              <a:rPr lang="en-US" altLang="zh-CN" sz="2400" dirty="0" smtClean="0"/>
              <a:t>, /</a:t>
            </a:r>
            <a:r>
              <a:rPr lang="en-US" altLang="zh-CN" sz="2400" dirty="0" err="1" smtClean="0"/>
              <a:t>a</a:t>
            </a:r>
            <a:r>
              <a:rPr lang="en-US" altLang="zh-CN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dirty="0" err="1" smtClean="0"/>
              <a:t>cd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295400" y="38100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</a:t>
            </a:r>
            <a:r>
              <a:rPr lang="en-US" altLang="zh-CN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dirty="0" err="1" smtClean="0"/>
              <a:t>cd</a:t>
            </a:r>
            <a:r>
              <a:rPr lang="en-US" altLang="zh-CN" sz="2400" dirty="0" smtClean="0"/>
              <a:t>, /</a:t>
            </a:r>
            <a:r>
              <a:rPr lang="en-US" altLang="zh-CN" sz="2400" dirty="0" err="1" smtClean="0"/>
              <a:t>a</a:t>
            </a:r>
            <a:r>
              <a:rPr lang="en-US" altLang="zh-CN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bb</a:t>
            </a:r>
            <a:r>
              <a:rPr lang="en-US" altLang="zh-CN" sz="2400" dirty="0" err="1" smtClean="0"/>
              <a:t>cd</a:t>
            </a:r>
            <a:r>
              <a:rPr lang="en-US" altLang="zh-CN" sz="2400" dirty="0" smtClean="0"/>
              <a:t>, /</a:t>
            </a:r>
            <a:r>
              <a:rPr lang="en-US" altLang="zh-CN" sz="2400" dirty="0" err="1" smtClean="0"/>
              <a:t>a</a:t>
            </a:r>
            <a:r>
              <a:rPr lang="en-US" altLang="zh-CN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bbb</a:t>
            </a:r>
            <a:r>
              <a:rPr lang="en-US" altLang="zh-CN" sz="2400" dirty="0" err="1" smtClean="0"/>
              <a:t>cd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95400" y="4967853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abcd</a:t>
            </a:r>
            <a:r>
              <a:rPr lang="en-US" altLang="zh-CN" sz="2400" dirty="0" smtClean="0"/>
              <a:t>, /</a:t>
            </a:r>
            <a:r>
              <a:rPr lang="en-US" altLang="zh-CN" sz="2400" dirty="0" err="1" smtClean="0"/>
              <a:t>ab</a:t>
            </a:r>
            <a:r>
              <a:rPr lang="en-US" altLang="zh-CN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zh-CN" sz="2400" dirty="0" err="1" smtClean="0"/>
              <a:t>cd</a:t>
            </a:r>
            <a:r>
              <a:rPr lang="en-US" altLang="zh-CN" sz="2400" dirty="0" smtClean="0"/>
              <a:t>, /ab</a:t>
            </a:r>
            <a:r>
              <a:rPr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12*</a:t>
            </a:r>
            <a:r>
              <a:rPr lang="en-US" altLang="zh-CN" sz="2400" dirty="0" smtClean="0"/>
              <a:t>cd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295400" y="6185117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abe</a:t>
            </a:r>
            <a:r>
              <a:rPr lang="en-US" altLang="zh-CN" sz="2400" dirty="0" smtClean="0"/>
              <a:t>, /</a:t>
            </a:r>
            <a:r>
              <a:rPr lang="en-US" altLang="zh-CN" sz="2400" dirty="0" err="1" smtClean="0"/>
              <a:t>ab</a:t>
            </a:r>
            <a:r>
              <a:rPr lang="en-US" altLang="zh-CN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sz="2400" dirty="0" err="1" smtClean="0"/>
              <a:t>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path –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regular expression as a path definition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6087325" cy="20576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5400" y="28956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The path contains </a:t>
            </a:r>
            <a:r>
              <a:rPr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4087995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The path end with </a:t>
            </a:r>
            <a:r>
              <a:rPr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fly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path –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req.params</a:t>
            </a:r>
            <a:r>
              <a:rPr lang="en-US" dirty="0" smtClean="0"/>
              <a:t> =&gt; {}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req.query</a:t>
            </a:r>
            <a:r>
              <a:rPr lang="en-US" dirty="0" smtClean="0"/>
              <a:t> =&gt; {}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6992937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86200"/>
            <a:ext cx="743108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 path – rule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 definition, first process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Don’t abuse patterns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907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handler is a function, handle </a:t>
            </a:r>
            <a:r>
              <a:rPr lang="en-US" dirty="0" smtClean="0">
                <a:solidFill>
                  <a:srgbClr val="00B0F0"/>
                </a:solidFill>
              </a:rPr>
              <a:t>request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B0F0"/>
                </a:solidFill>
              </a:rPr>
              <a:t>response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Format is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Array of function</a:t>
            </a:r>
          </a:p>
          <a:p>
            <a:pPr lvl="1"/>
            <a:r>
              <a:rPr lang="en-US" dirty="0" smtClean="0"/>
              <a:t>Various combination of above both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958" y="2485904"/>
            <a:ext cx="7468642" cy="86689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47679" y="2514600"/>
            <a:ext cx="2667000" cy="304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628879" y="2133600"/>
            <a:ext cx="521" cy="269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93844" y="1498957"/>
            <a:ext cx="16700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Handler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handlers</a:t>
            </a:r>
            <a:endParaRPr 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363" y="1600200"/>
            <a:ext cx="7240010" cy="509658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810000" y="1930831"/>
            <a:ext cx="3657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71600" y="4326368"/>
            <a:ext cx="3657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667000" y="3988231"/>
            <a:ext cx="0" cy="33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209800" y="3988231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209800" y="3073831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2781300" y="3416731"/>
            <a:ext cx="2667000" cy="1981199"/>
          </a:xfrm>
          <a:prstGeom prst="curvedConnector3">
            <a:avLst>
              <a:gd name="adj1" fmla="val 395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505200" y="5715000"/>
            <a:ext cx="3657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 handlers – rule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i="1" dirty="0" smtClean="0">
                <a:solidFill>
                  <a:srgbClr val="00B0F0"/>
                </a:solidFill>
              </a:rPr>
              <a:t>next() </a:t>
            </a:r>
            <a:r>
              <a:rPr lang="en-US" altLang="zh-CN" dirty="0" smtClean="0"/>
              <a:t>pass control to next handler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i="1" dirty="0" smtClean="0">
                <a:solidFill>
                  <a:srgbClr val="00B0F0"/>
                </a:solidFill>
              </a:rPr>
              <a:t>next(‘</a:t>
            </a:r>
            <a:r>
              <a:rPr lang="en-US" altLang="zh-CN" b="1" i="1" dirty="0" smtClean="0">
                <a:solidFill>
                  <a:srgbClr val="00B0F0"/>
                </a:solidFill>
              </a:rPr>
              <a:t>route</a:t>
            </a:r>
            <a:r>
              <a:rPr lang="en-US" altLang="zh-CN" i="1" dirty="0" smtClean="0">
                <a:solidFill>
                  <a:srgbClr val="00B0F0"/>
                </a:solidFill>
              </a:rPr>
              <a:t>’)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pass control to </a:t>
            </a:r>
            <a:r>
              <a:rPr lang="en-US" altLang="zh-CN" dirty="0"/>
              <a:t>next eligible </a:t>
            </a:r>
            <a:r>
              <a:rPr lang="en-US" altLang="zh-CN" dirty="0" smtClean="0"/>
              <a:t>route</a:t>
            </a:r>
          </a:p>
          <a:p>
            <a:pPr lvl="1"/>
            <a:r>
              <a:rPr lang="en-US" altLang="zh-CN" dirty="0" smtClean="0"/>
              <a:t>Only works for </a:t>
            </a:r>
            <a:r>
              <a:rPr lang="en-US" altLang="zh-CN" dirty="0" err="1" smtClean="0"/>
              <a:t>app.METHOD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router.METHOD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0255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511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Placeholder 4" descr="express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22300" y="3136900"/>
            <a:ext cx="3340100" cy="1968500"/>
          </a:xfrm>
          <a:prstGeom prst="rect">
            <a:avLst/>
          </a:prstGeom>
        </p:spPr>
      </p:pic>
      <p:pic>
        <p:nvPicPr>
          <p:cNvPr id="1029" name="Picture 5" descr="https://s.gravatar.com/avatar/f1e3ab214a976a39cfd713bc93deb10f?size=496&amp;default=retr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2" y="1905001"/>
            <a:ext cx="3657598" cy="365759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029201" y="5638800"/>
            <a:ext cx="281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TJ  </a:t>
            </a:r>
            <a:r>
              <a:rPr lang="en-US" b="1" dirty="0" err="1" smtClean="0">
                <a:solidFill>
                  <a:schemeClr val="tx1"/>
                </a:solidFill>
              </a:rPr>
              <a:t>Holowaychuk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express.Router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571089"/>
            <a:ext cx="6554115" cy="3839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5573112"/>
            <a:ext cx="5181600" cy="963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05407" y="6013778"/>
            <a:ext cx="3338593" cy="4734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/birds, /birds/about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90600" y="6487272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express.Router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structure &amp; modularization</a:t>
            </a:r>
          </a:p>
          <a:p>
            <a:r>
              <a:rPr lang="en-US" altLang="zh-CN" dirty="0"/>
              <a:t>Complete route system (mini-app)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800" y="3124200"/>
            <a:ext cx="6172200" cy="33528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5800" y="3124200"/>
            <a:ext cx="1828800" cy="6096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Iris4-app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0600" y="4087995"/>
            <a:ext cx="2590800" cy="109360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wls_prs_doc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3581400" y="3464992"/>
            <a:ext cx="2590800" cy="109360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wls_prs_gsp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3638227" y="4788794"/>
            <a:ext cx="2590800" cy="109360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wls_prs_shp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229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 -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app.METHOD</a:t>
            </a:r>
            <a:endParaRPr lang="en-US" altLang="zh-CN" dirty="0" smtClean="0"/>
          </a:p>
          <a:p>
            <a:r>
              <a:rPr lang="en-US" altLang="zh-CN" dirty="0" smtClean="0"/>
              <a:t>Path</a:t>
            </a:r>
          </a:p>
          <a:p>
            <a:r>
              <a:rPr lang="en-US" altLang="zh-CN" dirty="0" smtClean="0"/>
              <a:t>Handlers</a:t>
            </a:r>
          </a:p>
          <a:p>
            <a:r>
              <a:rPr lang="en-US" altLang="zh-CN" dirty="0" err="1" smtClean="0"/>
              <a:t>express.Router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F0"/>
                </a:solidFill>
              </a:rPr>
              <a:t>app.use</a:t>
            </a:r>
            <a:r>
              <a:rPr lang="en-US" altLang="zh-CN" dirty="0" smtClean="0">
                <a:solidFill>
                  <a:srgbClr val="00B0F0"/>
                </a:solidFill>
              </a:rPr>
              <a:t>()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next()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27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pic>
        <p:nvPicPr>
          <p:cNvPr id="30722" name="Picture 2" descr="http://clacklisp.org/tutorial/clack-middleware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362200"/>
            <a:ext cx="5638800" cy="3524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function</a:t>
            </a:r>
          </a:p>
          <a:p>
            <a:r>
              <a:rPr lang="en-US" altLang="zh-CN" dirty="0" smtClean="0"/>
              <a:t>Can access</a:t>
            </a:r>
          </a:p>
          <a:p>
            <a:pPr lvl="1"/>
            <a:r>
              <a:rPr lang="en-US" altLang="zh-CN" dirty="0" smtClean="0"/>
              <a:t>HTTP Request &amp; Response</a:t>
            </a:r>
          </a:p>
          <a:p>
            <a:pPr lvl="1"/>
            <a:r>
              <a:rPr lang="en-US" altLang="zh-CN" dirty="0" smtClean="0"/>
              <a:t>Middleware flow controller -&gt; </a:t>
            </a:r>
            <a:r>
              <a:rPr lang="en-US" altLang="zh-CN" i="1" dirty="0" smtClean="0"/>
              <a:t>next</a:t>
            </a:r>
            <a:endParaRPr lang="zh-CN" altLang="en-US" i="1" dirty="0"/>
          </a:p>
        </p:txBody>
      </p:sp>
    </p:spTree>
    <p:extLst>
      <p:ext uri="{BB962C8B-B14F-4D97-AF65-F5344CB8AC3E}">
        <p14:creationId xmlns="" xmlns:p14="http://schemas.microsoft.com/office/powerpoint/2010/main" val="6588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Middleware – normal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 level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Router level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438400"/>
            <a:ext cx="6277851" cy="8383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3869009"/>
            <a:ext cx="7449590" cy="905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68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Middleware –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 </a:t>
            </a:r>
            <a:r>
              <a:rPr lang="en-US" altLang="zh-CN" dirty="0" smtClean="0"/>
              <a:t>middleware</a:t>
            </a:r>
          </a:p>
          <a:p>
            <a:r>
              <a:rPr lang="en-US" altLang="zh-CN" dirty="0" smtClean="0"/>
              <a:t>Must declare </a:t>
            </a:r>
            <a:r>
              <a:rPr lang="en-US" altLang="zh-CN" b="1" dirty="0" smtClean="0">
                <a:solidFill>
                  <a:srgbClr val="FFC000"/>
                </a:solidFill>
              </a:rPr>
              <a:t>4</a:t>
            </a:r>
            <a:r>
              <a:rPr lang="en-US" altLang="zh-CN" dirty="0" smtClean="0"/>
              <a:t> parameters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885584"/>
            <a:ext cx="6535062" cy="351521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47800" y="3733800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43000" y="6096000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895600" y="35814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919678" y="3119590"/>
            <a:ext cx="2710617" cy="91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Pass to next error middleware </a:t>
            </a:r>
          </a:p>
          <a:p>
            <a:pPr algn="ctr"/>
            <a:r>
              <a:rPr lang="en-US" altLang="zh-CN" sz="2000" dirty="0" smtClean="0"/>
              <a:t>(err != ‘route’)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817420" y="5562600"/>
            <a:ext cx="2119422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00169" y="5143500"/>
            <a:ext cx="3630126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No path, means</a:t>
            </a:r>
            <a:r>
              <a:rPr lang="en-US" altLang="zh-CN" sz="2000" b="1" dirty="0" smtClean="0"/>
              <a:t> all </a:t>
            </a:r>
            <a:r>
              <a:rPr lang="en-US" altLang="zh-CN" sz="2000" dirty="0" smtClean="0"/>
              <a:t>request will go through this middleware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6196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– third-party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4.x, express has not depended on </a:t>
            </a:r>
            <a:r>
              <a:rPr lang="en-US" b="1" dirty="0" smtClean="0">
                <a:solidFill>
                  <a:schemeClr val="accent6"/>
                </a:solidFill>
              </a:rPr>
              <a:t>connect</a:t>
            </a:r>
            <a:r>
              <a:rPr lang="en-US" dirty="0" smtClean="0"/>
              <a:t> any more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Server-static</a:t>
            </a:r>
            <a:r>
              <a:rPr lang="en-US" dirty="0" smtClean="0"/>
              <a:t> is the only built-in middleware in express</a:t>
            </a:r>
          </a:p>
          <a:p>
            <a:endParaRPr lang="en-US" dirty="0"/>
          </a:p>
          <a:p>
            <a:r>
              <a:rPr lang="en-US" dirty="0" smtClean="0"/>
              <a:t>Get more useful middleware from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- Express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828800"/>
            <a:ext cx="7916380" cy="28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a</a:t>
            </a:r>
            <a:r>
              <a:rPr lang="en-US" i="1" dirty="0" err="1" smtClean="0"/>
              <a:t>pp.set</a:t>
            </a:r>
            <a:r>
              <a:rPr lang="en-US" i="1" dirty="0" smtClean="0"/>
              <a:t>(‘views’, [view path])</a:t>
            </a:r>
          </a:p>
          <a:p>
            <a:r>
              <a:rPr lang="en-US" i="1" dirty="0" err="1" smtClean="0"/>
              <a:t>app.set</a:t>
            </a:r>
            <a:r>
              <a:rPr lang="en-US" i="1" dirty="0" smtClean="0"/>
              <a:t>(‘view engine’, [engine name])</a:t>
            </a:r>
            <a:endParaRPr lang="en-US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048000"/>
            <a:ext cx="5611008" cy="175284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724400" y="4419600"/>
            <a:ext cx="1496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73008" y="3920547"/>
            <a:ext cx="2618592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Convert</a:t>
            </a:r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index.jade</a:t>
            </a:r>
            <a:r>
              <a:rPr lang="en-US" altLang="zh-CN" sz="2000" dirty="0" smtClean="0"/>
              <a:t> file to index.html based on “jade” engine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Express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7490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Request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752600"/>
            <a:ext cx="5257800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752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600495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Response 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1905000" y="2746090"/>
            <a:ext cx="2362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267200" y="2441290"/>
            <a:ext cx="20574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(‘/user/:id’)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38400" y="2441290"/>
            <a:ext cx="1143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/user/12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77532" y="3231704"/>
            <a:ext cx="20574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</a:t>
            </a:r>
          </a:p>
          <a:p>
            <a:pPr algn="ctr"/>
            <a:r>
              <a:rPr lang="en-US" dirty="0" smtClean="0"/>
              <a:t>(‘/user/:id’)</a:t>
            </a:r>
            <a:endParaRPr lang="en-US" dirty="0"/>
          </a:p>
        </p:txBody>
      </p:sp>
      <p:sp>
        <p:nvSpPr>
          <p:cNvPr id="12" name="Rounded Rectangle 12"/>
          <p:cNvSpPr/>
          <p:nvPr/>
        </p:nvSpPr>
        <p:spPr>
          <a:xfrm>
            <a:off x="4277532" y="4780243"/>
            <a:ext cx="20574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</a:t>
            </a:r>
          </a:p>
          <a:p>
            <a:pPr algn="ctr"/>
            <a:r>
              <a:rPr lang="en-US" altLang="zh-CN" dirty="0" smtClean="0"/>
              <a:t>{response}</a:t>
            </a:r>
            <a:endParaRPr lang="en-US" dirty="0"/>
          </a:p>
        </p:txBody>
      </p:sp>
      <p:cxnSp>
        <p:nvCxnSpPr>
          <p:cNvPr id="8" name="直接箭头连接符 7"/>
          <p:cNvCxnSpPr>
            <a:stCxn id="15" idx="1"/>
            <a:endCxn id="7" idx="3"/>
          </p:cNvCxnSpPr>
          <p:nvPr/>
        </p:nvCxnSpPr>
        <p:spPr>
          <a:xfrm flipH="1">
            <a:off x="1905000" y="5867171"/>
            <a:ext cx="2395535" cy="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29200" y="3989829"/>
            <a:ext cx="1107996" cy="705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…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553200" y="2517490"/>
            <a:ext cx="28755" cy="3503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ounded Rectangle 12"/>
          <p:cNvSpPr/>
          <p:nvPr/>
        </p:nvSpPr>
        <p:spPr>
          <a:xfrm>
            <a:off x="4300535" y="5562371"/>
            <a:ext cx="2057400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engine</a:t>
            </a:r>
          </a:p>
          <a:p>
            <a:pPr algn="ctr"/>
            <a:r>
              <a:rPr lang="en-US" altLang="zh-CN" dirty="0" smtClean="0"/>
              <a:t>{</a:t>
            </a:r>
            <a:r>
              <a:rPr lang="en-US" altLang="zh-CN" dirty="0" err="1" smtClean="0"/>
              <a:t>response.render</a:t>
            </a:r>
            <a:r>
              <a:rPr lang="en-US" altLang="zh-CN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2" grpId="0" animBg="1"/>
      <p:bldP spid="17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Simple HTTP Server by Express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5544324" cy="2410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41910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 smtClean="0">
                <a:solidFill>
                  <a:srgbClr val="33CCFF"/>
                </a:solidFill>
              </a:rPr>
              <a:t> </a:t>
            </a:r>
            <a:r>
              <a:rPr lang="en-US" sz="2400" dirty="0" err="1" smtClean="0">
                <a:solidFill>
                  <a:srgbClr val="33CCFF"/>
                </a:solidFill>
              </a:rPr>
              <a:t>npm</a:t>
            </a:r>
            <a:r>
              <a:rPr lang="en-US" sz="2400" dirty="0" smtClean="0">
                <a:solidFill>
                  <a:srgbClr val="33CCFF"/>
                </a:solidFill>
              </a:rPr>
              <a:t> </a:t>
            </a:r>
            <a:r>
              <a:rPr lang="en-US" sz="2400" dirty="0" smtClean="0"/>
              <a:t>install express </a:t>
            </a:r>
            <a:r>
              <a:rPr lang="en-US" sz="2400" dirty="0" smtClean="0">
                <a:solidFill>
                  <a:srgbClr val="FF0000"/>
                </a:solidFill>
              </a:rPr>
              <a:t>--save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94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Express router -&gt; path &amp; hander</a:t>
            </a:r>
          </a:p>
          <a:p>
            <a:r>
              <a:rPr lang="en-US" altLang="zh-CN" dirty="0" smtClean="0"/>
              <a:t>Express view engine</a:t>
            </a:r>
          </a:p>
          <a:p>
            <a:r>
              <a:rPr lang="en-US" altLang="zh-CN" dirty="0" smtClean="0"/>
              <a:t>Express middleware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8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 &amp;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4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&amp; MongoDB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236234" y="1777041"/>
            <a:ext cx="3528204" cy="119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mongoose: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3"/>
              </a:rPr>
              <a:t>Object document modeling</a:t>
            </a:r>
            <a:endParaRPr lang="en-US" sz="28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224731" y="3292415"/>
            <a:ext cx="3528204" cy="119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mongodb:</a:t>
            </a:r>
            <a:r>
              <a:rPr lang="en-US" sz="2800" dirty="0" err="1" smtClean="0">
                <a:hlinkClick r:id="rId4"/>
              </a:rPr>
              <a:t>node</a:t>
            </a:r>
            <a:r>
              <a:rPr lang="en-US" sz="2800" dirty="0" smtClean="0">
                <a:hlinkClick r:id="rId4"/>
              </a:rPr>
              <a:t>-</a:t>
            </a:r>
            <a:r>
              <a:rPr lang="en-US" sz="2800" dirty="0" err="1" smtClean="0">
                <a:hlinkClick r:id="rId4"/>
              </a:rPr>
              <a:t>mongodb</a:t>
            </a:r>
            <a:r>
              <a:rPr lang="en-US" sz="2800" dirty="0" smtClean="0">
                <a:hlinkClick r:id="rId4"/>
              </a:rPr>
              <a:t>-native</a:t>
            </a:r>
            <a:endParaRPr lang="en-US" sz="28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239109" y="4704272"/>
            <a:ext cx="3528204" cy="119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mongoskin:</a:t>
            </a:r>
            <a:r>
              <a:rPr lang="en-US" sz="2800" dirty="0" err="1" smtClean="0">
                <a:hlinkClick r:id="rId5"/>
              </a:rPr>
              <a:t>node-mongoskin</a:t>
            </a:r>
            <a:endParaRPr lang="en-US" altLang="zh-CN" sz="28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053087"/>
            <a:ext cx="5186661" cy="32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709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Mongoose-Schema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2329132"/>
            <a:ext cx="7924799" cy="27604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Schema: 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Maps to a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collection 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Defines the shape of the documents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Add functions.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2" y="2101755"/>
            <a:ext cx="7886700" cy="4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QQ图片201511301558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878" y="1883277"/>
            <a:ext cx="5180953" cy="323809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001993" y="3502324"/>
            <a:ext cx="99203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4196" y="3312543"/>
            <a:ext cx="14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Schema.Type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137140" y="4258573"/>
            <a:ext cx="99203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06815" y="40515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Validation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091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/>
      <p:bldP spid="16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Mongoose-</a:t>
            </a:r>
            <a:r>
              <a:rPr lang="en-US" altLang="zh-CN" dirty="0" err="1" smtClean="0"/>
              <a:t>Schema.Type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2" y="2101755"/>
            <a:ext cx="7886700" cy="4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19127" y="2149475"/>
            <a:ext cx="7886700" cy="426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Schema.Type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String, Number, Date</a:t>
            </a:r>
            <a:r>
              <a:rPr lang="en-US" altLang="zh-CN" sz="2800" dirty="0" smtClean="0"/>
              <a:t>, Buffer, Boolean, </a:t>
            </a:r>
            <a:r>
              <a:rPr lang="en-US" altLang="zh-CN" sz="2800" dirty="0" smtClean="0">
                <a:solidFill>
                  <a:srgbClr val="FFFF00"/>
                </a:solidFill>
              </a:rPr>
              <a:t>Mixed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ObjectId</a:t>
            </a:r>
            <a:r>
              <a:rPr lang="en-US" altLang="zh-CN" sz="2800" dirty="0" smtClean="0"/>
              <a:t>, Array.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Mixed: After Mixed,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markModified</a:t>
            </a:r>
            <a:r>
              <a:rPr lang="en-US" altLang="zh-CN" sz="2800" dirty="0" smtClean="0"/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/>
              <a:t>ObjectId</a:t>
            </a:r>
            <a:r>
              <a:rPr lang="en-US" sz="2800" dirty="0" smtClean="0"/>
              <a:t>: Primary Key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   </a:t>
            </a:r>
            <a:r>
              <a:rPr lang="en-US" sz="2800" dirty="0" err="1" smtClean="0"/>
              <a:t>var</a:t>
            </a:r>
            <a:r>
              <a:rPr lang="en-US" sz="2800" dirty="0" smtClean="0"/>
              <a:t> _</a:t>
            </a:r>
            <a:r>
              <a:rPr lang="en-US" sz="2800" dirty="0" err="1" smtClean="0"/>
              <a:t>someId</a:t>
            </a:r>
            <a:r>
              <a:rPr lang="en-US" sz="2800" dirty="0" smtClean="0"/>
              <a:t> = new </a:t>
            </a:r>
            <a:r>
              <a:rPr lang="en-US" sz="2800" dirty="0" err="1" smtClean="0"/>
              <a:t>mongoose.Types.ObjectId</a:t>
            </a:r>
            <a:r>
              <a:rPr lang="en-US" sz="2800" dirty="0" smtClean="0"/>
              <a:t>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  <p:sp>
        <p:nvSpPr>
          <p:cNvPr id="11" name="Flowchart: Process 10"/>
          <p:cNvSpPr/>
          <p:nvPr/>
        </p:nvSpPr>
        <p:spPr>
          <a:xfrm>
            <a:off x="2562225" y="7229475"/>
            <a:ext cx="1057275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QQ图片201511301107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733" y="1787617"/>
            <a:ext cx="7114286" cy="38952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14575" y="4762500"/>
            <a:ext cx="260985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911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Mongoose-Model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2001328"/>
            <a:ext cx="7924799" cy="17166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Model: </a:t>
            </a:r>
          </a:p>
          <a:p>
            <a:pPr marL="633222" indent="-514350">
              <a:buNone/>
            </a:pPr>
            <a:r>
              <a:rPr lang="en-US" sz="2800" dirty="0" smtClean="0"/>
              <a:t>     CRUD Documents.</a:t>
            </a:r>
          </a:p>
          <a:p>
            <a:pPr marL="633222" indent="-514350">
              <a:buNone/>
            </a:pPr>
            <a:r>
              <a:rPr lang="en-US" sz="2800" dirty="0" smtClean="0"/>
              <a:t>     Naming Collection.</a:t>
            </a:r>
          </a:p>
          <a:p>
            <a:pPr marL="633222" indent="-514350">
              <a:buNone/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2" y="2101755"/>
            <a:ext cx="7886700" cy="4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clipboa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430" y="1864441"/>
            <a:ext cx="8192644" cy="345805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8920206">
            <a:off x="4561214" y="1757997"/>
            <a:ext cx="981075" cy="666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1103" y="3752491"/>
            <a:ext cx="7901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222" indent="-514350">
              <a:buNone/>
            </a:pPr>
            <a:r>
              <a:rPr lang="en-US" sz="2400" dirty="0" smtClean="0"/>
              <a:t>(Model name + ’s’). </a:t>
            </a:r>
            <a:r>
              <a:rPr lang="en-US" sz="2400" dirty="0" err="1" smtClean="0"/>
              <a:t>toLowerCase</a:t>
            </a:r>
            <a:r>
              <a:rPr lang="en-US" sz="2400" dirty="0" smtClean="0"/>
              <a:t>()= collection name</a:t>
            </a:r>
          </a:p>
          <a:p>
            <a:pPr marL="633222" indent="-514350">
              <a:buNone/>
            </a:pPr>
            <a:r>
              <a:rPr lang="en-US" sz="2400" dirty="0" smtClean="0"/>
              <a:t>People + ‘s’ = </a:t>
            </a:r>
            <a:r>
              <a:rPr lang="en-US" sz="2400" dirty="0" smtClean="0">
                <a:solidFill>
                  <a:srgbClr val="FFFF00"/>
                </a:solidFill>
              </a:rPr>
              <a:t>peoples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25615" y="3467819"/>
            <a:ext cx="370936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36476" y="4664013"/>
            <a:ext cx="529086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91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8" grpId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Mongoose-Model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2001328"/>
            <a:ext cx="7924799" cy="17166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Model: </a:t>
            </a:r>
          </a:p>
          <a:p>
            <a:pPr marL="633222" indent="-514350">
              <a:buNone/>
            </a:pPr>
            <a:r>
              <a:rPr lang="en-US" sz="2800" dirty="0" smtClean="0"/>
              <a:t>     CRUD Documents.</a:t>
            </a:r>
          </a:p>
          <a:p>
            <a:pPr marL="633222" indent="-514350">
              <a:buNone/>
            </a:pPr>
            <a:r>
              <a:rPr lang="en-US" sz="2800" dirty="0" smtClean="0"/>
              <a:t>     Naming Collection.</a:t>
            </a:r>
          </a:p>
          <a:p>
            <a:pPr marL="633222" indent="-514350">
              <a:buNone/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2" y="2101755"/>
            <a:ext cx="7886700" cy="407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QQ图片201512021341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461" y="1750623"/>
            <a:ext cx="720000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091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Summary-mongoose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1321" y="2353162"/>
            <a:ext cx="8229600" cy="2943458"/>
          </a:xfrm>
        </p:spPr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ODM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Schema 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err="1" smtClean="0"/>
              <a:t>Schema.Type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marL="633222" indent="-514350">
              <a:buFont typeface="+mj-lt"/>
              <a:buAutoNum type="arabicPeriod"/>
            </a:pPr>
            <a:r>
              <a:rPr lang="en-US" altLang="zh-CN" dirty="0" smtClean="0"/>
              <a:t>Node-restful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Express Official Guide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Github</a:t>
            </a:r>
            <a:r>
              <a:rPr lang="en-US" dirty="0" smtClean="0">
                <a:hlinkClick r:id="rId3"/>
              </a:rPr>
              <a:t> Express </a:t>
            </a:r>
            <a:r>
              <a:rPr lang="en-US" dirty="0" smtClean="0">
                <a:hlinkClick r:id="rId3"/>
              </a:rPr>
              <a:t>– examples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Mongoose.js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generator in global scope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generator create a express-app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express app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4384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npm</a:t>
            </a:r>
            <a:r>
              <a:rPr lang="en-US" sz="2400" dirty="0" smtClean="0"/>
              <a:t> install express-generator </a:t>
            </a:r>
            <a:r>
              <a:rPr lang="en-US" sz="2400" dirty="0" smtClean="0">
                <a:solidFill>
                  <a:srgbClr val="FF0000"/>
                </a:solidFill>
              </a:rPr>
              <a:t>-g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8862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 smtClean="0">
                <a:solidFill>
                  <a:srgbClr val="00B0F0"/>
                </a:solidFill>
              </a:rPr>
              <a:t> express</a:t>
            </a:r>
            <a:r>
              <a:rPr lang="en-US" sz="2400" dirty="0" smtClean="0"/>
              <a:t> </a:t>
            </a:r>
            <a:r>
              <a:rPr lang="en-US" sz="2400" dirty="0" err="1" smtClean="0"/>
              <a:t>express</a:t>
            </a:r>
            <a:r>
              <a:rPr lang="en-US" sz="2400" dirty="0" smtClean="0"/>
              <a:t>-demo &amp;&amp; </a:t>
            </a:r>
            <a:r>
              <a:rPr lang="en-US" sz="2400" dirty="0" err="1" smtClean="0"/>
              <a:t>cd</a:t>
            </a:r>
            <a:r>
              <a:rPr lang="en-US" sz="2400" dirty="0" smtClean="0"/>
              <a:t> express-demo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53340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npm</a:t>
            </a:r>
            <a:r>
              <a:rPr lang="en-US" sz="2400" dirty="0" smtClean="0"/>
              <a:t> install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5867400"/>
            <a:ext cx="4876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$ </a:t>
            </a:r>
            <a:r>
              <a:rPr lang="en-US" sz="2400" dirty="0" err="1" smtClean="0">
                <a:solidFill>
                  <a:srgbClr val="00B0F0"/>
                </a:solidFill>
              </a:rPr>
              <a:t>npm</a:t>
            </a:r>
            <a:r>
              <a:rPr lang="en-US" sz="2400" dirty="0" smtClean="0"/>
              <a:t> start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981200"/>
            <a:ext cx="2209800" cy="451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 </a:t>
            </a:r>
            <a:r>
              <a:rPr lang="en-US" dirty="0" smtClean="0">
                <a:solidFill>
                  <a:srgbClr val="00B0F0"/>
                </a:solidFill>
              </a:rPr>
              <a:t>Features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Middleware </a:t>
            </a:r>
            <a:endParaRPr lang="en-US" altLang="zh-CN" dirty="0"/>
          </a:p>
          <a:p>
            <a:r>
              <a:rPr lang="en-US" dirty="0" smtClean="0"/>
              <a:t>Database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958" y="3664580"/>
            <a:ext cx="7468642" cy="86689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828279" y="3969380"/>
            <a:ext cx="396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80679" y="2445380"/>
            <a:ext cx="521" cy="113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90600" y="1752600"/>
            <a:ext cx="198817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HTTP Method</a:t>
            </a:r>
            <a:endParaRPr lang="zh-CN" altLang="en-US" sz="2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90279" y="3969380"/>
            <a:ext cx="167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504354" y="2438400"/>
            <a:ext cx="694147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504354" y="1752600"/>
            <a:ext cx="182912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URI (path)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647679" y="3693276"/>
            <a:ext cx="2667000" cy="304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628879" y="2445380"/>
            <a:ext cx="152400" cy="113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101809" y="1752600"/>
            <a:ext cx="16700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Handler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/>
          <a:lstStyle/>
          <a:p>
            <a:r>
              <a:rPr lang="en-US" dirty="0" smtClean="0"/>
              <a:t>Support method corresponding HTTP method</a:t>
            </a:r>
          </a:p>
          <a:p>
            <a:pPr lvl="1"/>
            <a:r>
              <a:rPr lang="en-US" dirty="0" smtClean="0"/>
              <a:t>GET -&gt; get</a:t>
            </a:r>
          </a:p>
          <a:p>
            <a:pPr lvl="1"/>
            <a:r>
              <a:rPr lang="en-US" dirty="0" smtClean="0"/>
              <a:t>POST -&gt; post 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* -&gt; all</a:t>
            </a:r>
          </a:p>
          <a:p>
            <a:pPr lvl="1">
              <a:buNone/>
            </a:pPr>
            <a:r>
              <a:rPr lang="en-US" dirty="0" smtClean="0"/>
              <a:t>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app.route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Chainable route handler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52673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C7EDCC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12FD581-A793-4750-940B-3172A85B55D1}"/>
</file>

<file path=customXml/itemProps2.xml><?xml version="1.0" encoding="utf-8"?>
<ds:datastoreItem xmlns:ds="http://schemas.openxmlformats.org/officeDocument/2006/customXml" ds:itemID="{1B35E3FB-F9F1-4D58-97FC-78C09B415073}"/>
</file>

<file path=customXml/itemProps3.xml><?xml version="1.0" encoding="utf-8"?>
<ds:datastoreItem xmlns:ds="http://schemas.openxmlformats.org/officeDocument/2006/customXml" ds:itemID="{42FD58DD-3033-4220-9F52-437038DF357D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3904</TotalTime>
  <Words>1077</Words>
  <Application>Microsoft Office PowerPoint</Application>
  <PresentationFormat>On-screen Show (4:3)</PresentationFormat>
  <Paragraphs>212</Paragraphs>
  <Slides>38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Module</vt:lpstr>
      <vt:lpstr>Node.js Framework – Express</vt:lpstr>
      <vt:lpstr>Express</vt:lpstr>
      <vt:lpstr>A Simple HTTP Server by Express</vt:lpstr>
      <vt:lpstr>Express generator</vt:lpstr>
      <vt:lpstr>Express Features </vt:lpstr>
      <vt:lpstr>Agenda</vt:lpstr>
      <vt:lpstr>Routing</vt:lpstr>
      <vt:lpstr>Routing methods</vt:lpstr>
      <vt:lpstr>app.route()</vt:lpstr>
      <vt:lpstr>Routing methods</vt:lpstr>
      <vt:lpstr>Routing path</vt:lpstr>
      <vt:lpstr>Routing path – string</vt:lpstr>
      <vt:lpstr>Routing path – string patterns</vt:lpstr>
      <vt:lpstr>Routing path – regular expression</vt:lpstr>
      <vt:lpstr>Routing path – parameters </vt:lpstr>
      <vt:lpstr>Routing path – rule </vt:lpstr>
      <vt:lpstr>Routing handlers</vt:lpstr>
      <vt:lpstr>Routing handlers</vt:lpstr>
      <vt:lpstr>Routing handlers – rule </vt:lpstr>
      <vt:lpstr>express.Router</vt:lpstr>
      <vt:lpstr>express.Router</vt:lpstr>
      <vt:lpstr>Route - summary</vt:lpstr>
      <vt:lpstr>Middleware</vt:lpstr>
      <vt:lpstr>Middleware</vt:lpstr>
      <vt:lpstr>Middleware – normal</vt:lpstr>
      <vt:lpstr>Middleware – error</vt:lpstr>
      <vt:lpstr>Middleware – third-party</vt:lpstr>
      <vt:lpstr>View engine</vt:lpstr>
      <vt:lpstr>Overview Express</vt:lpstr>
      <vt:lpstr>Summary</vt:lpstr>
      <vt:lpstr>Node &amp; MongoDB </vt:lpstr>
      <vt:lpstr>Node &amp; MongoDB</vt:lpstr>
      <vt:lpstr>Mongoose-Schema</vt:lpstr>
      <vt:lpstr>Mongoose-Schema.Type</vt:lpstr>
      <vt:lpstr>Mongoose-Model</vt:lpstr>
      <vt:lpstr>Mongoose-Model</vt:lpstr>
      <vt:lpstr>Summary-mongoose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Debug</dc:title>
  <dc:creator>LI ZHEN</dc:creator>
  <cp:lastModifiedBy>Leo Liu</cp:lastModifiedBy>
  <cp:revision>392</cp:revision>
  <dcterms:created xsi:type="dcterms:W3CDTF">2015-11-22T05:19:40Z</dcterms:created>
  <dcterms:modified xsi:type="dcterms:W3CDTF">2016-04-28T09:23:21Z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0x0101004A6A41BA03133F4D9909FFE7D0907B5D</vt:lpwstr>
  </property>
</Properties>
</file>