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56"/>
  </p:notesMasterIdLst>
  <p:sldIdLst>
    <p:sldId id="281" r:id="rId8"/>
    <p:sldId id="379" r:id="rId9"/>
    <p:sldId id="390" r:id="rId10"/>
    <p:sldId id="382" r:id="rId11"/>
    <p:sldId id="383" r:id="rId12"/>
    <p:sldId id="384" r:id="rId13"/>
    <p:sldId id="386" r:id="rId14"/>
    <p:sldId id="424" r:id="rId15"/>
    <p:sldId id="422" r:id="rId16"/>
    <p:sldId id="389" r:id="rId17"/>
    <p:sldId id="385" r:id="rId18"/>
    <p:sldId id="391" r:id="rId19"/>
    <p:sldId id="426" r:id="rId20"/>
    <p:sldId id="416" r:id="rId21"/>
    <p:sldId id="418" r:id="rId22"/>
    <p:sldId id="420" r:id="rId23"/>
    <p:sldId id="425" r:id="rId24"/>
    <p:sldId id="392" r:id="rId25"/>
    <p:sldId id="388" r:id="rId26"/>
    <p:sldId id="430" r:id="rId27"/>
    <p:sldId id="429" r:id="rId28"/>
    <p:sldId id="393" r:id="rId29"/>
    <p:sldId id="394" r:id="rId30"/>
    <p:sldId id="433" r:id="rId31"/>
    <p:sldId id="396" r:id="rId32"/>
    <p:sldId id="397" r:id="rId33"/>
    <p:sldId id="398" r:id="rId34"/>
    <p:sldId id="399" r:id="rId35"/>
    <p:sldId id="431" r:id="rId36"/>
    <p:sldId id="401" r:id="rId37"/>
    <p:sldId id="405" r:id="rId38"/>
    <p:sldId id="413" r:id="rId39"/>
    <p:sldId id="414" r:id="rId40"/>
    <p:sldId id="435" r:id="rId41"/>
    <p:sldId id="436" r:id="rId42"/>
    <p:sldId id="408" r:id="rId43"/>
    <p:sldId id="438" r:id="rId44"/>
    <p:sldId id="440" r:id="rId45"/>
    <p:sldId id="441" r:id="rId46"/>
    <p:sldId id="437" r:id="rId47"/>
    <p:sldId id="411" r:id="rId48"/>
    <p:sldId id="412" r:id="rId49"/>
    <p:sldId id="442" r:id="rId50"/>
    <p:sldId id="406" r:id="rId51"/>
    <p:sldId id="407" r:id="rId52"/>
    <p:sldId id="415" r:id="rId53"/>
    <p:sldId id="264" r:id="rId54"/>
    <p:sldId id="26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106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uv/libuv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ibuv/libuv/wiki/Projects-that-use-libuv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PU_core" TargetMode="External"/><Relationship Id="rId5" Type="http://schemas.openxmlformats.org/officeDocument/2006/relationships/hyperlink" Target="https://en.wikipedia.org/wiki/Context_switch" TargetMode="External"/><Relationship Id="rId4" Type="http://schemas.openxmlformats.org/officeDocument/2006/relationships/hyperlink" Target="https://en.wikipedia.org/wiki/Non-blocking_I/O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ul_irish/debugging-node-js-nightlies-with-chrome-devtools-7c4a1b95ae27#.pmqejrn8q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bou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caustik.com/2012/08/19/node-js-w1m-concurrent-connections/" TargetMode="External"/><Relationship Id="rId4" Type="http://schemas.openxmlformats.org/officeDocument/2006/relationships/hyperlink" Target="http://www.slideshare.net/marcusf/nonblocking-io-event-loops-and-nodej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http://latentflip.com/loupe</a:t>
            </a:r>
          </a:p>
          <a:p>
            <a:r>
              <a:rPr lang="en-US" dirty="0"/>
              <a:t>What happened? Even though V8 is single-threaded, the underlying C++ API of Node isn't. It means that whenever we call something that is a non-blocking operation, Node will call some code that will run concurrently with our </a:t>
            </a:r>
            <a:r>
              <a:rPr lang="en-US" dirty="0" err="1"/>
              <a:t>javascript</a:t>
            </a:r>
            <a:r>
              <a:rPr lang="en-US" dirty="0"/>
              <a:t> code under the hood. Once this hiding thread receives the value it awaits for or throws an error, the provided callback will be called with the necessary parameters. </a:t>
            </a:r>
          </a:p>
          <a:p>
            <a:r>
              <a:rPr lang="en-US" i="1" dirty="0"/>
              <a:t>The ‘some code’ we mentioned is actually part of </a:t>
            </a:r>
            <a:r>
              <a:rPr lang="en-US" i="1" dirty="0" err="1">
                <a:hlinkClick r:id="rId3"/>
              </a:rPr>
              <a:t>libuv</a:t>
            </a:r>
            <a:r>
              <a:rPr lang="en-US" i="1" dirty="0"/>
              <a:t>. </a:t>
            </a:r>
            <a:r>
              <a:rPr lang="en-US" i="1" dirty="0" err="1"/>
              <a:t>libuv</a:t>
            </a:r>
            <a:r>
              <a:rPr lang="en-US" i="1" dirty="0"/>
              <a:t> is the open source library that handles the thread-pool, doing signaling and all other magic that is needed to make the asynchronous tasks work. It was originally developed for Node.js but a </a:t>
            </a:r>
            <a:r>
              <a:rPr lang="en-US" i="1" dirty="0">
                <a:hlinkClick r:id="rId4"/>
              </a:rPr>
              <a:t>lot of other projects</a:t>
            </a:r>
            <a:r>
              <a:rPr lang="en-US" i="1" dirty="0"/>
              <a:t> use of it by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7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JavaScript's call stack/event loop/callback queue interact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9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distributed in Mac OS X, Unix,  Window,</a:t>
            </a:r>
            <a:r>
              <a:rPr lang="en-US" baseline="0" dirty="0"/>
              <a:t> IOS and Android</a:t>
            </a:r>
            <a:endParaRPr lang="en-US" dirty="0"/>
          </a:p>
          <a:p>
            <a:endParaRPr lang="en-US" dirty="0"/>
          </a:p>
          <a:p>
            <a:r>
              <a:rPr lang="en-US" dirty="0"/>
              <a:t>V8 compiles JavaScript source code to native </a:t>
            </a:r>
            <a:r>
              <a:rPr lang="en-US" dirty="0">
                <a:hlinkClick r:id="rId3" tooltip="Machine code"/>
              </a:rPr>
              <a:t>machine code</a:t>
            </a:r>
            <a:r>
              <a:rPr lang="en-US" dirty="0"/>
              <a:t> instead of interpreting it in real time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is a single threaded programming language, single threaded Runtime, it has a single call stack. And it can do one thing at a time, that's what a single thread means, the program can run one piece of code at a time.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hlinkClick r:id="rId4" tooltip="Non-blocking I/O"/>
              </a:rPr>
              <a:t>non-blocking I/O</a:t>
            </a:r>
            <a:r>
              <a:rPr lang="en-US" dirty="0"/>
              <a:t> calls, allowing it to support tens of thousands of concurrent connections without incurring the cost of thread </a:t>
            </a:r>
            <a:r>
              <a:rPr lang="en-US" dirty="0">
                <a:hlinkClick r:id="rId5" tooltip="Context switch"/>
              </a:rPr>
              <a:t>context switching</a:t>
            </a:r>
            <a:r>
              <a:rPr lang="en-US" dirty="0"/>
              <a:t>, instead of processes or threads</a:t>
            </a:r>
          </a:p>
          <a:p>
            <a:endParaRPr lang="en-US" dirty="0"/>
          </a:p>
          <a:p>
            <a:r>
              <a:rPr lang="en-US" dirty="0"/>
              <a:t>A downside of this single-threaded approach is that Node.js doesn't allow scaling with the number of </a:t>
            </a:r>
            <a:r>
              <a:rPr lang="en-US" dirty="0">
                <a:hlinkClick r:id="rId6" tooltip="CPU core"/>
              </a:rPr>
              <a:t>CPU cores</a:t>
            </a:r>
            <a:r>
              <a:rPr lang="en-US" dirty="0"/>
              <a:t> of the machine it is running on without using an additional module such as cluster, </a:t>
            </a:r>
            <a:r>
              <a:rPr lang="en-US" dirty="0" err="1"/>
              <a:t>StrongLoop</a:t>
            </a:r>
            <a:r>
              <a:rPr lang="en-US" dirty="0"/>
              <a:t> Process Manager, or pm2. However, developers can increase the default number of threads in the </a:t>
            </a:r>
            <a:r>
              <a:rPr lang="en-US" dirty="0" err="1"/>
              <a:t>libuv</a:t>
            </a:r>
            <a:r>
              <a:rPr lang="en-US" dirty="0"/>
              <a:t> </a:t>
            </a:r>
            <a:r>
              <a:rPr lang="en-US" dirty="0" err="1"/>
              <a:t>threadpool</a:t>
            </a:r>
            <a:r>
              <a:rPr lang="en-US" dirty="0"/>
              <a:t>, those threads likely to be delegated to multiple cores by the server operating system.</a:t>
            </a:r>
          </a:p>
          <a:p>
            <a:endParaRPr lang="en-US" dirty="0"/>
          </a:p>
          <a:p>
            <a:r>
              <a:rPr lang="en-US" dirty="0"/>
              <a:t>https://github.com/nodejs/node-v0.x-archive/wiki/Projects,-Applications,-and-Companies-Using-Node</a:t>
            </a:r>
          </a:p>
          <a:p>
            <a:endParaRPr lang="en-US" dirty="0"/>
          </a:p>
          <a:p>
            <a:r>
              <a:rPr lang="en-US" dirty="0"/>
              <a:t>https://www.paypal-engineering.com/2013/11/22/node-js-at-paypal/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http://i5ting.github.io/node-debug-tutorial/#701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dirty="0"/>
              <a:t>Since version 6.3, Node.js provides a </a:t>
            </a:r>
            <a:r>
              <a:rPr lang="en-US" b="1" dirty="0" err="1"/>
              <a:t>buit</a:t>
            </a:r>
            <a:r>
              <a:rPr lang="en-US" b="1" dirty="0"/>
              <a:t>-in </a:t>
            </a:r>
            <a:r>
              <a:rPr lang="en-US" b="1" dirty="0" err="1"/>
              <a:t>DevTools</a:t>
            </a:r>
            <a:r>
              <a:rPr lang="en-US" b="1" dirty="0"/>
              <a:t>-based debugger which mostly deprecates Node Inspector, see e.g. </a:t>
            </a:r>
            <a:r>
              <a:rPr lang="en-US" b="1" dirty="0">
                <a:hlinkClick r:id="rId3"/>
              </a:rPr>
              <a:t>this blog post</a:t>
            </a:r>
            <a:r>
              <a:rPr lang="en-US" b="1" dirty="0"/>
              <a:t> to get started. The built-in debugger is developed directly by the V8/Chromium team and provides certain advanced features (e.g. long/</a:t>
            </a:r>
            <a:r>
              <a:rPr lang="en-US" b="1" dirty="0" err="1"/>
              <a:t>async</a:t>
            </a:r>
            <a:r>
              <a:rPr lang="en-US" b="1" dirty="0"/>
              <a:t> stack traces) that are too difficult to implement in Node Inspector.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514350" indent="-514350"/>
            <a:r>
              <a:rPr lang="en-US" altLang="zh-CN" sz="1200" dirty="0">
                <a:solidFill>
                  <a:srgbClr val="FF0000"/>
                </a:solidFill>
              </a:rPr>
              <a:t>https://medium.com/@paul_irish/debugging-node-js-nightlies-with-chrome-devtools-7c4a1b95ae27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4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2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https://strongloop.com/strongblog/node-js-is-faster-than-java/</a:t>
            </a:r>
          </a:p>
          <a:p>
            <a:r>
              <a:rPr lang="en-US" dirty="0"/>
              <a:t>A quick calculation: assuming that each thread potentially has an accompanying </a:t>
            </a:r>
            <a:r>
              <a:rPr lang="en-US" dirty="0">
                <a:hlinkClick r:id="rId3"/>
              </a:rPr>
              <a:t>2 MB of memory</a:t>
            </a:r>
            <a:r>
              <a:rPr lang="en-US" dirty="0"/>
              <a:t> with it, running on a system with 8 GB of RAM puts us at a theoretical maximum of 4000 concurrent connections, plus the cost of </a:t>
            </a:r>
            <a:r>
              <a:rPr lang="en-US" dirty="0">
                <a:hlinkClick r:id="rId4"/>
              </a:rPr>
              <a:t>context-switching between threads</a:t>
            </a:r>
            <a:r>
              <a:rPr lang="en-US" dirty="0"/>
              <a:t>. That’s the scenario you typically deal with in traditional web-serving techniques. By avoiding all that, Node.js achieves scalability levels of over 1M concurrent connections (</a:t>
            </a:r>
            <a:r>
              <a:rPr lang="en-US" dirty="0">
                <a:hlinkClick r:id="rId5"/>
              </a:rPr>
              <a:t>as a proof-of-concept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6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3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  <p:sldLayoutId id="214748370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5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  <p:sldLayoutId id="21474837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klehr/nodist/releases/download/v0.8.6/NodistSetup-v0.8.6.ex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tentflip.com/loup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doc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est/reque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omentj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s://angularjs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chool.io/" TargetMode="External"/><Relationship Id="rId2" Type="http://schemas.openxmlformats.org/officeDocument/2006/relationships/hyperlink" Target="https://nodejs.org/dist/latest-v4.x/docs/api/" TargetMode="Externa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2" Type="http://schemas.openxmlformats.org/officeDocument/2006/relationships/hyperlink" Target="http://en.wikipedia.org/wiki/Model%E2%80%93view%E2%80%93controlle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-v0.x-archive/wiki/Projects,-Applications,-and-Companies-Using-N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Node.js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altLang="zh-CN" dirty="0"/>
              <a:t>Course – 1</a:t>
            </a:r>
            <a:r>
              <a:rPr lang="en-US" altLang="zh-CN" baseline="30000" dirty="0"/>
              <a:t>st</a:t>
            </a:r>
            <a:r>
              <a:rPr lang="en-US" altLang="zh-CN" dirty="0"/>
              <a:t> Session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Lance Zhou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2016.08.28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427120" cy="1200329"/>
          </a:xfrm>
        </p:spPr>
        <p:txBody>
          <a:bodyPr/>
          <a:lstStyle/>
          <a:p>
            <a:r>
              <a:rPr lang="en-US" dirty="0"/>
              <a:t>Node.js Setup and NPM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 Node.js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Install related OS version of Node.js from </a:t>
            </a:r>
            <a:r>
              <a:rPr lang="en-US" dirty="0">
                <a:hlinkClick r:id="rId2"/>
              </a:rPr>
              <a:t>http://nodejs.org/</a:t>
            </a:r>
            <a:r>
              <a:rPr lang="en-US" dirty="0"/>
              <a:t> </a:t>
            </a:r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0" y="1720992"/>
            <a:ext cx="9144000" cy="51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Verify and Run Node.js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After installation, add Node.js installation path to Windows Environment Variable </a:t>
            </a:r>
            <a:r>
              <a:rPr lang="en-US" b="1" dirty="0">
                <a:solidFill>
                  <a:srgbClr val="00B050"/>
                </a:solidFill>
              </a:rPr>
              <a:t>Path</a:t>
            </a:r>
          </a:p>
          <a:p>
            <a:endParaRPr lang="en-US" dirty="0"/>
          </a:p>
          <a:p>
            <a:r>
              <a:rPr lang="en-US" dirty="0"/>
              <a:t>Open your </a:t>
            </a:r>
            <a:r>
              <a:rPr lang="en-US" b="1" dirty="0">
                <a:solidFill>
                  <a:srgbClr val="00B050"/>
                </a:solidFill>
              </a:rPr>
              <a:t>CMD</a:t>
            </a:r>
            <a:r>
              <a:rPr lang="en-US" dirty="0"/>
              <a:t> in Windows, check installation is 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JavaScript in REPL by </a:t>
            </a:r>
            <a:r>
              <a:rPr lang="en-US" b="1" dirty="0">
                <a:solidFill>
                  <a:srgbClr val="00B050"/>
                </a:solidFill>
              </a:rPr>
              <a:t>node </a:t>
            </a:r>
            <a:r>
              <a:rPr lang="en-US" b="1" dirty="0"/>
              <a:t>command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4343400" cy="1466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55" y="5008087"/>
            <a:ext cx="4338145" cy="14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Version Management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nodist</a:t>
            </a:r>
            <a:r>
              <a:rPr lang="en-US" dirty="0"/>
              <a:t>, Natural node.js and </a:t>
            </a:r>
            <a:r>
              <a:rPr lang="en-US" dirty="0" err="1"/>
              <a:t>npm</a:t>
            </a:r>
            <a:r>
              <a:rPr lang="en-US" dirty="0"/>
              <a:t> version manager for windows</a:t>
            </a:r>
          </a:p>
          <a:p>
            <a:r>
              <a:rPr lang="en-US" dirty="0"/>
              <a:t>install </a:t>
            </a:r>
            <a:r>
              <a:rPr lang="en-US" dirty="0">
                <a:hlinkClick r:id="rId3"/>
              </a:rPr>
              <a:t>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38400"/>
            <a:ext cx="6705600" cy="33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NPM usage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is short for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ode.js 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/>
              <a:t>ackage 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/>
              <a:t>anagement</a:t>
            </a:r>
          </a:p>
          <a:p>
            <a:r>
              <a:rPr lang="en-US" dirty="0" err="1"/>
              <a:t>npm</a:t>
            </a:r>
            <a:r>
              <a:rPr lang="en-US" dirty="0"/>
              <a:t> helps developer share and reuse code</a:t>
            </a:r>
          </a:p>
          <a:p>
            <a:r>
              <a:rPr lang="en-US" dirty="0" err="1"/>
              <a:t>npm</a:t>
            </a:r>
            <a:r>
              <a:rPr lang="en-US" dirty="0"/>
              <a:t> is installed with Node.js</a:t>
            </a:r>
          </a:p>
          <a:p>
            <a:r>
              <a:rPr lang="en-US" dirty="0" err="1"/>
              <a:t>npm</a:t>
            </a:r>
            <a:r>
              <a:rPr lang="en-US" dirty="0"/>
              <a:t> version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65433"/>
            <a:ext cx="4648200" cy="15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registry</a:t>
            </a:r>
            <a:r>
              <a:rPr lang="en-US" dirty="0"/>
              <a:t> and management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registry is the JavaScript Package Registry</a:t>
            </a:r>
          </a:p>
          <a:p>
            <a:r>
              <a:rPr lang="en-US" dirty="0" err="1">
                <a:solidFill>
                  <a:srgbClr val="00B050"/>
                </a:solidFill>
              </a:rPr>
              <a:t>nrm</a:t>
            </a:r>
            <a:r>
              <a:rPr lang="en-US" dirty="0"/>
              <a:t>, NPM registry manager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9400"/>
            <a:ext cx="6019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[-g|--save]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Install package in two modes</a:t>
            </a:r>
          </a:p>
          <a:p>
            <a:pPr lvl="1"/>
            <a:r>
              <a:rPr lang="en-US" dirty="0"/>
              <a:t>local mode installs the package inside the Node.js application’s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global mode installs the package in system available to any other Node.js application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8000"/>
            <a:ext cx="5943600" cy="22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28290"/>
            <a:ext cx="7848600" cy="51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Hello Node.js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a simple http server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to build a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build HelloNodejs.js file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lodash</a:t>
            </a:r>
            <a:r>
              <a:rPr lang="en-US" dirty="0"/>
              <a:t> package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7587979" cy="3248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MEAN and Node.js Basic 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Node.js Setup and NPM Usage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581400"/>
            <a:ext cx="6019800" cy="400110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r>
              <a:rPr lang="en-US" dirty="0"/>
              <a:t> Programming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5814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2514600"/>
            <a:ext cx="6019800" cy="400110"/>
          </a:xfrm>
        </p:spPr>
        <p:txBody>
          <a:bodyPr/>
          <a:lstStyle/>
          <a:p>
            <a:r>
              <a:rPr lang="en-US" dirty="0"/>
              <a:t>Hello Node.js Demo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25146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965" y="3048000"/>
            <a:ext cx="6019800" cy="400110"/>
          </a:xfrm>
        </p:spPr>
        <p:txBody>
          <a:bodyPr/>
          <a:lstStyle/>
          <a:p>
            <a:r>
              <a:rPr lang="en-US" dirty="0"/>
              <a:t>Node.js Module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2200" y="3048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114800"/>
            <a:ext cx="6019800" cy="400110"/>
          </a:xfrm>
        </p:spPr>
        <p:txBody>
          <a:bodyPr/>
          <a:lstStyle/>
          <a:p>
            <a:r>
              <a:rPr lang="en-US" dirty="0"/>
              <a:t>Node.js Popular Packages Brief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1148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629090"/>
            <a:ext cx="6019800" cy="400110"/>
          </a:xfrm>
        </p:spPr>
        <p:txBody>
          <a:bodyPr/>
          <a:lstStyle/>
          <a:p>
            <a:r>
              <a:rPr lang="en-US" dirty="0"/>
              <a:t>Node.js Debug in VS Code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629090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5162490"/>
            <a:ext cx="6019800" cy="40011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5162490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build="p"/>
      <p:bldP spid="13" grpId="0" build="p"/>
      <p:bldP spid="15" grpId="0" build="p"/>
      <p:bldP spid="1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related package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lodash</a:t>
            </a:r>
            <a:r>
              <a:rPr lang="en-US" dirty="0"/>
              <a:t> and register in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7" y="1676401"/>
            <a:ext cx="83450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includes the meta data of the project and the dependency of other modules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785877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Main Module</a:t>
            </a:r>
            <a:r>
              <a:rPr lang="zh-CN" altLang="en-US" b="1" dirty="0"/>
              <a:t>：</a:t>
            </a:r>
            <a:r>
              <a:rPr lang="en-US" altLang="zh-CN" dirty="0"/>
              <a:t>scheduling other modules</a:t>
            </a:r>
          </a:p>
          <a:p>
            <a:r>
              <a:rPr lang="en-US" altLang="zh-CN" b="1" dirty="0"/>
              <a:t>Binary Module</a:t>
            </a:r>
            <a:r>
              <a:rPr lang="zh-CN" altLang="en-US" b="1" dirty="0"/>
              <a:t>：</a:t>
            </a:r>
            <a:r>
              <a:rPr lang="en-US" altLang="zh-CN" dirty="0"/>
              <a:t>C/C++;  .node &amp; .</a:t>
            </a:r>
            <a:r>
              <a:rPr lang="en-US" altLang="zh-CN" dirty="0" err="1"/>
              <a:t>js</a:t>
            </a:r>
            <a:endParaRPr lang="en-US" altLang="zh-CN" dirty="0"/>
          </a:p>
          <a:p>
            <a:r>
              <a:rPr lang="en-US" altLang="zh-CN" b="1" dirty="0"/>
              <a:t>Package</a:t>
            </a:r>
            <a:r>
              <a:rPr lang="zh-CN" altLang="en-US" b="1" dirty="0"/>
              <a:t>：</a:t>
            </a:r>
            <a:r>
              <a:rPr lang="en-US" altLang="zh-CN" dirty="0"/>
              <a:t>multiple sub modules</a:t>
            </a:r>
          </a:p>
          <a:p>
            <a:r>
              <a:rPr lang="en-US" b="1" dirty="0">
                <a:hlinkClick r:id="rId2"/>
              </a:rPr>
              <a:t>Core Modules</a:t>
            </a:r>
            <a:r>
              <a:rPr lang="zh-CN" altLang="en-US" b="1" dirty="0"/>
              <a:t>：</a:t>
            </a:r>
            <a:r>
              <a:rPr lang="en-US" altLang="zh-CN" dirty="0"/>
              <a:t>events, </a:t>
            </a:r>
            <a:r>
              <a:rPr lang="en-US" altLang="zh-CN" dirty="0" err="1"/>
              <a:t>fs</a:t>
            </a:r>
            <a:r>
              <a:rPr lang="en-US" altLang="zh-CN" dirty="0"/>
              <a:t>, http</a:t>
            </a:r>
            <a:endParaRPr lang="en-US" dirty="0"/>
          </a:p>
          <a:p>
            <a:r>
              <a:rPr lang="en-US" altLang="zh-CN" b="1" dirty="0">
                <a:hlinkClick r:id="rId2"/>
              </a:rPr>
              <a:t>File Modules</a:t>
            </a:r>
            <a:r>
              <a:rPr lang="zh-CN" altLang="en-US" b="1" dirty="0"/>
              <a:t>：</a:t>
            </a:r>
            <a:r>
              <a:rPr lang="en-US" altLang="zh-CN" dirty="0"/>
              <a:t>express, socket.io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Native Module</a:t>
            </a:r>
          </a:p>
          <a:p>
            <a:pPr lvl="1"/>
            <a:r>
              <a:rPr lang="en-US" altLang="zh-CN" b="1" dirty="0"/>
              <a:t>http, fs</a:t>
            </a:r>
          </a:p>
          <a:p>
            <a:r>
              <a:rPr lang="en-US" altLang="zh-CN" b="1" dirty="0"/>
              <a:t>File Module, including .</a:t>
            </a:r>
            <a:r>
              <a:rPr lang="en-US" altLang="zh-CN" b="1" dirty="0" err="1"/>
              <a:t>js</a:t>
            </a:r>
            <a:r>
              <a:rPr lang="en-US" altLang="zh-CN" b="1" dirty="0"/>
              <a:t> , .node and .</a:t>
            </a:r>
            <a:r>
              <a:rPr lang="en-US" altLang="zh-CN" b="1" dirty="0" err="1"/>
              <a:t>json</a:t>
            </a:r>
            <a:r>
              <a:rPr lang="en-US" altLang="zh-CN" b="1" dirty="0"/>
              <a:t> files</a:t>
            </a:r>
          </a:p>
          <a:p>
            <a:pPr lvl="1"/>
            <a:r>
              <a:rPr lang="en-US" dirty="0"/>
              <a:t>each file is treated as a separate module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 are interpreted as JavaScript text files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json</a:t>
            </a:r>
            <a:r>
              <a:rPr lang="en-US" dirty="0"/>
              <a:t> files are parsed as JSON text files</a:t>
            </a:r>
          </a:p>
          <a:p>
            <a:pPr lvl="1"/>
            <a:r>
              <a:rPr lang="en-US" dirty="0"/>
              <a:t>.node </a:t>
            </a:r>
            <a:r>
              <a:rPr lang="en-US" altLang="en-US" dirty="0"/>
              <a:t>files are interpreted as compiled </a:t>
            </a:r>
            <a:r>
              <a:rPr lang="en-US" altLang="en-US" dirty="0" err="1"/>
              <a:t>addon</a:t>
            </a:r>
            <a:r>
              <a:rPr lang="en-US" altLang="en-US" dirty="0"/>
              <a:t> modules loaded with </a:t>
            </a:r>
            <a:r>
              <a:rPr lang="en-US" altLang="en-US" dirty="0" err="1"/>
              <a:t>dlopen</a:t>
            </a:r>
            <a:endParaRPr lang="en-US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51478"/>
            <a:ext cx="8964276" cy="22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 require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used to load the module into your code</a:t>
            </a:r>
            <a:r>
              <a:rPr lang="en-US" altLang="zh-CN" dirty="0"/>
              <a:t>	</a:t>
            </a:r>
          </a:p>
          <a:p>
            <a:r>
              <a:rPr lang="en-US" dirty="0"/>
              <a:t>require() can accept</a:t>
            </a:r>
          </a:p>
          <a:p>
            <a:pPr lvl="1"/>
            <a:r>
              <a:rPr lang="en-US" dirty="0"/>
              <a:t>http, fs etc. as native module </a:t>
            </a:r>
          </a:p>
          <a:p>
            <a:pPr lvl="1"/>
            <a:r>
              <a:rPr lang="en-US" dirty="0"/>
              <a:t>./circle as file module by relative path</a:t>
            </a:r>
          </a:p>
          <a:p>
            <a:pPr lvl="1"/>
            <a:r>
              <a:rPr lang="en-US" dirty="0"/>
              <a:t>D:\\abc\\def as file module by absolute path </a:t>
            </a:r>
          </a:p>
          <a:p>
            <a:pPr lvl="1"/>
            <a:r>
              <a:rPr lang="en-US" dirty="0" err="1"/>
              <a:t>lodash</a:t>
            </a:r>
            <a:r>
              <a:rPr lang="en-US" dirty="0"/>
              <a:t> as none native module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25048"/>
            <a:ext cx="6582694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 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exports is </a:t>
            </a:r>
            <a:r>
              <a:rPr lang="en-US" dirty="0"/>
              <a:t>object contained in each module</a:t>
            </a:r>
          </a:p>
          <a:p>
            <a:r>
              <a:rPr lang="en-US" dirty="0"/>
              <a:t>allows you to expose pieces of your code when the module is loaded</a:t>
            </a:r>
          </a:p>
          <a:p>
            <a:r>
              <a:rPr lang="en-US" altLang="zh-CN" dirty="0"/>
              <a:t>can expose public properties and methods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3124200"/>
            <a:ext cx="8526065" cy="211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 exports &amp; </a:t>
            </a:r>
            <a:r>
              <a:rPr lang="en-US" altLang="zh-CN" dirty="0" err="1"/>
              <a:t>module.exports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exports = </a:t>
            </a:r>
            <a:r>
              <a:rPr lang="en-US" altLang="zh-CN" dirty="0" err="1"/>
              <a:t>module.exports</a:t>
            </a:r>
            <a:r>
              <a:rPr lang="en-US" altLang="zh-CN" dirty="0"/>
              <a:t> = {};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exports = function(r){…}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2" y="1600200"/>
            <a:ext cx="8877938" cy="3839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Module—Find File Strategy</a:t>
            </a:r>
          </a:p>
        </p:txBody>
      </p:sp>
      <p:pic>
        <p:nvPicPr>
          <p:cNvPr id="5" name="Content Placeholder 5" descr="findFile.jp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142999"/>
            <a:ext cx="3351583" cy="565011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Module—Load Module Strategy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4063559" y="1134208"/>
            <a:ext cx="1405759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require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911161" y="1680977"/>
            <a:ext cx="1710559" cy="759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File Module Cache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139869" y="3695259"/>
            <a:ext cx="1253359" cy="661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File Module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139760" y="4596768"/>
            <a:ext cx="1253359" cy="661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File Module By Extension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139760" y="5492546"/>
            <a:ext cx="1253359" cy="661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 File Module</a:t>
            </a: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4766439" y="1515208"/>
            <a:ext cx="2" cy="16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83" idx="0"/>
          </p:cNvCxnSpPr>
          <p:nvPr/>
        </p:nvCxnSpPr>
        <p:spPr>
          <a:xfrm>
            <a:off x="4766441" y="2440231"/>
            <a:ext cx="0" cy="18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3" idx="2"/>
            <a:endCxn id="14" idx="0"/>
          </p:cNvCxnSpPr>
          <p:nvPr/>
        </p:nvCxnSpPr>
        <p:spPr>
          <a:xfrm>
            <a:off x="4766441" y="3389101"/>
            <a:ext cx="108" cy="30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flipH="1">
            <a:off x="4766440" y="4356291"/>
            <a:ext cx="109" cy="24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>
          <a:xfrm>
            <a:off x="4766440" y="5257800"/>
            <a:ext cx="0" cy="23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140" idx="0"/>
          </p:cNvCxnSpPr>
          <p:nvPr/>
        </p:nvCxnSpPr>
        <p:spPr>
          <a:xfrm>
            <a:off x="4766440" y="6153578"/>
            <a:ext cx="1" cy="2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911161" y="2629847"/>
            <a:ext cx="1710559" cy="759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Native Module</a:t>
            </a:r>
          </a:p>
        </p:txBody>
      </p:sp>
      <p:sp>
        <p:nvSpPr>
          <p:cNvPr id="108" name="Flowchart: Decision 107"/>
          <p:cNvSpPr/>
          <p:nvPr/>
        </p:nvSpPr>
        <p:spPr>
          <a:xfrm>
            <a:off x="1688880" y="2614303"/>
            <a:ext cx="1710559" cy="759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Native Module Cache</a:t>
            </a:r>
          </a:p>
        </p:txBody>
      </p:sp>
      <p:sp>
        <p:nvSpPr>
          <p:cNvPr id="111" name="Flowchart: Process 110"/>
          <p:cNvSpPr/>
          <p:nvPr/>
        </p:nvSpPr>
        <p:spPr>
          <a:xfrm>
            <a:off x="1917479" y="3917380"/>
            <a:ext cx="1253359" cy="661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Native Module</a:t>
            </a:r>
          </a:p>
        </p:txBody>
      </p:sp>
      <p:sp>
        <p:nvSpPr>
          <p:cNvPr id="113" name="Flowchart: Process 112"/>
          <p:cNvSpPr/>
          <p:nvPr/>
        </p:nvSpPr>
        <p:spPr>
          <a:xfrm>
            <a:off x="1917478" y="4901568"/>
            <a:ext cx="1253359" cy="661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 Native Module</a:t>
            </a:r>
          </a:p>
        </p:txBody>
      </p:sp>
      <p:cxnSp>
        <p:nvCxnSpPr>
          <p:cNvPr id="114" name="Straight Arrow Connector 113"/>
          <p:cNvCxnSpPr>
            <a:endCxn id="108" idx="3"/>
          </p:cNvCxnSpPr>
          <p:nvPr/>
        </p:nvCxnSpPr>
        <p:spPr>
          <a:xfrm flipH="1" flipV="1">
            <a:off x="3399439" y="2993930"/>
            <a:ext cx="51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1" idx="0"/>
          </p:cNvCxnSpPr>
          <p:nvPr/>
        </p:nvCxnSpPr>
        <p:spPr>
          <a:xfrm flipH="1">
            <a:off x="2544159" y="3373557"/>
            <a:ext cx="1" cy="5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1" idx="2"/>
            <a:endCxn id="113" idx="0"/>
          </p:cNvCxnSpPr>
          <p:nvPr/>
        </p:nvCxnSpPr>
        <p:spPr>
          <a:xfrm flipH="1">
            <a:off x="2544158" y="4578412"/>
            <a:ext cx="1" cy="32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08" idx="1"/>
            <a:endCxn id="140" idx="1"/>
          </p:cNvCxnSpPr>
          <p:nvPr/>
        </p:nvCxnSpPr>
        <p:spPr>
          <a:xfrm rot="10800000" flipH="1" flipV="1">
            <a:off x="1688879" y="2993930"/>
            <a:ext cx="2374681" cy="3597370"/>
          </a:xfrm>
          <a:prstGeom prst="bentConnector3">
            <a:avLst>
              <a:gd name="adj1" fmla="val -9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13" idx="2"/>
          </p:cNvCxnSpPr>
          <p:nvPr/>
        </p:nvCxnSpPr>
        <p:spPr>
          <a:xfrm rot="16200000" flipH="1">
            <a:off x="2850928" y="5255829"/>
            <a:ext cx="1028702" cy="1642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Terminator 139"/>
          <p:cNvSpPr/>
          <p:nvPr/>
        </p:nvSpPr>
        <p:spPr>
          <a:xfrm>
            <a:off x="4063561" y="6400800"/>
            <a:ext cx="1405759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exports</a:t>
            </a:r>
          </a:p>
        </p:txBody>
      </p:sp>
      <p:cxnSp>
        <p:nvCxnSpPr>
          <p:cNvPr id="152" name="Elbow Connector 151"/>
          <p:cNvCxnSpPr>
            <a:stCxn id="9" idx="3"/>
            <a:endCxn id="140" idx="3"/>
          </p:cNvCxnSpPr>
          <p:nvPr/>
        </p:nvCxnSpPr>
        <p:spPr>
          <a:xfrm flipH="1">
            <a:off x="5469320" y="2060604"/>
            <a:ext cx="152400" cy="4530696"/>
          </a:xfrm>
          <a:prstGeom prst="bentConnector3">
            <a:avLst>
              <a:gd name="adj1" fmla="val -64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570277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530155" y="2652344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185039" y="4672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767098" y="23503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724400" y="3364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5146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6754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8112919" cy="1200329"/>
          </a:xfrm>
        </p:spPr>
        <p:txBody>
          <a:bodyPr/>
          <a:lstStyle/>
          <a:p>
            <a:r>
              <a:rPr lang="en-US" dirty="0"/>
              <a:t>MEAN and Node.js Basic Instruction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 Wrapper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Before a module's code is executed, Node.js will wrap it with a function wrapper that looks like the following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Variable scope isolation among module files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268589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960519" cy="1200329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r>
              <a:rPr lang="en-US" dirty="0"/>
              <a:t> Programming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Asynchronous programming in Node.js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en-US" dirty="0"/>
              <a:t>Asynchronous I/O is a form of input/output processing that permits other processing to continue before the transmission has finished.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0800"/>
            <a:ext cx="8077200" cy="4105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in Asynchronous programming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 callback is a function that is passed as an argument to another function and is executed after its parent function has completed </a:t>
            </a:r>
          </a:p>
          <a:p>
            <a:pPr lvl="1"/>
            <a:r>
              <a:rPr lang="en-US" dirty="0" err="1"/>
              <a:t>fs.readFile</a:t>
            </a:r>
            <a:r>
              <a:rPr lang="en-US" dirty="0"/>
              <a:t>(“hello.txt”, </a:t>
            </a:r>
            <a:r>
              <a:rPr lang="en-US" dirty="0" err="1"/>
              <a:t>callback_function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when the “hello.txt” file is finished reading, Node.js event loop will call the “</a:t>
            </a:r>
            <a:r>
              <a:rPr lang="en-US" dirty="0" err="1"/>
              <a:t>callback_function</a:t>
            </a:r>
            <a:r>
              <a:rPr lang="en-US" dirty="0"/>
              <a:t>” to process the pre-defined logic, and it will embedded 2 parameters (err, content) to this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838903"/>
            <a:ext cx="7477125" cy="2600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</p:spPr>
        <p:txBody>
          <a:bodyPr/>
          <a:lstStyle/>
          <a:p>
            <a:r>
              <a:rPr lang="en-US" dirty="0"/>
              <a:t>The event loop is in the heart of Node.js</a:t>
            </a:r>
          </a:p>
          <a:p>
            <a:r>
              <a:rPr lang="en-US" dirty="0"/>
              <a:t>Event-driven programming is a programming paradigm in which the flow of the program is determined by events such as user actions (mouse clicks, key presses), sensor outputs, or messages from other programs/threads.</a:t>
            </a:r>
          </a:p>
        </p:txBody>
      </p:sp>
      <p:pic>
        <p:nvPicPr>
          <p:cNvPr id="8" name="Content Placeholder 12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8686800" cy="34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Callback and Event Loop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14" y="1219200"/>
            <a:ext cx="6169886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922" y="715034"/>
            <a:ext cx="274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http://latentflip.com/loupe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8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427120" cy="1200329"/>
          </a:xfrm>
        </p:spPr>
        <p:txBody>
          <a:bodyPr/>
          <a:lstStyle/>
          <a:p>
            <a:r>
              <a:rPr lang="en-US" dirty="0"/>
              <a:t>Node.js Popular Packages Brief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lodash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A modern JavaScript utility library delivering modularity, performance &amp; extras.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2057400"/>
            <a:ext cx="6858000" cy="599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 </a:t>
            </a:r>
            <a:r>
              <a:rPr lang="en-US" altLang="zh-CN" sz="2400" dirty="0" err="1">
                <a:solidFill>
                  <a:schemeClr val="bg1"/>
                </a:solidFill>
              </a:rPr>
              <a:t>lodash</a:t>
            </a:r>
            <a:r>
              <a:rPr lang="en-US" altLang="zh-CN" sz="2400" dirty="0">
                <a:solidFill>
                  <a:schemeClr val="bg1"/>
                </a:solidFill>
              </a:rPr>
              <a:t> --save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3200"/>
            <a:ext cx="558242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request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Request is designed to be the simplest way possible to make http calls. It supports HTTPS and follows redirects by default.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2057400"/>
            <a:ext cx="6858000" cy="599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 </a:t>
            </a:r>
            <a:r>
              <a:rPr lang="en-US" altLang="zh-CN" sz="2400" dirty="0">
                <a:solidFill>
                  <a:schemeClr val="bg1"/>
                </a:solidFill>
              </a:rPr>
              <a:t>request --save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62454"/>
            <a:ext cx="7611426" cy="28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moment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Parse, validate, manipulate, and display dates in JavaScript.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52600"/>
            <a:ext cx="6858000" cy="599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 </a:t>
            </a:r>
            <a:r>
              <a:rPr lang="en-US" altLang="zh-CN" sz="2400" dirty="0">
                <a:solidFill>
                  <a:schemeClr val="bg1"/>
                </a:solidFill>
              </a:rPr>
              <a:t>moment --save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0800"/>
            <a:ext cx="777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a MEAN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MEAN is a full-stack JavaScript framework</a:t>
            </a:r>
          </a:p>
          <a:p>
            <a:r>
              <a:rPr lang="en-US" b="1" dirty="0"/>
              <a:t>MEAN stands for:</a:t>
            </a:r>
          </a:p>
          <a:p>
            <a:pPr lvl="1"/>
            <a:r>
              <a:rPr lang="en-US" altLang="zh-CN" dirty="0">
                <a:hlinkClick r:id="rId2"/>
              </a:rPr>
              <a:t>MongoDB</a:t>
            </a:r>
            <a:r>
              <a:rPr lang="en-US" altLang="zh-CN" dirty="0"/>
              <a:t> as the database</a:t>
            </a:r>
          </a:p>
          <a:p>
            <a:pPr lvl="1"/>
            <a:r>
              <a:rPr lang="en-US" altLang="zh-CN" dirty="0">
                <a:hlinkClick r:id="rId3"/>
              </a:rPr>
              <a:t>Express</a:t>
            </a:r>
            <a:r>
              <a:rPr lang="en-US" altLang="zh-CN" dirty="0"/>
              <a:t> as the web framework</a:t>
            </a:r>
          </a:p>
          <a:p>
            <a:pPr lvl="1"/>
            <a:r>
              <a:rPr lang="en-US" altLang="zh-CN" dirty="0">
                <a:hlinkClick r:id="rId4"/>
              </a:rPr>
              <a:t>AngularJS</a:t>
            </a:r>
            <a:r>
              <a:rPr lang="en-US" altLang="zh-CN" dirty="0"/>
              <a:t> as the frontend framework, and</a:t>
            </a:r>
          </a:p>
          <a:p>
            <a:pPr lvl="1"/>
            <a:r>
              <a:rPr lang="en-US" altLang="zh-CN" dirty="0">
                <a:hlinkClick r:id="rId5"/>
              </a:rPr>
              <a:t>Node.js</a:t>
            </a:r>
            <a:r>
              <a:rPr lang="en-US" altLang="zh-CN" dirty="0"/>
              <a:t> as the server platform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debug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8130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Debugging Node.js with Chrome 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Run node with the </a:t>
            </a:r>
            <a:r>
              <a:rPr lang="en-US" b="1" dirty="0">
                <a:solidFill>
                  <a:srgbClr val="00B0F0"/>
                </a:solidFill>
              </a:rPr>
              <a:t>–inspect </a:t>
            </a:r>
            <a:r>
              <a:rPr lang="en-US" b="1" dirty="0"/>
              <a:t>flag</a:t>
            </a:r>
          </a:p>
          <a:p>
            <a:endParaRPr lang="en-US" b="1" dirty="0"/>
          </a:p>
          <a:p>
            <a:endParaRPr lang="en-US" b="1" dirty="0"/>
          </a:p>
          <a:p>
            <a:pPr lvl="0"/>
            <a:r>
              <a:rPr lang="en-US" altLang="en-US" b="1" dirty="0"/>
              <a:t>You can also break on the first statement of the script with </a:t>
            </a:r>
            <a:r>
              <a:rPr lang="en-US" altLang="en-US" b="1" dirty="0">
                <a:solidFill>
                  <a:srgbClr val="00B0F0"/>
                </a:solidFill>
              </a:rPr>
              <a:t>--debug-</a:t>
            </a:r>
            <a:r>
              <a:rPr lang="en-US" altLang="en-US" b="1" dirty="0" err="1">
                <a:solidFill>
                  <a:srgbClr val="00B0F0"/>
                </a:solidFill>
              </a:rPr>
              <a:t>brk</a:t>
            </a:r>
            <a:endParaRPr lang="en-US" altLang="en-US" b="1" dirty="0">
              <a:solidFill>
                <a:srgbClr val="00B0F0"/>
              </a:solidFill>
            </a:endParaRPr>
          </a:p>
          <a:p>
            <a:pPr lvl="0"/>
            <a:endParaRPr lang="en-US" altLang="en-US" b="1" dirty="0">
              <a:solidFill>
                <a:srgbClr val="00B0F0"/>
              </a:solidFill>
            </a:endParaRPr>
          </a:p>
          <a:p>
            <a:pPr lvl="0"/>
            <a:endParaRPr lang="en-US" altLang="en-US" b="1" dirty="0">
              <a:solidFill>
                <a:srgbClr val="00B0F0"/>
              </a:solidFill>
            </a:endParaRPr>
          </a:p>
          <a:p>
            <a:pPr lvl="0"/>
            <a:r>
              <a:rPr lang="en-US" altLang="en-US" b="1" dirty="0"/>
              <a:t>Open </a:t>
            </a:r>
            <a:r>
              <a:rPr lang="en-US" altLang="en-US" b="1" dirty="0" err="1">
                <a:solidFill>
                  <a:srgbClr val="00B0F0"/>
                </a:solidFill>
              </a:rPr>
              <a:t>about:inspect</a:t>
            </a:r>
            <a:r>
              <a:rPr lang="en-US" altLang="en-US" b="1" dirty="0"/>
              <a:t> in Chrome</a:t>
            </a:r>
          </a:p>
          <a:p>
            <a:pPr lvl="0"/>
            <a:endParaRPr lang="en-US" alt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8600" y="1752600"/>
            <a:ext cx="6858000" cy="599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2400" dirty="0">
                <a:solidFill>
                  <a:schemeClr val="bg1"/>
                </a:solidFill>
              </a:rPr>
              <a:t>  node –inspect index.js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28600" y="3429000"/>
            <a:ext cx="6858000" cy="599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2400" dirty="0">
                <a:solidFill>
                  <a:schemeClr val="bg1"/>
                </a:solidFill>
              </a:rPr>
              <a:t>  node –inspect –debug-</a:t>
            </a:r>
            <a:r>
              <a:rPr lang="en-US" altLang="zh-CN" sz="2400" dirty="0" err="1">
                <a:solidFill>
                  <a:schemeClr val="bg1"/>
                </a:solidFill>
              </a:rPr>
              <a:t>brk</a:t>
            </a:r>
            <a:r>
              <a:rPr lang="en-US" altLang="zh-CN" sz="2400" dirty="0">
                <a:solidFill>
                  <a:schemeClr val="bg1"/>
                </a:solidFill>
              </a:rPr>
              <a:t> index.js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28627"/>
            <a:ext cx="5630061" cy="3029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Node-inspector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Start Node.js app by node-inspector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Chrome debugger is open automatically with below URL</a:t>
            </a:r>
          </a:p>
          <a:p>
            <a:pPr>
              <a:buNone/>
            </a:pPr>
            <a:r>
              <a:rPr lang="en-US" altLang="zh-CN" sz="2800" i="1" dirty="0"/>
              <a:t>   </a:t>
            </a:r>
            <a:r>
              <a:rPr lang="en-US" altLang="zh-CN" i="1" dirty="0"/>
              <a:t>http://127.0.0.1:8080/?ws=127.0.0.1:8080&amp;port=5858</a:t>
            </a:r>
          </a:p>
          <a:p>
            <a:endParaRPr lang="en-US" altLang="zh-CN" sz="2800" dirty="0"/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4572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2400" dirty="0"/>
              <a:t> node-debug server.js</a:t>
            </a: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" b="1387"/>
          <a:stretch/>
        </p:blipFill>
        <p:spPr>
          <a:xfrm>
            <a:off x="38100" y="152400"/>
            <a:ext cx="9144000" cy="6525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VS Code Debugger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1752600"/>
            <a:ext cx="8029575" cy="49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3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Write a HTTP Server, print out “Hello Node.js”, and listen 9999 port</a:t>
            </a:r>
          </a:p>
          <a:p>
            <a:endParaRPr lang="en-US" dirty="0"/>
          </a:p>
          <a:p>
            <a:r>
              <a:rPr lang="en-US" dirty="0"/>
              <a:t>Read a file and print out in the console</a:t>
            </a:r>
          </a:p>
          <a:p>
            <a:endParaRPr lang="en-US" dirty="0"/>
          </a:p>
          <a:p>
            <a:r>
              <a:rPr lang="en-US" dirty="0"/>
              <a:t>Move a file to another place</a:t>
            </a:r>
          </a:p>
          <a:p>
            <a:endParaRPr lang="en-US" dirty="0"/>
          </a:p>
          <a:p>
            <a:r>
              <a:rPr lang="en-US" dirty="0"/>
              <a:t>What is the result of below codes?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48200"/>
            <a:ext cx="42832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https://nodejs.org/dist/latest-v4.x/docs/api/</a:t>
            </a:r>
            <a:endParaRPr lang="en-US" dirty="0"/>
          </a:p>
          <a:p>
            <a:r>
              <a:rPr lang="en-US" dirty="0">
                <a:hlinkClick r:id="rId3"/>
              </a:rPr>
              <a:t>http://nodeschool.io/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The advantages of MEAN stack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Support for the </a:t>
            </a:r>
            <a:r>
              <a:rPr lang="en-US" altLang="zh-CN" dirty="0">
                <a:hlinkClick r:id="rId2"/>
              </a:rPr>
              <a:t>MVC pattern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JSON</a:t>
            </a:r>
            <a:r>
              <a:rPr lang="en-US" altLang="zh-CN" dirty="0"/>
              <a:t> is used for transferring data</a:t>
            </a:r>
          </a:p>
          <a:p>
            <a:r>
              <a:rPr lang="en-US" altLang="zh-CN" dirty="0"/>
              <a:t>Node.js huge module library(475k+)</a:t>
            </a:r>
          </a:p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Single language is used in the whole application</a:t>
            </a:r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19" y="1066800"/>
            <a:ext cx="4877481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epticki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the Node.js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is a open-source, cross-platform runtime environment built on top of Chrome’s V8 JavaScript engine </a:t>
            </a:r>
          </a:p>
          <a:p>
            <a:r>
              <a:rPr lang="en-US" dirty="0"/>
              <a:t>is for developing server-side web application</a:t>
            </a:r>
          </a:p>
          <a:p>
            <a:r>
              <a:rPr lang="en-US" dirty="0"/>
              <a:t>operates on single thread but can create highly scalable servers</a:t>
            </a:r>
          </a:p>
          <a:p>
            <a:r>
              <a:rPr lang="en-US" dirty="0"/>
              <a:t>is using in these </a:t>
            </a:r>
            <a:r>
              <a:rPr lang="en-US" dirty="0">
                <a:hlinkClick r:id="rId3"/>
              </a:rPr>
              <a:t>companies</a:t>
            </a:r>
            <a:endParaRPr lang="en-US" dirty="0"/>
          </a:p>
          <a:p>
            <a:pPr lvl="1"/>
            <a:r>
              <a:rPr lang="en-US" dirty="0"/>
              <a:t>IBM, Microsoft, Yahoo!, Walmart, Groupon, SAP, LinkedIn, PayPal…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Pros and Cons of Node.js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Good at</a:t>
            </a:r>
          </a:p>
          <a:p>
            <a:pPr lvl="1"/>
            <a:r>
              <a:rPr lang="en-US" dirty="0"/>
              <a:t>Data Intensive and Real Time Applications</a:t>
            </a:r>
          </a:p>
          <a:p>
            <a:pPr lvl="1"/>
            <a:r>
              <a:rPr lang="en-US" dirty="0"/>
              <a:t>JSON APIs</a:t>
            </a:r>
          </a:p>
          <a:p>
            <a:pPr lvl="1"/>
            <a:r>
              <a:rPr lang="en-US" dirty="0"/>
              <a:t>Data-streaming Applications</a:t>
            </a:r>
          </a:p>
          <a:p>
            <a:r>
              <a:rPr lang="en-US" dirty="0"/>
              <a:t>Not Good at</a:t>
            </a:r>
          </a:p>
          <a:p>
            <a:pPr lvl="1"/>
            <a:r>
              <a:rPr lang="en-US" dirty="0"/>
              <a:t>Heavy computation scenario</a:t>
            </a:r>
          </a:p>
          <a:p>
            <a:pPr lvl="1"/>
            <a:r>
              <a:rPr lang="en-US" dirty="0"/>
              <a:t>Application with Relational DB behind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43000"/>
            <a:ext cx="8686800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Blocking IO VS Non-Blocking IO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server VS traditional server</a:t>
            </a:r>
          </a:p>
        </p:txBody>
      </p:sp>
      <p:pic>
        <p:nvPicPr>
          <p:cNvPr id="7" name="Content Placeholder 5" descr="threading_java.png"/>
          <p:cNvPicPr>
            <a:picLocks noGrp="1" noChangeAspect="1"/>
          </p:cNvPicPr>
          <p:nvPr>
            <p:ph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533400" y="1600200"/>
            <a:ext cx="4419600" cy="2670010"/>
          </a:xfrm>
        </p:spPr>
      </p:pic>
      <p:pic>
        <p:nvPicPr>
          <p:cNvPr id="8" name="Content Placeholder 4" descr="threading_node.png"/>
          <p:cNvPicPr>
            <a:picLocks noGrp="1" noChangeAspect="1"/>
          </p:cNvPicPr>
          <p:nvPr>
            <p:ph sz="quarter" idx="16"/>
          </p:nvPr>
        </p:nvPicPr>
        <p:blipFill>
          <a:blip r:embed="rId4" cstate="print"/>
          <a:stretch>
            <a:fillRect/>
          </a:stretch>
        </p:blipFill>
        <p:spPr>
          <a:xfrm>
            <a:off x="3657600" y="3352800"/>
            <a:ext cx="5400675" cy="2962528"/>
          </a:xfrm>
        </p:spPr>
      </p:pic>
    </p:spTree>
    <p:extLst>
      <p:ext uri="{BB962C8B-B14F-4D97-AF65-F5344CB8AC3E}">
        <p14:creationId xmlns:p14="http://schemas.microsoft.com/office/powerpoint/2010/main" val="39658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24316</TotalTime>
  <Words>1352</Words>
  <Application>Microsoft Office PowerPoint</Application>
  <PresentationFormat>On-screen Show (4:3)</PresentationFormat>
  <Paragraphs>325</Paragraphs>
  <Slides>48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굴림</vt:lpstr>
      <vt:lpstr>宋体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LANCE ZHOU (DOCU-IRIS-ISD-OOCLL/ZHA)</cp:lastModifiedBy>
  <cp:revision>471</cp:revision>
  <dcterms:created xsi:type="dcterms:W3CDTF">2014-12-12T05:53:11Z</dcterms:created>
  <dcterms:modified xsi:type="dcterms:W3CDTF">2017-08-07T03:35:25Z</dcterms:modified>
</cp:coreProperties>
</file>