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8"/>
  </p:notesMasterIdLst>
  <p:sldIdLst>
    <p:sldId id="281" r:id="rId8"/>
    <p:sldId id="379" r:id="rId9"/>
    <p:sldId id="390" r:id="rId10"/>
    <p:sldId id="382" r:id="rId11"/>
    <p:sldId id="392" r:id="rId12"/>
    <p:sldId id="434" r:id="rId13"/>
    <p:sldId id="435" r:id="rId14"/>
    <p:sldId id="436" r:id="rId15"/>
    <p:sldId id="437" r:id="rId16"/>
    <p:sldId id="393" r:id="rId17"/>
    <p:sldId id="394" r:id="rId18"/>
    <p:sldId id="446" r:id="rId19"/>
    <p:sldId id="445" r:id="rId20"/>
    <p:sldId id="438" r:id="rId21"/>
    <p:sldId id="447" r:id="rId22"/>
    <p:sldId id="448" r:id="rId23"/>
    <p:sldId id="449" r:id="rId24"/>
    <p:sldId id="452" r:id="rId25"/>
    <p:sldId id="439" r:id="rId26"/>
    <p:sldId id="450" r:id="rId27"/>
    <p:sldId id="453" r:id="rId28"/>
    <p:sldId id="451" r:id="rId29"/>
    <p:sldId id="455" r:id="rId30"/>
    <p:sldId id="442" r:id="rId31"/>
    <p:sldId id="443" r:id="rId32"/>
    <p:sldId id="456" r:id="rId33"/>
    <p:sldId id="405" r:id="rId34"/>
    <p:sldId id="413" r:id="rId35"/>
    <p:sldId id="414" r:id="rId36"/>
    <p:sldId id="458" r:id="rId37"/>
    <p:sldId id="457" r:id="rId38"/>
    <p:sldId id="408" r:id="rId39"/>
    <p:sldId id="459" r:id="rId40"/>
    <p:sldId id="406" r:id="rId41"/>
    <p:sldId id="460" r:id="rId42"/>
    <p:sldId id="461" r:id="rId43"/>
    <p:sldId id="444" r:id="rId44"/>
    <p:sldId id="415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315" autoAdjust="0"/>
  </p:normalViewPr>
  <p:slideViewPr>
    <p:cSldViewPr>
      <p:cViewPr varScale="1">
        <p:scale>
          <a:sx n="90" d="100"/>
          <a:sy n="90" d="100"/>
        </p:scale>
        <p:origin x="22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http.html#http_http_method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to next: https://cnodejs.org/topic/5757e80a8316c7cb1ad35bab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6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5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Express_CH3_ExpressGenerator/</a:t>
            </a:r>
            <a:r>
              <a:rPr lang="en-US" dirty="0" err="1"/>
              <a:t>helloexpress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7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http://justinklemm.com/node-js-async-tutorial/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when </a:t>
            </a:r>
            <a:r>
              <a:rPr lang="en-US" i="1" dirty="0"/>
              <a:t>not</a:t>
            </a:r>
            <a:r>
              <a:rPr lang="en-US" dirty="0"/>
              <a:t> calling “next” in an error-handling function, you are responsible for writing (and ending) the response. Otherwise those requests will “hang” and will not be eligible for garbage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2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http://expressjs.com/en/resources/middleware.html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81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2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refer</a:t>
            </a:r>
            <a:r>
              <a:rPr lang="en-US" baseline="0" dirty="0"/>
              <a:t> to https://github.com/mde/ejs/blob/master/docs/syntax.md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5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routing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following example, the handler will be executed for requests to “/secret” whether you are using GET, POST, PUT, DELETE, or any other HTTP request method that is supported in the </a:t>
            </a:r>
            <a:r>
              <a:rPr lang="en-US" dirty="0">
                <a:hlinkClick r:id="rId3"/>
              </a:rPr>
              <a:t>http module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0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F1F1F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F1F1F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F1F1F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F1F1F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resources/middlewar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e/ej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hyperlink" Target="https://pugjs.org/api/getting-started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e/ejs/blob/master/docs/syntax.m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Express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altLang="zh-CN" dirty="0"/>
              <a:t>Course – 2</a:t>
            </a:r>
            <a:r>
              <a:rPr lang="en-US" altLang="zh-CN" baseline="30000" dirty="0"/>
              <a:t>nd</a:t>
            </a:r>
            <a:r>
              <a:rPr lang="en-US" altLang="zh-CN" dirty="0"/>
              <a:t> Session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Lance Zhou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2016.08.28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Routing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i="1" dirty="0"/>
              <a:t>Routing</a:t>
            </a:r>
            <a:r>
              <a:rPr lang="en-US" dirty="0"/>
              <a:t> refers to the definition of application end points (URIs) and how they respond to client requests.</a:t>
            </a:r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758" y="4426580"/>
            <a:ext cx="7468642" cy="866896"/>
          </a:xfrm>
          <a:prstGeom prst="rect">
            <a:avLst/>
          </a:prstGeom>
        </p:spPr>
      </p:pic>
      <p:cxnSp>
        <p:nvCxnSpPr>
          <p:cNvPr id="17" name="直接连接符 7"/>
          <p:cNvCxnSpPr/>
          <p:nvPr/>
        </p:nvCxnSpPr>
        <p:spPr>
          <a:xfrm>
            <a:off x="1752079" y="4731380"/>
            <a:ext cx="396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1"/>
          <p:cNvCxnSpPr/>
          <p:nvPr/>
        </p:nvCxnSpPr>
        <p:spPr>
          <a:xfrm>
            <a:off x="1904479" y="3207380"/>
            <a:ext cx="521" cy="113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2"/>
          <p:cNvSpPr/>
          <p:nvPr/>
        </p:nvSpPr>
        <p:spPr>
          <a:xfrm>
            <a:off x="914400" y="2514600"/>
            <a:ext cx="198817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HTTP Method</a:t>
            </a:r>
            <a:endParaRPr lang="zh-CN" altLang="en-US" sz="2400" dirty="0"/>
          </a:p>
        </p:txBody>
      </p:sp>
      <p:cxnSp>
        <p:nvCxnSpPr>
          <p:cNvPr id="20" name="直接连接符 14"/>
          <p:cNvCxnSpPr/>
          <p:nvPr/>
        </p:nvCxnSpPr>
        <p:spPr>
          <a:xfrm>
            <a:off x="2514079" y="4731380"/>
            <a:ext cx="167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6"/>
          <p:cNvCxnSpPr/>
          <p:nvPr/>
        </p:nvCxnSpPr>
        <p:spPr>
          <a:xfrm flipH="1">
            <a:off x="3428154" y="3200400"/>
            <a:ext cx="694147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18"/>
          <p:cNvSpPr/>
          <p:nvPr/>
        </p:nvSpPr>
        <p:spPr>
          <a:xfrm>
            <a:off x="3428154" y="2514600"/>
            <a:ext cx="182912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URI (path)</a:t>
            </a:r>
            <a:endParaRPr lang="zh-CN" altLang="en-US" sz="2400" dirty="0"/>
          </a:p>
        </p:txBody>
      </p:sp>
      <p:sp>
        <p:nvSpPr>
          <p:cNvPr id="23" name="矩形 19"/>
          <p:cNvSpPr/>
          <p:nvPr/>
        </p:nvSpPr>
        <p:spPr>
          <a:xfrm>
            <a:off x="4571479" y="4455276"/>
            <a:ext cx="2667000" cy="304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1"/>
          <p:cNvCxnSpPr/>
          <p:nvPr/>
        </p:nvCxnSpPr>
        <p:spPr>
          <a:xfrm flipH="1">
            <a:off x="6552679" y="3207380"/>
            <a:ext cx="152400" cy="113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2"/>
          <p:cNvSpPr/>
          <p:nvPr/>
        </p:nvSpPr>
        <p:spPr>
          <a:xfrm>
            <a:off x="6025609" y="2514600"/>
            <a:ext cx="16700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methods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dirty="0"/>
              <a:t>A route method is derived from one of the HTTP </a:t>
            </a:r>
            <a:r>
              <a:rPr lang="en-US" altLang="en-US" dirty="0"/>
              <a:t>methods, and is attached to an instance of the express class.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09800"/>
            <a:ext cx="7658499" cy="33528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71600" y="3048000"/>
            <a:ext cx="4572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71600" y="4724400"/>
            <a:ext cx="4572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method – </a:t>
            </a:r>
            <a:r>
              <a:rPr lang="en-US" altLang="zh-CN" dirty="0" err="1"/>
              <a:t>app.all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dirty="0"/>
              <a:t>This method is used for loading middleware functions at a path for all request methods.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62200"/>
            <a:ext cx="6792337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1295400" y="2743200"/>
            <a:ext cx="4572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Routing paths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dirty="0"/>
              <a:t>Route paths define the endpoints at which requests can be made. </a:t>
            </a:r>
          </a:p>
          <a:p>
            <a:pPr lvl="0"/>
            <a:r>
              <a:rPr lang="en-US" dirty="0"/>
              <a:t>Route paths can be strings, string patterns, or regular expressions.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00400"/>
            <a:ext cx="7579883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左大括号 3"/>
          <p:cNvSpPr/>
          <p:nvPr/>
        </p:nvSpPr>
        <p:spPr>
          <a:xfrm rot="16200000" flipV="1">
            <a:off x="2337820" y="3099819"/>
            <a:ext cx="353560" cy="2285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左大括号 5"/>
          <p:cNvSpPr/>
          <p:nvPr/>
        </p:nvSpPr>
        <p:spPr>
          <a:xfrm rot="16200000" flipV="1">
            <a:off x="5799751" y="2751751"/>
            <a:ext cx="363895" cy="297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矩形 4"/>
          <p:cNvSpPr/>
          <p:nvPr/>
        </p:nvSpPr>
        <p:spPr>
          <a:xfrm>
            <a:off x="1371600" y="4572000"/>
            <a:ext cx="2362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Domain/server address</a:t>
            </a:r>
            <a:endParaRPr lang="zh-CN" altLang="en-US" sz="2800" dirty="0"/>
          </a:p>
        </p:txBody>
      </p:sp>
      <p:sp>
        <p:nvSpPr>
          <p:cNvPr id="34" name="矩形 7"/>
          <p:cNvSpPr/>
          <p:nvPr/>
        </p:nvSpPr>
        <p:spPr>
          <a:xfrm>
            <a:off x="5093775" y="4571999"/>
            <a:ext cx="2362200" cy="7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Request path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paths – String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103" y="1599700"/>
            <a:ext cx="6792283" cy="4496300"/>
          </a:xfrm>
          <a:prstGeom prst="rect">
            <a:avLst/>
          </a:prstGeom>
        </p:spPr>
      </p:pic>
      <p:sp>
        <p:nvSpPr>
          <p:cNvPr id="11" name="矩形 7"/>
          <p:cNvSpPr/>
          <p:nvPr/>
        </p:nvSpPr>
        <p:spPr>
          <a:xfrm>
            <a:off x="2209044" y="3048000"/>
            <a:ext cx="4496555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http://localhost:3000</a:t>
            </a:r>
            <a:endParaRPr lang="zh-CN" altLang="en-US" sz="2400" dirty="0"/>
          </a:p>
        </p:txBody>
      </p:sp>
      <p:sp>
        <p:nvSpPr>
          <p:cNvPr id="12" name="矩形 9"/>
          <p:cNvSpPr/>
          <p:nvPr/>
        </p:nvSpPr>
        <p:spPr>
          <a:xfrm>
            <a:off x="2209800" y="45720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http://localhost:3000/about</a:t>
            </a:r>
            <a:endParaRPr lang="zh-CN" alt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0" y="2971800"/>
            <a:ext cx="4572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0" y="4495800"/>
            <a:ext cx="1371600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4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paths – String patterns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b="1" dirty="0">
                <a:solidFill>
                  <a:srgbClr val="00B0F0"/>
                </a:solidFill>
              </a:rPr>
              <a:t>?</a:t>
            </a:r>
            <a:r>
              <a:rPr lang="en-US" dirty="0"/>
              <a:t>, </a:t>
            </a:r>
            <a:r>
              <a:rPr lang="en-US" b="1" dirty="0">
                <a:solidFill>
                  <a:srgbClr val="00B0F0"/>
                </a:solidFill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rgbClr val="00B0F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932951"/>
            <a:ext cx="5868219" cy="4467849"/>
          </a:xfrm>
          <a:prstGeom prst="rect">
            <a:avLst/>
          </a:prstGeom>
        </p:spPr>
      </p:pic>
      <p:sp>
        <p:nvSpPr>
          <p:cNvPr id="9" name="矩形 4"/>
          <p:cNvSpPr/>
          <p:nvPr/>
        </p:nvSpPr>
        <p:spPr>
          <a:xfrm>
            <a:off x="1219200" y="2274154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acd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dirty="0" err="1"/>
              <a:t>cd</a:t>
            </a:r>
            <a:endParaRPr lang="zh-CN" altLang="en-US" sz="2400" dirty="0"/>
          </a:p>
        </p:txBody>
      </p:sp>
      <p:sp>
        <p:nvSpPr>
          <p:cNvPr id="13" name="矩形 5"/>
          <p:cNvSpPr/>
          <p:nvPr/>
        </p:nvSpPr>
        <p:spPr>
          <a:xfrm>
            <a:off x="1219200" y="34290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a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dirty="0" err="1"/>
              <a:t>cd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bb</a:t>
            </a:r>
            <a:r>
              <a:rPr lang="en-US" altLang="zh-CN" sz="2400" dirty="0" err="1"/>
              <a:t>cd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bbb</a:t>
            </a:r>
            <a:r>
              <a:rPr lang="en-US" altLang="zh-CN" sz="2400" dirty="0" err="1"/>
              <a:t>cd</a:t>
            </a:r>
            <a:endParaRPr lang="zh-CN" altLang="en-US" sz="2400" dirty="0"/>
          </a:p>
        </p:txBody>
      </p:sp>
      <p:sp>
        <p:nvSpPr>
          <p:cNvPr id="14" name="矩形 6"/>
          <p:cNvSpPr/>
          <p:nvPr/>
        </p:nvSpPr>
        <p:spPr>
          <a:xfrm>
            <a:off x="1219200" y="46482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abcd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ab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zh-CN" sz="2400" dirty="0" err="1"/>
              <a:t>cd</a:t>
            </a:r>
            <a:r>
              <a:rPr lang="en-US" altLang="zh-CN" sz="2400" dirty="0"/>
              <a:t>, /ab</a:t>
            </a: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12*</a:t>
            </a:r>
            <a:r>
              <a:rPr lang="en-US" altLang="zh-CN" sz="2400" dirty="0"/>
              <a:t>cd</a:t>
            </a:r>
            <a:endParaRPr lang="zh-CN" altLang="en-US" sz="2400" dirty="0"/>
          </a:p>
        </p:txBody>
      </p:sp>
      <p:sp>
        <p:nvSpPr>
          <p:cNvPr id="16" name="矩形 7"/>
          <p:cNvSpPr/>
          <p:nvPr/>
        </p:nvSpPr>
        <p:spPr>
          <a:xfrm>
            <a:off x="1219200" y="5792271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abe</a:t>
            </a:r>
            <a:r>
              <a:rPr lang="en-US" altLang="zh-CN" sz="2400" dirty="0"/>
              <a:t>, /</a:t>
            </a:r>
            <a:r>
              <a:rPr lang="en-US" altLang="zh-CN" sz="2400" dirty="0" err="1"/>
              <a:t>ab</a:t>
            </a:r>
            <a:r>
              <a:rPr lang="en-US" altLang="zh-CN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sz="2400" dirty="0" err="1"/>
              <a:t>e</a:t>
            </a:r>
            <a:endParaRPr lang="zh-CN" alt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33600" y="2209800"/>
            <a:ext cx="1143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3352800"/>
            <a:ext cx="1143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4575007"/>
            <a:ext cx="1143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33600" y="5754171"/>
            <a:ext cx="1371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paths – regular expression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Use regular expression as a path definition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133600"/>
            <a:ext cx="6087325" cy="2057687"/>
          </a:xfrm>
          <a:prstGeom prst="rect">
            <a:avLst/>
          </a:prstGeom>
        </p:spPr>
      </p:pic>
      <p:sp>
        <p:nvSpPr>
          <p:cNvPr id="11" name="矩形 4"/>
          <p:cNvSpPr/>
          <p:nvPr/>
        </p:nvSpPr>
        <p:spPr>
          <a:xfrm>
            <a:off x="1295400" y="2438400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 path contains </a:t>
            </a: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5"/>
          <p:cNvSpPr/>
          <p:nvPr/>
        </p:nvSpPr>
        <p:spPr>
          <a:xfrm>
            <a:off x="1295400" y="3630795"/>
            <a:ext cx="39624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 path end with </a:t>
            </a: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fly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7400" y="2432050"/>
            <a:ext cx="4572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3600" y="3624445"/>
            <a:ext cx="990600" cy="63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0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paths – rule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First definition, first process</a:t>
            </a:r>
          </a:p>
          <a:p>
            <a:r>
              <a:rPr lang="en-US" altLang="zh-CN" dirty="0"/>
              <a:t>Don’t abuse patterns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226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parameters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Route parameters are named URL segments that are used to capture the values specified at their position in the URL.</a:t>
            </a:r>
          </a:p>
          <a:p>
            <a:r>
              <a:rPr lang="en-US" dirty="0" err="1"/>
              <a:t>req.params</a:t>
            </a:r>
            <a:endParaRPr lang="en-US" dirty="0"/>
          </a:p>
          <a:p>
            <a:r>
              <a:rPr lang="en-US" dirty="0" err="1"/>
              <a:t>req.query</a:t>
            </a:r>
            <a:endParaRPr lang="en-US" dirty="0"/>
          </a:p>
          <a:p>
            <a:endParaRPr lang="en-US" dirty="0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62200"/>
            <a:ext cx="6992937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743108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611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Express 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Simple Http Server by Express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600" y="3581400"/>
            <a:ext cx="6019800" cy="400110"/>
          </a:xfrm>
        </p:spPr>
        <p:txBody>
          <a:bodyPr/>
          <a:lstStyle/>
          <a:p>
            <a:r>
              <a:rPr lang="en-US" dirty="0"/>
              <a:t>Express Middleware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1835" y="35814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600" y="2514600"/>
            <a:ext cx="6019800" cy="400110"/>
          </a:xfrm>
        </p:spPr>
        <p:txBody>
          <a:bodyPr/>
          <a:lstStyle/>
          <a:p>
            <a:r>
              <a:rPr lang="en-US" dirty="0"/>
              <a:t>Express Generator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1835" y="25146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965" y="3048000"/>
            <a:ext cx="6019800" cy="400110"/>
          </a:xfrm>
        </p:spPr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2200" y="3048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114800"/>
            <a:ext cx="6019800" cy="400110"/>
          </a:xfrm>
        </p:spPr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11480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629090"/>
            <a:ext cx="6019800" cy="400110"/>
          </a:xfrm>
        </p:spPr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629090"/>
            <a:ext cx="381365" cy="381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5162490"/>
            <a:ext cx="6019800" cy="40011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5162490"/>
            <a:ext cx="381365" cy="381000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handlers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Each handler is a </a:t>
            </a:r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, handle </a:t>
            </a:r>
            <a:r>
              <a:rPr lang="en-US" dirty="0">
                <a:solidFill>
                  <a:srgbClr val="00B0F0"/>
                </a:solidFill>
              </a:rPr>
              <a:t>request</a:t>
            </a:r>
            <a:r>
              <a:rPr lang="en-US" dirty="0"/>
              <a:t> &amp; </a:t>
            </a:r>
            <a:r>
              <a:rPr lang="en-US" dirty="0">
                <a:solidFill>
                  <a:srgbClr val="00B0F0"/>
                </a:solidFill>
              </a:rPr>
              <a:t>response</a:t>
            </a:r>
          </a:p>
          <a:p>
            <a:r>
              <a:rPr lang="en-US" dirty="0"/>
              <a:t>Handler form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Array of function</a:t>
            </a:r>
          </a:p>
          <a:p>
            <a:pPr lvl="1"/>
            <a:r>
              <a:rPr lang="en-US" dirty="0"/>
              <a:t>Various combination of above both</a:t>
            </a:r>
          </a:p>
          <a:p>
            <a:endParaRPr lang="en-US" dirty="0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111147"/>
            <a:ext cx="7468642" cy="866896"/>
          </a:xfrm>
          <a:prstGeom prst="rect">
            <a:avLst/>
          </a:prstGeom>
        </p:spPr>
      </p:pic>
      <p:sp>
        <p:nvSpPr>
          <p:cNvPr id="8" name="矩形 10"/>
          <p:cNvSpPr/>
          <p:nvPr/>
        </p:nvSpPr>
        <p:spPr>
          <a:xfrm>
            <a:off x="4420121" y="4139843"/>
            <a:ext cx="2667000" cy="304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11"/>
          <p:cNvCxnSpPr/>
          <p:nvPr/>
        </p:nvCxnSpPr>
        <p:spPr>
          <a:xfrm flipH="1">
            <a:off x="6401321" y="3758843"/>
            <a:ext cx="521" cy="269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12"/>
          <p:cNvSpPr/>
          <p:nvPr/>
        </p:nvSpPr>
        <p:spPr>
          <a:xfrm>
            <a:off x="5566286" y="3124200"/>
            <a:ext cx="16700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5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handlers – next()</a:t>
            </a:r>
            <a:endParaRPr lang="en-US" dirty="0"/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00B0F0"/>
                </a:solidFill>
              </a:rPr>
              <a:t>next()</a:t>
            </a:r>
            <a:r>
              <a:rPr lang="en-US" altLang="zh-CN" i="1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pass control to next handler</a:t>
            </a:r>
          </a:p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00B0F0"/>
                </a:solidFill>
              </a:rPr>
              <a:t>next(‘route’) </a:t>
            </a:r>
            <a:r>
              <a:rPr lang="en-US" altLang="zh-CN" dirty="0"/>
              <a:t>pass control to next eligible route</a:t>
            </a:r>
          </a:p>
          <a:p>
            <a:pPr lvl="1"/>
            <a:r>
              <a:rPr lang="en-US" altLang="zh-CN" dirty="0"/>
              <a:t>Only works for </a:t>
            </a:r>
            <a:r>
              <a:rPr lang="en-US" altLang="zh-CN" dirty="0" err="1"/>
              <a:t>app.METHOD</a:t>
            </a:r>
            <a:r>
              <a:rPr lang="en-US" altLang="zh-CN" dirty="0"/>
              <a:t> or </a:t>
            </a:r>
            <a:r>
              <a:rPr lang="en-US" altLang="zh-CN" dirty="0" err="1"/>
              <a:t>router.METHOD</a:t>
            </a:r>
            <a:endParaRPr lang="zh-CN" altLang="en-US" dirty="0"/>
          </a:p>
          <a:p>
            <a:pPr lvl="0"/>
            <a:r>
              <a:rPr lang="en-US" altLang="zh-CN" dirty="0"/>
              <a:t>Use </a:t>
            </a:r>
            <a:r>
              <a:rPr lang="en-US" altLang="zh-CN" dirty="0">
                <a:solidFill>
                  <a:srgbClr val="00B0F0"/>
                </a:solidFill>
              </a:rPr>
              <a:t>next(err) </a:t>
            </a:r>
            <a:r>
              <a:rPr lang="en-US" altLang="zh-CN" dirty="0"/>
              <a:t>or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pass anything to the </a:t>
            </a:r>
            <a:r>
              <a:rPr lang="en-US" altLang="en-US" sz="2800" dirty="0">
                <a:solidFill>
                  <a:srgbClr val="00B0F0"/>
                </a:solidFill>
                <a:latin typeface="Arial Unicode MS" panose="020B0604020202020204" pitchFamily="34" charset="-128"/>
              </a:rPr>
              <a:t>next()</a:t>
            </a:r>
            <a:r>
              <a:rPr lang="en-US" altLang="en-US" dirty="0">
                <a:solidFill>
                  <a:srgbClr val="00B0F0"/>
                </a:solidFill>
              </a:rPr>
              <a:t> function </a:t>
            </a:r>
            <a:r>
              <a:rPr lang="en-US" altLang="en-US" dirty="0"/>
              <a:t>(except the </a:t>
            </a:r>
            <a:r>
              <a:rPr lang="en-US" altLang="en-US" dirty="0">
                <a:solidFill>
                  <a:srgbClr val="00B0F0"/>
                </a:solidFill>
              </a:rPr>
              <a:t>string </a:t>
            </a:r>
            <a:r>
              <a:rPr lang="en-US" altLang="en-US" sz="2800" dirty="0">
                <a:solidFill>
                  <a:srgbClr val="00B0F0"/>
                </a:solidFill>
                <a:latin typeface="Arial Unicode MS" panose="020B0604020202020204" pitchFamily="34" charset="-128"/>
              </a:rPr>
              <a:t>'route'</a:t>
            </a:r>
            <a:r>
              <a:rPr lang="en-US" altLang="en-US" dirty="0"/>
              <a:t>) to pass control to err handler</a:t>
            </a:r>
            <a:endParaRPr lang="en-US" altLang="en-US" sz="5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5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Route handlers – next()</a:t>
            </a:r>
            <a:endParaRPr lang="en-US" dirty="0"/>
          </a:p>
        </p:txBody>
      </p:sp>
      <p:pic>
        <p:nvPicPr>
          <p:cNvPr id="20" name="图片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295400"/>
            <a:ext cx="7240010" cy="5096586"/>
          </a:xfrm>
          <a:prstGeom prst="rect">
            <a:avLst/>
          </a:prstGeom>
        </p:spPr>
      </p:pic>
      <p:sp>
        <p:nvSpPr>
          <p:cNvPr id="21" name="矩形 25"/>
          <p:cNvSpPr/>
          <p:nvPr/>
        </p:nvSpPr>
        <p:spPr>
          <a:xfrm>
            <a:off x="3810000" y="1626031"/>
            <a:ext cx="3581400" cy="3381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6"/>
          <p:cNvSpPr/>
          <p:nvPr/>
        </p:nvSpPr>
        <p:spPr>
          <a:xfrm>
            <a:off x="1371600" y="3962393"/>
            <a:ext cx="3657600" cy="3810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7"/>
          <p:cNvCxnSpPr/>
          <p:nvPr/>
        </p:nvCxnSpPr>
        <p:spPr>
          <a:xfrm>
            <a:off x="2667000" y="3683431"/>
            <a:ext cx="0" cy="33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8"/>
          <p:cNvCxnSpPr/>
          <p:nvPr/>
        </p:nvCxnSpPr>
        <p:spPr>
          <a:xfrm>
            <a:off x="2209800" y="3683431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9"/>
          <p:cNvCxnSpPr/>
          <p:nvPr/>
        </p:nvCxnSpPr>
        <p:spPr>
          <a:xfrm>
            <a:off x="2209800" y="2769031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30"/>
          <p:cNvCxnSpPr/>
          <p:nvPr/>
        </p:nvCxnSpPr>
        <p:spPr>
          <a:xfrm rot="16200000" flipH="1">
            <a:off x="2781300" y="3111931"/>
            <a:ext cx="2667000" cy="1981199"/>
          </a:xfrm>
          <a:prstGeom prst="curvedConnector3">
            <a:avLst>
              <a:gd name="adj1" fmla="val 395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31"/>
          <p:cNvSpPr/>
          <p:nvPr/>
        </p:nvSpPr>
        <p:spPr>
          <a:xfrm>
            <a:off x="3505200" y="5410200"/>
            <a:ext cx="3657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Response methods</a:t>
            </a:r>
            <a:endParaRPr lang="en-US" dirty="0"/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</p:spPr>
        <p:txBody>
          <a:bodyPr/>
          <a:lstStyle/>
          <a:p>
            <a:pPr lvl="0"/>
            <a:r>
              <a:rPr lang="en-US" altLang="zh-CN" dirty="0"/>
              <a:t>The </a:t>
            </a:r>
            <a:r>
              <a:rPr lang="en-US" altLang="en-US" dirty="0"/>
              <a:t>methods on the response object (res) in the following table can send a response to the client, and terminate the request-response cycle.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8153400" cy="39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app.route</a:t>
            </a:r>
            <a:r>
              <a:rPr lang="en-US" dirty="0"/>
              <a:t>()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altLang="en-US" dirty="0"/>
              <a:t>You can create chainable route handlers for a route path by using </a:t>
            </a:r>
            <a:r>
              <a:rPr lang="en-US" altLang="en-US" dirty="0" err="1"/>
              <a:t>app.route</a:t>
            </a:r>
            <a:r>
              <a:rPr lang="en-US" altLang="en-US" dirty="0"/>
              <a:t>()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6477000" cy="4035514"/>
          </a:xfrm>
          <a:prstGeom prst="rect">
            <a:avLst/>
          </a:prstGeom>
        </p:spPr>
      </p:pic>
      <p:cxnSp>
        <p:nvCxnSpPr>
          <p:cNvPr id="26" name="直接连接符 7"/>
          <p:cNvCxnSpPr/>
          <p:nvPr/>
        </p:nvCxnSpPr>
        <p:spPr>
          <a:xfrm>
            <a:off x="1143000" y="3276600"/>
            <a:ext cx="396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7"/>
          <p:cNvCxnSpPr/>
          <p:nvPr/>
        </p:nvCxnSpPr>
        <p:spPr>
          <a:xfrm>
            <a:off x="1219200" y="4419600"/>
            <a:ext cx="396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7"/>
          <p:cNvCxnSpPr/>
          <p:nvPr/>
        </p:nvCxnSpPr>
        <p:spPr>
          <a:xfrm>
            <a:off x="1143000" y="5562600"/>
            <a:ext cx="396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express.router</a:t>
            </a:r>
            <a:r>
              <a:rPr lang="en-US" dirty="0"/>
              <a:t>()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altLang="en-US" dirty="0"/>
              <a:t>Use the </a:t>
            </a:r>
            <a:r>
              <a:rPr lang="en-US" altLang="en-US" dirty="0" err="1"/>
              <a:t>express.router</a:t>
            </a:r>
            <a:r>
              <a:rPr lang="en-US" altLang="en-US" dirty="0"/>
              <a:t> class to create </a:t>
            </a:r>
            <a:r>
              <a:rPr lang="en-US" altLang="en-US" dirty="0">
                <a:solidFill>
                  <a:srgbClr val="00B0F0"/>
                </a:solidFill>
              </a:rPr>
              <a:t>modular, mountable</a:t>
            </a:r>
            <a:r>
              <a:rPr lang="en-US" altLang="en-US" dirty="0"/>
              <a:t> </a:t>
            </a:r>
            <a:r>
              <a:rPr lang="en-US" altLang="en-US"/>
              <a:t>route handlers</a:t>
            </a:r>
            <a:endParaRPr lang="en-US" altLang="en-US" dirty="0"/>
          </a:p>
          <a:p>
            <a:r>
              <a:rPr lang="en-US" altLang="en-US" dirty="0"/>
              <a:t>Below app can handle requests to </a:t>
            </a:r>
            <a:r>
              <a:rPr lang="en-US" altLang="en-US" dirty="0">
                <a:solidFill>
                  <a:srgbClr val="00B0F0"/>
                </a:solidFill>
              </a:rPr>
              <a:t>/birds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B0F0"/>
                </a:solidFill>
              </a:rPr>
              <a:t>/birds/about</a:t>
            </a:r>
          </a:p>
          <a:p>
            <a:pPr marL="0" lvl="0" indent="0">
              <a:buNone/>
            </a:pPr>
            <a:endParaRPr lang="en-US" altLang="en-US" dirty="0"/>
          </a:p>
          <a:p>
            <a:pPr lvl="0"/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971800"/>
            <a:ext cx="4953000" cy="3733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971800"/>
            <a:ext cx="3352800" cy="1391204"/>
          </a:xfrm>
          <a:prstGeom prst="rect">
            <a:avLst/>
          </a:prstGeom>
        </p:spPr>
      </p:pic>
      <p:cxnSp>
        <p:nvCxnSpPr>
          <p:cNvPr id="26" name="直接连接符 7"/>
          <p:cNvCxnSpPr/>
          <p:nvPr/>
        </p:nvCxnSpPr>
        <p:spPr>
          <a:xfrm>
            <a:off x="6019800" y="4267200"/>
            <a:ext cx="396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Express Project Practice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altLang="en-US" dirty="0"/>
              <a:t>Use </a:t>
            </a:r>
            <a:r>
              <a:rPr lang="en-US" altLang="en-US" dirty="0">
                <a:solidFill>
                  <a:srgbClr val="00B0F0"/>
                </a:solidFill>
              </a:rPr>
              <a:t>express() </a:t>
            </a:r>
            <a:r>
              <a:rPr lang="en-US" altLang="en-US" dirty="0"/>
              <a:t>as app to do global configuration</a:t>
            </a:r>
          </a:p>
          <a:p>
            <a:pPr lvl="0"/>
            <a:r>
              <a:rPr lang="en-US" altLang="en-US" dirty="0"/>
              <a:t>Use an </a:t>
            </a:r>
            <a:r>
              <a:rPr lang="en-US" altLang="en-US" dirty="0" err="1">
                <a:solidFill>
                  <a:srgbClr val="00B0F0"/>
                </a:solidFill>
              </a:rPr>
              <a:t>express.Router</a:t>
            </a:r>
            <a:r>
              <a:rPr lang="en-US" altLang="en-US" dirty="0">
                <a:solidFill>
                  <a:srgbClr val="00B0F0"/>
                </a:solidFill>
              </a:rPr>
              <a:t>() </a:t>
            </a:r>
            <a:r>
              <a:rPr lang="en-US" altLang="en-US" dirty="0"/>
              <a:t>instance to do business routing</a:t>
            </a:r>
          </a:p>
          <a:p>
            <a:pPr lvl="0"/>
            <a:r>
              <a:rPr lang="en-US" altLang="en-US" dirty="0"/>
              <a:t>Load the router by </a:t>
            </a:r>
            <a:r>
              <a:rPr lang="en-US" altLang="en-US" dirty="0" err="1">
                <a:solidFill>
                  <a:srgbClr val="00B0F0"/>
                </a:solidFill>
              </a:rPr>
              <a:t>app.use</a:t>
            </a:r>
            <a:r>
              <a:rPr lang="en-US" altLang="en-US" dirty="0">
                <a:solidFill>
                  <a:srgbClr val="00B0F0"/>
                </a:solidFill>
              </a:rPr>
              <a:t>(router)</a:t>
            </a:r>
          </a:p>
          <a:p>
            <a:pPr lvl="0"/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4372585" cy="3019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460" y="2590800"/>
            <a:ext cx="382005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960519" cy="646331"/>
          </a:xfrm>
        </p:spPr>
        <p:txBody>
          <a:bodyPr/>
          <a:lstStyle/>
          <a:p>
            <a:r>
              <a:rPr lang="en-US" dirty="0"/>
              <a:t>Express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pic>
        <p:nvPicPr>
          <p:cNvPr id="5" name="Content Placeholder 4" descr="http://clacklisp.org/tutorial/clack-middleware-2.png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971800"/>
            <a:ext cx="5486400" cy="3429000"/>
          </a:xfrm>
          <a:prstGeom prst="rect">
            <a:avLst/>
          </a:prstGeom>
          <a:noFill/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function</a:t>
            </a:r>
          </a:p>
          <a:p>
            <a:r>
              <a:rPr lang="en-US" dirty="0"/>
              <a:t>Can access</a:t>
            </a:r>
          </a:p>
          <a:p>
            <a:pPr lvl="1"/>
            <a:r>
              <a:rPr lang="en-US" dirty="0"/>
              <a:t>HTTP Request and Response</a:t>
            </a:r>
          </a:p>
          <a:p>
            <a:pPr lvl="1"/>
            <a:r>
              <a:rPr lang="en-US" dirty="0"/>
              <a:t>The next function, as middleware flow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altLang="zh-CN" dirty="0"/>
              <a:t>– Application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altLang="en-US" dirty="0"/>
              <a:t>Bind application-level middleware to an instance of the app object by using the </a:t>
            </a:r>
            <a:r>
              <a:rPr lang="en-US" altLang="en-US" dirty="0" err="1">
                <a:solidFill>
                  <a:srgbClr val="00B0F0"/>
                </a:solidFill>
              </a:rPr>
              <a:t>app.use</a:t>
            </a:r>
            <a:r>
              <a:rPr lang="en-US" altLang="en-US" dirty="0">
                <a:solidFill>
                  <a:srgbClr val="00B0F0"/>
                </a:solidFill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>
                <a:solidFill>
                  <a:srgbClr val="00B0F0"/>
                </a:solidFill>
              </a:rPr>
              <a:t>app.METHOD</a:t>
            </a:r>
            <a:r>
              <a:rPr lang="en-US" altLang="en-US" dirty="0">
                <a:solidFill>
                  <a:srgbClr val="00B0F0"/>
                </a:solidFill>
              </a:rPr>
              <a:t>() </a:t>
            </a:r>
            <a:r>
              <a:rPr lang="en-US" altLang="en-US" dirty="0"/>
              <a:t>functions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4676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8112919" cy="646331"/>
          </a:xfrm>
        </p:spPr>
        <p:txBody>
          <a:bodyPr/>
          <a:lstStyle/>
          <a:p>
            <a:r>
              <a:rPr lang="en-US" dirty="0"/>
              <a:t>Express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altLang="zh-CN" dirty="0"/>
              <a:t>– Router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en-US" dirty="0"/>
              <a:t>Load </a:t>
            </a:r>
            <a:r>
              <a:rPr lang="en-US" altLang="en-US" dirty="0"/>
              <a:t>router-level middleware by using the </a:t>
            </a:r>
            <a:r>
              <a:rPr lang="en-US" altLang="en-US" dirty="0" err="1">
                <a:solidFill>
                  <a:srgbClr val="00B0F0"/>
                </a:solidFill>
              </a:rPr>
              <a:t>router.use</a:t>
            </a:r>
            <a:r>
              <a:rPr lang="en-US" altLang="en-US" dirty="0">
                <a:solidFill>
                  <a:srgbClr val="00B0F0"/>
                </a:solidFill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/>
              <a:t>router</a:t>
            </a:r>
            <a:r>
              <a:rPr lang="en-US" altLang="en-US" dirty="0" err="1">
                <a:solidFill>
                  <a:srgbClr val="00B0F0"/>
                </a:solidFill>
              </a:rPr>
              <a:t>.METHOD</a:t>
            </a:r>
            <a:r>
              <a:rPr lang="en-US" altLang="en-US" dirty="0">
                <a:solidFill>
                  <a:srgbClr val="00B0F0"/>
                </a:solidFill>
              </a:rPr>
              <a:t>() </a:t>
            </a:r>
            <a:r>
              <a:rPr lang="en-US" altLang="en-US" dirty="0"/>
              <a:t>functions.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4903"/>
            <a:ext cx="789732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altLang="zh-CN" dirty="0"/>
              <a:t>–</a:t>
            </a:r>
            <a:r>
              <a:rPr lang="en-US" dirty="0"/>
              <a:t> Error-handling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Must provide 4 arguments(</a:t>
            </a:r>
            <a:r>
              <a:rPr lang="en-US" dirty="0">
                <a:solidFill>
                  <a:srgbClr val="00B0F0"/>
                </a:solidFill>
              </a:rPr>
              <a:t>err, </a:t>
            </a:r>
            <a:r>
              <a:rPr lang="en-US" dirty="0" err="1">
                <a:solidFill>
                  <a:srgbClr val="00B0F0"/>
                </a:solidFill>
              </a:rPr>
              <a:t>req</a:t>
            </a:r>
            <a:r>
              <a:rPr lang="en-US" dirty="0">
                <a:solidFill>
                  <a:srgbClr val="00B0F0"/>
                </a:solidFill>
              </a:rPr>
              <a:t>, res, next</a:t>
            </a:r>
            <a:r>
              <a:rPr lang="en-US" dirty="0"/>
              <a:t>) to identify it as an error-handling middleware function</a:t>
            </a:r>
          </a:p>
          <a:p>
            <a:r>
              <a:rPr lang="en-US" dirty="0"/>
              <a:t>When not calling next() in an error-handling function, you must end the response</a:t>
            </a:r>
          </a:p>
        </p:txBody>
      </p:sp>
      <p:pic>
        <p:nvPicPr>
          <p:cNvPr id="1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653" y="3037984"/>
            <a:ext cx="6535062" cy="3515216"/>
          </a:xfrm>
          <a:prstGeom prst="rect">
            <a:avLst/>
          </a:prstGeom>
        </p:spPr>
      </p:pic>
      <p:cxnSp>
        <p:nvCxnSpPr>
          <p:cNvPr id="16" name="直接连接符 6"/>
          <p:cNvCxnSpPr/>
          <p:nvPr/>
        </p:nvCxnSpPr>
        <p:spPr>
          <a:xfrm>
            <a:off x="1399853" y="3886200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7"/>
          <p:cNvCxnSpPr/>
          <p:nvPr/>
        </p:nvCxnSpPr>
        <p:spPr>
          <a:xfrm>
            <a:off x="1095053" y="6248400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9"/>
          <p:cNvCxnSpPr/>
          <p:nvPr/>
        </p:nvCxnSpPr>
        <p:spPr>
          <a:xfrm flipH="1">
            <a:off x="2847653" y="37338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1"/>
          <p:cNvSpPr/>
          <p:nvPr/>
        </p:nvSpPr>
        <p:spPr>
          <a:xfrm>
            <a:off x="5871731" y="3271990"/>
            <a:ext cx="2710617" cy="91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/>
              <a:t>Pass to next error middleware </a:t>
            </a:r>
          </a:p>
          <a:p>
            <a:pPr algn="ctr"/>
            <a:r>
              <a:rPr lang="en-US" altLang="zh-CN" sz="2000" dirty="0"/>
              <a:t>(err != ‘route’)</a:t>
            </a:r>
            <a:endParaRPr lang="zh-CN" altLang="en-US" sz="2000" dirty="0"/>
          </a:p>
        </p:txBody>
      </p:sp>
      <p:cxnSp>
        <p:nvCxnSpPr>
          <p:cNvPr id="20" name="直接箭头连接符 12"/>
          <p:cNvCxnSpPr/>
          <p:nvPr/>
        </p:nvCxnSpPr>
        <p:spPr>
          <a:xfrm flipH="1">
            <a:off x="2769473" y="5715000"/>
            <a:ext cx="2119422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15"/>
          <p:cNvSpPr/>
          <p:nvPr/>
        </p:nvSpPr>
        <p:spPr>
          <a:xfrm>
            <a:off x="4952222" y="5295900"/>
            <a:ext cx="3630126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/>
              <a:t>No path, means</a:t>
            </a:r>
            <a:r>
              <a:rPr lang="en-US" altLang="zh-CN" sz="2000" b="1" dirty="0"/>
              <a:t> all </a:t>
            </a:r>
            <a:r>
              <a:rPr lang="en-US" altLang="zh-CN" sz="2000" dirty="0"/>
              <a:t>request will go through this middleware</a:t>
            </a:r>
            <a:endParaRPr lang="zh-CN" altLang="en-US" sz="2000" dirty="0"/>
          </a:p>
        </p:txBody>
      </p:sp>
      <p:sp>
        <p:nvSpPr>
          <p:cNvPr id="25" name="矩形 19"/>
          <p:cNvSpPr/>
          <p:nvPr/>
        </p:nvSpPr>
        <p:spPr>
          <a:xfrm>
            <a:off x="3618722" y="3024830"/>
            <a:ext cx="2667000" cy="304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30"/>
          <p:cNvCxnSpPr/>
          <p:nvPr/>
        </p:nvCxnSpPr>
        <p:spPr>
          <a:xfrm>
            <a:off x="2386840" y="3938586"/>
            <a:ext cx="921625" cy="552615"/>
          </a:xfrm>
          <a:prstGeom prst="curvedConnector3">
            <a:avLst>
              <a:gd name="adj1" fmla="val 1357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19"/>
          <p:cNvSpPr/>
          <p:nvPr/>
        </p:nvSpPr>
        <p:spPr>
          <a:xfrm>
            <a:off x="2285222" y="4492008"/>
            <a:ext cx="1753378" cy="304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5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 – Third-party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third-party middleware to add functionality to Express apps.</a:t>
            </a:r>
          </a:p>
          <a:p>
            <a:r>
              <a:rPr lang="en-US" dirty="0"/>
              <a:t>server-static is the only built-in middleware in express</a:t>
            </a:r>
          </a:p>
          <a:p>
            <a:r>
              <a:rPr lang="en-US" dirty="0"/>
              <a:t>Need install the third-party middleware before use</a:t>
            </a:r>
          </a:p>
          <a:p>
            <a:r>
              <a:rPr lang="en-US" dirty="0"/>
              <a:t>Get more useful middleware from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81400"/>
            <a:ext cx="817625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template engine</a:t>
            </a:r>
            <a:r>
              <a:rPr lang="en-US" dirty="0"/>
              <a:t> enables you to use static template files in your application. </a:t>
            </a:r>
          </a:p>
          <a:p>
            <a:r>
              <a:rPr lang="en-US" dirty="0"/>
              <a:t>At runtime, the template engine replaces variables in a template file with actual values, and transforms the template into an HTML file sent to the client. </a:t>
            </a:r>
          </a:p>
          <a:p>
            <a:r>
              <a:rPr lang="en-US" dirty="0"/>
              <a:t>Some popular template engines that work with Express</a:t>
            </a:r>
          </a:p>
          <a:p>
            <a:pPr lvl="1"/>
            <a:r>
              <a:rPr lang="en-US" dirty="0">
                <a:hlinkClick r:id="rId3"/>
              </a:rPr>
              <a:t>EJS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Pug</a:t>
            </a:r>
            <a:r>
              <a:rPr lang="en-US" dirty="0"/>
              <a:t> (it’s used to be named as Jade)</a:t>
            </a:r>
          </a:p>
          <a:p>
            <a:r>
              <a:rPr lang="en-US" dirty="0"/>
              <a:t>Adopt template engine after install like below</a:t>
            </a:r>
          </a:p>
          <a:p>
            <a:pPr lvl="1"/>
            <a:r>
              <a:rPr lang="en-US" dirty="0" err="1"/>
              <a:t>app.set</a:t>
            </a:r>
            <a:r>
              <a:rPr lang="en-US" dirty="0"/>
              <a:t>(‘views’, [view path])</a:t>
            </a:r>
          </a:p>
          <a:p>
            <a:pPr lvl="1"/>
            <a:r>
              <a:rPr lang="en-US" dirty="0" err="1"/>
              <a:t>app.set</a:t>
            </a:r>
            <a:r>
              <a:rPr lang="en-US" dirty="0"/>
              <a:t>(‘view engine’, [engine name])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78" y="4724400"/>
            <a:ext cx="4934522" cy="1514686"/>
          </a:xfrm>
          <a:prstGeom prst="rect">
            <a:avLst/>
          </a:prstGeom>
        </p:spPr>
      </p:pic>
      <p:sp>
        <p:nvSpPr>
          <p:cNvPr id="8" name="矩形 6"/>
          <p:cNvSpPr/>
          <p:nvPr/>
        </p:nvSpPr>
        <p:spPr>
          <a:xfrm>
            <a:off x="5638800" y="5105400"/>
            <a:ext cx="2618592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Convert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index.ejs</a:t>
            </a:r>
            <a:r>
              <a:rPr lang="en-US" altLang="zh-CN" sz="2000" dirty="0"/>
              <a:t> file to index.html based on “</a:t>
            </a:r>
            <a:r>
              <a:rPr lang="en-US" altLang="zh-CN" sz="2000" dirty="0" err="1"/>
              <a:t>ejs</a:t>
            </a:r>
            <a:r>
              <a:rPr lang="en-US" altLang="zh-CN" sz="2000" dirty="0"/>
              <a:t>” engine</a:t>
            </a:r>
            <a:endParaRPr lang="zh-CN" altLang="en-US" sz="2000" dirty="0"/>
          </a:p>
        </p:txBody>
      </p:sp>
      <p:cxnSp>
        <p:nvCxnSpPr>
          <p:cNvPr id="10" name="直接箭头连接符 5"/>
          <p:cNvCxnSpPr/>
          <p:nvPr/>
        </p:nvCxnSpPr>
        <p:spPr>
          <a:xfrm>
            <a:off x="2743200" y="58674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7"/>
          <p:cNvCxnSpPr/>
          <p:nvPr/>
        </p:nvCxnSpPr>
        <p:spPr>
          <a:xfrm>
            <a:off x="914400" y="5943600"/>
            <a:ext cx="167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EJS Engine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EJS “tag” is the primary functioning unit in an EJS template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Tags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&lt;%= </a:t>
            </a:r>
            <a:r>
              <a:rPr lang="en-US" dirty="0"/>
              <a:t>: outputs the escaped value into template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71800"/>
            <a:ext cx="7467600" cy="324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91769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http://expressjs.com</a:t>
            </a:r>
            <a:r>
              <a:rPr lang="en-US"/>
              <a:t>/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Express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is a minimal and flexible Node.js web application framework</a:t>
            </a:r>
          </a:p>
          <a:p>
            <a:r>
              <a:rPr lang="en-US" dirty="0"/>
              <a:t>provides a robust set of features for web and mobile applications</a:t>
            </a:r>
          </a:p>
          <a:p>
            <a:r>
              <a:rPr lang="en-US" dirty="0"/>
              <a:t>install express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 --save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427119" cy="1200329"/>
          </a:xfrm>
        </p:spPr>
        <p:txBody>
          <a:bodyPr/>
          <a:lstStyle/>
          <a:p>
            <a:r>
              <a:rPr lang="en-US" dirty="0"/>
              <a:t>A Simple Http Server by Express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a simple http server by Express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npm </a:t>
            </a:r>
            <a:r>
              <a:rPr lang="en-US" dirty="0" err="1"/>
              <a:t>init</a:t>
            </a:r>
            <a:r>
              <a:rPr lang="en-US" dirty="0"/>
              <a:t> to build a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r>
              <a:rPr lang="en-US" dirty="0"/>
              <a:t>build HelloExpress.js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52" y="2514600"/>
            <a:ext cx="857369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Express Generator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240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Express application generator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It’s used for creating an application skeleton</a:t>
            </a:r>
          </a:p>
          <a:p>
            <a:r>
              <a:rPr lang="en-US" altLang="zh-CN" dirty="0"/>
              <a:t>Install it by</a:t>
            </a:r>
          </a:p>
          <a:p>
            <a:pPr lvl="1"/>
            <a:r>
              <a:rPr lang="en-US" altLang="zh-CN" dirty="0"/>
              <a:t>npm install express-generator –g</a:t>
            </a:r>
          </a:p>
          <a:p>
            <a:r>
              <a:rPr lang="en-US" altLang="zh-CN" dirty="0"/>
              <a:t>Create application skeleton by</a:t>
            </a:r>
          </a:p>
          <a:p>
            <a:pPr lvl="1"/>
            <a:r>
              <a:rPr lang="en-US" altLang="zh-CN" dirty="0"/>
              <a:t>express –view=</a:t>
            </a:r>
            <a:r>
              <a:rPr lang="en-US" altLang="zh-CN" dirty="0" err="1"/>
              <a:t>ejs</a:t>
            </a:r>
            <a:r>
              <a:rPr lang="en-US" altLang="zh-CN" dirty="0"/>
              <a:t> </a:t>
            </a:r>
            <a:r>
              <a:rPr lang="en-US" altLang="zh-CN" dirty="0" err="1"/>
              <a:t>helloexpress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3" y="3276600"/>
            <a:ext cx="678872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Express application generator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51820"/>
            <a:ext cx="8382000" cy="5820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12848"/>
            <a:ext cx="5410200" cy="31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31185</TotalTime>
  <Words>968</Words>
  <Application>Microsoft Office PowerPoint</Application>
  <PresentationFormat>On-screen Show (4:3)</PresentationFormat>
  <Paragraphs>208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 Unicode MS</vt:lpstr>
      <vt:lpstr>굴림</vt:lpstr>
      <vt:lpstr>宋体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LANCE ZHOU (DOCU-IRIS-ISD-OOCLL/ZHA)</cp:lastModifiedBy>
  <cp:revision>506</cp:revision>
  <dcterms:created xsi:type="dcterms:W3CDTF">2014-12-12T05:53:11Z</dcterms:created>
  <dcterms:modified xsi:type="dcterms:W3CDTF">2017-08-07T03:49:07Z</dcterms:modified>
</cp:coreProperties>
</file>