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35"/>
  </p:notesMasterIdLst>
  <p:sldIdLst>
    <p:sldId id="281" r:id="rId8"/>
    <p:sldId id="379" r:id="rId9"/>
    <p:sldId id="390" r:id="rId10"/>
    <p:sldId id="382" r:id="rId11"/>
    <p:sldId id="443" r:id="rId12"/>
    <p:sldId id="389" r:id="rId13"/>
    <p:sldId id="385" r:id="rId14"/>
    <p:sldId id="392" r:id="rId15"/>
    <p:sldId id="388" r:id="rId16"/>
    <p:sldId id="430" r:id="rId17"/>
    <p:sldId id="444" r:id="rId18"/>
    <p:sldId id="393" r:id="rId19"/>
    <p:sldId id="433" r:id="rId20"/>
    <p:sldId id="445" r:id="rId21"/>
    <p:sldId id="405" r:id="rId22"/>
    <p:sldId id="413" r:id="rId23"/>
    <p:sldId id="408" r:id="rId24"/>
    <p:sldId id="438" r:id="rId25"/>
    <p:sldId id="447" r:id="rId26"/>
    <p:sldId id="446" r:id="rId27"/>
    <p:sldId id="437" r:id="rId28"/>
    <p:sldId id="411" r:id="rId29"/>
    <p:sldId id="406" r:id="rId30"/>
    <p:sldId id="407" r:id="rId31"/>
    <p:sldId id="415" r:id="rId32"/>
    <p:sldId id="264" r:id="rId33"/>
    <p:sldId id="2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44"/>
    <a:srgbClr val="FFFF99"/>
    <a:srgbClr val="FFFFCC"/>
    <a:srgbClr val="FFFFFF"/>
    <a:srgbClr val="2D75BC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83987" autoAdjust="0"/>
  </p:normalViewPr>
  <p:slideViewPr>
    <p:cSldViewPr>
      <p:cViewPr varScale="1">
        <p:scale>
          <a:sx n="94" d="100"/>
          <a:sy n="94" d="100"/>
        </p:scale>
        <p:origin x="3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http://i5ting.github.io/node-debug-tutorial/#701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sample8/collection.js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2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ES5, you had to use a pattern called IIFE (Immediately-Invoked Function Expression) if you wanted to restrict the scope of a variable </a:t>
            </a:r>
            <a:r>
              <a:rPr lang="en-US" dirty="0" err="1"/>
              <a:t>tmp</a:t>
            </a:r>
            <a:r>
              <a:rPr lang="en-US" dirty="0"/>
              <a:t> to a block:</a:t>
            </a:r>
          </a:p>
          <a:p>
            <a:r>
              <a:rPr lang="en-US" dirty="0"/>
              <a:t>(function () { // open IIFE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···; ··· }()); // close IIFE console.log(</a:t>
            </a:r>
            <a:r>
              <a:rPr lang="en-US" dirty="0" err="1"/>
              <a:t>tmp</a:t>
            </a:r>
            <a:r>
              <a:rPr lang="en-US" dirty="0"/>
              <a:t>); // </a:t>
            </a:r>
            <a:r>
              <a:rPr lang="en-US" dirty="0" err="1"/>
              <a:t>ReferenceError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09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  <a:r>
              <a:rPr lang="en-US" baseline="0" dirty="0"/>
              <a:t> promise </a:t>
            </a:r>
            <a:r>
              <a:rPr lang="en-US" baseline="0" dirty="0" err="1"/>
              <a:t>async</a:t>
            </a:r>
            <a:r>
              <a:rPr lang="en-US" baseline="0" dirty="0"/>
              <a:t> chain with sample8/promiseAsyncChain.js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3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sample8/promiseAll.js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2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66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s6.ruanyifeng.com/#README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0" y="4590365"/>
            <a:ext cx="7772400" cy="400110"/>
          </a:xfrm>
        </p:spPr>
        <p:txBody>
          <a:bodyPr/>
          <a:lstStyle/>
          <a:p>
            <a:pPr>
              <a:buNone/>
            </a:pPr>
            <a:r>
              <a:rPr lang="en-US" dirty="0"/>
              <a:t>- ECMAScript 6 Overview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altLang="zh-CN" dirty="0"/>
              <a:t>Course – 3</a:t>
            </a:r>
            <a:r>
              <a:rPr lang="en-US" altLang="zh-CN" baseline="30000" dirty="0"/>
              <a:t>rd</a:t>
            </a:r>
            <a:r>
              <a:rPr lang="en-US" altLang="zh-CN" dirty="0"/>
              <a:t> Session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Lance Zhou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2016.08.28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Block Scope – let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let is a new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hositing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Can’t declare duplicate variable in same block</a:t>
            </a:r>
          </a:p>
          <a:p>
            <a:r>
              <a:rPr lang="en-US" dirty="0"/>
              <a:t>Block is refer to </a:t>
            </a:r>
            <a:r>
              <a:rPr lang="en-US" dirty="0">
                <a:solidFill>
                  <a:srgbClr val="00B0F0"/>
                </a:solidFill>
              </a:rPr>
              <a:t>function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for loop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if-else</a:t>
            </a:r>
            <a:r>
              <a:rPr lang="en-US" dirty="0"/>
              <a:t> code block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3372321" cy="45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059035"/>
            <a:ext cx="4896533" cy="1352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33" y="4290102"/>
            <a:ext cx="5008775" cy="2343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207173"/>
            <a:ext cx="5509081" cy="24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9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Block Scope –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hositing</a:t>
            </a:r>
            <a:endParaRPr lang="en-US" dirty="0"/>
          </a:p>
          <a:p>
            <a:r>
              <a:rPr lang="en-US" dirty="0"/>
              <a:t>Can’t declare duplicate variable in same block</a:t>
            </a:r>
          </a:p>
          <a:p>
            <a:r>
              <a:rPr lang="en-US" dirty="0"/>
              <a:t>Declare a </a:t>
            </a:r>
            <a:r>
              <a:rPr lang="en-US" b="1" dirty="0">
                <a:solidFill>
                  <a:srgbClr val="00B0F0"/>
                </a:solidFill>
              </a:rPr>
              <a:t>read-only reference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to a value</a:t>
            </a:r>
          </a:p>
          <a:p>
            <a:r>
              <a:rPr lang="en-US" dirty="0"/>
              <a:t>Initialization is needed when declare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29425"/>
            <a:ext cx="5515745" cy="3019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28639"/>
            <a:ext cx="4039164" cy="1209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5" y="3050843"/>
            <a:ext cx="433448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Arrow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Arrow Function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/>
              <a:t>A simple function in other languages</a:t>
            </a:r>
          </a:p>
          <a:p>
            <a:r>
              <a:rPr lang="en-US" altLang="zh-CN" b="1" dirty="0"/>
              <a:t>Function with one parameter</a:t>
            </a:r>
          </a:p>
          <a:p>
            <a:r>
              <a:rPr lang="en-US" altLang="zh-CN" b="1" dirty="0"/>
              <a:t>Function with 0 or * parameter</a:t>
            </a:r>
          </a:p>
          <a:p>
            <a:r>
              <a:rPr lang="en-US" b="1" dirty="0"/>
              <a:t>Function with codes more than one line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16" y="1524000"/>
            <a:ext cx="4601217" cy="1638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79" y="1981200"/>
            <a:ext cx="3505200" cy="1438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236" y="2819400"/>
            <a:ext cx="4288660" cy="3157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960326"/>
            <a:ext cx="5486400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Arrow Function Rule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/>
              <a:t>Replace anonymous function with Arrow Function</a:t>
            </a:r>
          </a:p>
          <a:p>
            <a:r>
              <a:rPr lang="en-US" altLang="zh-CN" b="1" dirty="0"/>
              <a:t>Don’t use arrow function when</a:t>
            </a:r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960519" cy="646331"/>
          </a:xfrm>
        </p:spPr>
        <p:txBody>
          <a:bodyPr/>
          <a:lstStyle/>
          <a:p>
            <a:r>
              <a:rPr lang="en-US" dirty="0"/>
              <a:t>Template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Template String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en-US" dirty="0"/>
              <a:t>Declare by back quote </a:t>
            </a:r>
            <a:r>
              <a:rPr lang="en-US" altLang="en-US" dirty="0">
                <a:solidFill>
                  <a:srgbClr val="00B0F0"/>
                </a:solidFill>
              </a:rPr>
              <a:t>``</a:t>
            </a:r>
          </a:p>
          <a:p>
            <a:r>
              <a:rPr lang="en-US" altLang="en-US" dirty="0"/>
              <a:t>Template substitutions support any JavaScript expression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solidFill>
                  <a:srgbClr val="00B0F0"/>
                </a:solidFill>
              </a:rPr>
              <a:t>${</a:t>
            </a:r>
            <a:r>
              <a:rPr lang="en-US" altLang="en-US" dirty="0"/>
              <a:t>any JavaScript expression</a:t>
            </a:r>
            <a:r>
              <a:rPr lang="en-US" altLang="en-US" dirty="0">
                <a:solidFill>
                  <a:srgbClr val="00B0F0"/>
                </a:solidFill>
              </a:rPr>
              <a:t>}</a:t>
            </a:r>
          </a:p>
          <a:p>
            <a:r>
              <a:rPr lang="en-US" dirty="0"/>
              <a:t>Template String can be nested</a:t>
            </a:r>
          </a:p>
          <a:p>
            <a:r>
              <a:rPr lang="en-US" dirty="0"/>
              <a:t>Use backslash </a:t>
            </a:r>
            <a:r>
              <a:rPr lang="en-US" dirty="0">
                <a:solidFill>
                  <a:srgbClr val="00B0F0"/>
                </a:solidFill>
              </a:rPr>
              <a:t>\ </a:t>
            </a:r>
            <a:r>
              <a:rPr lang="en-US" dirty="0"/>
              <a:t>to escape </a:t>
            </a:r>
            <a:r>
              <a:rPr lang="en-US" dirty="0">
                <a:solidFill>
                  <a:srgbClr val="00B0F0"/>
                </a:solidFill>
              </a:rPr>
              <a:t>`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{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}</a:t>
            </a:r>
            <a:r>
              <a:rPr lang="en-US" dirty="0"/>
              <a:t> if they’re in string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33279"/>
            <a:ext cx="6239746" cy="3372321"/>
          </a:xfrm>
          <a:prstGeom prst="rect">
            <a:avLst/>
          </a:prstGeom>
        </p:spPr>
      </p:pic>
      <p:sp>
        <p:nvSpPr>
          <p:cNvPr id="10" name="矩形 19"/>
          <p:cNvSpPr/>
          <p:nvPr/>
        </p:nvSpPr>
        <p:spPr>
          <a:xfrm>
            <a:off x="457200" y="3320249"/>
            <a:ext cx="6239746" cy="123222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9"/>
          <p:cNvSpPr/>
          <p:nvPr/>
        </p:nvSpPr>
        <p:spPr>
          <a:xfrm>
            <a:off x="457986" y="4628679"/>
            <a:ext cx="6239746" cy="207692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427120" cy="646331"/>
          </a:xfrm>
        </p:spPr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Promises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/>
              <a:t>Promises are an alternative to callbacks for delivering the results of an asynchronous computation </a:t>
            </a:r>
          </a:p>
          <a:p>
            <a:r>
              <a:rPr lang="en-US" b="1" dirty="0"/>
              <a:t>Three ways to understanding Promises</a:t>
            </a:r>
          </a:p>
          <a:p>
            <a:pPr lvl="1"/>
            <a:r>
              <a:rPr lang="en-US" dirty="0"/>
              <a:t>calling a Promise-based function is blocking </a:t>
            </a:r>
          </a:p>
          <a:p>
            <a:pPr lvl="1"/>
            <a:r>
              <a:rPr lang="en-US" dirty="0"/>
              <a:t>A Promise is a container for an asynchronously delivered value </a:t>
            </a:r>
          </a:p>
          <a:p>
            <a:pPr lvl="1"/>
            <a:r>
              <a:rPr lang="en-US" dirty="0"/>
              <a:t>A Promise is an event emitter</a:t>
            </a:r>
          </a:p>
          <a:p>
            <a:r>
              <a:rPr lang="en-US" b="1" dirty="0"/>
              <a:t>In ES6, Promise is a construction function</a:t>
            </a:r>
          </a:p>
          <a:p>
            <a:pPr lvl="1"/>
            <a:r>
              <a:rPr lang="en-US" dirty="0"/>
              <a:t>After new a promise, it will be executed immediately</a:t>
            </a:r>
          </a:p>
          <a:p>
            <a:r>
              <a:rPr lang="en-US" b="1" dirty="0"/>
              <a:t>Promise instance has 3 mutually exclusive states</a:t>
            </a:r>
          </a:p>
          <a:p>
            <a:pPr lvl="1"/>
            <a:r>
              <a:rPr lang="en-US" altLang="en-US" dirty="0"/>
              <a:t>Before the result is ready, the Promise is </a:t>
            </a:r>
            <a:r>
              <a:rPr lang="en-US" altLang="en-US" i="1" dirty="0"/>
              <a:t>pending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If a result is available, the Promise is </a:t>
            </a:r>
            <a:r>
              <a:rPr lang="en-US" altLang="en-US" i="1" dirty="0"/>
              <a:t>fulfilled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If an error happened, the Promise is </a:t>
            </a:r>
            <a:r>
              <a:rPr lang="en-US" altLang="en-US" i="1" dirty="0"/>
              <a:t>rejected</a:t>
            </a:r>
            <a:r>
              <a:rPr lang="en-US" altLang="en-US" dirty="0"/>
              <a:t>. 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18" y="4308989"/>
            <a:ext cx="6400800" cy="2225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905000"/>
            <a:ext cx="5048955" cy="4115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4646033"/>
            <a:ext cx="4307130" cy="1771727"/>
          </a:xfrm>
          <a:prstGeom prst="rect">
            <a:avLst/>
          </a:prstGeom>
        </p:spPr>
      </p:pic>
      <p:sp>
        <p:nvSpPr>
          <p:cNvPr id="9" name="矩形 19"/>
          <p:cNvSpPr/>
          <p:nvPr/>
        </p:nvSpPr>
        <p:spPr>
          <a:xfrm>
            <a:off x="2286000" y="1905000"/>
            <a:ext cx="5048955" cy="2343647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9"/>
          <p:cNvSpPr/>
          <p:nvPr/>
        </p:nvSpPr>
        <p:spPr>
          <a:xfrm>
            <a:off x="2286000" y="4322809"/>
            <a:ext cx="5048955" cy="1729027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Usage of then, catch instance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then() of a Promise instance</a:t>
            </a:r>
          </a:p>
          <a:p>
            <a:pPr lvl="1"/>
            <a:r>
              <a:rPr lang="en-US" dirty="0"/>
              <a:t>Define the callback function for fulfilled or rejected state</a:t>
            </a:r>
          </a:p>
          <a:p>
            <a:pPr lvl="1"/>
            <a:r>
              <a:rPr lang="en-US" dirty="0"/>
              <a:t>Promise Chain</a:t>
            </a:r>
          </a:p>
          <a:p>
            <a:pPr lvl="1"/>
            <a:r>
              <a:rPr lang="en-US" dirty="0"/>
              <a:t>Return a new promise instance</a:t>
            </a:r>
          </a:p>
          <a:p>
            <a:r>
              <a:rPr lang="en-US" dirty="0"/>
              <a:t>catch() of a Promise instance</a:t>
            </a:r>
          </a:p>
          <a:p>
            <a:pPr lvl="1"/>
            <a:r>
              <a:rPr lang="en-US" altLang="en-US" dirty="0">
                <a:latin typeface="Arial Unicode MS" panose="020B0604020202020204" pitchFamily="34" charset="-128"/>
              </a:rPr>
              <a:t>Alias of then(null, rejection)</a:t>
            </a:r>
            <a:r>
              <a:rPr lang="en-US" altLang="en-US" sz="1800" dirty="0"/>
              <a:t> </a:t>
            </a:r>
            <a:endParaRPr lang="en-US" dirty="0"/>
          </a:p>
          <a:p>
            <a:pPr lvl="1"/>
            <a:r>
              <a:rPr lang="en-US" dirty="0"/>
              <a:t>Can’t catch error after invoke resolve()</a:t>
            </a:r>
          </a:p>
          <a:p>
            <a:pPr lvl="1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05000"/>
            <a:ext cx="4182059" cy="2781688"/>
          </a:xfrm>
          <a:prstGeom prst="rect">
            <a:avLst/>
          </a:prstGeom>
        </p:spPr>
      </p:pic>
      <p:sp>
        <p:nvSpPr>
          <p:cNvPr id="6" name="矩形 19"/>
          <p:cNvSpPr/>
          <p:nvPr/>
        </p:nvSpPr>
        <p:spPr>
          <a:xfrm>
            <a:off x="2080591" y="3765306"/>
            <a:ext cx="3048000" cy="8948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45" y="1354253"/>
            <a:ext cx="4686954" cy="496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38057"/>
            <a:ext cx="5582701" cy="2518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084" y="3492453"/>
            <a:ext cx="4782217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ES6 Features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600" y="3581400"/>
            <a:ext cx="6019800" cy="400110"/>
          </a:xfrm>
        </p:spPr>
        <p:txBody>
          <a:bodyPr/>
          <a:lstStyle/>
          <a:p>
            <a:r>
              <a:rPr lang="en-US" dirty="0"/>
              <a:t>Template String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1835" y="35814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95600" y="2514600"/>
            <a:ext cx="6019800" cy="400110"/>
          </a:xfrm>
        </p:spPr>
        <p:txBody>
          <a:bodyPr/>
          <a:lstStyle/>
          <a:p>
            <a:r>
              <a:rPr lang="en-US" dirty="0"/>
              <a:t>Block Scope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361835" y="25146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95965" y="3048000"/>
            <a:ext cx="6019800" cy="400110"/>
          </a:xfrm>
        </p:spPr>
        <p:txBody>
          <a:bodyPr/>
          <a:lstStyle/>
          <a:p>
            <a:r>
              <a:rPr lang="en-US" dirty="0"/>
              <a:t>Arrow Function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362200" y="3048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4114800"/>
            <a:ext cx="6019800" cy="400110"/>
          </a:xfrm>
        </p:spPr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411480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4629090"/>
            <a:ext cx="6019800" cy="400110"/>
          </a:xfrm>
        </p:spPr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4629090"/>
            <a:ext cx="381365" cy="38100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5162490"/>
            <a:ext cx="6019800" cy="40011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5162490"/>
            <a:ext cx="381365" cy="381000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Usage of resolve, reject and all static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Promise.resolve</a:t>
            </a:r>
            <a:r>
              <a:rPr lang="en-US" dirty="0"/>
              <a:t>() and </a:t>
            </a:r>
            <a:r>
              <a:rPr lang="en-US" dirty="0" err="1"/>
              <a:t>Promise.reject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Quick way to new Promise</a:t>
            </a:r>
          </a:p>
          <a:p>
            <a:pPr lvl="1"/>
            <a:r>
              <a:rPr lang="en-US" dirty="0" err="1"/>
              <a:t>Thenable</a:t>
            </a:r>
            <a:endParaRPr lang="en-US" dirty="0"/>
          </a:p>
          <a:p>
            <a:r>
              <a:rPr lang="en-US" dirty="0" err="1"/>
              <a:t>Promise.all</a:t>
            </a:r>
            <a:r>
              <a:rPr lang="en-US" dirty="0"/>
              <a:t>()</a:t>
            </a:r>
          </a:p>
          <a:p>
            <a:pPr lvl="1"/>
            <a:r>
              <a:rPr lang="en-US" altLang="en-US" dirty="0">
                <a:latin typeface="Arial Unicode MS" panose="020B0604020202020204" pitchFamily="34" charset="-128"/>
              </a:rPr>
              <a:t>Accept an array of Promise object</a:t>
            </a:r>
            <a:endParaRPr lang="en-US" dirty="0"/>
          </a:p>
          <a:p>
            <a:pPr lvl="1"/>
            <a:r>
              <a:rPr lang="en-US" dirty="0"/>
              <a:t>All the promises are executed at the same time</a:t>
            </a:r>
          </a:p>
          <a:p>
            <a:pPr lvl="1"/>
            <a:r>
              <a:rPr lang="en-US" dirty="0"/>
              <a:t>Execute then() when all promises turn into fulfilled state</a:t>
            </a:r>
          </a:p>
          <a:p>
            <a:pPr lvl="1"/>
            <a:r>
              <a:rPr lang="en-US" dirty="0"/>
              <a:t>Execute catch() when any promise turn into rejected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75655"/>
            <a:ext cx="4172532" cy="1819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296" y="1218413"/>
            <a:ext cx="5525271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38130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Set and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  <a:p>
            <a:pPr lvl="1"/>
            <a:r>
              <a:rPr lang="en-US" dirty="0"/>
              <a:t>A construct function accepting array as parameter</a:t>
            </a:r>
          </a:p>
          <a:p>
            <a:pPr lvl="1"/>
            <a:r>
              <a:rPr lang="en-US" dirty="0"/>
              <a:t>Can’t add duplicate data</a:t>
            </a:r>
          </a:p>
          <a:p>
            <a:r>
              <a:rPr lang="en-US" dirty="0"/>
              <a:t>Map</a:t>
            </a:r>
          </a:p>
          <a:p>
            <a:pPr lvl="1"/>
            <a:r>
              <a:rPr lang="en-US" dirty="0"/>
              <a:t>Key can be arbitrary value including object</a:t>
            </a:r>
          </a:p>
          <a:p>
            <a:pPr lvl="1"/>
            <a:r>
              <a:rPr lang="en-US" dirty="0"/>
              <a:t>A construct function accepting array as parameter</a:t>
            </a:r>
          </a:p>
          <a:p>
            <a:r>
              <a:rPr lang="en-US" dirty="0" err="1"/>
              <a:t>WeakSet</a:t>
            </a:r>
            <a:endParaRPr lang="en-US" dirty="0"/>
          </a:p>
          <a:p>
            <a:pPr lvl="1"/>
            <a:r>
              <a:rPr lang="en-US" dirty="0"/>
              <a:t>Only accept object as Set element</a:t>
            </a:r>
          </a:p>
          <a:p>
            <a:pPr lvl="1"/>
            <a:r>
              <a:rPr lang="en-US" dirty="0"/>
              <a:t>Doesn’t prevent its elements from being garbage-collected</a:t>
            </a:r>
          </a:p>
          <a:p>
            <a:r>
              <a:rPr lang="en-US" dirty="0" err="1"/>
              <a:t>WeakMap</a:t>
            </a:r>
            <a:endParaRPr lang="en-US" dirty="0"/>
          </a:p>
          <a:p>
            <a:pPr lvl="1"/>
            <a:r>
              <a:rPr lang="en-US" dirty="0"/>
              <a:t>Only accept object(except null) as key</a:t>
            </a:r>
          </a:p>
          <a:p>
            <a:pPr lvl="1"/>
            <a:r>
              <a:rPr lang="en-US" dirty="0"/>
              <a:t>Doesn’t prevent its elements from being garbage-collected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http://es6.ruanyifeng.com/#README</a:t>
            </a:r>
            <a:endParaRPr lang="en-US" dirty="0"/>
          </a:p>
          <a:p>
            <a:r>
              <a:rPr lang="en-US" dirty="0">
                <a:hlinkClick r:id="rId2"/>
              </a:rPr>
              <a:t>http://exploringjs.com/es6/</a:t>
            </a:r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8112919" cy="646331"/>
          </a:xfrm>
        </p:spPr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ECMAScript 6 VS JavaScript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ECMAScript is a standard</a:t>
            </a:r>
          </a:p>
          <a:p>
            <a:r>
              <a:rPr lang="en-US" dirty="0"/>
              <a:t>Implementation of ECMAScript Standard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Jscript</a:t>
            </a:r>
          </a:p>
          <a:p>
            <a:pPr lvl="1"/>
            <a:r>
              <a:rPr lang="en-US" dirty="0"/>
              <a:t>ActionScript</a:t>
            </a:r>
          </a:p>
          <a:p>
            <a:r>
              <a:rPr lang="en-US" dirty="0"/>
              <a:t>ECMAScript6 is also known as ECMAScript 2015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JavaScript Feature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Prototype</a:t>
            </a:r>
          </a:p>
          <a:p>
            <a:r>
              <a:rPr lang="en-US" altLang="zh-CN" dirty="0"/>
              <a:t>Weak typing</a:t>
            </a:r>
          </a:p>
          <a:p>
            <a:r>
              <a:rPr lang="en-US" altLang="zh-CN" dirty="0"/>
              <a:t>Function</a:t>
            </a:r>
          </a:p>
          <a:p>
            <a:r>
              <a:rPr lang="en-US" altLang="zh-CN" dirty="0"/>
              <a:t>Closure</a:t>
            </a:r>
          </a:p>
          <a:p>
            <a:r>
              <a:rPr lang="en-US" altLang="zh-CN" dirty="0"/>
              <a:t>Single-threaded</a:t>
            </a:r>
            <a:endParaRPr lang="en-US" dirty="0"/>
          </a:p>
          <a:p>
            <a:r>
              <a:rPr lang="en-US" dirty="0"/>
              <a:t>Scope</a:t>
            </a:r>
          </a:p>
          <a:p>
            <a:pPr lvl="1"/>
            <a:r>
              <a:rPr lang="en-US" dirty="0"/>
              <a:t>In JavaScript, scope is the set of variables, objects, and functions you have access to.</a:t>
            </a:r>
          </a:p>
          <a:p>
            <a:r>
              <a:rPr lang="en-US" dirty="0"/>
              <a:t>Hoisting</a:t>
            </a:r>
          </a:p>
          <a:p>
            <a:pPr lvl="1"/>
            <a:r>
              <a:rPr lang="en-US" dirty="0"/>
              <a:t>Hoisting is JavaScript's default behavior of moving declarations(</a:t>
            </a:r>
            <a:r>
              <a:rPr lang="en-US" dirty="0" err="1"/>
              <a:t>var</a:t>
            </a:r>
            <a:r>
              <a:rPr lang="en-US" dirty="0"/>
              <a:t> and function) to the top.</a:t>
            </a:r>
          </a:p>
          <a:p>
            <a:pPr lvl="1"/>
            <a:r>
              <a:rPr lang="en-US" dirty="0"/>
              <a:t>Only hoist declaration but not initialization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33062"/>
            <a:ext cx="5963482" cy="1409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04257"/>
            <a:ext cx="558242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427120" cy="646331"/>
          </a:xfrm>
        </p:spPr>
        <p:txBody>
          <a:bodyPr/>
          <a:lstStyle/>
          <a:p>
            <a:r>
              <a:rPr lang="en-US" dirty="0"/>
              <a:t>ES6 Features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ES6 Features Overview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Block Scope</a:t>
            </a:r>
          </a:p>
          <a:p>
            <a:r>
              <a:rPr lang="en-US" altLang="zh-CN" dirty="0"/>
              <a:t>Arrow Function</a:t>
            </a:r>
          </a:p>
          <a:p>
            <a:r>
              <a:rPr lang="en-US" altLang="zh-CN" dirty="0"/>
              <a:t>Template String</a:t>
            </a:r>
          </a:p>
          <a:p>
            <a:r>
              <a:rPr lang="en-US" altLang="zh-CN" dirty="0"/>
              <a:t>Promise</a:t>
            </a:r>
          </a:p>
          <a:p>
            <a:r>
              <a:rPr lang="en-US" altLang="zh-CN" dirty="0"/>
              <a:t>Collection</a:t>
            </a:r>
          </a:p>
          <a:p>
            <a:r>
              <a:rPr lang="en-US" altLang="zh-CN" dirty="0">
                <a:solidFill>
                  <a:srgbClr val="009444"/>
                </a:solidFill>
              </a:rPr>
              <a:t>Symbol</a:t>
            </a:r>
          </a:p>
          <a:p>
            <a:r>
              <a:rPr lang="en-US" altLang="zh-CN" dirty="0">
                <a:solidFill>
                  <a:srgbClr val="009444"/>
                </a:solidFill>
              </a:rPr>
              <a:t>Class</a:t>
            </a:r>
          </a:p>
          <a:p>
            <a:r>
              <a:rPr lang="en-US" altLang="zh-CN" dirty="0" err="1">
                <a:solidFill>
                  <a:srgbClr val="009444"/>
                </a:solidFill>
              </a:rPr>
              <a:t>Destructuring</a:t>
            </a:r>
            <a:endParaRPr lang="en-US" altLang="zh-CN" dirty="0">
              <a:solidFill>
                <a:srgbClr val="009444"/>
              </a:solidFill>
            </a:endParaRPr>
          </a:p>
          <a:p>
            <a:r>
              <a:rPr lang="en-US" altLang="zh-CN" dirty="0">
                <a:solidFill>
                  <a:srgbClr val="009444"/>
                </a:solidFill>
              </a:rPr>
              <a:t>…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2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Block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Global, Function and Block Scope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/>
              <a:t>Global Scope</a:t>
            </a:r>
            <a:endParaRPr lang="en-US" dirty="0"/>
          </a:p>
          <a:p>
            <a:pPr lvl="1"/>
            <a:r>
              <a:rPr lang="en-US" dirty="0"/>
              <a:t>declare variable outside a function by keyword </a:t>
            </a:r>
            <a:r>
              <a:rPr lang="en-US" dirty="0" err="1"/>
              <a:t>var</a:t>
            </a:r>
            <a:endParaRPr lang="en-US" dirty="0"/>
          </a:p>
          <a:p>
            <a:pPr lvl="1"/>
            <a:r>
              <a:rPr lang="en-US" dirty="0"/>
              <a:t>assign a value to a variable that has not been declared</a:t>
            </a:r>
          </a:p>
          <a:p>
            <a:r>
              <a:rPr lang="en-US" b="1" dirty="0"/>
              <a:t>Function/Local Scope</a:t>
            </a:r>
          </a:p>
          <a:p>
            <a:pPr lvl="1"/>
            <a:r>
              <a:rPr lang="en-US" dirty="0"/>
              <a:t>declare variable within a JavaScript function by keyword </a:t>
            </a:r>
            <a:r>
              <a:rPr lang="en-US" dirty="0" err="1"/>
              <a:t>var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b="1" dirty="0"/>
              <a:t>Block Scope</a:t>
            </a:r>
          </a:p>
          <a:p>
            <a:pPr lvl="1"/>
            <a:r>
              <a:rPr lang="en-US" dirty="0"/>
              <a:t>declare variable by keyword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or keyword </a:t>
            </a:r>
            <a:r>
              <a:rPr lang="en-US" dirty="0" err="1">
                <a:solidFill>
                  <a:srgbClr val="00B0F0"/>
                </a:solidFill>
              </a:rPr>
              <a:t>const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No </a:t>
            </a:r>
            <a:r>
              <a:rPr lang="en-US" dirty="0" err="1"/>
              <a:t>hositing</a:t>
            </a:r>
            <a:endParaRPr lang="en-US" dirty="0"/>
          </a:p>
          <a:p>
            <a:pPr lvl="1"/>
            <a:r>
              <a:rPr lang="en-US" dirty="0"/>
              <a:t>Temporal Dead Zone</a:t>
            </a:r>
          </a:p>
          <a:p>
            <a:pPr lvl="2"/>
            <a:r>
              <a:rPr lang="en-US" dirty="0"/>
              <a:t>Variables declared by let/</a:t>
            </a:r>
            <a:r>
              <a:rPr lang="en-US" dirty="0" err="1"/>
              <a:t>const</a:t>
            </a:r>
            <a:r>
              <a:rPr lang="en-US" dirty="0"/>
              <a:t> can’t be used before their declaration.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62400"/>
            <a:ext cx="3519008" cy="1925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678" y="2796652"/>
            <a:ext cx="3458058" cy="2105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275" y="3265438"/>
            <a:ext cx="3786429" cy="1916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607" y="2133600"/>
            <a:ext cx="4925112" cy="4553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C974159-165D-43A7-BAC0-2BE7E1872CAD}">
  <ds:schemaRefs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33260</TotalTime>
  <Words>706</Words>
  <Application>Microsoft Office PowerPoint</Application>
  <PresentationFormat>On-screen Show (4:3)</PresentationFormat>
  <Paragraphs>189</Paragraphs>
  <Slides>27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 Unicode MS</vt:lpstr>
      <vt:lpstr>굴림</vt:lpstr>
      <vt:lpstr>宋体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LANCE ZHOU (DOCU-IRIS-ISD-OOCLL/ZHA)</cp:lastModifiedBy>
  <cp:revision>558</cp:revision>
  <dcterms:created xsi:type="dcterms:W3CDTF">2014-12-12T05:53:11Z</dcterms:created>
  <dcterms:modified xsi:type="dcterms:W3CDTF">2017-08-02T03:20:04Z</dcterms:modified>
</cp:coreProperties>
</file>