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59" r:id="rId5"/>
    <p:sldMasterId id="2147483661" r:id="rId6"/>
    <p:sldMasterId id="2147483652" r:id="rId7"/>
  </p:sldMasterIdLst>
  <p:notesMasterIdLst>
    <p:notesMasterId r:id="rId28"/>
  </p:notesMasterIdLst>
  <p:sldIdLst>
    <p:sldId id="281" r:id="rId8"/>
    <p:sldId id="379" r:id="rId9"/>
    <p:sldId id="380" r:id="rId10"/>
    <p:sldId id="382" r:id="rId11"/>
    <p:sldId id="383" r:id="rId12"/>
    <p:sldId id="384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264" r:id="rId26"/>
    <p:sldId id="26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FFFFFF"/>
    <a:srgbClr val="2D75BC"/>
    <a:srgbClr val="333333"/>
    <a:srgbClr val="2E2E2E"/>
    <a:srgbClr val="F1F1F1"/>
    <a:srgbClr val="606060"/>
    <a:srgbClr val="009444"/>
    <a:srgbClr val="1D5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444" autoAdjust="0"/>
  </p:normalViewPr>
  <p:slideViewPr>
    <p:cSldViewPr>
      <p:cViewPr varScale="1">
        <p:scale>
          <a:sx n="103" d="100"/>
          <a:sy n="103" d="100"/>
        </p:scale>
        <p:origin x="185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73330-0875-4F54-B846-34A9C5D83194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154A2-EB67-47E5-A054-B18F240BF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0" y="4038600"/>
            <a:ext cx="8991600" cy="5232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8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20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8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6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4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Add Presentation Title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52890"/>
            <a:ext cx="89916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Char char="-"/>
              <a:defRPr sz="20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Click to Add Subtitle Here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930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16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YYYY.MM.DD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25146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2895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5943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2895600" y="3581400"/>
            <a:ext cx="5943600" cy="29718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6781800" y="4242137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5400" b="1" dirty="0">
                <a:solidFill>
                  <a:srgbClr val="60606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53000" y="4242137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Thank 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You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all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agenda/Content</a:t>
            </a:r>
            <a:endParaRPr lang="en-US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1447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61835" y="1447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95600" y="1981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2361835" y="1981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895600" y="2514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2361835" y="2514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2895600" y="30480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2361835" y="30480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895600" y="35814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2361835" y="35814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2895600" y="4114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2361835" y="4114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2895600" y="4648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2361835" y="4648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2895600" y="5181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2361835" y="5181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397" y="5486400"/>
            <a:ext cx="920803" cy="1067900"/>
          </a:xfrm>
          <a:prstGeom prst="rect">
            <a:avLst/>
          </a:prstGeom>
          <a:noFill/>
        </p:spPr>
      </p:pic>
      <p:pic>
        <p:nvPicPr>
          <p:cNvPr id="2" name="Picture 2" descr="D:\1_RebeccaWJChen\OLP\Project\Non_Applicattion\ITA_PPT_Template\20141216_ITAPPT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2050" name="Picture 2" descr="C:\Users\chenre3\Desktop\bann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1" r:id="rId2"/>
    <p:sldLayoutId id="214748370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enre3\Desktop\Banner_ContentTitle.png"/>
          <p:cNvPicPr>
            <a:picLocks noChangeAspect="1" noChangeArrowheads="1"/>
          </p:cNvPicPr>
          <p:nvPr userDrawn="1"/>
        </p:nvPicPr>
        <p:blipFill>
          <a:blip r:embed="rId4" cstate="print"/>
          <a:srcRect t="42222"/>
          <a:stretch>
            <a:fillRect/>
          </a:stretch>
        </p:blipFill>
        <p:spPr bwMode="auto">
          <a:xfrm>
            <a:off x="0" y="2895600"/>
            <a:ext cx="9144000" cy="3962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1_RebeccaWJChen\OLP\Project\Non_Applicattion\ITA_PPT_Template\Resource\IT Academy.png"/>
          <p:cNvPicPr>
            <a:picLocks noChangeAspect="1" noChangeArrowheads="1"/>
          </p:cNvPicPr>
          <p:nvPr userDrawn="1"/>
        </p:nvPicPr>
        <p:blipFill>
          <a:blip r:embed="rId6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9" name="Picture 2" descr="C:\Users\chenre3\Desktop\banner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0" r:id="rId3"/>
    <p:sldLayoutId id="214748369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4800600"/>
            <a:ext cx="8991600" cy="523220"/>
          </a:xfrm>
        </p:spPr>
        <p:txBody>
          <a:bodyPr/>
          <a:lstStyle/>
          <a:p>
            <a:pPr>
              <a:buNone/>
            </a:pPr>
            <a:r>
              <a:rPr lang="en-US" altLang="zh-CN" sz="2800" dirty="0"/>
              <a:t>O</a:t>
            </a:r>
            <a:r>
              <a:rPr lang="en-US" sz="2800" dirty="0"/>
              <a:t>verall </a:t>
            </a:r>
            <a:r>
              <a:rPr lang="en-US" altLang="zh-CN" sz="2800" dirty="0"/>
              <a:t>I</a:t>
            </a:r>
            <a:r>
              <a:rPr lang="en-US" sz="2800" dirty="0"/>
              <a:t>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MongoDB </a:t>
            </a:r>
            <a:r>
              <a:rPr lang="en-US" altLang="zh-CN" sz="4400" dirty="0"/>
              <a:t>Course</a:t>
            </a:r>
            <a:endParaRPr lang="en-US" sz="4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Yellow Huang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What is MongoDB?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0" y="1143000"/>
            <a:ext cx="9144000" cy="5391807"/>
          </a:xfrm>
        </p:spPr>
        <p:txBody>
          <a:bodyPr/>
          <a:lstStyle/>
          <a:p>
            <a:r>
              <a:rPr lang="en-US" sz="4400" dirty="0"/>
              <a:t>No Pre-defined schema</a:t>
            </a:r>
          </a:p>
          <a:p>
            <a:r>
              <a:rPr lang="en-US" sz="4400" dirty="0"/>
              <a:t>Index support</a:t>
            </a:r>
          </a:p>
          <a:p>
            <a:r>
              <a:rPr lang="en-US" sz="4400" dirty="0"/>
              <a:t>Supports high Scalability &amp; Performance</a:t>
            </a:r>
          </a:p>
          <a:p>
            <a:endParaRPr lang="en-US" sz="4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MongoDB </a:t>
            </a:r>
            <a:r>
              <a:rPr lang="en-US" altLang="zh-CN" dirty="0" err="1"/>
              <a:t>vs</a:t>
            </a:r>
            <a:r>
              <a:rPr lang="en-US" altLang="zh-CN" dirty="0"/>
              <a:t> RDBMS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MongoDB </a:t>
            </a:r>
            <a:r>
              <a:rPr lang="en-US" altLang="zh-CN" dirty="0" err="1"/>
              <a:t>vs</a:t>
            </a:r>
            <a:r>
              <a:rPr lang="en-US" altLang="zh-CN" dirty="0"/>
              <a:t> RDBMS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0" y="1143000"/>
            <a:ext cx="9144000" cy="5391807"/>
          </a:xfrm>
        </p:spPr>
        <p:txBody>
          <a:bodyPr/>
          <a:lstStyle/>
          <a:p>
            <a:r>
              <a:rPr lang="en-US" sz="4400" dirty="0"/>
              <a:t>Logic structure</a:t>
            </a:r>
          </a:p>
          <a:p>
            <a:endParaRPr lang="en-US" sz="4400" dirty="0"/>
          </a:p>
          <a:p>
            <a:pPr>
              <a:buNone/>
            </a:pPr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2286000"/>
          <a:ext cx="7543800" cy="298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MongoDB </a:t>
            </a:r>
            <a:r>
              <a:rPr lang="en-US" altLang="zh-CN" dirty="0" err="1"/>
              <a:t>vs</a:t>
            </a:r>
            <a:r>
              <a:rPr lang="en-US" altLang="zh-CN" dirty="0"/>
              <a:t> RDBMS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0" y="1143000"/>
            <a:ext cx="9144000" cy="5391807"/>
          </a:xfrm>
        </p:spPr>
        <p:txBody>
          <a:bodyPr/>
          <a:lstStyle/>
          <a:p>
            <a:r>
              <a:rPr lang="en-US" altLang="zh-CN" sz="4400" dirty="0"/>
              <a:t>Data</a:t>
            </a:r>
            <a:r>
              <a:rPr lang="en-US" sz="4400" dirty="0"/>
              <a:t> structure</a:t>
            </a:r>
            <a:r>
              <a:rPr lang="zh-CN" altLang="en-US" sz="4400" dirty="0"/>
              <a:t>（</a:t>
            </a:r>
            <a:r>
              <a:rPr lang="en-US" altLang="zh-CN" sz="4400" dirty="0"/>
              <a:t>RDBMS</a:t>
            </a:r>
            <a:r>
              <a:rPr lang="zh-CN" altLang="en-US" sz="4400" dirty="0"/>
              <a:t>）</a:t>
            </a:r>
            <a:endParaRPr lang="en-US" sz="4400" dirty="0"/>
          </a:p>
          <a:p>
            <a:pPr>
              <a:buNone/>
            </a:pPr>
            <a:endParaRPr lang="en-US" sz="4400" dirty="0"/>
          </a:p>
          <a:p>
            <a:endParaRPr lang="en-US" sz="4400" dirty="0"/>
          </a:p>
          <a:p>
            <a:pPr>
              <a:buNone/>
            </a:pPr>
            <a:endParaRPr lang="en-US" sz="4400" dirty="0"/>
          </a:p>
        </p:txBody>
      </p:sp>
      <p:pic>
        <p:nvPicPr>
          <p:cNvPr id="6" name="Picture 2" descr="C:\Users\SHENCL\Desktop\rdbm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513" y="1844675"/>
            <a:ext cx="8639175" cy="352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3779838" y="5661025"/>
            <a:ext cx="1871662" cy="863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post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V="1">
            <a:off x="4716463" y="4724400"/>
            <a:ext cx="0" cy="936625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52400" y="5589588"/>
            <a:ext cx="2332038" cy="863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Comment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V="1">
            <a:off x="1318419" y="4652964"/>
            <a:ext cx="229394" cy="936624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948488" y="5445125"/>
            <a:ext cx="1871662" cy="863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tag</a:t>
            </a:r>
            <a:endParaRPr lang="en-US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V="1">
            <a:off x="7885113" y="3933825"/>
            <a:ext cx="0" cy="151130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7" idx="2"/>
            <a:endCxn id="9" idx="6"/>
          </p:cNvCxnSpPr>
          <p:nvPr/>
        </p:nvCxnSpPr>
        <p:spPr>
          <a:xfrm rot="10800000">
            <a:off x="2484438" y="6021389"/>
            <a:ext cx="1295400" cy="71437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7" idx="6"/>
            <a:endCxn id="11" idx="2"/>
          </p:cNvCxnSpPr>
          <p:nvPr/>
        </p:nvCxnSpPr>
        <p:spPr>
          <a:xfrm flipV="1">
            <a:off x="5651500" y="5876925"/>
            <a:ext cx="1296988" cy="215900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MongoDB </a:t>
            </a:r>
            <a:r>
              <a:rPr lang="en-US" altLang="zh-CN" dirty="0" err="1"/>
              <a:t>vs</a:t>
            </a:r>
            <a:r>
              <a:rPr lang="en-US" altLang="zh-CN" dirty="0"/>
              <a:t> RDBMS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0" y="1143000"/>
            <a:ext cx="9144000" cy="5391807"/>
          </a:xfrm>
        </p:spPr>
        <p:txBody>
          <a:bodyPr/>
          <a:lstStyle/>
          <a:p>
            <a:r>
              <a:rPr lang="en-US" altLang="zh-CN" sz="4400" dirty="0"/>
              <a:t>Data</a:t>
            </a:r>
            <a:r>
              <a:rPr lang="en-US" sz="4400" dirty="0"/>
              <a:t> structure</a:t>
            </a:r>
            <a:r>
              <a:rPr lang="zh-CN" altLang="en-US" sz="4400" dirty="0"/>
              <a:t>（</a:t>
            </a:r>
            <a:r>
              <a:rPr lang="en-US" altLang="zh-CN" sz="4400" dirty="0"/>
              <a:t>MongoDB</a:t>
            </a:r>
            <a:r>
              <a:rPr lang="zh-CN" altLang="en-US" sz="4400" dirty="0"/>
              <a:t>）</a:t>
            </a:r>
            <a:endParaRPr lang="en-US" sz="4400" dirty="0"/>
          </a:p>
          <a:p>
            <a:pPr>
              <a:buNone/>
            </a:pPr>
            <a:endParaRPr lang="en-US" sz="4400" dirty="0"/>
          </a:p>
          <a:p>
            <a:endParaRPr lang="en-US" sz="4400" dirty="0"/>
          </a:p>
          <a:p>
            <a:pPr>
              <a:buNone/>
            </a:pPr>
            <a:endParaRPr lang="en-US" sz="4400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905000"/>
            <a:ext cx="304442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5486400" y="1905000"/>
            <a:ext cx="2743200" cy="863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Post</a:t>
            </a:r>
            <a:endParaRPr 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 flipH="1">
            <a:off x="4075112" y="2336800"/>
            <a:ext cx="1411288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019800" y="2895600"/>
            <a:ext cx="1871663" cy="863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tag</a:t>
            </a: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 flipH="1">
            <a:off x="4291013" y="3327400"/>
            <a:ext cx="1728787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91200" y="4648200"/>
            <a:ext cx="2590800" cy="863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comment</a:t>
            </a:r>
            <a:endParaRPr 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Straight Arrow Connector 20"/>
          <p:cNvCxnSpPr>
            <a:stCxn id="20" idx="2"/>
          </p:cNvCxnSpPr>
          <p:nvPr/>
        </p:nvCxnSpPr>
        <p:spPr>
          <a:xfrm flipH="1">
            <a:off x="4425950" y="5080000"/>
            <a:ext cx="1365250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828800" y="3200400"/>
            <a:ext cx="2447925" cy="287337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833562" y="3657600"/>
            <a:ext cx="2663825" cy="3043238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MongoDB </a:t>
            </a:r>
            <a:r>
              <a:rPr lang="en-US" altLang="zh-CN" dirty="0" err="1"/>
              <a:t>vs</a:t>
            </a:r>
            <a:r>
              <a:rPr lang="en-US" altLang="zh-CN" dirty="0"/>
              <a:t> RDBMS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0" y="1143000"/>
            <a:ext cx="9144000" cy="5391807"/>
          </a:xfrm>
        </p:spPr>
        <p:txBody>
          <a:bodyPr/>
          <a:lstStyle/>
          <a:p>
            <a:r>
              <a:rPr lang="en-US" altLang="zh-CN" sz="4400" dirty="0"/>
              <a:t>C</a:t>
            </a:r>
            <a:r>
              <a:rPr lang="en-US" sz="4400" dirty="0"/>
              <a:t>onsistency</a:t>
            </a:r>
          </a:p>
          <a:p>
            <a:r>
              <a:rPr lang="en-US" sz="3600" dirty="0"/>
              <a:t>(1)</a:t>
            </a:r>
            <a:r>
              <a:rPr lang="en-US" sz="3600" dirty="0">
                <a:solidFill>
                  <a:srgbClr val="FF0000"/>
                </a:solidFill>
              </a:rPr>
              <a:t>ACID</a:t>
            </a:r>
            <a:r>
              <a:rPr lang="en-US" sz="3600" dirty="0"/>
              <a:t> </a:t>
            </a:r>
            <a:r>
              <a:rPr lang="en-US" sz="3600" dirty="0" err="1"/>
              <a:t>vs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BASE</a:t>
            </a:r>
            <a:r>
              <a:rPr lang="en-US" sz="3600" dirty="0"/>
              <a:t>(sometimes other thread will see inconsistent data) (</a:t>
            </a:r>
            <a:r>
              <a:rPr lang="en-US" altLang="zh-CN" sz="3600" dirty="0"/>
              <a:t>example)</a:t>
            </a:r>
          </a:p>
          <a:p>
            <a:r>
              <a:rPr lang="en-US" altLang="zh-CN" sz="3600" dirty="0"/>
              <a:t>(2)</a:t>
            </a:r>
            <a:r>
              <a:rPr lang="en-US" altLang="zh-CN" sz="3600" dirty="0">
                <a:solidFill>
                  <a:srgbClr val="FF0000"/>
                </a:solidFill>
              </a:rPr>
              <a:t>M</a:t>
            </a:r>
            <a:r>
              <a:rPr lang="en-US" sz="3600" dirty="0">
                <a:solidFill>
                  <a:srgbClr val="FF0000"/>
                </a:solidFill>
              </a:rPr>
              <a:t>ultiple</a:t>
            </a:r>
            <a:r>
              <a:rPr lang="en-US" sz="3600" dirty="0"/>
              <a:t> rows transaction vs. </a:t>
            </a:r>
            <a:r>
              <a:rPr lang="en-US" altLang="zh-CN" sz="3600" dirty="0">
                <a:solidFill>
                  <a:srgbClr val="FF0000"/>
                </a:solidFill>
              </a:rPr>
              <a:t>S</a:t>
            </a:r>
            <a:r>
              <a:rPr lang="en-US" sz="3600" dirty="0">
                <a:solidFill>
                  <a:srgbClr val="FF0000"/>
                </a:solidFill>
              </a:rPr>
              <a:t>ingle</a:t>
            </a:r>
            <a:r>
              <a:rPr lang="en-US" sz="3600" dirty="0"/>
              <a:t> document transaction</a:t>
            </a:r>
          </a:p>
          <a:p>
            <a:pPr>
              <a:buNone/>
            </a:pPr>
            <a:endParaRPr lang="en-US" sz="4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MongoDB </a:t>
            </a:r>
            <a:r>
              <a:rPr lang="en-US" altLang="zh-CN" dirty="0" err="1"/>
              <a:t>vs</a:t>
            </a:r>
            <a:r>
              <a:rPr lang="en-US" altLang="zh-CN" dirty="0"/>
              <a:t> RDBMS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0" y="1143000"/>
            <a:ext cx="9144000" cy="5391807"/>
          </a:xfrm>
        </p:spPr>
        <p:txBody>
          <a:bodyPr/>
          <a:lstStyle/>
          <a:p>
            <a:r>
              <a:rPr lang="en-US" altLang="zh-CN" sz="4400" dirty="0"/>
              <a:t>Scalability</a:t>
            </a:r>
            <a:endParaRPr lang="en-US" sz="4400" dirty="0"/>
          </a:p>
          <a:p>
            <a:r>
              <a:rPr lang="en-US" sz="3600" dirty="0"/>
              <a:t>(1)</a:t>
            </a:r>
            <a:r>
              <a:rPr lang="en-US" sz="3600" dirty="0">
                <a:solidFill>
                  <a:srgbClr val="FF0000"/>
                </a:solidFill>
              </a:rPr>
              <a:t>FK</a:t>
            </a:r>
            <a:r>
              <a:rPr lang="en-US" sz="3600" dirty="0"/>
              <a:t> vs. </a:t>
            </a:r>
            <a:r>
              <a:rPr lang="en-US" sz="3600" dirty="0">
                <a:solidFill>
                  <a:srgbClr val="FF0000"/>
                </a:solidFill>
              </a:rPr>
              <a:t>no FK no Join </a:t>
            </a:r>
            <a:r>
              <a:rPr lang="en-US" sz="3600" dirty="0"/>
              <a:t>- easy to Horizontal split.</a:t>
            </a:r>
          </a:p>
          <a:p>
            <a:r>
              <a:rPr lang="en-US" sz="3600" dirty="0"/>
              <a:t>(2)Built-in Horizontal Scalability - low cost.</a:t>
            </a:r>
            <a:endParaRPr lang="en-US" sz="4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Benefit from MongoDB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Benefit from MongoDB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0" y="1143000"/>
            <a:ext cx="9144000" cy="5391807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Arial" charset="0"/>
                <a:ea typeface="MS PGothic" charset="0"/>
              </a:rPr>
              <a:t>Document Data Model</a:t>
            </a:r>
          </a:p>
          <a:p>
            <a:pPr lvl="1">
              <a:defRPr/>
            </a:pPr>
            <a:r>
              <a:rPr lang="en-US" sz="2400" dirty="0">
                <a:latin typeface="Arial" charset="0"/>
                <a:ea typeface="MS PGothic" charset="0"/>
              </a:rPr>
              <a:t>App and DB data structures in harmony</a:t>
            </a:r>
          </a:p>
          <a:p>
            <a:pPr lvl="1">
              <a:defRPr/>
            </a:pPr>
            <a:r>
              <a:rPr lang="en-US" sz="2400" dirty="0">
                <a:latin typeface="Arial" charset="0"/>
                <a:ea typeface="MS PGothic" charset="0"/>
              </a:rPr>
              <a:t>Fast to develop against – </a:t>
            </a:r>
            <a:r>
              <a:rPr lang="en-US" sz="2400" b="1" u="sng" dirty="0">
                <a:latin typeface="Arial" charset="0"/>
                <a:ea typeface="MS PGothic" charset="0"/>
              </a:rPr>
              <a:t>quicker to market</a:t>
            </a:r>
          </a:p>
          <a:p>
            <a:pPr lvl="1">
              <a:defRPr/>
            </a:pPr>
            <a:endParaRPr lang="en-US" sz="2400" b="1" u="sng" dirty="0">
              <a:latin typeface="Arial" charset="0"/>
              <a:ea typeface="MS PGothic" charset="0"/>
            </a:endParaRPr>
          </a:p>
          <a:p>
            <a:pPr>
              <a:defRPr/>
            </a:pPr>
            <a:r>
              <a:rPr lang="en-US" sz="3200" dirty="0">
                <a:latin typeface="Arial" charset="0"/>
                <a:ea typeface="MS PGothic" charset="0"/>
              </a:rPr>
              <a:t>Dynamic Schema</a:t>
            </a:r>
          </a:p>
          <a:p>
            <a:pPr lvl="1">
              <a:defRPr/>
            </a:pPr>
            <a:r>
              <a:rPr lang="en-US" sz="2400" dirty="0">
                <a:latin typeface="Arial" charset="0"/>
                <a:ea typeface="MS PGothic" charset="0"/>
              </a:rPr>
              <a:t>Polymorphic data is the norm</a:t>
            </a:r>
          </a:p>
          <a:p>
            <a:pPr lvl="1">
              <a:defRPr/>
            </a:pPr>
            <a:r>
              <a:rPr lang="en-US" sz="2400" dirty="0">
                <a:latin typeface="Arial" charset="0"/>
                <a:ea typeface="MS PGothic" charset="0"/>
              </a:rPr>
              <a:t>Data model can evolve as app evolves – </a:t>
            </a:r>
            <a:r>
              <a:rPr lang="en-US" sz="2400" b="1" u="sng" dirty="0">
                <a:latin typeface="Arial" charset="0"/>
                <a:ea typeface="MS PGothic" charset="0"/>
              </a:rPr>
              <a:t>quicker to iterate</a:t>
            </a:r>
          </a:p>
          <a:p>
            <a:pPr lvl="1">
              <a:defRPr/>
            </a:pPr>
            <a:endParaRPr lang="en-US" sz="2400" dirty="0">
              <a:latin typeface="Arial" charset="0"/>
              <a:ea typeface="MS PGothic" charset="0"/>
            </a:endParaRPr>
          </a:p>
          <a:p>
            <a:pPr>
              <a:defRPr/>
            </a:pPr>
            <a:r>
              <a:rPr lang="en-US" sz="3200" dirty="0">
                <a:latin typeface="Arial" charset="0"/>
                <a:ea typeface="MS PGothic" charset="0"/>
              </a:rPr>
              <a:t>Built-in Horizontal Scalability</a:t>
            </a:r>
          </a:p>
          <a:p>
            <a:pPr lvl="1">
              <a:defRPr/>
            </a:pPr>
            <a:r>
              <a:rPr lang="en-US" sz="2400" dirty="0">
                <a:latin typeface="Arial" charset="0"/>
                <a:ea typeface="MS PGothic" charset="0"/>
              </a:rPr>
              <a:t>Low infrastructure costs – commodity hosts &amp; no need for SAN</a:t>
            </a:r>
          </a:p>
          <a:p>
            <a:pPr lvl="1">
              <a:defRPr/>
            </a:pPr>
            <a:r>
              <a:rPr lang="en-US" sz="2400" dirty="0">
                <a:latin typeface="Arial" charset="0"/>
                <a:ea typeface="MS PGothic" charset="0"/>
              </a:rPr>
              <a:t>Elasticity - start small and </a:t>
            </a:r>
            <a:r>
              <a:rPr lang="en-US" sz="2400" b="1" u="sng" dirty="0">
                <a:latin typeface="Arial" charset="0"/>
                <a:ea typeface="MS PGothic" charset="0"/>
              </a:rPr>
              <a:t>invest incrementally</a:t>
            </a:r>
          </a:p>
          <a:p>
            <a:pPr>
              <a:buNone/>
            </a:pPr>
            <a:endParaRPr lang="en-US" sz="4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895600" y="20574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What is </a:t>
            </a:r>
            <a:r>
              <a:rPr lang="en-US" altLang="zh-CN" sz="2800" dirty="0" err="1"/>
              <a:t>NoSQL</a:t>
            </a:r>
            <a:r>
              <a:rPr lang="en-US" altLang="zh-CN" sz="2800" dirty="0"/>
              <a:t>?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361835" y="2114490"/>
            <a:ext cx="381365" cy="3810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895600" y="26670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What is MongoDB?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361835" y="2743200"/>
            <a:ext cx="381365" cy="38100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895600" y="32766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MongoDB </a:t>
            </a:r>
            <a:r>
              <a:rPr lang="en-US" altLang="zh-CN" sz="2800" dirty="0" err="1"/>
              <a:t>vs</a:t>
            </a:r>
            <a:r>
              <a:rPr lang="en-US" altLang="zh-CN" sz="2800" dirty="0"/>
              <a:t> RDBMS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361835" y="3352800"/>
            <a:ext cx="381365" cy="38100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895600" y="3896380"/>
            <a:ext cx="6019800" cy="523220"/>
          </a:xfrm>
        </p:spPr>
        <p:txBody>
          <a:bodyPr/>
          <a:lstStyle/>
          <a:p>
            <a:r>
              <a:rPr lang="en-US" altLang="zh-CN" sz="2800" dirty="0"/>
              <a:t>Benefit from MongoDB</a:t>
            </a:r>
            <a:endParaRPr lang="en-US" sz="28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361835" y="3962400"/>
            <a:ext cx="381365" cy="38100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1200329"/>
          </a:xfrm>
        </p:spPr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NoSQL</a:t>
            </a:r>
            <a:r>
              <a:rPr lang="en-US" altLang="zh-CN" dirty="0"/>
              <a:t>?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NoSQL</a:t>
            </a:r>
            <a:r>
              <a:rPr lang="en-US" altLang="zh-CN" dirty="0"/>
              <a:t>?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0" y="1143000"/>
            <a:ext cx="9144000" cy="5391807"/>
          </a:xfrm>
        </p:spPr>
        <p:txBody>
          <a:bodyPr/>
          <a:lstStyle/>
          <a:p>
            <a:r>
              <a:rPr lang="en-US" sz="4400" dirty="0">
                <a:solidFill>
                  <a:srgbClr val="FF0000"/>
                </a:solidFill>
              </a:rPr>
              <a:t>N</a:t>
            </a:r>
            <a:r>
              <a:rPr lang="en-US" sz="4400" dirty="0"/>
              <a:t>ot </a:t>
            </a:r>
            <a:r>
              <a:rPr lang="en-US" sz="4400" dirty="0">
                <a:solidFill>
                  <a:srgbClr val="FF0000"/>
                </a:solidFill>
              </a:rPr>
              <a:t>O</a:t>
            </a:r>
            <a:r>
              <a:rPr lang="en-US" sz="4400" dirty="0"/>
              <a:t>nly </a:t>
            </a:r>
            <a:r>
              <a:rPr lang="en-US" sz="4400" dirty="0">
                <a:solidFill>
                  <a:srgbClr val="FF0000"/>
                </a:solidFill>
              </a:rPr>
              <a:t>SQL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sz="3200" dirty="0"/>
              <a:t>database provides a mechanism for storage and retrieval of data which is modeled in means </a:t>
            </a:r>
            <a:r>
              <a:rPr lang="en-US" sz="3200" dirty="0">
                <a:solidFill>
                  <a:srgbClr val="FF0000"/>
                </a:solidFill>
              </a:rPr>
              <a:t>other than the tabular relations </a:t>
            </a:r>
            <a:r>
              <a:rPr lang="en-US" sz="3200" dirty="0"/>
              <a:t>used in relational databases.</a:t>
            </a:r>
          </a:p>
          <a:p>
            <a:r>
              <a:rPr lang="en-US" sz="2800" dirty="0"/>
              <a:t>&lt;1&gt;Not use SQL</a:t>
            </a:r>
          </a:p>
          <a:p>
            <a:r>
              <a:rPr lang="en-US" sz="2800" dirty="0"/>
              <a:t>&lt;2&gt;Not </a:t>
            </a:r>
            <a:r>
              <a:rPr lang="en-US" sz="2800" dirty="0">
                <a:solidFill>
                  <a:srgbClr val="FF0000"/>
                </a:solidFill>
              </a:rPr>
              <a:t>full</a:t>
            </a:r>
            <a:r>
              <a:rPr lang="en-US" sz="2800" dirty="0"/>
              <a:t> ACID &amp; JOIN support</a:t>
            </a:r>
          </a:p>
          <a:p>
            <a:r>
              <a:rPr lang="en-US" sz="2800" dirty="0"/>
              <a:t>&lt;3&gt;Data model is diff from traditional RDBMS</a:t>
            </a:r>
          </a:p>
          <a:p>
            <a:r>
              <a:rPr lang="en-US" sz="2800" dirty="0"/>
              <a:t>&lt;4&gt;More focus on </a:t>
            </a:r>
            <a:r>
              <a:rPr lang="en-US" sz="2800" dirty="0">
                <a:solidFill>
                  <a:srgbClr val="FF0000"/>
                </a:solidFill>
              </a:rPr>
              <a:t>Scalability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0000"/>
                </a:solidFill>
              </a:rPr>
              <a:t>Performance</a:t>
            </a:r>
            <a:r>
              <a:rPr lang="en-US" sz="2800" dirty="0"/>
              <a:t> rather than Consistency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NoSQL</a:t>
            </a:r>
            <a:r>
              <a:rPr lang="en-US" altLang="zh-CN" dirty="0"/>
              <a:t>?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0" y="1143000"/>
            <a:ext cx="9144000" cy="5391807"/>
          </a:xfrm>
        </p:spPr>
        <p:txBody>
          <a:bodyPr/>
          <a:lstStyle/>
          <a:p>
            <a:r>
              <a:rPr lang="en-US" sz="4400" dirty="0">
                <a:solidFill>
                  <a:srgbClr val="FF0000"/>
                </a:solidFill>
              </a:rPr>
              <a:t>N</a:t>
            </a:r>
            <a:r>
              <a:rPr lang="en-US" sz="4400" dirty="0"/>
              <a:t>ot </a:t>
            </a:r>
            <a:r>
              <a:rPr lang="en-US" sz="4400" dirty="0">
                <a:solidFill>
                  <a:srgbClr val="FF0000"/>
                </a:solidFill>
              </a:rPr>
              <a:t>O</a:t>
            </a:r>
            <a:r>
              <a:rPr lang="en-US" sz="4400" dirty="0"/>
              <a:t>nly </a:t>
            </a:r>
            <a:r>
              <a:rPr lang="en-US" sz="4400" dirty="0">
                <a:solidFill>
                  <a:srgbClr val="FF0000"/>
                </a:solidFill>
              </a:rPr>
              <a:t>SQL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sz="3200" dirty="0" err="1"/>
              <a:t>NoSQL</a:t>
            </a:r>
            <a:r>
              <a:rPr lang="en-US" sz="3200" dirty="0"/>
              <a:t> database existed since the late </a:t>
            </a:r>
            <a:r>
              <a:rPr lang="en-US" sz="3200" dirty="0">
                <a:solidFill>
                  <a:srgbClr val="FF0000"/>
                </a:solidFill>
              </a:rPr>
              <a:t>1960s</a:t>
            </a:r>
            <a:r>
              <a:rPr lang="en-US" sz="3200" dirty="0"/>
              <a:t>, but rapid development triggered by the needs of </a:t>
            </a:r>
            <a:r>
              <a:rPr lang="en-US" sz="3200" dirty="0">
                <a:solidFill>
                  <a:srgbClr val="FF0000"/>
                </a:solidFill>
              </a:rPr>
              <a:t>Web 2.0 </a:t>
            </a:r>
            <a:r>
              <a:rPr lang="en-US" sz="3200" dirty="0"/>
              <a:t>companies such as </a:t>
            </a:r>
            <a:r>
              <a:rPr lang="en-US" sz="3200" dirty="0" err="1"/>
              <a:t>Facebook</a:t>
            </a:r>
            <a:r>
              <a:rPr lang="en-US" sz="3200" dirty="0"/>
              <a:t>, Google and Amazon.</a:t>
            </a: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4495800"/>
            <a:ext cx="1776370" cy="181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495800"/>
            <a:ext cx="1752600" cy="1763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4448175"/>
            <a:ext cx="18573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NoSQL</a:t>
            </a:r>
            <a:r>
              <a:rPr lang="en-US" altLang="zh-CN" dirty="0"/>
              <a:t>?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0" y="1143000"/>
            <a:ext cx="9144000" cy="5391807"/>
          </a:xfrm>
        </p:spPr>
        <p:txBody>
          <a:bodyPr/>
          <a:lstStyle/>
          <a:p>
            <a:r>
              <a:rPr lang="en-US" sz="4400" dirty="0">
                <a:solidFill>
                  <a:srgbClr val="FF0000"/>
                </a:solidFill>
              </a:rPr>
              <a:t>N</a:t>
            </a:r>
            <a:r>
              <a:rPr lang="en-US" sz="4400" dirty="0"/>
              <a:t>ot </a:t>
            </a:r>
            <a:r>
              <a:rPr lang="en-US" sz="4400" dirty="0">
                <a:solidFill>
                  <a:srgbClr val="FF0000"/>
                </a:solidFill>
              </a:rPr>
              <a:t>O</a:t>
            </a:r>
            <a:r>
              <a:rPr lang="en-US" sz="4400" dirty="0"/>
              <a:t>nly </a:t>
            </a:r>
            <a:r>
              <a:rPr lang="en-US" sz="4400" dirty="0">
                <a:solidFill>
                  <a:srgbClr val="FF0000"/>
                </a:solidFill>
              </a:rPr>
              <a:t>SQL</a:t>
            </a:r>
          </a:p>
          <a:p>
            <a:pPr>
              <a:buNone/>
            </a:pPr>
            <a:r>
              <a:rPr lang="en-US" sz="3200" dirty="0"/>
              <a:t>	Vast </a:t>
            </a:r>
            <a:r>
              <a:rPr lang="en-US" altLang="zh-CN" sz="3200" dirty="0"/>
              <a:t>ecosystem:</a:t>
            </a:r>
          </a:p>
          <a:p>
            <a:pPr marL="457200" indent="-457200"/>
            <a:r>
              <a:rPr lang="en-US" sz="3200" dirty="0"/>
              <a:t>Key-Value Database (e.g. Redis)</a:t>
            </a:r>
          </a:p>
          <a:p>
            <a:pPr marL="457200" indent="-457200"/>
            <a:r>
              <a:rPr lang="en-US" sz="3200" dirty="0"/>
              <a:t>Document Database (e.g. MongoDB)</a:t>
            </a:r>
          </a:p>
          <a:p>
            <a:pPr marL="457200" indent="-457200"/>
            <a:r>
              <a:rPr lang="en-US" sz="3200" dirty="0"/>
              <a:t>Tabular table Database (e.g. BigTable)</a:t>
            </a:r>
          </a:p>
          <a:p>
            <a:pPr marL="457200" indent="-457200"/>
            <a:r>
              <a:rPr lang="en-US" sz="3200" dirty="0"/>
              <a:t>Graph database (e.g. Neo4J)</a:t>
            </a:r>
          </a:p>
          <a:p>
            <a:pPr marL="457200" indent="-457200"/>
            <a:r>
              <a:rPr lang="en-US" sz="3200" dirty="0"/>
              <a:t>……</a:t>
            </a:r>
          </a:p>
          <a:p>
            <a:pPr marL="457200" indent="-457200"/>
            <a:endParaRPr lang="en-US" dirty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1200329"/>
          </a:xfrm>
        </p:spPr>
        <p:txBody>
          <a:bodyPr/>
          <a:lstStyle/>
          <a:p>
            <a:r>
              <a:rPr lang="en-US" altLang="zh-CN" dirty="0"/>
              <a:t>What is MongoDB?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What is MongoDB?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0" y="1143000"/>
            <a:ext cx="9144000" cy="5391807"/>
          </a:xfrm>
        </p:spPr>
        <p:txBody>
          <a:bodyPr/>
          <a:lstStyle/>
          <a:p>
            <a:endParaRPr lang="en-US" sz="4400" dirty="0"/>
          </a:p>
          <a:p>
            <a:r>
              <a:rPr lang="en-US" sz="4400" dirty="0"/>
              <a:t>Not “mango”</a:t>
            </a:r>
          </a:p>
          <a:p>
            <a:endParaRPr lang="en-US" sz="4400" dirty="0"/>
          </a:p>
          <a:p>
            <a:endParaRPr lang="en-US" sz="4400" dirty="0"/>
          </a:p>
          <a:p>
            <a:r>
              <a:rPr lang="en-US" altLang="zh-CN" sz="4000" i="1" dirty="0"/>
              <a:t>HU</a:t>
            </a:r>
            <a:r>
              <a:rPr lang="en-US" altLang="zh-CN" sz="4800" b="1" i="1" dirty="0">
                <a:solidFill>
                  <a:srgbClr val="008000"/>
                </a:solidFill>
              </a:rPr>
              <a:t>MONGO</a:t>
            </a:r>
            <a:r>
              <a:rPr lang="en-US" altLang="zh-CN" sz="4000" i="1" dirty="0"/>
              <a:t>US</a:t>
            </a:r>
            <a:endParaRPr lang="zh-CN" altLang="en-US" sz="4000" i="1" dirty="0">
              <a:solidFill>
                <a:srgbClr val="008000"/>
              </a:solidFill>
            </a:endParaRPr>
          </a:p>
          <a:p>
            <a:pPr>
              <a:buNone/>
            </a:pPr>
            <a:endParaRPr lang="en-US" sz="4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1524000"/>
            <a:ext cx="2286000" cy="1375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What is MongoDB?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0" y="1143000"/>
            <a:ext cx="9144000" cy="5391807"/>
          </a:xfrm>
        </p:spPr>
        <p:txBody>
          <a:bodyPr/>
          <a:lstStyle/>
          <a:p>
            <a:pPr>
              <a:buNone/>
            </a:pPr>
            <a:r>
              <a:rPr lang="en-US" sz="4400" dirty="0"/>
              <a:t>Document based Model</a:t>
            </a:r>
          </a:p>
          <a:p>
            <a:pPr>
              <a:buNone/>
            </a:pPr>
            <a:endParaRPr lang="en-US" sz="44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905000"/>
            <a:ext cx="304442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6096000" y="1600200"/>
            <a:ext cx="2743200" cy="863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Post</a:t>
            </a:r>
            <a:endParaRPr 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>
            <a:off x="4684712" y="2032000"/>
            <a:ext cx="1411288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629400" y="2895600"/>
            <a:ext cx="1871663" cy="863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tag</a:t>
            </a:r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 flipH="1">
            <a:off x="4900613" y="3327400"/>
            <a:ext cx="1728787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400800" y="4648200"/>
            <a:ext cx="2590800" cy="863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comment</a:t>
            </a:r>
            <a:endParaRPr 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 flipH="1">
            <a:off x="5035550" y="5080000"/>
            <a:ext cx="1365250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438400" y="3200400"/>
            <a:ext cx="2447925" cy="287337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43162" y="3657600"/>
            <a:ext cx="2663825" cy="3043238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3E94E2ACCF6D4EAE5CDD73AD546E17" ma:contentTypeVersion="0" ma:contentTypeDescription="Create a new document." ma:contentTypeScope="" ma:versionID="bb1449a0cfc4203701bc69f953314dc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974159-165D-43A7-BAC0-2BE7E1872CAD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FBAA56A-8348-4CD3-A624-434B0E404A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F2462E9-E3C6-4B9B-800D-1AA92DB6FE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2205</TotalTime>
  <Words>260</Words>
  <Application>Microsoft Office PowerPoint</Application>
  <PresentationFormat>On-screen Show (4:3)</PresentationFormat>
  <Paragraphs>110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굴림</vt:lpstr>
      <vt:lpstr>MS PGothic</vt:lpstr>
      <vt:lpstr>宋体</vt:lpstr>
      <vt:lpstr>微软雅黑</vt:lpstr>
      <vt:lpstr>Arial</vt:lpstr>
      <vt:lpstr>Calibri</vt:lpstr>
      <vt:lpstr>Wingdings</vt:lpstr>
      <vt:lpstr>Cover</vt:lpstr>
      <vt:lpstr>Agenda</vt:lpstr>
      <vt:lpstr>Content_Title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 Dan</dc:creator>
  <cp:lastModifiedBy>YELLOW HUANG (IRIS-ISD-OOCLL/ZHA)</cp:lastModifiedBy>
  <cp:revision>282</cp:revision>
  <dcterms:created xsi:type="dcterms:W3CDTF">2014-12-12T05:53:11Z</dcterms:created>
  <dcterms:modified xsi:type="dcterms:W3CDTF">2016-07-22T03:05:00Z</dcterms:modified>
</cp:coreProperties>
</file>