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350" r:id="rId2"/>
    <p:sldId id="351" r:id="rId3"/>
    <p:sldId id="352" r:id="rId4"/>
    <p:sldId id="349" r:id="rId5"/>
    <p:sldId id="345" r:id="rId6"/>
    <p:sldId id="353" r:id="rId7"/>
    <p:sldId id="354" r:id="rId8"/>
    <p:sldId id="355" r:id="rId9"/>
    <p:sldId id="356" r:id="rId10"/>
    <p:sldId id="335" r:id="rId11"/>
    <p:sldId id="336" r:id="rId12"/>
    <p:sldId id="347" r:id="rId13"/>
    <p:sldId id="359" r:id="rId14"/>
    <p:sldId id="339" r:id="rId15"/>
    <p:sldId id="360" r:id="rId16"/>
    <p:sldId id="361" r:id="rId17"/>
    <p:sldId id="362" r:id="rId18"/>
    <p:sldId id="340" r:id="rId19"/>
    <p:sldId id="363" r:id="rId20"/>
    <p:sldId id="364" r:id="rId21"/>
    <p:sldId id="343" r:id="rId22"/>
    <p:sldId id="365" r:id="rId23"/>
    <p:sldId id="366" r:id="rId24"/>
    <p:sldId id="367" r:id="rId25"/>
    <p:sldId id="348" r:id="rId26"/>
    <p:sldId id="344" r:id="rId27"/>
    <p:sldId id="357" r:id="rId28"/>
    <p:sldId id="358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03" d="100"/>
          <a:sy n="103" d="100"/>
        </p:scale>
        <p:origin x="624" y="132"/>
      </p:cViewPr>
      <p:guideLst>
        <p:guide orient="horz" pos="2159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BE309-E135-4BF1-80C9-AE736668042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65591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22CC3-5FCB-4F87-8E0B-915410EA2C8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64597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ED3EB-78FA-40F1-BEAB-88ABE7910AB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06521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FD9CF-FFA0-4A8F-B70B-F2D86676ED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39109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58127-FF6D-45B0-BB2A-A08234AC311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0876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BD073-1095-4D48-88D4-03219C4605E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9571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A929-74B3-431E-9F05-89FD5314A9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18052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76990-FCCE-4911-A4A0-ED6DEBBFAFF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11952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53C1C-540A-4E2C-9C90-D33DA895D9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96824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31605-F4E7-4C7A-B380-67A844E2D1D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88504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E6383-239B-4E50-8565-4CDA62B7262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5875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9CBA2-25CB-4DFE-9CA8-E7824327353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38347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746DBC-597B-45B1-97EF-50207416330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133600"/>
            <a:ext cx="8353425" cy="3600450"/>
          </a:xfrm>
        </p:spPr>
        <p:txBody>
          <a:bodyPr/>
          <a:lstStyle/>
          <a:p>
            <a:pPr eaLnBrk="1" hangingPunct="1"/>
            <a:br>
              <a:rPr lang="en-US" altLang="zh-CN" sz="800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>
                <a:solidFill>
                  <a:schemeClr val="bg1"/>
                </a:solidFill>
                <a:ea typeface="微软雅黑" panose="020B0503020204020204" pitchFamily="34" charset="-122"/>
              </a:rPr>
              <a:t>CH2-1.MongoDB – CUD</a:t>
            </a:r>
            <a:br>
              <a:rPr lang="zh-CN" altLang="en-US" sz="720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720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051" name="Picture 4" descr="C:\Users\zhangjo5\Downloads\9c570685d8ae44f7a3feb876fa241c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5848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– insert(Single insert)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212045" y="764704"/>
            <a:ext cx="8496300" cy="73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“_id” must be unique in one collection. If user does not assign its value, MongoDB will generate a random 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Driver transform the data into BSON format and pass to MongoDB. </a:t>
            </a:r>
          </a:p>
          <a:p>
            <a:pPr eaLnBrk="1" hangingPunct="1">
              <a:buFontTx/>
              <a:buAutoNum type="arabicPeriod"/>
            </a:pP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validate BSON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document size limitation 16MB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provides functions(API) to user. User doesn’t need to write statement in a specified syntax like SQL.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179388" y="0"/>
            <a:ext cx="80645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-- insert (batch insert)</a:t>
            </a:r>
          </a:p>
          <a:p>
            <a:pPr eaLnBrk="1" hangingPunct="1"/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323850" y="836613"/>
            <a:ext cx="84963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(1)insert by array:</a:t>
            </a:r>
          </a:p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documents = [document1, document2, ……];</a:t>
            </a:r>
          </a:p>
          <a:p>
            <a:pPr eaLnBrk="1" hangingPunct="1"/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db.collection.insert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(documents);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286682"/>
            <a:ext cx="9911122" cy="488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1042988" y="1844675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-- CUD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619250" y="364490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</a:rPr>
              <a:t>Update -- update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4597"/>
              </p:ext>
            </p:extLst>
          </p:nvPr>
        </p:nvGraphicFramePr>
        <p:xfrm>
          <a:off x="0" y="1412875"/>
          <a:ext cx="9144000" cy="5013326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{ age: { $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 25 } },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Query Criteria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{ $set:{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salary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 5000}},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Update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Operator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{ multi: true }      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Optional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3200" dirty="0"/>
                        <a:t>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altLang="zh-CN" sz="2400" dirty="0">
                          <a:effectLst/>
                        </a:rPr>
                        <a:t>salary</a:t>
                      </a:r>
                      <a:r>
                        <a:rPr lang="en-US" altLang="zh-CN" sz="2400" dirty="0"/>
                        <a:t>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5000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age &gt; 25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22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73050" y="719138"/>
            <a:ext cx="88201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db.collection.</a:t>
            </a:r>
            <a:r>
              <a:rPr lang="en-US" altLang="zh-CN" sz="2000" b="1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({&lt;query&gt;},{&lt;update&gt;},{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value,multi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value})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We will talk about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next chapter.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088" y="2259013"/>
            <a:ext cx="9363076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1750" y="2924175"/>
            <a:ext cx="88201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Happen if execute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908050"/>
            <a:ext cx="752792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22725"/>
            <a:ext cx="51339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9302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66688" y="3357563"/>
            <a:ext cx="88201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WTF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？！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lost Tom’s name &amp; age !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20725"/>
            <a:ext cx="7423150" cy="249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755650" y="755650"/>
            <a:ext cx="4392613" cy="876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339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79388" y="708025"/>
            <a:ext cx="8820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Without update operator, the entire Document will be overridden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132856"/>
            <a:ext cx="51339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6"/>
          <p:cNvSpPr/>
          <p:nvPr/>
        </p:nvSpPr>
        <p:spPr>
          <a:xfrm>
            <a:off x="3059833" y="3356992"/>
            <a:ext cx="338437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95858" y="4608130"/>
            <a:ext cx="8820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Let’s start to talk about update operators!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686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323850" y="836613"/>
            <a:ext cx="84963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 update operators</a:t>
            </a:r>
            <a:r>
              <a:rPr lang="zh-CN" altLang="en-US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557338"/>
          <a:ext cx="9144000" cy="3786185"/>
        </p:xfrm>
        <a:graphic>
          <a:graphicData uri="http://schemas.openxmlformats.org/drawingml/2006/table">
            <a:tbl>
              <a:tblPr/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operators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 a specified field. If the field does not exist, then add this field to document.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$unset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 the specified field from document.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Focus on numerical field, increments a field by a specified value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$rename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Rename a field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79388" y="679450"/>
            <a:ext cx="896461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 we want to update a/some fields of a document, we should use </a:t>
            </a:r>
            <a:r>
              <a:rPr lang="en-US" altLang="zh-CN" sz="32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$set</a:t>
            </a: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05000"/>
            <a:ext cx="4989513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73525"/>
            <a:ext cx="6985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16238" y="2768600"/>
            <a:ext cx="3887787" cy="515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5600" y="4149725"/>
            <a:ext cx="2089150" cy="874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0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179388" y="0"/>
            <a:ext cx="8496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Data Types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39700" y="752475"/>
            <a:ext cx="88249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// 64bit Float number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Int32/Int64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// Integer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Embed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// Another BSON document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// Array of any data types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// A 96-bit length random string. Common used for the unique Key of each document in MongoDB, the “_id” field,  like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5373960"/>
            <a:ext cx="89677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26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79388" y="679450"/>
            <a:ext cx="89646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Example: Increase the age</a:t>
            </a:r>
            <a:endParaRPr lang="en-US" altLang="zh-CN" sz="3200" b="1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435100"/>
            <a:ext cx="5095875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75000" y="2379663"/>
            <a:ext cx="3887788" cy="515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4016375"/>
            <a:ext cx="7053262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169988" y="4149725"/>
            <a:ext cx="2089150" cy="874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432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323850" y="836613"/>
            <a:ext cx="84963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operators to Array </a:t>
            </a:r>
            <a:r>
              <a:rPr lang="zh-CN" altLang="en-US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84311"/>
              </p:ext>
            </p:extLst>
          </p:nvPr>
        </p:nvGraphicFramePr>
        <p:xfrm>
          <a:off x="0" y="1557338"/>
          <a:ext cx="9144000" cy="4942859"/>
        </p:xfrm>
        <a:graphic>
          <a:graphicData uri="http://schemas.openxmlformats.org/drawingml/2006/table">
            <a:tbl>
              <a:tblPr/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operators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$push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appends a specified value to an array.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$pull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removes from an existing array all instances of a value or values that match a specified condition.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$pop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removes the first or last element of an array.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</a:t>
                      </a:r>
                      <a:r>
                        <a:rPr kumimoji="0" lang="en-US" altLang="en-US" sz="3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addToSet</a:t>
                      </a:r>
                      <a:endParaRPr kumimoji="0" lang="en-US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adds a value to an array unless the value is already present.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{&lt;array&gt;.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: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value}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The positional $ operator identifies an element in an array to update without explicitly specifying the position of the element in the array.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79388" y="679450"/>
            <a:ext cx="89646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We add a “like” array to everyone.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409700"/>
            <a:ext cx="5995988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149725"/>
            <a:ext cx="7586663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1745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79388" y="679450"/>
            <a:ext cx="89646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We add “Fish”to Tom’s likes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54125"/>
            <a:ext cx="6164262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413125"/>
            <a:ext cx="7351712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2170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Update-- update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79388" y="679450"/>
            <a:ext cx="89646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Change Apple to Orange in Tom’s like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25575"/>
            <a:ext cx="767715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500563" y="1839913"/>
            <a:ext cx="3240087" cy="436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3575" y="2339975"/>
            <a:ext cx="1944688" cy="436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432175"/>
            <a:ext cx="7348537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016125" y="5661025"/>
            <a:ext cx="1763713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20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042988" y="1844675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-- CUD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619250" y="364490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</a:rPr>
              <a:t>Delete -- remove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Delete-- remove 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557338"/>
          <a:ext cx="9144000" cy="5302252"/>
        </p:xfrm>
        <a:graphic>
          <a:graphicData uri="http://schemas.openxmlformats.org/drawingml/2006/table">
            <a:tbl>
              <a:tblPr/>
              <a:tblGrid>
                <a:gridCol w="194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drop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db.collection.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drop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();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Indexes will be also removed.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drop table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table_name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 all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db.collection.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({});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Keep indexes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truncate table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table_name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specified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db.collection.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(&lt;query&gt;)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delete from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table_name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&lt;condition&gt;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042988" y="1844675"/>
            <a:ext cx="69135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2334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107504" y="1844675"/>
            <a:ext cx="8928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about this after class: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11560" y="3068960"/>
            <a:ext cx="806489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bg1"/>
                </a:solidFill>
              </a:rPr>
              <a:t>Can I update the </a:t>
            </a:r>
            <a:r>
              <a:rPr lang="en-US" altLang="zh-CN" sz="4400" b="1" dirty="0">
                <a:solidFill>
                  <a:srgbClr val="FFC000"/>
                </a:solidFill>
              </a:rPr>
              <a:t>‘_id’ </a:t>
            </a:r>
            <a:r>
              <a:rPr lang="en-US" altLang="zh-CN" sz="4400" dirty="0">
                <a:solidFill>
                  <a:schemeClr val="bg1"/>
                </a:solidFill>
              </a:rPr>
              <a:t>field of a document?</a:t>
            </a:r>
          </a:p>
        </p:txBody>
      </p:sp>
    </p:spTree>
    <p:extLst>
      <p:ext uri="{BB962C8B-B14F-4D97-AF65-F5344CB8AC3E}">
        <p14:creationId xmlns:p14="http://schemas.microsoft.com/office/powerpoint/2010/main" val="39601209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79388" y="0"/>
            <a:ext cx="8496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Data Types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39700" y="752475"/>
            <a:ext cx="8824913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full definition of data type:</a:t>
            </a:r>
          </a:p>
          <a:p>
            <a:pPr eaLnBrk="1" hangingPunct="1"/>
            <a:endParaRPr lang="en-US" altLang="zh-CN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https://docs.mongodb.com/manual/reference/bson-types/</a:t>
            </a:r>
            <a:endParaRPr lang="en-US" altLang="zh-CN" sz="36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2264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1042988" y="1844675"/>
            <a:ext cx="69135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-- CUD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19250" y="3644900"/>
            <a:ext cx="6048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dirty="0">
                <a:solidFill>
                  <a:schemeClr val="bg1"/>
                </a:solidFill>
              </a:rPr>
              <a:t>Create -- insert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– insert(Single insert)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93536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  =  {name: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 ……}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(document)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或者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({name: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 ……})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into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(column1, column2, 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values (value1, value2, …)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– insert(Single insert)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7" y="2492896"/>
            <a:ext cx="8688380" cy="1224136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41457" y="1196752"/>
            <a:ext cx="8496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inserted successfully: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7" y="4209417"/>
            <a:ext cx="8404462" cy="18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7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– insert(Single insert)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79388" y="908720"/>
            <a:ext cx="84963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 we define the data schema?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2938821"/>
            <a:ext cx="8821726" cy="1217582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07504" y="4581128"/>
            <a:ext cx="8496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 accepts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984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– insert(Single insert)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79388" y="908720"/>
            <a:ext cx="84963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happens if we insert: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6" y="2185992"/>
            <a:ext cx="8316924" cy="792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92068"/>
            <a:ext cx="7200800" cy="527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149080"/>
            <a:ext cx="829892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6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179388" y="0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– insert(Single insert)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79388" y="908720"/>
            <a:ext cx="84963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06405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52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157257592</TotalTime>
  <Pages>0</Pages>
  <Words>643</Words>
  <Characters>0</Characters>
  <Application>Microsoft Office PowerPoint</Application>
  <DocSecurity>0</DocSecurity>
  <PresentationFormat>On-screen Show (4:3)</PresentationFormat>
  <Lines>0</Lines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宋体</vt:lpstr>
      <vt:lpstr>Calibri</vt:lpstr>
      <vt:lpstr>微软雅黑</vt:lpstr>
      <vt:lpstr>默认设计模板_3</vt:lpstr>
      <vt:lpstr>  CH2-1.MongoDB – CUD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Intro to Redis  Yellow </dc:title>
  <dc:subject/>
  <dc:creator>beifeng.xy</dc:creator>
  <cp:keywords/>
  <dc:description/>
  <cp:lastModifiedBy>YELLOW HUANG (IRIS-ISD-OOCLL/ZHA)</cp:lastModifiedBy>
  <cp:revision>176</cp:revision>
  <cp:lastPrinted>1899-12-30T00:00:00Z</cp:lastPrinted>
  <dcterms:created xsi:type="dcterms:W3CDTF">2011-04-14T14:51:18Z</dcterms:created>
  <dcterms:modified xsi:type="dcterms:W3CDTF">2016-07-22T07:22:20Z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