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sldIdLst>
    <p:sldId id="364" r:id="rId2"/>
    <p:sldId id="360" r:id="rId3"/>
    <p:sldId id="344" r:id="rId4"/>
    <p:sldId id="363" r:id="rId5"/>
    <p:sldId id="342" r:id="rId6"/>
    <p:sldId id="343" r:id="rId7"/>
    <p:sldId id="348" r:id="rId8"/>
    <p:sldId id="349" r:id="rId9"/>
    <p:sldId id="335" r:id="rId10"/>
    <p:sldId id="350" r:id="rId11"/>
    <p:sldId id="338" r:id="rId12"/>
    <p:sldId id="352" r:id="rId13"/>
    <p:sldId id="339" r:id="rId14"/>
    <p:sldId id="353" r:id="rId15"/>
    <p:sldId id="354" r:id="rId16"/>
    <p:sldId id="355" r:id="rId17"/>
    <p:sldId id="356" r:id="rId18"/>
    <p:sldId id="357" r:id="rId19"/>
    <p:sldId id="362" r:id="rId20"/>
    <p:sldId id="36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7FF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102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FF45-2BEA-4BF1-9F97-1429A8ECC022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1024-CF20-4904-BA0C-D07EA60C4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F692E-B2C6-4AA9-B7F1-F1B5F127CA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3AC20-FEA9-4FF1-95A8-5936A40C81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3EADA-47D6-4502-9C7D-62AA3CF013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21ED8-B1F0-44F1-90B0-7C0306CF8C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557F5-D0D5-4368-8928-52F3493E53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35FE2-55C7-4179-853A-DF1789ED9D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524D4-E8DB-430C-9C60-3FDA6444DD2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2D700-0DA2-464E-B2C6-3DC9E1C34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CD1D-B95E-4F80-82CD-C8CED18302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36890-D385-41EB-8933-6F8306721E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DCF6B-57E5-4D7C-BA40-5C104FE3BFB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89437-3124-49BC-932C-5D4124DDB0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60D2-0921-4598-8998-EB6D97AEBE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7412A65C-1EB6-4DD8-9F2C-136EC714BA9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916832"/>
            <a:ext cx="8315201" cy="360045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ea typeface="微软雅黑" pitchFamily="34" charset="-122"/>
              </a:rPr>
              <a:t>CH2-2.MongoDB</a:t>
            </a:r>
            <a: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7200">
                <a:solidFill>
                  <a:schemeClr val="bg1"/>
                </a:solidFill>
                <a:ea typeface="微软雅黑" pitchFamily="34" charset="-122"/>
              </a:rPr>
              <a:t>- Query</a:t>
            </a:r>
            <a:r>
              <a:rPr lang="zh-CN" altLang="en-US" sz="7200" dirty="0">
                <a:solidFill>
                  <a:srgbClr val="00B050"/>
                </a:solidFill>
                <a:ea typeface="微软雅黑" pitchFamily="34" charset="-122"/>
              </a:rPr>
              <a:t/>
            </a:r>
            <a:br>
              <a:rPr lang="zh-CN" altLang="en-US" sz="7200" dirty="0">
                <a:solidFill>
                  <a:srgbClr val="00B050"/>
                </a:solidFill>
                <a:ea typeface="微软雅黑" pitchFamily="34" charset="-122"/>
              </a:rPr>
            </a:br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  <a:t/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133600" cy="476250"/>
          </a:xfrm>
        </p:spPr>
        <p:txBody>
          <a:bodyPr/>
          <a:lstStyle/>
          <a:p>
            <a:pPr>
              <a:defRPr/>
            </a:pPr>
            <a:fld id="{79FB418F-2E5C-4F0A-B4B0-313139364162}" type="slidenum">
              <a:rPr lang="zh-CN" altLang="zh-CN" smtClean="0"/>
              <a:pPr>
                <a:defRPr/>
              </a:pPr>
              <a:t>1</a:t>
            </a:fld>
            <a:endParaRPr lang="zh-CN" altLang="zh-CN" dirty="0"/>
          </a:p>
        </p:txBody>
      </p:sp>
      <p:pic>
        <p:nvPicPr>
          <p:cNvPr id="6" name="Picture 3" descr="C:\Users\SHENCL\Desktop\png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124744"/>
            <a:ext cx="4127773" cy="1573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ENCL\Desktop\pngs\logic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2656"/>
            <a:ext cx="8808694" cy="626469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07504" y="2348880"/>
            <a:ext cx="62646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504" y="3356992"/>
            <a:ext cx="6336704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504" y="4509120"/>
            <a:ext cx="6336704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5157192"/>
            <a:ext cx="6336704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5733256"/>
            <a:ext cx="6336704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8640"/>
            <a:ext cx="8460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en-US" sz="6000" b="1" dirty="0">
                <a:solidFill>
                  <a:schemeClr val="bg1"/>
                </a:solidFill>
              </a:rPr>
              <a:t>.</a:t>
            </a:r>
            <a:r>
              <a:rPr lang="en-US" sz="4000" b="1" dirty="0">
                <a:solidFill>
                  <a:schemeClr val="bg1"/>
                </a:solidFill>
              </a:rPr>
              <a:t> Embedded Document Query</a:t>
            </a: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395536" y="1838434"/>
            <a:ext cx="8568952" cy="270843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Exact Match on </a:t>
            </a:r>
            <a:r>
              <a:rPr lang="en-US" sz="2800" b="1" dirty="0">
                <a:solidFill>
                  <a:schemeClr val="bg1"/>
                </a:solidFill>
              </a:rPr>
              <a:t>the Embedded Document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dirty="0" err="1">
                <a:solidFill>
                  <a:schemeClr val="bg1"/>
                </a:solidFill>
                <a:latin typeface="Arial Unicode MS" pitchFamily="34" charset="-128"/>
              </a:rPr>
              <a:t>addr</a:t>
            </a:r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: { </a:t>
            </a:r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code</a:t>
            </a:r>
            <a:r>
              <a:rPr lang="en-US" sz="2800" dirty="0">
                <a:solidFill>
                  <a:schemeClr val="bg1"/>
                </a:solidFill>
              </a:rPr>
              <a:t>: 5 , city: '</a:t>
            </a:r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Zhu </a:t>
            </a:r>
            <a:r>
              <a:rPr lang="en-US" altLang="zh-CN" sz="2800" dirty="0" err="1">
                <a:solidFill>
                  <a:schemeClr val="bg1"/>
                </a:solidFill>
                <a:latin typeface="Arial Unicode MS" pitchFamily="34" charset="-128"/>
              </a:rPr>
              <a:t>Hai</a:t>
            </a:r>
            <a:r>
              <a:rPr lang="en-US" sz="2800" dirty="0">
                <a:solidFill>
                  <a:schemeClr val="bg1"/>
                </a:solidFill>
              </a:rPr>
              <a:t>'} }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Equality Match on Fields within </a:t>
            </a:r>
            <a:r>
              <a:rPr lang="en-US" sz="2800" b="1" dirty="0">
                <a:solidFill>
                  <a:schemeClr val="bg1"/>
                </a:solidFill>
              </a:rPr>
              <a:t>an Embedded Document</a:t>
            </a:r>
            <a:endParaRPr lang="en-US" sz="3200" b="1" dirty="0">
              <a:solidFill>
                <a:schemeClr val="bg1"/>
              </a:solidFill>
            </a:endParaRPr>
          </a:p>
          <a:p>
            <a:pPr eaLnBrk="0" hangingPunct="0"/>
            <a:endParaRPr kumimoji="0" 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{'</a:t>
            </a:r>
            <a:r>
              <a:rPr lang="en-US" altLang="zh-CN" sz="2800" dirty="0" err="1">
                <a:solidFill>
                  <a:schemeClr val="bg1"/>
                </a:solidFill>
                <a:latin typeface="Arial Unicode MS" pitchFamily="34" charset="-128"/>
              </a:rPr>
              <a:t>addr.code</a:t>
            </a:r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' : 5 ,'addr.city' : 'Zhu </a:t>
            </a:r>
            <a:r>
              <a:rPr lang="en-US" altLang="zh-CN" sz="2800" dirty="0" err="1">
                <a:solidFill>
                  <a:schemeClr val="bg1"/>
                </a:solidFill>
                <a:latin typeface="Arial Unicode MS" pitchFamily="34" charset="-128"/>
              </a:rPr>
              <a:t>Hai</a:t>
            </a:r>
            <a:r>
              <a:rPr lang="en-US" altLang="zh-CN" sz="2800" dirty="0">
                <a:solidFill>
                  <a:schemeClr val="bg1"/>
                </a:solidFill>
                <a:latin typeface="Arial Unicode MS" pitchFamily="34" charset="-128"/>
              </a:rPr>
              <a:t>' }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SHENCL\Desktop\pngs\docu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245480" cy="363453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3140968"/>
            <a:ext cx="9252520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861048"/>
            <a:ext cx="92525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725144"/>
            <a:ext cx="925252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8640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4.Array Query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268760"/>
          <a:ext cx="8280920" cy="27225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$all: [ 1,2,3] } }</a:t>
                      </a:r>
                      <a:endParaRPr lang="en-US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$size: 3} }</a:t>
                      </a:r>
                      <a:endParaRPr lang="en-US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3 } 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536" y="4797152"/>
          <a:ext cx="8280920" cy="18319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9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3 } }</a:t>
                      </a:r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7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$slice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:{$slice :1}</a:t>
                      </a:r>
                      <a:r>
                        <a:rPr lang="en-US" sz="2800" b="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3528" y="4005064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Projection Operators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ENCL\Desktop\pngs\array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" y="303213"/>
            <a:ext cx="9126537" cy="62499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636912"/>
            <a:ext cx="925252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573016"/>
            <a:ext cx="9252520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941168"/>
            <a:ext cx="9252520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HENCL\Desktop\pngs\arra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8964488" cy="394009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2996952"/>
            <a:ext cx="60486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717032"/>
            <a:ext cx="6804248" cy="13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8640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Cursor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916832"/>
          <a:ext cx="8280920" cy="23774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sort() 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find(…) .sort({age: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1,name:1})</a:t>
                      </a:r>
                      <a:endParaRPr lang="en-US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skip()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find(…). skip(2)</a:t>
                      </a:r>
                      <a:endParaRPr lang="en-US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t()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find(…). lim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t(2)</a:t>
                      </a:r>
                      <a:endParaRPr lang="en-US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ENCL\Desktop\pngs\curs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3675"/>
            <a:ext cx="7044829" cy="646906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27584" y="3212976"/>
            <a:ext cx="7128792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5445224"/>
            <a:ext cx="7128792" cy="1412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SHENCL\Desktop\pngs\cursor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6697663" cy="257175"/>
          </a:xfrm>
          <a:prstGeom prst="rect">
            <a:avLst/>
          </a:prstGeom>
          <a:noFill/>
        </p:spPr>
      </p:pic>
      <p:pic>
        <p:nvPicPr>
          <p:cNvPr id="8201" name="Picture 9" descr="C:\Users\SHENCL\Desktop\pngs\curso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836712"/>
            <a:ext cx="6592887" cy="228600"/>
          </a:xfrm>
          <a:prstGeom prst="rect">
            <a:avLst/>
          </a:prstGeom>
          <a:noFill/>
        </p:spPr>
      </p:pic>
      <p:pic>
        <p:nvPicPr>
          <p:cNvPr id="8202" name="Picture 10" descr="C:\Users\SHENCL\Desktop\pngs\cursor3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04664"/>
            <a:ext cx="6516687" cy="247650"/>
          </a:xfrm>
          <a:prstGeom prst="rect">
            <a:avLst/>
          </a:prstGeom>
          <a:noFill/>
        </p:spPr>
      </p:pic>
      <p:pic>
        <p:nvPicPr>
          <p:cNvPr id="8203" name="Picture 11" descr="C:\Users\SHENCL\Desktop\pngs\cursor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517228"/>
            <a:ext cx="7848872" cy="350036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39552" y="2492896"/>
            <a:ext cx="7848872" cy="3528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https://docs.mongodb.org/manual/reference/operator/query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88640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Links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842493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83529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547664" y="3140968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MongoDB</a:t>
            </a:r>
            <a:r>
              <a:rPr lang="en-US" sz="2800" b="1" dirty="0">
                <a:solidFill>
                  <a:schemeClr val="bg1"/>
                </a:solidFill>
              </a:rPr>
              <a:t> find()     </a:t>
            </a:r>
            <a:r>
              <a:rPr lang="en-US" sz="2800" b="1" dirty="0">
                <a:solidFill>
                  <a:srgbClr val="FF0000"/>
                </a:solidFill>
              </a:rPr>
              <a:t>VS</a:t>
            </a:r>
            <a:r>
              <a:rPr lang="en-US" sz="2800" b="1" dirty="0">
                <a:solidFill>
                  <a:schemeClr val="bg1"/>
                </a:solidFill>
              </a:rPr>
              <a:t>    SQL SELECT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628800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\\</a:t>
            </a:r>
            <a:r>
              <a:rPr lang="en-US" sz="5400" dirty="0" smtClean="0">
                <a:solidFill>
                  <a:schemeClr val="bg1"/>
                </a:solidFill>
              </a:rPr>
              <a:t>HUANGYE-3-W7\mg_ex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 smtClean="0">
                <a:solidFill>
                  <a:schemeClr val="bg1"/>
                </a:solidFill>
              </a:rPr>
              <a:t>CH2_exercise </a:t>
            </a:r>
            <a:r>
              <a:rPr lang="en-US" altLang="zh-CN" sz="5400" dirty="0" smtClean="0">
                <a:solidFill>
                  <a:schemeClr val="bg1"/>
                </a:solidFill>
              </a:rPr>
              <a:t>folder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88640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Exercise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6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052736"/>
          <a:ext cx="8640960" cy="53028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db.</a:t>
                      </a:r>
                      <a:r>
                        <a:rPr lang="en-US" sz="2800" b="0" dirty="0" err="1">
                          <a:solidFill>
                            <a:srgbClr val="FFC000"/>
                          </a:solidFill>
                        </a:rPr>
                        <a:t>users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.find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db.</a:t>
                      </a:r>
                      <a:r>
                        <a:rPr lang="en-US" sz="2800" b="0" dirty="0" err="1">
                          <a:solidFill>
                            <a:srgbClr val="FFC000"/>
                          </a:solidFill>
                        </a:rPr>
                        <a:t>users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.findOne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db.</a:t>
                      </a:r>
                      <a:r>
                        <a:rPr lang="en-US" sz="2800" b="0" dirty="0" err="1">
                          <a:solidFill>
                            <a:srgbClr val="FFC000"/>
                          </a:solidFill>
                        </a:rPr>
                        <a:t>users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.find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db.users.count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().pretty()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5652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Basic Query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3528" y="188640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Prepared Data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HENCL\Desktop\pngs\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3136"/>
            <a:ext cx="9144000" cy="2016224"/>
          </a:xfrm>
          <a:prstGeom prst="rect">
            <a:avLst/>
          </a:prstGeom>
          <a:noFill/>
        </p:spPr>
      </p:pic>
      <p:pic>
        <p:nvPicPr>
          <p:cNvPr id="1028" name="Picture 4" descr="C:\Users\SHENCL\Desktop\pngs\data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6712"/>
            <a:ext cx="7524328" cy="3680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69135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Query </a:t>
            </a:r>
            <a:r>
              <a:rPr lang="en-US" sz="4000" dirty="0"/>
              <a:t> </a:t>
            </a:r>
            <a:r>
              <a:rPr lang="en-US" altLang="zh-CN" sz="4000" b="1" dirty="0">
                <a:solidFill>
                  <a:schemeClr val="bg1"/>
                </a:solidFill>
              </a:rPr>
              <a:t>Operators</a:t>
            </a:r>
          </a:p>
          <a:p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1628775"/>
            <a:ext cx="856932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Comparison</a:t>
            </a:r>
          </a:p>
          <a:p>
            <a:pPr marL="342900" indent="-342900">
              <a:buFontTx/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Logical</a:t>
            </a:r>
          </a:p>
          <a:p>
            <a:pPr marL="342900" indent="-342900">
              <a:buFontTx/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Embedded Document</a:t>
            </a:r>
          </a:p>
          <a:p>
            <a:pPr marL="342900" indent="-342900">
              <a:buFontTx/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Array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836712"/>
          <a:ext cx="8897981" cy="59183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2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5652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1.Comparison Query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ENCL\Desktop\pngs\compar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749" y="404664"/>
            <a:ext cx="8944251" cy="619268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3573016"/>
            <a:ext cx="6804248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504" y="5229200"/>
            <a:ext cx="626469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165304"/>
            <a:ext cx="651621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HENCL\Desktop\pngs\compa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52736"/>
            <a:ext cx="8783127" cy="488674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9512" y="3573016"/>
            <a:ext cx="6264696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4869160"/>
            <a:ext cx="6264696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60948"/>
              </p:ext>
            </p:extLst>
          </p:nvPr>
        </p:nvGraphicFramePr>
        <p:xfrm>
          <a:off x="179512" y="872872"/>
          <a:ext cx="8964488" cy="59851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43608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 </a:t>
                      </a: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$or:[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 </a:t>
                      </a: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$and:[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{age:22,name:</a:t>
                      </a:r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>
                          <a:solidFill>
                            <a:srgbClr val="FFC000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692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in (1,3)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 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lucky_no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: { </a:t>
                      </a:r>
                    </a:p>
                    <a:p>
                      <a:pPr algn="ctr"/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: { $in: [1, 3] }</a:t>
                      </a:r>
                    </a:p>
                    <a:p>
                      <a:pPr algn="l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}}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name&lt;&gt;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 age&lt;&gt;18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 </a:t>
                      </a: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$nor:[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bg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88640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2.Logical Query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157257454</TotalTime>
  <Pages>0</Pages>
  <Words>425</Words>
  <Characters>0</Characters>
  <Application>Microsoft Office PowerPoint</Application>
  <DocSecurity>0</DocSecurity>
  <PresentationFormat>全屏显示(4:3)</PresentationFormat>
  <Lines>0</Lines>
  <Paragraphs>123</Paragraphs>
  <Slides>20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默认设计模板_3</vt:lpstr>
      <vt:lpstr>  CH2-2.MongoDB - Query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yellowb</cp:lastModifiedBy>
  <cp:revision>256</cp:revision>
  <cp:lastPrinted>1899-12-30T00:00:00Z</cp:lastPrinted>
  <dcterms:created xsi:type="dcterms:W3CDTF">2011-04-14T14:51:18Z</dcterms:created>
  <dcterms:modified xsi:type="dcterms:W3CDTF">2016-07-31T14:08:47Z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