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8" r:id="rId2"/>
    <p:sldId id="321" r:id="rId3"/>
    <p:sldId id="322" r:id="rId4"/>
    <p:sldId id="376" r:id="rId5"/>
    <p:sldId id="323" r:id="rId6"/>
    <p:sldId id="375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51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5" r:id="rId29"/>
    <p:sldId id="346" r:id="rId30"/>
    <p:sldId id="371" r:id="rId31"/>
    <p:sldId id="347" r:id="rId32"/>
    <p:sldId id="348" r:id="rId33"/>
    <p:sldId id="372" r:id="rId34"/>
    <p:sldId id="373" r:id="rId35"/>
    <p:sldId id="349" r:id="rId36"/>
    <p:sldId id="374" r:id="rId37"/>
    <p:sldId id="350" r:id="rId38"/>
    <p:sldId id="352" r:id="rId39"/>
    <p:sldId id="353" r:id="rId40"/>
    <p:sldId id="359" r:id="rId41"/>
    <p:sldId id="361" r:id="rId42"/>
    <p:sldId id="360" r:id="rId43"/>
    <p:sldId id="362" r:id="rId44"/>
    <p:sldId id="363" r:id="rId45"/>
    <p:sldId id="364" r:id="rId46"/>
    <p:sldId id="366" r:id="rId47"/>
    <p:sldId id="365" r:id="rId48"/>
    <p:sldId id="367" r:id="rId49"/>
    <p:sldId id="368" r:id="rId50"/>
    <p:sldId id="369" r:id="rId51"/>
    <p:sldId id="370" r:id="rId52"/>
    <p:sldId id="377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8B7"/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8" autoAdjust="0"/>
  </p:normalViewPr>
  <p:slideViewPr>
    <p:cSldViewPr>
      <p:cViewPr varScale="1">
        <p:scale>
          <a:sx n="119" d="100"/>
          <a:sy n="119" d="100"/>
        </p:scale>
        <p:origin x="-1404" y="-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BF3C2-C458-4BC7-B057-A53CC76B8DD8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935F3-B4D8-48F8-9C2E-AAC820B0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9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BB526-CB4A-4887-B590-082387A80D7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138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0512A-DBBE-4C95-9CE8-51EDB2AB09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095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25A0A-3CA8-4CFD-960D-79DD04B680F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72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B5600-2922-4F6F-AADF-582085BD3C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117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08D54-EA27-49D1-9531-6A4D6D7D956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06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B88B5-CF39-462F-9561-2A6A349913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853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B2E5F-F1D2-44B9-A4DB-72BC03E6B6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685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0EDDF-2E04-46AC-BEC1-4DF4AE17ED7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226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C0A84-696F-4EBF-A7E9-BA9183CD85B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547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39467-CBC6-46BD-8B88-643431BF927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14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BC56C-E982-4B48-89AA-D18CC7C6CC4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678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AF882B5C-2E12-4757-8901-CA3B7282E0E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51" y="2132856"/>
            <a:ext cx="7845425" cy="3600450"/>
          </a:xfrm>
        </p:spPr>
        <p:txBody>
          <a:bodyPr/>
          <a:lstStyle/>
          <a:p>
            <a:pPr eaLnBrk="1" hangingPunct="1"/>
            <a: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  <a:t/>
            </a:r>
            <a:b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  <a:t/>
            </a:r>
            <a:b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</a:br>
            <a:r>
              <a:rPr lang="en-US" altLang="zh-CN" sz="7200" dirty="0">
                <a:solidFill>
                  <a:schemeClr val="bg1"/>
                </a:solidFill>
                <a:ea typeface="微软雅黑" pitchFamily="34" charset="-122"/>
              </a:rPr>
              <a:t>3.MongoDB</a:t>
            </a:r>
            <a: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ea typeface="微软雅黑" pitchFamily="34" charset="-122"/>
              </a:rPr>
              <a:t>Index</a:t>
            </a:r>
            <a: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  <a:t/>
            </a:r>
            <a:b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</a:br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/>
            </a:r>
            <a:b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  <a:t/>
            </a:r>
            <a:b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2051" name="Picture 2" descr="C:\Users\zhangjo5\Downloads\9c570685d8ae44f7a3feb876fa241c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89" y="1341438"/>
            <a:ext cx="5848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59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179388" y="530225"/>
            <a:ext cx="5329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B-Tree</a:t>
            </a:r>
            <a:endParaRPr lang="zh-CN" altLang="en-US" sz="4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63513" y="1360488"/>
            <a:ext cx="878522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 B-Tree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as the Index data structure. The minimum  unit is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Index Item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Index Items are sorted and support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Equivalence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query &amp;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Range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query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1137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163513" y="44624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Logical view(Data &amp; Index)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164783" y="871795"/>
            <a:ext cx="87852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Document are stored in Disk 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unorderly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27313" y="2420938"/>
          <a:ext cx="3960812" cy="4321170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65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2542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163513" y="874886"/>
            <a:ext cx="8785225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2.An Index is an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ordered List of Index Items(unique)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850" y="3789363"/>
          <a:ext cx="1368425" cy="1646238"/>
        </p:xfrm>
        <a:graphic>
          <a:graphicData uri="http://schemas.openxmlformats.org/drawingml/2006/table">
            <a:tbl>
              <a:tblPr firstRow="1" firstCol="1" bandRow="1"/>
              <a:tblGrid>
                <a:gridCol w="1368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87675" y="2422525"/>
          <a:ext cx="338455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1110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7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35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012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63513" y="44624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Logical view(Data &amp; Index)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4744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163513" y="980728"/>
            <a:ext cx="8785225" cy="108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Each </a:t>
            </a:r>
            <a:r>
              <a:rPr lang="en-US" altLang="zh-CN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Index Item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contains the </a:t>
            </a:r>
            <a:r>
              <a:rPr lang="en-US" altLang="zh-CN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value of indexed field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from corresponding document.</a:t>
            </a:r>
            <a:r>
              <a:rPr lang="en-US" altLang="zh-CN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(unique)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850" y="3789363"/>
          <a:ext cx="1368425" cy="1646238"/>
        </p:xfrm>
        <a:graphic>
          <a:graphicData uri="http://schemas.openxmlformats.org/drawingml/2006/table">
            <a:tbl>
              <a:tblPr firstRow="1" firstCol="1" bandRow="1"/>
              <a:tblGrid>
                <a:gridCol w="1368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0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i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0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i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0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i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87675" y="2422525"/>
          <a:ext cx="338455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1110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7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35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012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63513" y="44624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Logical view(Data &amp; Index)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3285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71438" y="901540"/>
            <a:ext cx="8785225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4.Each Index Item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points to the address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of corresponding documents in Disk. </a:t>
            </a:r>
            <a:endParaRPr lang="en-US" altLang="zh-CN" sz="3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00338" y="2355850"/>
          <a:ext cx="3960812" cy="4321170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65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6213" y="3716338"/>
          <a:ext cx="1227137" cy="1552878"/>
        </p:xfrm>
        <a:graphic>
          <a:graphicData uri="http://schemas.openxmlformats.org/drawingml/2006/table">
            <a:tbl>
              <a:tblPr firstRow="1" firstCol="1" bandRow="1"/>
              <a:tblGrid>
                <a:gridCol w="1227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2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3" name="肘形连接符 2"/>
          <p:cNvCxnSpPr/>
          <p:nvPr/>
        </p:nvCxnSpPr>
        <p:spPr>
          <a:xfrm flipV="1">
            <a:off x="1403350" y="3429000"/>
            <a:ext cx="1296988" cy="1079500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</p:cNvCxnSpPr>
          <p:nvPr/>
        </p:nvCxnSpPr>
        <p:spPr>
          <a:xfrm flipV="1">
            <a:off x="1403350" y="3716339"/>
            <a:ext cx="1296988" cy="776438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3"/>
          </p:cNvCxnSpPr>
          <p:nvPr/>
        </p:nvCxnSpPr>
        <p:spPr>
          <a:xfrm>
            <a:off x="1403350" y="4492777"/>
            <a:ext cx="1296988" cy="180823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</p:cNvCxnSpPr>
          <p:nvPr/>
        </p:nvCxnSpPr>
        <p:spPr>
          <a:xfrm>
            <a:off x="1403350" y="4492777"/>
            <a:ext cx="1296988" cy="1096811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63513" y="44624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Logical view(Data &amp; Index)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49156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107950" y="874886"/>
            <a:ext cx="8913813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5.We can have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multiple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Indexes in a collection.</a:t>
            </a:r>
            <a:endParaRPr lang="en-US" altLang="zh-CN" sz="3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4300" y="3835400"/>
          <a:ext cx="1227138" cy="1552878"/>
        </p:xfrm>
        <a:graphic>
          <a:graphicData uri="http://schemas.openxmlformats.org/drawingml/2006/table">
            <a:tbl>
              <a:tblPr firstRow="1" firstCol="1" bandRow="1"/>
              <a:tblGrid>
                <a:gridCol w="1227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2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4" name="肘形连接符 13"/>
          <p:cNvCxnSpPr/>
          <p:nvPr/>
        </p:nvCxnSpPr>
        <p:spPr>
          <a:xfrm flipV="1">
            <a:off x="1341438" y="3546475"/>
            <a:ext cx="1296987" cy="1081088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3" idx="3"/>
          </p:cNvCxnSpPr>
          <p:nvPr/>
        </p:nvCxnSpPr>
        <p:spPr>
          <a:xfrm flipV="1">
            <a:off x="1341438" y="3835400"/>
            <a:ext cx="1296987" cy="776439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3" idx="3"/>
          </p:cNvCxnSpPr>
          <p:nvPr/>
        </p:nvCxnSpPr>
        <p:spPr>
          <a:xfrm>
            <a:off x="1341438" y="4611839"/>
            <a:ext cx="1296987" cy="180824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3" idx="3"/>
          </p:cNvCxnSpPr>
          <p:nvPr/>
        </p:nvCxnSpPr>
        <p:spPr>
          <a:xfrm>
            <a:off x="1341438" y="4611839"/>
            <a:ext cx="1296987" cy="1095224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812088" y="3716338"/>
          <a:ext cx="1209675" cy="1552878"/>
        </p:xfrm>
        <a:graphic>
          <a:graphicData uri="http://schemas.openxmlformats.org/drawingml/2006/table">
            <a:tbl>
              <a:tblPr firstRow="1" firstCol="1" bandRow="1"/>
              <a:tblGrid>
                <a:gridCol w="1209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2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Index(c:-1)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627313" y="2492375"/>
          <a:ext cx="3960812" cy="4321170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65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cxnSp>
        <p:nvCxnSpPr>
          <p:cNvPr id="21" name="肘形连接符 20"/>
          <p:cNvCxnSpPr/>
          <p:nvPr/>
        </p:nvCxnSpPr>
        <p:spPr>
          <a:xfrm rot="10800000" flipV="1">
            <a:off x="6516688" y="5119688"/>
            <a:ext cx="1263650" cy="587375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10800000" flipV="1">
            <a:off x="6516688" y="5129213"/>
            <a:ext cx="1263650" cy="293687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10800000">
            <a:off x="6516688" y="4792663"/>
            <a:ext cx="1263650" cy="319087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10800000">
            <a:off x="6516688" y="4149725"/>
            <a:ext cx="1263650" cy="979488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flipH="1" flipV="1">
            <a:off x="6588125" y="3267075"/>
            <a:ext cx="1192213" cy="1852613"/>
          </a:xfrm>
          <a:prstGeom prst="straightConnector1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63513" y="44624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Logical view(Data &amp; Index)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5185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Summary</a:t>
            </a:r>
            <a:endParaRPr lang="zh-CN" altLang="en-US" sz="4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34925" y="1360488"/>
            <a:ext cx="89138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7429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Index is an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ordered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List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！！！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Index is an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individual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structure from the business data.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Index Item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points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to the address of corresponding documents.</a:t>
            </a:r>
          </a:p>
        </p:txBody>
      </p:sp>
    </p:spTree>
    <p:custDataLst>
      <p:tags r:id="rId1"/>
    </p:custDataLst>
  </p:cSld>
  <p:clrMapOvr>
    <a:masterClrMapping/>
  </p:clrMapOvr>
  <p:transition advTm="245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207963" y="1341438"/>
            <a:ext cx="8280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0.Review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1.Concept of Index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2.Structure of </a:t>
            </a: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4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3.Usage of </a:t>
            </a:r>
            <a:r>
              <a:rPr lang="en-US" altLang="zh-CN" sz="44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4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4.Analyze Query Plan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2057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Single Field Index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4925" y="1209675"/>
            <a:ext cx="8913813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Create index on a single field: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300" y="3835400"/>
          <a:ext cx="1227138" cy="1552878"/>
        </p:xfrm>
        <a:graphic>
          <a:graphicData uri="http://schemas.openxmlformats.org/drawingml/2006/table">
            <a:tbl>
              <a:tblPr firstRow="1" firstCol="1" bandRow="1"/>
              <a:tblGrid>
                <a:gridCol w="1227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2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8" name="肘形连接符 7"/>
          <p:cNvCxnSpPr/>
          <p:nvPr/>
        </p:nvCxnSpPr>
        <p:spPr>
          <a:xfrm flipV="1">
            <a:off x="1341438" y="3546475"/>
            <a:ext cx="1296987" cy="1081088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7" idx="3"/>
          </p:cNvCxnSpPr>
          <p:nvPr/>
        </p:nvCxnSpPr>
        <p:spPr>
          <a:xfrm flipV="1">
            <a:off x="1341438" y="3835400"/>
            <a:ext cx="1296987" cy="776439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3"/>
          </p:cNvCxnSpPr>
          <p:nvPr/>
        </p:nvCxnSpPr>
        <p:spPr>
          <a:xfrm>
            <a:off x="1341438" y="4611839"/>
            <a:ext cx="1296987" cy="180824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3"/>
          </p:cNvCxnSpPr>
          <p:nvPr/>
        </p:nvCxnSpPr>
        <p:spPr>
          <a:xfrm>
            <a:off x="1341438" y="4611839"/>
            <a:ext cx="1296987" cy="1095224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812088" y="3716338"/>
          <a:ext cx="1209675" cy="1552878"/>
        </p:xfrm>
        <a:graphic>
          <a:graphicData uri="http://schemas.openxmlformats.org/drawingml/2006/table">
            <a:tbl>
              <a:tblPr firstRow="1" firstCol="1" bandRow="1"/>
              <a:tblGrid>
                <a:gridCol w="1209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2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Index(c:-1)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627313" y="2492375"/>
          <a:ext cx="3960812" cy="4321170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65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cxnSp>
        <p:nvCxnSpPr>
          <p:cNvPr id="14" name="肘形连接符 13"/>
          <p:cNvCxnSpPr/>
          <p:nvPr/>
        </p:nvCxnSpPr>
        <p:spPr>
          <a:xfrm rot="10800000" flipV="1">
            <a:off x="6516688" y="5119688"/>
            <a:ext cx="1263650" cy="587375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 flipV="1">
            <a:off x="6516688" y="5129213"/>
            <a:ext cx="1263650" cy="293687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rot="10800000">
            <a:off x="6516688" y="4792663"/>
            <a:ext cx="1263650" cy="319087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10800000">
            <a:off x="6516688" y="4149725"/>
            <a:ext cx="1263650" cy="979488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31"/>
          <p:cNvCxnSpPr/>
          <p:nvPr/>
        </p:nvCxnSpPr>
        <p:spPr>
          <a:xfrm flipH="1" flipV="1">
            <a:off x="6588125" y="3267075"/>
            <a:ext cx="1192213" cy="1852613"/>
          </a:xfrm>
          <a:prstGeom prst="straightConnector1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26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79388" y="260648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Single Field Index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34925" y="1360488"/>
            <a:ext cx="891381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In large data volume, we will have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huge performance boost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when doing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Equivalence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&amp;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Range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query on indexed field.</a:t>
            </a:r>
          </a:p>
          <a:p>
            <a:pPr eaLnBrk="1" hangingPunct="1">
              <a:lnSpc>
                <a:spcPct val="120000"/>
              </a:lnSpc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PS: $ne/$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nin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: low efficiency</a:t>
            </a:r>
          </a:p>
        </p:txBody>
      </p:sp>
    </p:spTree>
  </p:cSld>
  <p:clrMapOvr>
    <a:masterClrMapping/>
  </p:clrMapOvr>
  <p:transition advTm="11849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207963" y="1341438"/>
            <a:ext cx="8280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4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0.Review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1.Concept of Index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2.Structure of </a:t>
            </a: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3.Usage of </a:t>
            </a: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4.Analyze Query Plan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120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Single Field Index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34925" y="1360488"/>
            <a:ext cx="891381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Sample data: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{ "_id" : 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ObjectId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(...),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"name" : "Alice",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"age" : 27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Create single field index on ‘name’: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db.friends.</a:t>
            </a:r>
            <a:r>
              <a:rPr lang="en-US" altLang="zh-CN" sz="32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createIndex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{ "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 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} )</a:t>
            </a:r>
          </a:p>
        </p:txBody>
      </p:sp>
    </p:spTree>
  </p:cSld>
  <p:clrMapOvr>
    <a:masterClrMapping/>
  </p:clrMapOvr>
  <p:transition advTm="15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Single Field Index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Sample data: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{"name": "John Doe",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"address":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zipcode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": "53511“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Create index on embedded field: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db.people.</a:t>
            </a:r>
            <a:r>
              <a:rPr lang="en-US" altLang="zh-CN" sz="32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createIndex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{ "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address.zipcode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":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} )</a:t>
            </a:r>
          </a:p>
        </p:txBody>
      </p:sp>
    </p:spTree>
  </p:cSld>
  <p:clrMapOvr>
    <a:masterClrMapping/>
  </p:clrMapOvr>
  <p:transition advTm="2934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107504" y="260648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Single Field Index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7" name="TextBox 5"/>
          <p:cNvSpPr txBox="1">
            <a:spLocks noChangeArrowheads="1"/>
          </p:cNvSpPr>
          <p:nvPr/>
        </p:nvSpPr>
        <p:spPr bwMode="auto">
          <a:xfrm>
            <a:off x="26775" y="1090910"/>
            <a:ext cx="914400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argument 1 or -1 in create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createIndex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{ "name" 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} 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Index items sorted in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ASC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order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-1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Index items sorted in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DESC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order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(Actually this argument will not affect query performance in Single Field Index. But it will affect Compound Indexes)</a:t>
            </a:r>
          </a:p>
        </p:txBody>
      </p:sp>
    </p:spTree>
  </p:cSld>
  <p:clrMapOvr>
    <a:masterClrMapping/>
  </p:clrMapOvr>
  <p:transition advTm="2354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1.Index on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multiple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fields.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2.The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can be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different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for fields.(e.g. ASC order for name, DESC order for age)</a:t>
            </a:r>
          </a:p>
        </p:txBody>
      </p:sp>
    </p:spTree>
  </p:cSld>
  <p:clrMapOvr>
    <a:masterClrMapping/>
  </p:clrMapOvr>
  <p:transition advTm="4887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143891" y="299923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30163" y="1125538"/>
            <a:ext cx="91440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Sample: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Index( { "a": 1, "b": 1, "c": 1 } ) 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219700" y="2276475"/>
          <a:ext cx="3744913" cy="4389438"/>
        </p:xfrm>
        <a:graphic>
          <a:graphicData uri="http://schemas.openxmlformats.org/drawingml/2006/table">
            <a:tbl>
              <a:tblPr firstRow="1" firstCol="1" bandRow="1"/>
              <a:tblGrid>
                <a:gridCol w="12284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3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25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8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9388" y="2344738"/>
          <a:ext cx="3960812" cy="4316418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79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>
            <a:off x="4140200" y="3213100"/>
            <a:ext cx="1079500" cy="2159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140200" y="4365625"/>
            <a:ext cx="1079500" cy="15113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4140200" y="5229225"/>
            <a:ext cx="1079500" cy="36036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01728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(Prefixes Query)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79" name="TextBox 5"/>
          <p:cNvSpPr txBox="1">
            <a:spLocks noChangeArrowheads="1"/>
          </p:cNvSpPr>
          <p:nvPr/>
        </p:nvSpPr>
        <p:spPr bwMode="auto">
          <a:xfrm>
            <a:off x="-108520" y="1360488"/>
            <a:ext cx="936104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If you want to get benefit from compound indexes, ensure query criteria is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beginning subset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 the Compound Indexes.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{ "a": 1, "b": 2, "c": 3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{ "a": 2}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{ "a": 2, "b": 2} )</a:t>
            </a:r>
          </a:p>
        </p:txBody>
      </p:sp>
    </p:spTree>
  </p:cSld>
  <p:clrMapOvr>
    <a:masterClrMapping/>
  </p:clrMapOvr>
  <p:transition advTm="902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/>
            <a:r>
              <a:rPr lang="en-US" altLang="zh-CN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(Prefixes Query)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3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Sample: find( { "a": 2, "b": 2} 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925" y="2276475"/>
          <a:ext cx="3960813" cy="4321170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65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3800" y="2205038"/>
          <a:ext cx="3889375" cy="4365624"/>
        </p:xfrm>
        <a:graphic>
          <a:graphicData uri="http://schemas.openxmlformats.org/drawingml/2006/table">
            <a:tbl>
              <a:tblPr firstRow="1" firstCol="1" bandRow="1"/>
              <a:tblGrid>
                <a:gridCol w="12758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7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62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5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 flipV="1">
            <a:off x="3995738" y="3933825"/>
            <a:ext cx="1008062" cy="6477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995738" y="4868863"/>
            <a:ext cx="1008062" cy="129698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These queries can not get benefit from compound indexes. Why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{ "b": 2, "c": 3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{ "c": 3}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{ "a": 1, "c": 3} )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/>
            <a:r>
              <a:rPr lang="en-US" altLang="zh-CN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(Prefixes Query)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327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/>
            <a:r>
              <a:rPr lang="en-US" altLang="zh-CN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(Sort)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 you want to get benefit from compound indexes in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sorting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below conditions need to be satisfied on the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sort keys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1.Satisfied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Prefixes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2.The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orders of sort keys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are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completely the same or opposite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indexes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3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3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 have Index( { "a":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"b":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"c":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} 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Good Sorting which use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().sort({ "a":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"b":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"c":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1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().sort({ "a":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,"b":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,"c":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().sort({ "a":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Bad sorting can not use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().sort({ "a":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,"b":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,"c":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 )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/>
            <a:r>
              <a:rPr lang="en-US" altLang="zh-CN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(Sort)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99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79388" y="530225"/>
            <a:ext cx="5329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Review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63513" y="1360488"/>
            <a:ext cx="87852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Collection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en-US" altLang="zh-CN" sz="36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Document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en-US" altLang="zh-CN" sz="36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Row</a:t>
            </a: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Field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36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Column</a:t>
            </a:r>
          </a:p>
        </p:txBody>
      </p:sp>
    </p:spTree>
    <p:custDataLst>
      <p:tags r:id="rId1"/>
    </p:custDataLst>
  </p:cSld>
  <p:clrMapOvr>
    <a:masterClrMapping/>
  </p:clrMapOvr>
  <p:transition advTm="596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160588" y="1263650"/>
          <a:ext cx="4608511" cy="5364480"/>
        </p:xfrm>
        <a:graphic>
          <a:graphicData uri="http://schemas.openxmlformats.org/drawingml/2006/table">
            <a:tbl>
              <a:tblPr firstRow="1" firstCol="1" bandRow="1"/>
              <a:tblGrid>
                <a:gridCol w="1511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3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765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6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/>
            <a:r>
              <a:rPr lang="en-US" altLang="zh-CN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(Sort)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2012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e.g.:  find(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{ "a": 1}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).sort(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{ "a": 1, "b": 1 }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5" name="上箭头 4"/>
          <p:cNvSpPr/>
          <p:nvPr/>
        </p:nvSpPr>
        <p:spPr>
          <a:xfrm>
            <a:off x="2843213" y="2009775"/>
            <a:ext cx="242887" cy="4889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6372225" y="2024063"/>
            <a:ext cx="242888" cy="4889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1782986" y="2513013"/>
            <a:ext cx="26062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en-US" altLang="zh-CN" dirty="0"/>
              <a:t>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7" name="TextBox 9"/>
          <p:cNvSpPr txBox="1">
            <a:spLocks noChangeArrowheads="1"/>
          </p:cNvSpPr>
          <p:nvPr/>
        </p:nvSpPr>
        <p:spPr bwMode="auto">
          <a:xfrm>
            <a:off x="5651500" y="2547938"/>
            <a:ext cx="2103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Sort</a:t>
            </a:r>
            <a:r>
              <a:rPr lang="en-US" altLang="zh-CN"/>
              <a:t> </a:t>
            </a: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07950" y="3284538"/>
            <a:ext cx="9036050" cy="245605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 Points:</a:t>
            </a:r>
          </a:p>
          <a:p>
            <a:pPr marL="514350" indent="-51435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Can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Query Keys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 benefit from index?</a:t>
            </a:r>
          </a:p>
          <a:p>
            <a:pPr marL="514350" indent="-51435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 (1) is satisfied, Can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Sort Keys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 benefit from index?</a:t>
            </a:r>
            <a:endParaRPr lang="en-US" altLang="zh-CN" sz="3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0" y="316915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/>
            <a:r>
              <a:rPr lang="en-US" altLang="zh-CN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(Prefixes + Sort)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63165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-12170" y="1049953"/>
            <a:ext cx="9144000" cy="595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 have Index( { "a":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"b":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"c":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} ) 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Good queries get benefit from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find( { "a": 1} ).sort( { "a": 1, "b": 1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find( { "a": { $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1 }} ).sort({"a":1,"b": 1, "c": 1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find( { "a": 1} ).sort( { "b": 1, "c": 1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find( { "a": 1, "b": 2} ).sort( { "c": 1 } )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Examples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↓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316915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/>
            <a:r>
              <a:rPr lang="en-US" altLang="zh-CN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(Prefixes + Sort)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365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0" y="1223963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find( </a:t>
            </a:r>
            <a:r>
              <a:rPr lang="en-US" altLang="zh-CN" sz="32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{ "a": 1} </a:t>
            </a: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).sort( </a:t>
            </a:r>
            <a:r>
              <a:rPr lang="en-US" altLang="zh-CN" sz="32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{ "a": 1, "b": 1 } </a:t>
            </a: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60588" y="1860550"/>
          <a:ext cx="4608511" cy="4857768"/>
        </p:xfrm>
        <a:graphic>
          <a:graphicData uri="http://schemas.openxmlformats.org/drawingml/2006/table">
            <a:tbl>
              <a:tblPr firstRow="1" firstCol="1" bandRow="1"/>
              <a:tblGrid>
                <a:gridCol w="1511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3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5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763713" y="2492375"/>
            <a:ext cx="5472112" cy="15128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79613" y="2636838"/>
            <a:ext cx="3600450" cy="1439862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316915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/>
            <a:r>
              <a:rPr lang="en-US" altLang="zh-CN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(Prefixes + Sort)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0" y="1223963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find( </a:t>
            </a:r>
            <a:r>
              <a:rPr lang="en-US" altLang="zh-CN" sz="32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{ "a": 1, "b": 2} </a:t>
            </a: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).sort( </a:t>
            </a:r>
            <a:r>
              <a:rPr lang="en-US" altLang="zh-CN" sz="32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{ "c": 1 } </a:t>
            </a: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60588" y="1860550"/>
          <a:ext cx="4608511" cy="4857768"/>
        </p:xfrm>
        <a:graphic>
          <a:graphicData uri="http://schemas.openxmlformats.org/drawingml/2006/table">
            <a:tbl>
              <a:tblPr firstRow="1" firstCol="1" bandRow="1"/>
              <a:tblGrid>
                <a:gridCol w="1511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3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5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692275" y="2852738"/>
            <a:ext cx="5400675" cy="8636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08625" y="2924175"/>
            <a:ext cx="1439863" cy="865188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316915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/>
            <a:r>
              <a:rPr lang="en-US" altLang="zh-CN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(Prefixes + Sort)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-12700" y="1360488"/>
            <a:ext cx="91440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 have Index( { "a":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"b":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"c":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} 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Bad Query can not get full benefit from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find( { "a": { $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1 }} ).sort( { "b": 1, "c": 1 } )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Examples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↓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316915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/>
            <a:r>
              <a:rPr lang="en-US" altLang="zh-CN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(Prefixes + Sort)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359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0" y="1223963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find( </a:t>
            </a:r>
            <a:r>
              <a:rPr lang="en-US" altLang="zh-CN" sz="32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{ "a": { $gt: 1 }} </a:t>
            </a: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).sort( </a:t>
            </a:r>
            <a:r>
              <a:rPr lang="en-US" altLang="zh-CN" sz="32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{ "b": 1, "c": 1 } </a:t>
            </a: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60588" y="1860550"/>
          <a:ext cx="4608511" cy="4857768"/>
        </p:xfrm>
        <a:graphic>
          <a:graphicData uri="http://schemas.openxmlformats.org/drawingml/2006/table">
            <a:tbl>
              <a:tblPr firstRow="1" firstCol="1" bandRow="1"/>
              <a:tblGrid>
                <a:gridCol w="1511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3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5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692275" y="3860800"/>
            <a:ext cx="5400675" cy="295275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63938" y="3790950"/>
            <a:ext cx="3384550" cy="3067050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>
            <a:off x="7380288" y="4005263"/>
            <a:ext cx="431800" cy="1223962"/>
          </a:xfrm>
          <a:prstGeom prst="rightBrace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7380288" y="5381625"/>
            <a:ext cx="431800" cy="1223963"/>
          </a:xfrm>
          <a:prstGeom prst="rightBrace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0" y="316915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/>
            <a:r>
              <a:rPr lang="en-US" altLang="zh-CN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(Prefixes + Sort)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118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0" y="1024801"/>
            <a:ext cx="9144000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For query + sorting, below conditions be satisfied to get benefit from index: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1.Query Keys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satisfied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Prefixes.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2.The </a:t>
            </a:r>
            <a:r>
              <a:rPr lang="en-US" altLang="zh-CN" sz="3200" b="1" u="sng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filtered</a:t>
            </a:r>
            <a:r>
              <a:rPr lang="en-US" altLang="zh-CN" sz="3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indexes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are already sorted to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sort keys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3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[1] https://docs.mongodb.org/manual/tutorial/sort-results-with-indexes/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316915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/>
            <a:r>
              <a:rPr lang="en-US" altLang="zh-CN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(Prefixes + Sort)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5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5693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Multikey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Indexes</a:t>
            </a: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If create index on array, MongoDB will create index items on each array element. This Type of index is 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Multikey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Indexes.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{ 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_id: 1,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item: "iPhone6",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tags: ["Apple", "Phone", "iOS" 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db.goods.createIndex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{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tags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1 } )</a:t>
            </a:r>
          </a:p>
        </p:txBody>
      </p:sp>
    </p:spTree>
  </p:cSld>
  <p:clrMapOvr>
    <a:masterClrMapping/>
  </p:clrMapOvr>
  <p:transition advTm="32588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5693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Multikey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Indexes</a:t>
            </a: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63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 Point: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 Since MongoDB will create index items on each element in array,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be careful that the size of indexes maybe huge.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(If you have a lot of document &amp; every document has a large array)</a:t>
            </a:r>
          </a:p>
        </p:txBody>
      </p:sp>
    </p:spTree>
  </p:cSld>
  <p:clrMapOvr>
    <a:masterClrMapping/>
  </p:clrMapOvr>
  <p:transition advTm="57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353425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5329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87675" y="40767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Field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95513" y="3357563"/>
            <a:ext cx="1439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Document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92275" y="2492375"/>
            <a:ext cx="1439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Collection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750" y="4941888"/>
            <a:ext cx="1439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464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79388" y="260350"/>
            <a:ext cx="85693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Index Cardinality</a:t>
            </a: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65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Cardinality refers to the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uniqueness of data values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Max cardinality: All values are unique(ID card / Passport#)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Min cardinality: All values are the same(Male &amp; Female)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Create index on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high cardinality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fields to get high performance!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41808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179388" y="0"/>
            <a:ext cx="8569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Summary</a:t>
            </a:r>
            <a:endParaRPr lang="zh-CN" altLang="en-US" sz="4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0" y="692150"/>
            <a:ext cx="891381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7429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Single Filed Index</a:t>
            </a:r>
          </a:p>
          <a:p>
            <a:pPr lvl="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(Prefixes + Sort)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Multikey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Indexes (huge size)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Index on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high cardinality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fields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418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207963" y="1341438"/>
            <a:ext cx="8280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0.Review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1.Concept of Index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2.Structure of </a:t>
            </a: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3.Usage of </a:t>
            </a: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4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4.Analyze Query Plan</a:t>
            </a:r>
            <a:endParaRPr lang="zh-CN" altLang="en-US" sz="44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7207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/>
          <p:cNvSpPr txBox="1">
            <a:spLocks noChangeArrowheads="1"/>
          </p:cNvSpPr>
          <p:nvPr/>
        </p:nvSpPr>
        <p:spPr bwMode="auto">
          <a:xfrm>
            <a:off x="179388" y="260350"/>
            <a:ext cx="8569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Common Commands</a:t>
            </a: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db.coll.</a:t>
            </a:r>
            <a:r>
              <a:rPr lang="en-US" altLang="zh-CN" sz="32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getIndexes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 : List all existing Indexes in collection.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db.coll.</a:t>
            </a:r>
            <a:r>
              <a:rPr lang="en-US" altLang="zh-CN" sz="32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createIndex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({"a": 1, "b": -1}) : Create Index on specified fields.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db.coll.</a:t>
            </a:r>
            <a:r>
              <a:rPr lang="en-US" altLang="zh-CN" sz="32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dropIndex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("a_1_b_-1"): Remove index by specified index name.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40747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179388" y="260350"/>
            <a:ext cx="85693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 explain()</a:t>
            </a: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PS: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The usage of explain() has huge change after 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v3.0. Must read official document!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[3] https://docs.mongodb.org/manual/reference/explain-results/</a:t>
            </a:r>
          </a:p>
        </p:txBody>
      </p:sp>
    </p:spTree>
  </p:cSld>
  <p:clrMapOvr>
    <a:masterClrMapping/>
  </p:clrMapOvr>
  <p:transition advTm="25428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2"/>
          <p:cNvSpPr txBox="1">
            <a:spLocks noChangeArrowheads="1"/>
          </p:cNvSpPr>
          <p:nvPr/>
        </p:nvSpPr>
        <p:spPr bwMode="auto">
          <a:xfrm>
            <a:off x="179388" y="260350"/>
            <a:ext cx="85693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 explain()</a:t>
            </a: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Usage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u="sng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({...}).sort({…})</a:t>
            </a:r>
            <a:r>
              <a:rPr lang="en-US" altLang="zh-CN" sz="3200" u="sng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.explain()</a:t>
            </a:r>
            <a:r>
              <a:rPr lang="en-US" altLang="zh-CN" sz="3200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Accept 3 different arguments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1. “</a:t>
            </a:r>
            <a:r>
              <a:rPr lang="en-US" altLang="zh-CN" sz="3200" u="sng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queryPlanner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”: Default value.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Return all query plans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but not run any plan. </a:t>
            </a:r>
            <a:b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2. “</a:t>
            </a:r>
            <a:r>
              <a:rPr lang="en-US" altLang="zh-CN" sz="3200" u="sng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executionStats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”: Based on (1)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run </a:t>
            </a:r>
            <a:r>
              <a:rPr lang="en-US" altLang="zh-CN" sz="32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winningPlan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 return its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Statistical data.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b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3. “</a:t>
            </a:r>
            <a:r>
              <a:rPr lang="en-US" altLang="zh-CN" sz="32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allPlansExecution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”: Based on (2)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run all </a:t>
            </a:r>
            <a:r>
              <a:rPr lang="en-US" altLang="zh-CN" sz="32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rejectedPlan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 return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their stat data.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660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2"/>
          <p:cNvSpPr txBox="1">
            <a:spLocks noChangeArrowheads="1"/>
          </p:cNvSpPr>
          <p:nvPr/>
        </p:nvSpPr>
        <p:spPr bwMode="auto">
          <a:xfrm>
            <a:off x="179388" y="260350"/>
            <a:ext cx="85693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 explain()</a:t>
            </a: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 have Index( { "a":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"b":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"c": </a:t>
            </a:r>
            <a:r>
              <a:rPr lang="en-US" altLang="zh-CN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} ) 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find({a:1, b:2}).explain("executionStats");</a:t>
            </a:r>
          </a:p>
        </p:txBody>
      </p:sp>
    </p:spTree>
  </p:cSld>
  <p:clrMapOvr>
    <a:masterClrMapping/>
  </p:clrMapOvr>
  <p:transition advTm="15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2"/>
          <p:cNvSpPr txBox="1">
            <a:spLocks noChangeArrowheads="1"/>
          </p:cNvSpPr>
          <p:nvPr/>
        </p:nvSpPr>
        <p:spPr bwMode="auto">
          <a:xfrm>
            <a:off x="179388" y="260350"/>
            <a:ext cx="85693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How to read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681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executionStats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 :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400" dirty="0" err="1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nReturned</a:t>
            </a:r>
            <a:r>
              <a:rPr lang="en-US" altLang="zh-CN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" : 1,       //documents returned.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2400" dirty="0" err="1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executionTimeMillis</a:t>
            </a:r>
            <a:r>
              <a:rPr lang="en-US" altLang="zh-CN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" : 0,   //</a:t>
            </a:r>
            <a:r>
              <a:rPr lang="zh-CN" altLang="en-US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time consumption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2400" dirty="0" err="1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totalKeysExamined</a:t>
            </a:r>
            <a:r>
              <a:rPr lang="en-US" altLang="zh-CN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" : 1,   // Index items scanned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2400" dirty="0" err="1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totalDocsExamined</a:t>
            </a:r>
            <a:r>
              <a:rPr lang="en-US" altLang="zh-CN" sz="2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" : 1,  // Documents scanned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"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executionStages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 : {   // Last step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"stage" : "FETCH"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……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 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4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inputStage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" :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{   // Second last step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"stage" : "IXSCAN"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……  // More steps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}}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 eaLnBrk="1" hangingPunct="1"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5335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2"/>
          <p:cNvSpPr txBox="1">
            <a:spLocks noChangeArrowheads="1"/>
          </p:cNvSpPr>
          <p:nvPr/>
        </p:nvSpPr>
        <p:spPr bwMode="auto">
          <a:xfrm>
            <a:off x="179388" y="260350"/>
            <a:ext cx="85693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Query plan we expected</a:t>
            </a: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 Full Collection Scan</a:t>
            </a:r>
          </a:p>
          <a:p>
            <a:pPr marL="514350" indent="-514350">
              <a:lnSpc>
                <a:spcPct val="120000"/>
              </a:lnSpc>
              <a:buAutoNum type="arabicPeriod"/>
              <a:defRPr/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totalKeysExamined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nReturned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totalDocsExamined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(Index worked!)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No Sort Stage (Already sorted by Index)</a:t>
            </a:r>
          </a:p>
        </p:txBody>
      </p:sp>
    </p:spTree>
    <p:custDataLst>
      <p:tags r:id="rId1"/>
    </p:custDataLst>
  </p:cSld>
  <p:clrMapOvr>
    <a:masterClrMapping/>
  </p:clrMapOvr>
  <p:transition advTm="652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2"/>
          <p:cNvSpPr txBox="1">
            <a:spLocks noChangeArrowheads="1"/>
          </p:cNvSpPr>
          <p:nvPr/>
        </p:nvSpPr>
        <p:spPr bwMode="auto">
          <a:xfrm>
            <a:off x="179388" y="260350"/>
            <a:ext cx="85693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find({ a : 1, b : 2}, {a : 1 , _id : 0} 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 find({a: {$ne : 3}}).sort({b : 1});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73338" y="2344738"/>
          <a:ext cx="3779837" cy="4452941"/>
        </p:xfrm>
        <a:graphic>
          <a:graphicData uri="http://schemas.openxmlformats.org/drawingml/2006/table">
            <a:tbl>
              <a:tblPr firstRow="1" firstCol="1" bandRow="1"/>
              <a:tblGrid>
                <a:gridCol w="1239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8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1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789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584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/>
          <p:cNvSpPr txBox="1">
            <a:spLocks noChangeArrowheads="1"/>
          </p:cNvSpPr>
          <p:nvPr/>
        </p:nvSpPr>
        <p:spPr bwMode="auto">
          <a:xfrm>
            <a:off x="207963" y="1341438"/>
            <a:ext cx="8280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0.Review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4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1.Concept of Index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2.Structure of </a:t>
            </a: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3.Usage of </a:t>
            </a: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4.Analyze Query Plan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1076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2"/>
          <p:cNvSpPr txBox="1">
            <a:spLocks noChangeArrowheads="1"/>
          </p:cNvSpPr>
          <p:nvPr/>
        </p:nvSpPr>
        <p:spPr bwMode="auto">
          <a:xfrm>
            <a:off x="179388" y="260350"/>
            <a:ext cx="85693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Summary</a:t>
            </a:r>
          </a:p>
          <a:p>
            <a:pPr eaLnBrk="1" hangingPunct="1"/>
            <a:endParaRPr lang="zh-CN" altLang="en-US" sz="4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Common Commands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explain()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Usage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How to read query plan</a:t>
            </a:r>
          </a:p>
          <a:p>
            <a:pPr marL="514350" indent="-514350">
              <a:lnSpc>
                <a:spcPct val="120000"/>
              </a:lnSpc>
              <a:buFontTx/>
              <a:buAutoNum type="arabicPeriod"/>
              <a:defRPr/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2"/>
          <p:cNvSpPr txBox="1">
            <a:spLocks noChangeArrowheads="1"/>
          </p:cNvSpPr>
          <p:nvPr/>
        </p:nvSpPr>
        <p:spPr bwMode="auto">
          <a:xfrm>
            <a:off x="3276600" y="2349500"/>
            <a:ext cx="37433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 &amp; A</a:t>
            </a:r>
          </a:p>
          <a:p>
            <a:pPr eaLnBrk="1" hangingPunct="1"/>
            <a:endParaRPr lang="zh-CN" altLang="en-US" sz="4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520" y="1628800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\\</a:t>
            </a:r>
            <a:r>
              <a:rPr lang="en-US" sz="5400" dirty="0" smtClean="0">
                <a:solidFill>
                  <a:schemeClr val="bg1"/>
                </a:solidFill>
              </a:rPr>
              <a:t>HUANGYE-3-W7\mg_ex</a:t>
            </a:r>
          </a:p>
          <a:p>
            <a:endParaRPr lang="en-US" sz="5400" dirty="0">
              <a:solidFill>
                <a:schemeClr val="bg1"/>
              </a:solidFill>
            </a:endParaRPr>
          </a:p>
          <a:p>
            <a:r>
              <a:rPr lang="en-US" sz="5400" dirty="0" smtClean="0">
                <a:solidFill>
                  <a:schemeClr val="bg1"/>
                </a:solidFill>
              </a:rPr>
              <a:t>CH</a:t>
            </a:r>
            <a:r>
              <a:rPr lang="en-US" altLang="zh-CN" sz="5400" dirty="0" smtClean="0">
                <a:solidFill>
                  <a:schemeClr val="bg1"/>
                </a:solidFill>
              </a:rPr>
              <a:t>3</a:t>
            </a:r>
            <a:r>
              <a:rPr lang="en-US" sz="5400" dirty="0" smtClean="0">
                <a:solidFill>
                  <a:schemeClr val="bg1"/>
                </a:solidFill>
              </a:rPr>
              <a:t>_exercise </a:t>
            </a:r>
            <a:r>
              <a:rPr lang="en-US" altLang="zh-CN" sz="5400" dirty="0" smtClean="0">
                <a:solidFill>
                  <a:schemeClr val="bg1"/>
                </a:solidFill>
              </a:rPr>
              <a:t>folder</a:t>
            </a:r>
            <a:r>
              <a:rPr lang="en-US" sz="54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504" y="188640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Exercise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179388" y="530225"/>
            <a:ext cx="5329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 is Index?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15900" y="1700808"/>
            <a:ext cx="43926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“</a:t>
            </a:r>
            <a:r>
              <a:rPr lang="en-US" altLang="zh-CN" sz="4000" dirty="0">
                <a:solidFill>
                  <a:schemeClr val="bg1"/>
                </a:solidFill>
              </a:rPr>
              <a:t>Indexes are designed to help the reader </a:t>
            </a:r>
            <a:r>
              <a:rPr lang="en-US" altLang="zh-CN" sz="4000" dirty="0">
                <a:solidFill>
                  <a:srgbClr val="FFC000"/>
                </a:solidFill>
              </a:rPr>
              <a:t>find</a:t>
            </a:r>
            <a:r>
              <a:rPr lang="en-US" altLang="zh-CN" sz="4000" dirty="0">
                <a:solidFill>
                  <a:schemeClr val="bg1"/>
                </a:solidFill>
              </a:rPr>
              <a:t> information quickly and easily.”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http://www.ayanetwork.com/aya/aya20089/csh/ga/Dictionary%20of%20Afro-American%20Slavery%20inside%20index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192"/>
            <a:ext cx="4185293" cy="649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437119"/>
      </p:ext>
    </p:extLst>
  </p:cSld>
  <p:clrMapOvr>
    <a:masterClrMapping/>
  </p:clrMapOvr>
  <p:transition advTm="647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179388" y="530225"/>
            <a:ext cx="5329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 is DB Index?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63513" y="1360488"/>
            <a:ext cx="87852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database index is a data structure that improves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the speed of data retrieval operations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on a database table. Quickly locate data without having to search every row.</a:t>
            </a:r>
          </a:p>
        </p:txBody>
      </p:sp>
    </p:spTree>
    <p:custDataLst>
      <p:tags r:id="rId1"/>
    </p:custDataLst>
  </p:cSld>
  <p:clrMapOvr>
    <a:masterClrMapping/>
  </p:clrMapOvr>
  <p:transition advTm="647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179388" y="530225"/>
            <a:ext cx="5329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Index in RDBMS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63513" y="1360488"/>
            <a:ext cx="8785225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Which column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should be indexed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More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indexes,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more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performance?</a:t>
            </a:r>
          </a:p>
          <a:p>
            <a:pPr eaLnBrk="1" hangingPunct="1">
              <a:lnSpc>
                <a:spcPct val="120000"/>
              </a:lnSpc>
            </a:pP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207963" y="1341438"/>
            <a:ext cx="8280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0.Review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1.Concept of Index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4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2.Structure of </a:t>
            </a:r>
            <a:r>
              <a:rPr lang="en-US" altLang="zh-CN" sz="44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4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3.Usage of </a:t>
            </a: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4.Analyze Query Plan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964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23.6|4.5|3.8|3.3|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23.6|4.5|3.8|3.3|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0.5|0|13.6|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|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0.7|0.6|0.9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1|4.5|4.8|4.1|6.2|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157258293</TotalTime>
  <Pages>0</Pages>
  <Words>1943</Words>
  <Characters>0</Characters>
  <Application>Microsoft Office PowerPoint</Application>
  <DocSecurity>0</DocSecurity>
  <PresentationFormat>全屏显示(4:3)</PresentationFormat>
  <Lines>0</Lines>
  <Paragraphs>878</Paragraphs>
  <Slides>52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默认设计模板</vt:lpstr>
      <vt:lpstr>  3.MongoDB Index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creator>beifeng.xy</dc:creator>
  <cp:lastModifiedBy>yellowb</cp:lastModifiedBy>
  <cp:revision>257</cp:revision>
  <cp:lastPrinted>1899-12-30T00:00:00Z</cp:lastPrinted>
  <dcterms:created xsi:type="dcterms:W3CDTF">2011-04-14T14:51:18Z</dcterms:created>
  <dcterms:modified xsi:type="dcterms:W3CDTF">2016-07-31T14:08:45Z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