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375" r:id="rId3"/>
    <p:sldId id="376" r:id="rId4"/>
    <p:sldId id="377" r:id="rId5"/>
    <p:sldId id="396" r:id="rId6"/>
    <p:sldId id="397" r:id="rId7"/>
    <p:sldId id="378" r:id="rId8"/>
    <p:sldId id="380" r:id="rId9"/>
    <p:sldId id="370" r:id="rId10"/>
    <p:sldId id="384" r:id="rId11"/>
    <p:sldId id="401" r:id="rId12"/>
    <p:sldId id="382" r:id="rId13"/>
    <p:sldId id="386" r:id="rId14"/>
    <p:sldId id="399" r:id="rId15"/>
    <p:sldId id="387" r:id="rId16"/>
    <p:sldId id="400" r:id="rId17"/>
    <p:sldId id="398" r:id="rId18"/>
    <p:sldId id="414" r:id="rId19"/>
    <p:sldId id="408" r:id="rId20"/>
    <p:sldId id="409" r:id="rId21"/>
    <p:sldId id="410" r:id="rId22"/>
    <p:sldId id="411" r:id="rId23"/>
    <p:sldId id="412" r:id="rId24"/>
    <p:sldId id="415" r:id="rId25"/>
    <p:sldId id="381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00CC66"/>
    <a:srgbClr val="E5B8B7"/>
    <a:srgbClr val="00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68" autoAdjust="0"/>
  </p:normalViewPr>
  <p:slideViewPr>
    <p:cSldViewPr>
      <p:cViewPr varScale="1">
        <p:scale>
          <a:sx n="103" d="100"/>
          <a:sy n="103" d="100"/>
        </p:scale>
        <p:origin x="1854" y="114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0AEA1CC-BF32-4DB4-86FA-60F9BCA8D303}" type="datetimeFigureOut">
              <a:rPr lang="en-US"/>
              <a:pPr>
                <a:defRPr/>
              </a:pPr>
              <a:t>7/26/2016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BCCCBE-2021-464A-8436-96F8D0BDF1C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09F032-60BC-4A14-95AA-A4B357657E55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482B5B-E37A-4B4E-85C0-982D3BE22B3D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6B63A3-92B8-414C-A1F3-8E937C2E0D63}" type="slidenum">
              <a:rPr lang="en-US" altLang="zh-CN"/>
              <a:pPr eaLnBrk="1" hangingPunct="1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80CF2-A9CA-40DE-84D2-4284111B3ED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258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9F3444-2140-4C28-A771-8F5314CB67E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0079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8CD29A-34E9-4682-9F78-FD579E7FC3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4387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2F220B-6B6A-4175-A0AA-71D41420F8B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0982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50C8C-261A-487A-93C3-7626C40DF25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527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D61A3D-220C-4942-B32C-4B6D3794384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5326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B28554-69FA-4AB5-A96B-830DB4C5EAA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520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A315B-B57A-4125-9FBD-06D42ED459E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802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9608A-F684-4690-AF47-6BBC686FDF8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4957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D8944-A7C3-4D1F-B3C2-3D5A2C095C5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054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0E7B30-9AC8-4D72-8B87-9C449EC0769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93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956427-9C40-4AD8-B81A-CAEC87B2F323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2708275"/>
            <a:ext cx="7845425" cy="360045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7200" dirty="0">
                <a:solidFill>
                  <a:schemeClr val="bg1"/>
                </a:solidFill>
                <a:ea typeface="微软雅黑" panose="020B0503020204020204" pitchFamily="34" charset="-122"/>
              </a:rPr>
              <a:t>4.Data Modeling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2051" name="Picture 2" descr="C:\Users\zhangjo5\Downloads\9c570685d8ae44f7a3feb876fa241c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341438"/>
            <a:ext cx="58483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179388" y="404813"/>
            <a:ext cx="89646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Embedded Data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636838"/>
            <a:ext cx="4424362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838" y="2636838"/>
            <a:ext cx="434816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684213" y="1628775"/>
            <a:ext cx="28082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one-one</a:t>
            </a:r>
          </a:p>
        </p:txBody>
      </p:sp>
      <p:sp>
        <p:nvSpPr>
          <p:cNvPr id="14342" name="TextBox 6"/>
          <p:cNvSpPr txBox="1">
            <a:spLocks noChangeArrowheads="1"/>
          </p:cNvSpPr>
          <p:nvPr/>
        </p:nvSpPr>
        <p:spPr bwMode="auto">
          <a:xfrm>
            <a:off x="4795839" y="1628775"/>
            <a:ext cx="40243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one-many</a:t>
            </a:r>
          </a:p>
        </p:txBody>
      </p:sp>
      <p:sp>
        <p:nvSpPr>
          <p:cNvPr id="7" name="Rectangle 6"/>
          <p:cNvSpPr/>
          <p:nvPr/>
        </p:nvSpPr>
        <p:spPr>
          <a:xfrm>
            <a:off x="468313" y="3500438"/>
            <a:ext cx="4032250" cy="1657350"/>
          </a:xfrm>
          <a:prstGeom prst="rect">
            <a:avLst/>
          </a:prstGeom>
          <a:noFill/>
          <a:ln w="38100">
            <a:solidFill>
              <a:srgbClr val="FF33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3800" y="3357563"/>
            <a:ext cx="4032250" cy="3024187"/>
          </a:xfrm>
          <a:prstGeom prst="rect">
            <a:avLst/>
          </a:prstGeom>
          <a:noFill/>
          <a:ln w="38100">
            <a:solidFill>
              <a:srgbClr val="FF33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14342" grpId="0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179388" y="404813"/>
            <a:ext cx="79930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Embedded Data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171883" y="1235075"/>
            <a:ext cx="860425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 requests 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 to MongoDB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 read performance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but be careful the document grows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 handles </a:t>
            </a:r>
            <a:r>
              <a:rPr lang="en-US" altLang="zh-CN" sz="3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consistency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Scenario 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one-one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one-many, needs high read performance.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179388" y="404813"/>
            <a:ext cx="79930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2.References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205038"/>
            <a:ext cx="73152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67826" y="1556792"/>
            <a:ext cx="89002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 document keeps a reference points to another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2"/>
          <p:cNvSpPr txBox="1">
            <a:spLocks noChangeArrowheads="1"/>
          </p:cNvSpPr>
          <p:nvPr/>
        </p:nvSpPr>
        <p:spPr bwMode="auto">
          <a:xfrm>
            <a:off x="3448" y="58322"/>
            <a:ext cx="89646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References </a:t>
            </a:r>
            <a:r>
              <a:rPr lang="en-US" altLang="zh-CN" sz="4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Sample:one-many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is </a:t>
            </a:r>
            <a:r>
              <a:rPr lang="en-US" altLang="zh-CN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Embedded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data: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196975"/>
            <a:ext cx="4822825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51050" y="1268413"/>
            <a:ext cx="4392613" cy="2592387"/>
          </a:xfrm>
          <a:prstGeom prst="rect">
            <a:avLst/>
          </a:prstGeom>
          <a:noFill/>
          <a:ln w="38100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1050" y="4005263"/>
            <a:ext cx="4392613" cy="2592387"/>
          </a:xfrm>
          <a:prstGeom prst="rect">
            <a:avLst/>
          </a:prstGeom>
          <a:noFill/>
          <a:ln w="38100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019925" y="1268413"/>
            <a:ext cx="1873250" cy="865187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Book1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Oval 7"/>
          <p:cNvSpPr/>
          <p:nvPr/>
        </p:nvSpPr>
        <p:spPr>
          <a:xfrm>
            <a:off x="6948488" y="5805488"/>
            <a:ext cx="1871662" cy="86360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Book2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68538" y="2565400"/>
            <a:ext cx="3014662" cy="10795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68538" y="5300663"/>
            <a:ext cx="3014662" cy="108108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48488" y="3429000"/>
            <a:ext cx="1871662" cy="8636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publisher</a:t>
            </a: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6443663" y="1700213"/>
            <a:ext cx="576262" cy="730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 flipH="1">
            <a:off x="6443663" y="6237288"/>
            <a:ext cx="504825" cy="1444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9" idx="3"/>
          </p:cNvCxnSpPr>
          <p:nvPr/>
        </p:nvCxnSpPr>
        <p:spPr>
          <a:xfrm flipH="1" flipV="1">
            <a:off x="5283200" y="3105150"/>
            <a:ext cx="1665288" cy="755650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0" idx="3"/>
          </p:cNvCxnSpPr>
          <p:nvPr/>
        </p:nvCxnSpPr>
        <p:spPr>
          <a:xfrm flipH="1">
            <a:off x="5283200" y="3860800"/>
            <a:ext cx="1665288" cy="1981200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25538"/>
            <a:ext cx="4679950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71550" y="2565400"/>
            <a:ext cx="4464050" cy="1800225"/>
          </a:xfrm>
          <a:prstGeom prst="rect">
            <a:avLst/>
          </a:prstGeom>
          <a:noFill/>
          <a:ln w="38100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1550" y="4508500"/>
            <a:ext cx="4464050" cy="1873250"/>
          </a:xfrm>
          <a:prstGeom prst="rect">
            <a:avLst/>
          </a:prstGeom>
          <a:noFill/>
          <a:ln w="38100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88124" y="3068638"/>
            <a:ext cx="1872307" cy="576262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Book1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Oval 7"/>
          <p:cNvSpPr/>
          <p:nvPr/>
        </p:nvSpPr>
        <p:spPr>
          <a:xfrm>
            <a:off x="6300788" y="5300663"/>
            <a:ext cx="1871612" cy="576262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Book2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Straight Arrow Connector 8"/>
          <p:cNvCxnSpPr>
            <a:stCxn id="8" idx="2"/>
            <a:endCxn id="6" idx="3"/>
          </p:cNvCxnSpPr>
          <p:nvPr/>
        </p:nvCxnSpPr>
        <p:spPr>
          <a:xfrm flipH="1" flipV="1">
            <a:off x="5435600" y="5445125"/>
            <a:ext cx="865188" cy="1436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5" idx="3"/>
          </p:cNvCxnSpPr>
          <p:nvPr/>
        </p:nvCxnSpPr>
        <p:spPr>
          <a:xfrm flipH="1">
            <a:off x="5435600" y="3356769"/>
            <a:ext cx="1152524" cy="1087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084888" y="1196975"/>
            <a:ext cx="2591568" cy="728663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publisher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71550" y="1196975"/>
            <a:ext cx="3455988" cy="12954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9" name="Straight Arrow Connector 18"/>
          <p:cNvCxnSpPr>
            <a:stCxn id="17" idx="2"/>
            <a:endCxn id="18" idx="3"/>
          </p:cNvCxnSpPr>
          <p:nvPr/>
        </p:nvCxnSpPr>
        <p:spPr>
          <a:xfrm flipH="1">
            <a:off x="4427538" y="1561307"/>
            <a:ext cx="1657350" cy="28336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16013" y="1989138"/>
            <a:ext cx="2951162" cy="287337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3" name="Curved Connector 22"/>
          <p:cNvCxnSpPr>
            <a:stCxn id="22" idx="1"/>
            <a:endCxn id="5" idx="1"/>
          </p:cNvCxnSpPr>
          <p:nvPr/>
        </p:nvCxnSpPr>
        <p:spPr>
          <a:xfrm rot="10800000" flipV="1">
            <a:off x="971550" y="2133600"/>
            <a:ext cx="144463" cy="1331913"/>
          </a:xfrm>
          <a:prstGeom prst="curvedConnector3">
            <a:avLst>
              <a:gd name="adj1" fmla="val 648075"/>
            </a:avLst>
          </a:prstGeom>
          <a:ln w="28575">
            <a:solidFill>
              <a:srgbClr val="FFC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2" idx="1"/>
            <a:endCxn id="6" idx="1"/>
          </p:cNvCxnSpPr>
          <p:nvPr/>
        </p:nvCxnSpPr>
        <p:spPr>
          <a:xfrm rot="10800000" flipV="1">
            <a:off x="971550" y="2133600"/>
            <a:ext cx="144463" cy="3311525"/>
          </a:xfrm>
          <a:prstGeom prst="curvedConnector3">
            <a:avLst>
              <a:gd name="adj1" fmla="val 564217"/>
            </a:avLst>
          </a:prstGeom>
          <a:ln w="28575">
            <a:solidFill>
              <a:srgbClr val="FFC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0" y="-70514"/>
            <a:ext cx="89646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References Sample: one-many</a:t>
            </a:r>
          </a:p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is </a:t>
            </a:r>
            <a:r>
              <a:rPr lang="en-US" altLang="zh-CN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References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(publisher point to books)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7" grpId="0" animBg="1"/>
      <p:bldP spid="18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25538"/>
            <a:ext cx="4105275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79388" y="6237288"/>
            <a:ext cx="89646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 about it: which model is better?</a:t>
            </a:r>
            <a:endParaRPr lang="zh-CN" altLang="en-US" sz="28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3" y="2492375"/>
            <a:ext cx="3887787" cy="1728788"/>
          </a:xfrm>
          <a:prstGeom prst="rect">
            <a:avLst/>
          </a:prstGeom>
          <a:noFill/>
          <a:ln w="38100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7088" y="4437063"/>
            <a:ext cx="3960812" cy="1728787"/>
          </a:xfrm>
          <a:prstGeom prst="rect">
            <a:avLst/>
          </a:prstGeom>
          <a:noFill/>
          <a:ln w="38100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11863" y="2924175"/>
            <a:ext cx="1800497" cy="576263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book1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156324" y="5229225"/>
            <a:ext cx="1800051" cy="576263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book2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Straight Arrow Connector 11"/>
          <p:cNvCxnSpPr>
            <a:stCxn id="10" idx="2"/>
            <a:endCxn id="8" idx="3"/>
          </p:cNvCxnSpPr>
          <p:nvPr/>
        </p:nvCxnSpPr>
        <p:spPr>
          <a:xfrm flipH="1">
            <a:off x="4787900" y="3212307"/>
            <a:ext cx="1223963" cy="1444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  <a:endCxn id="9" idx="3"/>
          </p:cNvCxnSpPr>
          <p:nvPr/>
        </p:nvCxnSpPr>
        <p:spPr>
          <a:xfrm flipH="1" flipV="1">
            <a:off x="4787900" y="5301457"/>
            <a:ext cx="1368424" cy="2159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651500" y="1196975"/>
            <a:ext cx="2520900" cy="6477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publisher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4140200" y="1520825"/>
            <a:ext cx="1511300" cy="28733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71550" y="3860800"/>
            <a:ext cx="2087563" cy="215900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27088" y="1196975"/>
            <a:ext cx="3384550" cy="1152525"/>
          </a:xfrm>
          <a:prstGeom prst="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6" name="Curved Connector 25"/>
          <p:cNvCxnSpPr>
            <a:stCxn id="22" idx="1"/>
            <a:endCxn id="24" idx="1"/>
          </p:cNvCxnSpPr>
          <p:nvPr/>
        </p:nvCxnSpPr>
        <p:spPr>
          <a:xfrm rot="10800000">
            <a:off x="827088" y="1773238"/>
            <a:ext cx="144462" cy="2195512"/>
          </a:xfrm>
          <a:prstGeom prst="curvedConnector3">
            <a:avLst>
              <a:gd name="adj1" fmla="val 558227"/>
            </a:avLst>
          </a:prstGeom>
          <a:ln w="28575">
            <a:solidFill>
              <a:srgbClr val="FFC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71550" y="5805488"/>
            <a:ext cx="2087563" cy="215900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1" name="Curved Connector 30"/>
          <p:cNvCxnSpPr>
            <a:stCxn id="30" idx="1"/>
            <a:endCxn id="24" idx="1"/>
          </p:cNvCxnSpPr>
          <p:nvPr/>
        </p:nvCxnSpPr>
        <p:spPr>
          <a:xfrm rot="10800000">
            <a:off x="827088" y="1773238"/>
            <a:ext cx="144462" cy="4140200"/>
          </a:xfrm>
          <a:prstGeom prst="curvedConnector3">
            <a:avLst>
              <a:gd name="adj1" fmla="val 492338"/>
            </a:avLst>
          </a:prstGeom>
          <a:ln w="28575">
            <a:solidFill>
              <a:srgbClr val="FFC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0" y="-70514"/>
            <a:ext cx="89646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References Sample: one-many</a:t>
            </a:r>
          </a:p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is </a:t>
            </a:r>
            <a:r>
              <a:rPr lang="en-US" altLang="zh-CN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References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(book point to publisher)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9" grpId="0" animBg="1"/>
      <p:bldP spid="10" grpId="0" animBg="1"/>
      <p:bldP spid="11" grpId="0" animBg="1"/>
      <p:bldP spid="19" grpId="0" animBg="1"/>
      <p:bldP spid="22" grpId="0" animBg="1"/>
      <p:bldP spid="24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179388" y="404813"/>
            <a:ext cx="79930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2.References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107950" y="1268413"/>
            <a:ext cx="860425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flexible than embedded data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 storage space, but more requests sent to MongoDB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handles </a:t>
            </a:r>
            <a:r>
              <a:rPr lang="en-US" altLang="zh-CN" sz="3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consistency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Scenario: complex many-many relation, not allow large Duplicated data(space limited)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2"/>
          <p:cNvSpPr txBox="1">
            <a:spLocks noChangeArrowheads="1"/>
          </p:cNvSpPr>
          <p:nvPr/>
        </p:nvSpPr>
        <p:spPr bwMode="auto">
          <a:xfrm>
            <a:off x="179388" y="188913"/>
            <a:ext cx="89646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Embedded or Reference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50381" y="1019175"/>
            <a:ext cx="860425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 sense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/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Consider Embedded first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Embedded not match your Requirement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consider Reference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9552" y="1628800"/>
            <a:ext cx="828040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/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chemeClr val="bg1"/>
                </a:solidFill>
              </a:rPr>
              <a:t>Data Modeling</a:t>
            </a:r>
            <a:r>
              <a:rPr lang="zh-CN" altLang="en-US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>
                <a:solidFill>
                  <a:schemeClr val="bg1"/>
                </a:solidFill>
              </a:rPr>
              <a:t>Concept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chemeClr val="bg1"/>
                </a:solidFill>
              </a:rPr>
              <a:t>Date Modeling in MongoDB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4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2"/>
          <p:cNvSpPr txBox="1">
            <a:spLocks noChangeArrowheads="1"/>
          </p:cNvSpPr>
          <p:nvPr/>
        </p:nvSpPr>
        <p:spPr bwMode="auto">
          <a:xfrm>
            <a:off x="179512" y="260648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Modeling Samples</a:t>
            </a:r>
          </a:p>
        </p:txBody>
      </p:sp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179512" y="1268760"/>
            <a:ext cx="9144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consistency focused modeling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Monetary Data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Modeling</a:t>
            </a:r>
            <a:endParaRPr lang="en-US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9552" y="1628800"/>
            <a:ext cx="828040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/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4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Modeling</a:t>
            </a:r>
            <a:r>
              <a:rPr lang="zh-CN" altLang="en-US" sz="4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Concept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chemeClr val="bg1"/>
                </a:solidFill>
              </a:rPr>
              <a:t>Date Modeling in MongoDB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chemeClr val="bg1"/>
                </a:solidFill>
              </a:rPr>
              <a:t>Samples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"/>
          <p:cNvSpPr txBox="1">
            <a:spLocks noChangeArrowheads="1"/>
          </p:cNvSpPr>
          <p:nvPr/>
        </p:nvSpPr>
        <p:spPr bwMode="auto">
          <a:xfrm>
            <a:off x="107504" y="116632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consistency focused 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0" y="980728"/>
            <a:ext cx="91440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those </a:t>
            </a:r>
            <a:r>
              <a:rPr lang="en-US" altLang="zh-CN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fields should be updated at the same time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better to put them into one Document to ensure all of them are updated /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unupdated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Example: </a:t>
            </a:r>
          </a:p>
          <a:p>
            <a:pPr eaLnBrk="1" hangingPunct="1"/>
            <a:endParaRPr lang="en-US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Library(Borrow books) ,we need to maintain: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buAutoNum type="arabicParenBoth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Available amount of a book</a:t>
            </a:r>
          </a:p>
          <a:p>
            <a:pPr marL="457200" indent="-457200" eaLnBrk="1" hangingPunct="1">
              <a:buAutoNum type="arabicParenBoth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List of Borrowers of a book</a:t>
            </a: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914400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86300"/>
            <a:ext cx="91440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9750" y="3357563"/>
            <a:ext cx="8353425" cy="863600"/>
          </a:xfrm>
          <a:prstGeom prst="rect">
            <a:avLst/>
          </a:prstGeom>
          <a:noFill/>
          <a:ln w="38100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24075" y="5589588"/>
            <a:ext cx="1655763" cy="647700"/>
          </a:xfrm>
          <a:prstGeom prst="rect">
            <a:avLst/>
          </a:prstGeom>
          <a:noFill/>
          <a:ln w="38100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0" y="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consistency focused 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2"/>
          <p:cNvSpPr txBox="1">
            <a:spLocks noChangeArrowheads="1"/>
          </p:cNvSpPr>
          <p:nvPr/>
        </p:nvSpPr>
        <p:spPr bwMode="auto">
          <a:xfrm>
            <a:off x="0" y="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Monetary Data</a:t>
            </a:r>
            <a:endParaRPr lang="en-US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8" name="TextBox 4"/>
          <p:cNvSpPr txBox="1">
            <a:spLocks noChangeArrowheads="1"/>
          </p:cNvSpPr>
          <p:nvPr/>
        </p:nvSpPr>
        <p:spPr bwMode="auto">
          <a:xfrm>
            <a:off x="0" y="620713"/>
            <a:ext cx="9144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Exact Precision</a:t>
            </a: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 attention to money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Don’t use </a:t>
            </a:r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Float/Double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store money, because they are </a:t>
            </a:r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precise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960898"/>
              </p:ext>
            </p:extLst>
          </p:nvPr>
        </p:nvGraphicFramePr>
        <p:xfrm>
          <a:off x="4679504" y="3501008"/>
          <a:ext cx="2973074" cy="864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6" name="Equation" r:id="rId3" imgW="660113" imgH="253890" progId="Equation.3">
                  <p:embed/>
                </p:oleObj>
              </mc:Choice>
              <mc:Fallback>
                <p:oleObj name="Equation" r:id="rId3" imgW="660113" imgH="2538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504" y="3501008"/>
                        <a:ext cx="2973074" cy="864071"/>
                      </a:xfrm>
                      <a:prstGeom prst="rect">
                        <a:avLst/>
                      </a:prstGeom>
                      <a:solidFill>
                        <a:srgbClr val="008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796" y="2274272"/>
            <a:ext cx="3672408" cy="1008112"/>
          </a:xfrm>
          <a:prstGeom prst="rect">
            <a:avLst/>
          </a:prstGeom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505" y="3525754"/>
            <a:ext cx="91440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(Int64) to store it:</a:t>
            </a: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Based on the </a:t>
            </a:r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smallest unit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currency.</a:t>
            </a: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Sample:  the smallest unit of USD is Cent, 1 Dollar = 100 Cent</a:t>
            </a: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 </a:t>
            </a:r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50.23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dollar as </a:t>
            </a:r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5023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Cent (50.23 * 100)</a:t>
            </a: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2"/>
          <p:cNvSpPr txBox="1">
            <a:spLocks noChangeArrowheads="1"/>
          </p:cNvSpPr>
          <p:nvPr/>
        </p:nvSpPr>
        <p:spPr bwMode="auto">
          <a:xfrm>
            <a:off x="0" y="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4819" name="TextBox 4"/>
          <p:cNvSpPr txBox="1">
            <a:spLocks noChangeArrowheads="1"/>
          </p:cNvSpPr>
          <p:nvPr/>
        </p:nvSpPr>
        <p:spPr bwMode="auto">
          <a:xfrm>
            <a:off x="0" y="1268413"/>
            <a:ext cx="9144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Modeling concept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Modeling Embedded, References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Modeling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Samples</a:t>
            </a:r>
            <a:endParaRPr lang="en-US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"/>
          <p:cNvSpPr txBox="1">
            <a:spLocks noChangeArrowheads="1"/>
          </p:cNvSpPr>
          <p:nvPr/>
        </p:nvSpPr>
        <p:spPr bwMode="auto">
          <a:xfrm>
            <a:off x="107504" y="188640"/>
            <a:ext cx="8928992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</a:p>
          <a:p>
            <a:pPr lvl="0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 about this:</a:t>
            </a:r>
          </a:p>
          <a:p>
            <a:pPr lvl="0" eaLnBrk="1" hangingPunct="1">
              <a:lnSpc>
                <a:spcPct val="120000"/>
              </a:lnSpc>
            </a:pPr>
            <a:endParaRPr lang="en-US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model many-many relationship? Suppose :</a:t>
            </a:r>
          </a:p>
          <a:p>
            <a:pPr lvl="0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(1)There are some students &amp; teachers</a:t>
            </a:r>
          </a:p>
          <a:p>
            <a:pPr lvl="0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(2)One student can applied courses from multiple teachers.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(3)One teacher can teach multiple students.</a:t>
            </a:r>
          </a:p>
          <a:p>
            <a:pPr eaLnBrk="1" hangingPunct="1">
              <a:lnSpc>
                <a:spcPct val="120000"/>
              </a:lnSpc>
            </a:pPr>
            <a:endParaRPr lang="en-US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your design?</a:t>
            </a:r>
          </a:p>
          <a:p>
            <a:pPr lvl="0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39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2"/>
          <p:cNvSpPr txBox="1">
            <a:spLocks noChangeArrowheads="1"/>
          </p:cNvSpPr>
          <p:nvPr/>
        </p:nvSpPr>
        <p:spPr bwMode="auto">
          <a:xfrm>
            <a:off x="1331640" y="2348880"/>
            <a:ext cx="6335713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</a:p>
          <a:p>
            <a:pPr algn="ctr" eaLnBrk="1" hangingPunct="1"/>
            <a:endParaRPr lang="en-US" altLang="zh-CN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2"/>
          <p:cNvSpPr txBox="1">
            <a:spLocks noChangeArrowheads="1"/>
          </p:cNvSpPr>
          <p:nvPr/>
        </p:nvSpPr>
        <p:spPr bwMode="auto">
          <a:xfrm>
            <a:off x="179388" y="530225"/>
            <a:ext cx="82089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Model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RDBMS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6147" name="Picture 2" descr="C:\Users\SHENCL\Desktop\rdb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844675"/>
            <a:ext cx="8639175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Oval 21"/>
          <p:cNvSpPr/>
          <p:nvPr/>
        </p:nvSpPr>
        <p:spPr>
          <a:xfrm>
            <a:off x="3779838" y="5661025"/>
            <a:ext cx="1871662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post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4716463" y="4724400"/>
            <a:ext cx="0" cy="936625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66469" y="5607196"/>
            <a:ext cx="2305050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Comment</a:t>
            </a:r>
            <a:endParaRPr lang="zh-CN" altLang="en-US" sz="2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Straight Arrow Connector 26"/>
          <p:cNvCxnSpPr>
            <a:stCxn id="26" idx="0"/>
          </p:cNvCxnSpPr>
          <p:nvPr/>
        </p:nvCxnSpPr>
        <p:spPr>
          <a:xfrm flipV="1">
            <a:off x="1618994" y="4670572"/>
            <a:ext cx="215900" cy="936624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948488" y="5445125"/>
            <a:ext cx="1871662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3600" dirty="0">
                <a:latin typeface="微软雅黑" pitchFamily="34" charset="-122"/>
                <a:ea typeface="微软雅黑" pitchFamily="34" charset="-122"/>
              </a:rPr>
              <a:t>tag</a:t>
            </a:r>
          </a:p>
        </p:txBody>
      </p:sp>
      <p:cxnSp>
        <p:nvCxnSpPr>
          <p:cNvPr id="29" name="Straight Arrow Connector 28"/>
          <p:cNvCxnSpPr>
            <a:stCxn id="28" idx="0"/>
          </p:cNvCxnSpPr>
          <p:nvPr/>
        </p:nvCxnSpPr>
        <p:spPr>
          <a:xfrm flipV="1">
            <a:off x="7885113" y="3933825"/>
            <a:ext cx="0" cy="151130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2" idx="2"/>
            <a:endCxn id="26" idx="6"/>
          </p:cNvCxnSpPr>
          <p:nvPr/>
        </p:nvCxnSpPr>
        <p:spPr>
          <a:xfrm rot="10800000">
            <a:off x="2771520" y="6038997"/>
            <a:ext cx="1008319" cy="53829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2" idx="6"/>
            <a:endCxn id="28" idx="2"/>
          </p:cNvCxnSpPr>
          <p:nvPr/>
        </p:nvCxnSpPr>
        <p:spPr>
          <a:xfrm flipV="1">
            <a:off x="5651500" y="5876925"/>
            <a:ext cx="1296988" cy="215900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2"/>
          <p:cNvSpPr txBox="1">
            <a:spLocks noChangeArrowheads="1"/>
          </p:cNvSpPr>
          <p:nvPr/>
        </p:nvSpPr>
        <p:spPr bwMode="auto">
          <a:xfrm>
            <a:off x="179388" y="404813"/>
            <a:ext cx="79930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Model</a:t>
            </a:r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196975"/>
            <a:ext cx="3327400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5"/>
          <p:cNvSpPr/>
          <p:nvPr/>
        </p:nvSpPr>
        <p:spPr>
          <a:xfrm>
            <a:off x="6516688" y="1196975"/>
            <a:ext cx="1871662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Post</a:t>
            </a:r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>
            <a:off x="4572000" y="1628775"/>
            <a:ext cx="1944688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372225" y="2349500"/>
            <a:ext cx="1871663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Tag</a:t>
            </a:r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4643438" y="2781300"/>
            <a:ext cx="1728787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8184" y="4437063"/>
            <a:ext cx="2664296" cy="863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atin typeface="微软雅黑" pitchFamily="34" charset="-122"/>
                <a:ea typeface="微软雅黑" pitchFamily="34" charset="-122"/>
              </a:rPr>
              <a:t>Comment</a:t>
            </a:r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>
            <a:off x="4716464" y="4868863"/>
            <a:ext cx="1511720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195513" y="2636838"/>
            <a:ext cx="2447925" cy="287337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24075" y="3141663"/>
            <a:ext cx="2663825" cy="331152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5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"/>
          <p:cNvSpPr txBox="1">
            <a:spLocks noChangeArrowheads="1"/>
          </p:cNvSpPr>
          <p:nvPr/>
        </p:nvSpPr>
        <p:spPr bwMode="auto">
          <a:xfrm>
            <a:off x="179388" y="404813"/>
            <a:ext cx="79930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RDBMS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MongoDB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TextBox 2"/>
          <p:cNvSpPr txBox="1">
            <a:spLocks noChangeArrowheads="1"/>
          </p:cNvSpPr>
          <p:nvPr/>
        </p:nvSpPr>
        <p:spPr bwMode="auto">
          <a:xfrm>
            <a:off x="4788024" y="1988840"/>
            <a:ext cx="4176464" cy="181588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571500" indent="-571500"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1.Document Structure</a:t>
            </a:r>
          </a:p>
          <a:p>
            <a:pPr marL="571500" indent="-571500"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2.Single Document transaction</a:t>
            </a:r>
          </a:p>
          <a:p>
            <a:pPr marL="571500" indent="-571500"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3.No Joint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79512" y="1988840"/>
            <a:ext cx="3816424" cy="181588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1003">
            <a:schemeClr val="dk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571500" indent="-571500"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1.Flat Table Structure</a:t>
            </a:r>
          </a:p>
          <a:p>
            <a:pPr marL="571500" indent="-571500"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2.Cross-record transaction</a:t>
            </a:r>
          </a:p>
          <a:p>
            <a:pPr marL="571500" indent="-571500"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3.Table Joint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/>
          <p:cNvSpPr txBox="1">
            <a:spLocks noChangeArrowheads="1"/>
          </p:cNvSpPr>
          <p:nvPr/>
        </p:nvSpPr>
        <p:spPr bwMode="auto">
          <a:xfrm>
            <a:off x="179388" y="404813"/>
            <a:ext cx="885710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Advantages of Doc. Model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0" y="980728"/>
            <a:ext cx="9144000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Locality, High Read/Write performance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Joint, High Scalability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Schemaless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Flexibility, easy to maintain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Easy for human to understand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"/>
          <p:cNvSpPr txBox="1">
            <a:spLocks noChangeArrowheads="1"/>
          </p:cNvSpPr>
          <p:nvPr/>
        </p:nvSpPr>
        <p:spPr bwMode="auto">
          <a:xfrm>
            <a:off x="179388" y="404813"/>
            <a:ext cx="79930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Consideration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179388" y="1235075"/>
            <a:ext cx="860425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 Business Requirement?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consistency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</a:t>
            </a:r>
          </a:p>
          <a:p>
            <a:pPr marL="0" indent="0"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9552" y="1628800"/>
            <a:ext cx="828040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/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Modeling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Concept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4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 Modeling in MongoDB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chemeClr val="bg1"/>
                </a:solidFill>
              </a:rPr>
              <a:t>Samples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420938"/>
            <a:ext cx="7077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179388" y="404813"/>
            <a:ext cx="79930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1.Embedded Data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84213" y="1557338"/>
            <a:ext cx="6366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 related data into one Document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157263229</TotalTime>
  <Pages>0</Pages>
  <Words>391</Words>
  <Characters>0</Characters>
  <Application>Microsoft Office PowerPoint</Application>
  <DocSecurity>0</DocSecurity>
  <PresentationFormat>On-screen Show (4:3)</PresentationFormat>
  <Lines>0</Lines>
  <Paragraphs>132</Paragraphs>
  <Slides>25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Wingdings</vt:lpstr>
      <vt:lpstr>默认设计模板</vt:lpstr>
      <vt:lpstr>Equation</vt:lpstr>
      <vt:lpstr>  4.Data Modeling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creator>beifeng.xy</dc:creator>
  <cp:lastModifiedBy>YELLOW HUANG (IRIS-ISD-OOCLL/ZHA)</cp:lastModifiedBy>
  <cp:revision>808</cp:revision>
  <cp:lastPrinted>1899-12-30T00:00:00Z</cp:lastPrinted>
  <dcterms:created xsi:type="dcterms:W3CDTF">2011-04-14T14:51:18Z</dcterms:created>
  <dcterms:modified xsi:type="dcterms:W3CDTF">2016-07-26T09:32:55Z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