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371" r:id="rId3"/>
    <p:sldId id="324" r:id="rId4"/>
    <p:sldId id="372" r:id="rId5"/>
    <p:sldId id="373" r:id="rId6"/>
    <p:sldId id="374" r:id="rId7"/>
    <p:sldId id="376" r:id="rId8"/>
    <p:sldId id="375" r:id="rId9"/>
    <p:sldId id="381" r:id="rId10"/>
    <p:sldId id="377" r:id="rId11"/>
    <p:sldId id="378" r:id="rId12"/>
    <p:sldId id="379" r:id="rId13"/>
    <p:sldId id="387" r:id="rId14"/>
    <p:sldId id="386" r:id="rId15"/>
    <p:sldId id="382" r:id="rId16"/>
    <p:sldId id="383" r:id="rId17"/>
    <p:sldId id="369" r:id="rId18"/>
    <p:sldId id="385" r:id="rId19"/>
    <p:sldId id="370" r:id="rId20"/>
    <p:sldId id="388" r:id="rId21"/>
    <p:sldId id="384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9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3300"/>
    <a:srgbClr val="0066FF"/>
    <a:srgbClr val="00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5048" autoAdjust="0"/>
  </p:normalViewPr>
  <p:slideViewPr>
    <p:cSldViewPr>
      <p:cViewPr varScale="1">
        <p:scale>
          <a:sx n="119" d="100"/>
          <a:sy n="119" d="100"/>
        </p:scale>
        <p:origin x="-1404" y="-96"/>
      </p:cViewPr>
      <p:guideLst>
        <p:guide orient="horz" pos="2159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248D1-ECBA-4EF8-8121-B54DCC70D3CF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0E2D8-EE15-4883-AF9F-97185EB65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21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F1024-CF20-4904-BA0C-D07EA60C411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28F81-DC6E-49C1-B47E-319F5FBF813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1321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2AEDB7-3867-4BEE-9923-8AB02DE3491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3611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F29B0-97A3-40DB-B287-55984FD2AB9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4554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F4205B-9C3A-45CF-83C9-D8FD5EE16D3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2134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4D021-19BF-4BDF-B0F1-D5622BEBC8C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649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B5846F-53E8-4AC3-BF13-E992724B98E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9391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BDC14-7AD6-42C1-8043-C9A0A26AA5CA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16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63F2DA-8902-4C1D-B76A-24DDE429FC1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4633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EFFE18-A228-43B8-932F-D44BFA342FB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06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C95D99-8C75-4F56-96FC-8AB4E0EA796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3092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5A46FD-B467-4100-A704-2C29F447EEB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3570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BA38D91-98BA-4018-BEDA-CBB2B816878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operator/aggregation-pipeline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org/manual/reference/operator/aggregation/group/" TargetMode="External"/><Relationship Id="rId7" Type="http://schemas.openxmlformats.org/officeDocument/2006/relationships/hyperlink" Target="https://docs.mongodb.org/manual/reference/operator/aggregation/sum/" TargetMode="External"/><Relationship Id="rId2" Type="http://schemas.openxmlformats.org/officeDocument/2006/relationships/hyperlink" Target="https://docs.mongodb.org/manual/reference/operator/aggregation/match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ongodb.org/manual/reference/operator/aggregation/limit/" TargetMode="External"/><Relationship Id="rId5" Type="http://schemas.openxmlformats.org/officeDocument/2006/relationships/hyperlink" Target="https://docs.mongodb.org/manual/reference/operator/aggregation/sort/" TargetMode="External"/><Relationship Id="rId4" Type="http://schemas.openxmlformats.org/officeDocument/2006/relationships/hyperlink" Target="https://docs.mongodb.org/manual/reference/operator/aggregation/project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0175" y="2852738"/>
            <a:ext cx="8785225" cy="3600450"/>
          </a:xfrm>
        </p:spPr>
        <p:txBody>
          <a:bodyPr/>
          <a:lstStyle/>
          <a:p>
            <a:pPr eaLnBrk="1" hangingPunct="1"/>
            <a: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  <a:t/>
            </a:r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  <a:t/>
            </a:r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7200" dirty="0">
                <a:solidFill>
                  <a:schemeClr val="bg1"/>
                </a:solidFill>
                <a:ea typeface="微软雅黑" panose="020B0503020204020204" pitchFamily="34" charset="-122"/>
              </a:rPr>
              <a:t>5.MongoDB Aggregation</a:t>
            </a:r>
            <a: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  <a:t/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  <a:t/>
            </a:r>
            <a:b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  <a:t/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2051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260350"/>
            <a:ext cx="2808287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"/>
          <p:cNvSpPr txBox="1">
            <a:spLocks noChangeArrowheads="1"/>
          </p:cNvSpPr>
          <p:nvPr/>
        </p:nvSpPr>
        <p:spPr bwMode="auto">
          <a:xfrm>
            <a:off x="0" y="188913"/>
            <a:ext cx="91455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 Stage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163513" y="981075"/>
            <a:ext cx="8785225" cy="570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$match 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= WHERE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36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Filters the documents and pass those matched documents to the next stage</a:t>
            </a:r>
          </a:p>
          <a:p>
            <a:pPr>
              <a:lnSpc>
                <a:spcPct val="120000"/>
              </a:lnSpc>
              <a:defRPr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Consolas"/>
              </a:rPr>
              <a:t>db.exam.aggregate</a:t>
            </a:r>
            <a:r>
              <a:rPr lang="en-US" sz="4000" smtClean="0">
                <a:solidFill>
                  <a:schemeClr val="bg1">
                    <a:lumMod val="95000"/>
                  </a:schemeClr>
                </a:solidFill>
                <a:latin typeface="Consolas"/>
              </a:rPr>
              <a:t>([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	{</a:t>
            </a:r>
            <a:r>
              <a:rPr lang="en-US" sz="4000" b="1" dirty="0">
                <a:solidFill>
                  <a:srgbClr val="FFC000"/>
                </a:solidFill>
                <a:latin typeface="Consolas"/>
              </a:rPr>
              <a:t>$match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:</a:t>
            </a:r>
            <a:r>
              <a:rPr lang="en-US" sz="4000" dirty="0">
                <a:solidFill>
                  <a:srgbClr val="92D050"/>
                </a:solidFill>
                <a:latin typeface="Consolas"/>
              </a:rPr>
              <a:t>{score:{</a:t>
            </a:r>
            <a:r>
              <a:rPr lang="en-US" sz="4000" b="1" dirty="0">
                <a:solidFill>
                  <a:srgbClr val="92D050"/>
                </a:solidFill>
                <a:latin typeface="Consolas"/>
              </a:rPr>
              <a:t>$gte</a:t>
            </a:r>
            <a:r>
              <a:rPr lang="en-US" sz="4000" dirty="0">
                <a:solidFill>
                  <a:srgbClr val="92D050"/>
                </a:solidFill>
                <a:latin typeface="Consolas"/>
              </a:rPr>
              <a:t>:60}}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}</a:t>
            </a:r>
          </a:p>
          <a:p>
            <a:pPr>
              <a:lnSpc>
                <a:spcPct val="120000"/>
              </a:lnSpc>
              <a:defRPr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]);</a:t>
            </a:r>
          </a:p>
          <a:p>
            <a:pPr>
              <a:lnSpc>
                <a:spcPct val="120000"/>
              </a:lnSpc>
              <a:defRPr/>
            </a:pPr>
            <a:endParaRPr lang="en-US" altLang="zh-CN" sz="4000" dirty="0">
              <a:solidFill>
                <a:schemeClr val="bg1">
                  <a:lumMod val="95000"/>
                </a:schemeClr>
              </a:solidFill>
              <a:latin typeface="Consolas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163513" y="981075"/>
            <a:ext cx="8785225" cy="570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$group 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= GROUP BY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36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Groups documents by some specified expression.</a:t>
            </a:r>
          </a:p>
          <a:p>
            <a:pPr>
              <a:lnSpc>
                <a:spcPct val="120000"/>
              </a:lnSpc>
              <a:defRPr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Consolas"/>
              </a:rPr>
              <a:t>db.exam.aggregate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([   	{</a:t>
            </a:r>
            <a:r>
              <a:rPr lang="en-US" sz="4000" b="1" dirty="0">
                <a:solidFill>
                  <a:srgbClr val="FFC000"/>
                </a:solidFill>
                <a:latin typeface="Consolas"/>
              </a:rPr>
              <a:t>$</a:t>
            </a:r>
            <a:r>
              <a:rPr lang="en-US" altLang="zh-CN" sz="4000" b="1" dirty="0">
                <a:solidFill>
                  <a:srgbClr val="FFC000"/>
                </a:solidFill>
                <a:latin typeface="Consolas"/>
              </a:rPr>
              <a:t>group</a:t>
            </a:r>
            <a:r>
              <a:rPr lang="en-US" sz="4000" dirty="0">
                <a:solidFill>
                  <a:schemeClr val="bg1"/>
                </a:solidFill>
                <a:latin typeface="Consolas"/>
              </a:rPr>
              <a:t>:{</a:t>
            </a:r>
            <a:r>
              <a:rPr lang="en-US" sz="4000" b="1" dirty="0">
                <a:solidFill>
                  <a:srgbClr val="92D050"/>
                </a:solidFill>
                <a:latin typeface="Consolas"/>
              </a:rPr>
              <a:t>_id</a:t>
            </a:r>
            <a:r>
              <a:rPr lang="en-US" sz="4000" dirty="0">
                <a:solidFill>
                  <a:schemeClr val="bg1"/>
                </a:solidFill>
                <a:latin typeface="Consolas"/>
              </a:rPr>
              <a:t>:”</a:t>
            </a:r>
            <a:r>
              <a:rPr lang="en-US" sz="4000" dirty="0">
                <a:solidFill>
                  <a:srgbClr val="FFC000"/>
                </a:solidFill>
                <a:latin typeface="Consolas"/>
              </a:rPr>
              <a:t>$</a:t>
            </a:r>
            <a:r>
              <a:rPr lang="en-US" sz="4000" dirty="0">
                <a:solidFill>
                  <a:schemeClr val="bg1"/>
                </a:solidFill>
                <a:latin typeface="Consolas"/>
              </a:rPr>
              <a:t>subject”,</a:t>
            </a:r>
          </a:p>
          <a:p>
            <a:pPr>
              <a:lnSpc>
                <a:spcPct val="120000"/>
              </a:lnSpc>
              <a:defRPr/>
            </a:pPr>
            <a:r>
              <a:rPr lang="en-US" sz="4000" dirty="0">
                <a:solidFill>
                  <a:schemeClr val="bg1"/>
                </a:solidFill>
                <a:latin typeface="Consolas"/>
              </a:rPr>
              <a:t>    score:{</a:t>
            </a:r>
            <a:r>
              <a:rPr lang="en-US" sz="4000" b="1" dirty="0">
                <a:solidFill>
                  <a:srgbClr val="92D050"/>
                </a:solidFill>
                <a:latin typeface="Consolas"/>
              </a:rPr>
              <a:t>$</a:t>
            </a:r>
            <a:r>
              <a:rPr lang="en-US" sz="4000" b="1" dirty="0" err="1">
                <a:solidFill>
                  <a:srgbClr val="92D050"/>
                </a:solidFill>
                <a:latin typeface="Consolas"/>
              </a:rPr>
              <a:t>avg</a:t>
            </a:r>
            <a:r>
              <a:rPr lang="en-US" sz="4000" dirty="0">
                <a:solidFill>
                  <a:schemeClr val="bg1"/>
                </a:solidFill>
                <a:latin typeface="Consolas"/>
              </a:rPr>
              <a:t>:”</a:t>
            </a:r>
            <a:r>
              <a:rPr lang="en-US" sz="4000" dirty="0">
                <a:solidFill>
                  <a:srgbClr val="FFC000"/>
                </a:solidFill>
                <a:latin typeface="Consolas"/>
              </a:rPr>
              <a:t>$</a:t>
            </a:r>
            <a:r>
              <a:rPr lang="en-US" sz="4000" dirty="0">
                <a:solidFill>
                  <a:schemeClr val="bg1"/>
                </a:solidFill>
                <a:latin typeface="Consolas"/>
              </a:rPr>
              <a:t>score”}}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}</a:t>
            </a:r>
          </a:p>
          <a:p>
            <a:pPr>
              <a:lnSpc>
                <a:spcPct val="120000"/>
              </a:lnSpc>
              <a:defRPr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]);</a:t>
            </a: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0" y="188913"/>
            <a:ext cx="91455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 Stage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88024" y="4509120"/>
            <a:ext cx="2880320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156176" y="3105175"/>
            <a:ext cx="2720554" cy="576064"/>
          </a:xfrm>
          <a:prstGeom prst="roundRect">
            <a:avLst>
              <a:gd name="adj" fmla="val 1990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group key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228184" y="3681239"/>
            <a:ext cx="1288269" cy="827881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043608" y="6093296"/>
            <a:ext cx="2720554" cy="576064"/>
          </a:xfrm>
          <a:prstGeom prst="roundRect">
            <a:avLst>
              <a:gd name="adj" fmla="val 1990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output field </a:t>
            </a:r>
            <a:endParaRPr 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V="1">
            <a:off x="2403885" y="5805264"/>
            <a:ext cx="7875" cy="288032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331640" y="5229200"/>
            <a:ext cx="1512168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156176" y="6098166"/>
            <a:ext cx="2720554" cy="576064"/>
          </a:xfrm>
          <a:prstGeom prst="roundRect">
            <a:avLst>
              <a:gd name="adj" fmla="val 1990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accumulator</a:t>
            </a:r>
            <a:endParaRPr 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47864" y="5242994"/>
            <a:ext cx="3672408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9" idx="1"/>
            <a:endCxn id="20" idx="2"/>
          </p:cNvCxnSpPr>
          <p:nvPr/>
        </p:nvCxnSpPr>
        <p:spPr>
          <a:xfrm flipH="1" flipV="1">
            <a:off x="5184068" y="5819058"/>
            <a:ext cx="972108" cy="56714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3" grpId="0" animBg="1"/>
      <p:bldP spid="17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Box 5"/>
          <p:cNvSpPr txBox="1">
            <a:spLocks noChangeArrowheads="1"/>
          </p:cNvSpPr>
          <p:nvPr/>
        </p:nvSpPr>
        <p:spPr bwMode="auto">
          <a:xfrm>
            <a:off x="163513" y="981075"/>
            <a:ext cx="8785225" cy="962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3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$limit</a:t>
            </a:r>
            <a:r>
              <a:rPr lang="zh-CN" altLang="en-US" sz="3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3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</a:t>
            </a:r>
            <a:r>
              <a:rPr lang="zh-CN" altLang="en-US" sz="3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Limits the number of documents passed to the next stage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3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$sort </a:t>
            </a:r>
            <a:r>
              <a:rPr lang="zh-CN" altLang="en-US" sz="3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ORDER BY</a:t>
            </a:r>
            <a:r>
              <a:rPr lang="zh-CN" altLang="en-US" sz="3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Sorts all input documents and returns them to the pipeline in sorted order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3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$skip </a:t>
            </a:r>
            <a:r>
              <a:rPr lang="zh-CN" altLang="en-US" sz="3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LIMIT</a:t>
            </a:r>
            <a:r>
              <a:rPr lang="zh-CN" altLang="en-US" sz="3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Skips over the specified number of documents and pass the remaining documents to next stage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https://docs.mongodb.com/manual/reference/operator/aggregation-pipeline/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0" y="188913"/>
            <a:ext cx="91455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 Stage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Example, data: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en-US" dirty="0"/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71775" y="981075"/>
            <a:ext cx="3659188" cy="5737225"/>
          </a:xfrm>
          <a:noFill/>
        </p:spPr>
      </p:pic>
    </p:spTree>
    <p:extLst>
      <p:ext uri="{BB962C8B-B14F-4D97-AF65-F5344CB8AC3E}">
        <p14:creationId xmlns:p14="http://schemas.microsoft.com/office/powerpoint/2010/main" val="246021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Box 5"/>
          <p:cNvSpPr txBox="1">
            <a:spLocks noChangeArrowheads="1"/>
          </p:cNvSpPr>
          <p:nvPr/>
        </p:nvSpPr>
        <p:spPr bwMode="auto">
          <a:xfrm>
            <a:off x="0" y="39878"/>
            <a:ext cx="9144000" cy="282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 - School wants to know: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(1)Which subjects are applied by &gt; 1 student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(2)The number of applied students of these subjects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(3)Sort the subjects by the number in DESC order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276475"/>
            <a:ext cx="6840538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4213" y="2708275"/>
            <a:ext cx="5543550" cy="2665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948488" y="2306089"/>
            <a:ext cx="208756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 subject, summary the count of each subject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4213" y="5445125"/>
            <a:ext cx="6119812" cy="360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948488" y="4508500"/>
            <a:ext cx="21955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Filter, remain those count &gt;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4213" y="5876925"/>
            <a:ext cx="4464050" cy="360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948488" y="5822157"/>
            <a:ext cx="19431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 by count DESC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227763" y="3148738"/>
            <a:ext cx="720726" cy="424278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335712" y="4989686"/>
            <a:ext cx="720726" cy="424278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148263" y="6117190"/>
            <a:ext cx="1854200" cy="82116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70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9" grpId="0"/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2"/>
          <p:cNvSpPr txBox="1">
            <a:spLocks noChangeArrowheads="1"/>
          </p:cNvSpPr>
          <p:nvPr/>
        </p:nvSpPr>
        <p:spPr bwMode="auto">
          <a:xfrm>
            <a:off x="0" y="188913"/>
            <a:ext cx="91455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</a:t>
            </a:r>
            <a:endParaRPr lang="zh-CN" altLang="en-US" sz="4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163513" y="981075"/>
            <a:ext cx="8785225" cy="467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lnSpc>
                <a:spcPct val="120000"/>
              </a:lnSpc>
            </a:pPr>
            <a:r>
              <a:rPr lang="en-US" altLang="zh-CN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School wants to know: </a:t>
            </a:r>
          </a:p>
          <a:p>
            <a:pPr lvl="0" eaLnBrk="1" hangingPunct="1">
              <a:lnSpc>
                <a:spcPct val="120000"/>
              </a:lnSpc>
            </a:pPr>
            <a:r>
              <a:rPr lang="en-US" altLang="zh-CN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(1)Which subjects are applied by &gt; 1 student</a:t>
            </a:r>
          </a:p>
          <a:p>
            <a:pPr lvl="0" eaLnBrk="1" hangingPunct="1">
              <a:lnSpc>
                <a:spcPct val="120000"/>
              </a:lnSpc>
            </a:pPr>
            <a:r>
              <a:rPr lang="en-US" altLang="zh-CN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(2)The number of applied students of these subjects</a:t>
            </a:r>
          </a:p>
          <a:p>
            <a:pPr lvl="0" eaLnBrk="1" hangingPunct="1">
              <a:lnSpc>
                <a:spcPct val="120000"/>
              </a:lnSpc>
            </a:pPr>
            <a:r>
              <a:rPr lang="en-US" altLang="zh-CN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(3)Sort the subjects by the number in DESC order</a:t>
            </a:r>
            <a:endParaRPr lang="en-US" altLang="zh-CN" sz="3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31" y="3789040"/>
            <a:ext cx="6986587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2"/>
          <p:cNvSpPr txBox="1">
            <a:spLocks noChangeArrowheads="1"/>
          </p:cNvSpPr>
          <p:nvPr/>
        </p:nvSpPr>
        <p:spPr bwMode="auto">
          <a:xfrm>
            <a:off x="0" y="188913"/>
            <a:ext cx="91455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Pay attention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5" name="TextBox 5"/>
          <p:cNvSpPr txBox="1">
            <a:spLocks noChangeArrowheads="1"/>
          </p:cNvSpPr>
          <p:nvPr/>
        </p:nvSpPr>
        <p:spPr bwMode="auto">
          <a:xfrm>
            <a:off x="163513" y="981075"/>
            <a:ext cx="8785225" cy="5706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Place the </a:t>
            </a:r>
            <a:r>
              <a:rPr lang="en-US" altLang="zh-CN" sz="2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$match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 </a:t>
            </a:r>
            <a:r>
              <a:rPr lang="en-US" altLang="zh-CN" sz="2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early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 the aggregation pipeline as possible. Because $match limits the total number of documents in the aggregation pipeline and save memory.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 memory can be used in each aggregation pipeline is limited to 100MB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 not run aggregation pipeline on a huge dataset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eaLnBrk="1" hangingPunct="1">
              <a:lnSpc>
                <a:spcPct val="120000"/>
              </a:lnSpc>
            </a:pP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2"/>
          <p:cNvSpPr txBox="1">
            <a:spLocks noChangeArrowheads="1"/>
          </p:cNvSpPr>
          <p:nvPr/>
        </p:nvSpPr>
        <p:spPr bwMode="auto">
          <a:xfrm>
            <a:off x="179388" y="260350"/>
            <a:ext cx="85693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</a:p>
          <a:p>
            <a:pPr eaLnBrk="1" hangingPunct="1"/>
            <a:endParaRPr lang="zh-CN" altLang="en-US" sz="4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5" name="TextBox 5"/>
          <p:cNvSpPr txBox="1">
            <a:spLocks noChangeArrowheads="1"/>
          </p:cNvSpPr>
          <p:nvPr/>
        </p:nvSpPr>
        <p:spPr bwMode="auto">
          <a:xfrm>
            <a:off x="0" y="968375"/>
            <a:ext cx="914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lnSpc>
                <a:spcPct val="120000"/>
              </a:lnSpc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Aggregation Pipeline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concept</a:t>
            </a:r>
          </a:p>
          <a:p>
            <a:pPr marL="514350" indent="-514350">
              <a:lnSpc>
                <a:spcPct val="120000"/>
              </a:lnSpc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Common Stages</a:t>
            </a:r>
          </a:p>
          <a:p>
            <a:pPr marL="514350" indent="-514350">
              <a:lnSpc>
                <a:spcPct val="120000"/>
              </a:lnSpc>
              <a:defRPr/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20000"/>
              </a:lnSpc>
              <a:buFontTx/>
              <a:buAutoNum type="arabicPeriod"/>
              <a:defRPr/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31913" y="2492375"/>
          <a:ext cx="6624638" cy="4249736"/>
        </p:xfrm>
        <a:graphic>
          <a:graphicData uri="http://schemas.openxmlformats.org/drawingml/2006/table">
            <a:tbl>
              <a:tblPr/>
              <a:tblGrid>
                <a:gridCol w="33123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123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121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WHERE</a:t>
                      </a:r>
                    </a:p>
                  </a:txBody>
                  <a:tcPr marL="47624" marR="47624" marT="104806" marB="1143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strike="noStrike">
                          <a:solidFill>
                            <a:schemeClr val="tx1"/>
                          </a:solidFill>
                          <a:effectLst/>
                          <a:latin typeface="Source Code Pro"/>
                          <a:hlinkClick r:id="rId2" tooltip="$match"/>
                        </a:rPr>
                        <a:t>$match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4" marR="47624" marT="104806" marB="1143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1217">
                <a:tc>
                  <a:txBody>
                    <a:bodyPr/>
                    <a:lstStyle/>
                    <a:p>
                      <a:pPr algn="l"/>
                      <a:r>
                        <a:rPr lang="en-US" sz="1800" b="1"/>
                        <a:t>GROUP BY</a:t>
                      </a:r>
                    </a:p>
                  </a:txBody>
                  <a:tcPr marL="47624" marR="47624" marT="104806" marB="11433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Source Code Pro"/>
                          <a:hlinkClick r:id="rId3" tooltip="$group"/>
                        </a:rPr>
                        <a:t>$group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4" marR="47624" marT="104806" marB="11433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1217">
                <a:tc>
                  <a:txBody>
                    <a:bodyPr/>
                    <a:lstStyle/>
                    <a:p>
                      <a:pPr algn="l"/>
                      <a:r>
                        <a:rPr lang="en-US" sz="1800" b="1"/>
                        <a:t>HAVING</a:t>
                      </a:r>
                    </a:p>
                  </a:txBody>
                  <a:tcPr marL="47624" marR="47624" marT="104806" marB="11433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Source Code Pro"/>
                          <a:hlinkClick r:id="rId2" tooltip="$match"/>
                        </a:rPr>
                        <a:t>$match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4" marR="47624" marT="104806" marB="11433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1217">
                <a:tc>
                  <a:txBody>
                    <a:bodyPr/>
                    <a:lstStyle/>
                    <a:p>
                      <a:pPr algn="l"/>
                      <a:r>
                        <a:rPr lang="en-US" sz="1800" b="1"/>
                        <a:t>SELECT</a:t>
                      </a:r>
                    </a:p>
                  </a:txBody>
                  <a:tcPr marL="47624" marR="47624" marT="104806" marB="11433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Source Code Pro"/>
                          <a:hlinkClick r:id="rId4" tooltip="$project"/>
                        </a:rPr>
                        <a:t>$project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4" marR="47624" marT="104806" marB="11433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1217">
                <a:tc>
                  <a:txBody>
                    <a:bodyPr/>
                    <a:lstStyle/>
                    <a:p>
                      <a:pPr algn="l"/>
                      <a:r>
                        <a:rPr lang="en-US" sz="1800" b="1"/>
                        <a:t>ORDER BY</a:t>
                      </a:r>
                    </a:p>
                  </a:txBody>
                  <a:tcPr marL="47624" marR="47624" marT="104806" marB="11433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strike="noStrike">
                          <a:solidFill>
                            <a:schemeClr val="tx1"/>
                          </a:solidFill>
                          <a:effectLst/>
                          <a:latin typeface="Source Code Pro"/>
                          <a:hlinkClick r:id="rId5" tooltip="$sort"/>
                        </a:rPr>
                        <a:t>$sort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4" marR="47624" marT="104806" marB="11433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1217">
                <a:tc>
                  <a:txBody>
                    <a:bodyPr/>
                    <a:lstStyle/>
                    <a:p>
                      <a:pPr algn="l"/>
                      <a:r>
                        <a:rPr lang="en-US" sz="1800" b="1"/>
                        <a:t>LIMIT</a:t>
                      </a:r>
                    </a:p>
                  </a:txBody>
                  <a:tcPr marL="47624" marR="47624" marT="104806" marB="11433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strike="noStrike">
                          <a:solidFill>
                            <a:schemeClr val="tx1"/>
                          </a:solidFill>
                          <a:effectLst/>
                          <a:latin typeface="Source Code Pro"/>
                          <a:hlinkClick r:id="rId6" tooltip="$limit"/>
                        </a:rPr>
                        <a:t>$limit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4" marR="47624" marT="104806" marB="11433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1217">
                <a:tc>
                  <a:txBody>
                    <a:bodyPr/>
                    <a:lstStyle/>
                    <a:p>
                      <a:pPr algn="l"/>
                      <a:r>
                        <a:rPr lang="en-US" sz="1800" b="1"/>
                        <a:t>SUM()</a:t>
                      </a:r>
                    </a:p>
                  </a:txBody>
                  <a:tcPr marL="47624" marR="47624" marT="104806" marB="11433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strike="noStrike">
                          <a:solidFill>
                            <a:schemeClr val="tx1"/>
                          </a:solidFill>
                          <a:effectLst/>
                          <a:latin typeface="Source Code Pro"/>
                          <a:hlinkClick r:id="rId7" tooltip="$sum"/>
                        </a:rPr>
                        <a:t>$sum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4" marR="47624" marT="104806" marB="11433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3121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COUNT()</a:t>
                      </a:r>
                    </a:p>
                  </a:txBody>
                  <a:tcPr marL="47624" marR="47624" marT="104806" marB="11433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Source Code Pro"/>
                          <a:hlinkClick r:id="rId7" tooltip="$sum"/>
                        </a:rPr>
                        <a:t>$sum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4" marR="47624" marT="104806" marB="11433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"/>
          <p:cNvSpPr txBox="1">
            <a:spLocks noChangeArrowheads="1"/>
          </p:cNvSpPr>
          <p:nvPr/>
        </p:nvSpPr>
        <p:spPr bwMode="auto">
          <a:xfrm>
            <a:off x="107504" y="188640"/>
            <a:ext cx="5112568" cy="481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</a:p>
          <a:p>
            <a:pPr lvl="0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School wants to know: </a:t>
            </a:r>
          </a:p>
          <a:p>
            <a:pPr lvl="0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(1)Who are the </a:t>
            </a:r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3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students(</a:t>
            </a:r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higher average score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?</a:t>
            </a:r>
          </a:p>
          <a:p>
            <a:pPr lvl="0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(2)Please show me these TOP3 </a:t>
            </a:r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 names &amp; his/her average score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Sort by avg. score.</a:t>
            </a:r>
          </a:p>
          <a:p>
            <a:pPr lvl="0" eaLnBrk="1" hangingPunct="1">
              <a:lnSpc>
                <a:spcPct val="120000"/>
              </a:lnSpc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lnSpc>
                <a:spcPct val="120000"/>
              </a:lnSpc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 you help?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76672"/>
            <a:ext cx="3659188" cy="573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8693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"/>
          <p:cNvSpPr txBox="1">
            <a:spLocks noChangeArrowheads="1"/>
          </p:cNvSpPr>
          <p:nvPr/>
        </p:nvSpPr>
        <p:spPr bwMode="auto">
          <a:xfrm>
            <a:off x="3276600" y="2349500"/>
            <a:ext cx="37433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&amp; A</a:t>
            </a:r>
          </a:p>
          <a:p>
            <a:pPr eaLnBrk="1" hangingPunct="1"/>
            <a:endParaRPr lang="zh-CN" altLang="en-US" sz="4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2"/>
          <p:cNvSpPr txBox="1">
            <a:spLocks noChangeArrowheads="1"/>
          </p:cNvSpPr>
          <p:nvPr/>
        </p:nvSpPr>
        <p:spPr bwMode="auto">
          <a:xfrm>
            <a:off x="218573" y="1412776"/>
            <a:ext cx="8893175" cy="212365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eaLnBrk="1" hangingPunct="1">
              <a:defRPr/>
            </a:pPr>
            <a:endParaRPr lang="en-US" altLang="zh-CN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altLang="zh-CN" sz="44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0.What is Aggregation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1.MongoDB Aggregation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1520" y="1628800"/>
            <a:ext cx="84249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\\</a:t>
            </a:r>
            <a:r>
              <a:rPr lang="en-US" sz="5400" dirty="0" smtClean="0">
                <a:solidFill>
                  <a:schemeClr val="bg1"/>
                </a:solidFill>
              </a:rPr>
              <a:t>HUANGYE-3-W7\mg_ex</a:t>
            </a:r>
          </a:p>
          <a:p>
            <a:endParaRPr lang="en-US" sz="5400" dirty="0">
              <a:solidFill>
                <a:schemeClr val="bg1"/>
              </a:solidFill>
            </a:endParaRPr>
          </a:p>
          <a:p>
            <a:r>
              <a:rPr lang="en-US" sz="5400" dirty="0" smtClean="0">
                <a:solidFill>
                  <a:schemeClr val="bg1"/>
                </a:solidFill>
              </a:rPr>
              <a:t>CH</a:t>
            </a:r>
            <a:r>
              <a:rPr lang="en-US" altLang="zh-CN" sz="5400" dirty="0" smtClean="0">
                <a:solidFill>
                  <a:schemeClr val="bg1"/>
                </a:solidFill>
              </a:rPr>
              <a:t>5</a:t>
            </a:r>
            <a:r>
              <a:rPr lang="en-US" sz="5400" dirty="0" smtClean="0">
                <a:solidFill>
                  <a:schemeClr val="bg1"/>
                </a:solidFill>
              </a:rPr>
              <a:t>_exercise </a:t>
            </a:r>
            <a:r>
              <a:rPr lang="en-US" altLang="zh-CN" sz="5400" dirty="0" smtClean="0">
                <a:solidFill>
                  <a:schemeClr val="bg1"/>
                </a:solidFill>
              </a:rPr>
              <a:t>folder</a:t>
            </a:r>
            <a:r>
              <a:rPr lang="en-US" sz="5400" dirty="0" smtClean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7504" y="188640"/>
            <a:ext cx="65527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Exercise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400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"/>
          <p:cNvSpPr txBox="1">
            <a:spLocks noChangeArrowheads="1"/>
          </p:cNvSpPr>
          <p:nvPr/>
        </p:nvSpPr>
        <p:spPr bwMode="auto">
          <a:xfrm>
            <a:off x="395536" y="836712"/>
            <a:ext cx="8496944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Best way to learn MongoDB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https://docs.mongodb.com/manual/</a:t>
            </a:r>
            <a:endParaRPr lang="en-US" altLang="zh-CN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922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2"/>
          <p:cNvSpPr txBox="1">
            <a:spLocks noChangeArrowheads="1"/>
          </p:cNvSpPr>
          <p:nvPr/>
        </p:nvSpPr>
        <p:spPr bwMode="auto">
          <a:xfrm>
            <a:off x="163513" y="404664"/>
            <a:ext cx="64808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What is Aggregation?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163513" y="1360488"/>
            <a:ext cx="898048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Aggregation is a function where the values of </a:t>
            </a:r>
            <a:r>
              <a:rPr lang="en-US" altLang="zh-CN" sz="4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multiple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rows are </a:t>
            </a:r>
            <a:r>
              <a:rPr lang="en-US" altLang="zh-CN" sz="4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grouped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together as input on certain criteria to form </a:t>
            </a:r>
            <a:r>
              <a:rPr lang="en-US" altLang="zh-CN" sz="4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single value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of more significant meaning: </a:t>
            </a:r>
            <a:r>
              <a:rPr lang="en-US" altLang="zh-CN" sz="40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Average/Max/Min/Summary…</a:t>
            </a:r>
            <a:endParaRPr lang="en-US" altLang="zh-CN" sz="4400" u="sn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2"/>
          <p:cNvSpPr txBox="1">
            <a:spLocks noChangeArrowheads="1"/>
          </p:cNvSpPr>
          <p:nvPr/>
        </p:nvSpPr>
        <p:spPr bwMode="auto">
          <a:xfrm>
            <a:off x="179388" y="530225"/>
            <a:ext cx="87693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Aggregation in RDMS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TextBox 5"/>
          <p:cNvSpPr txBox="1">
            <a:spLocks noChangeArrowheads="1"/>
          </p:cNvSpPr>
          <p:nvPr/>
        </p:nvSpPr>
        <p:spPr bwMode="auto">
          <a:xfrm>
            <a:off x="163513" y="1360488"/>
            <a:ext cx="878522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4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989138"/>
            <a:ext cx="824865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39552" y="1556792"/>
            <a:ext cx="8893175" cy="212365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eaLnBrk="1" hangingPunct="1">
              <a:defRPr/>
            </a:pPr>
            <a:endParaRPr lang="en-US" altLang="zh-CN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0.What is Aggregation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altLang="zh-CN" sz="44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1.MongoDB Aggregation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2"/>
          <p:cNvSpPr txBox="1">
            <a:spLocks noChangeArrowheads="1"/>
          </p:cNvSpPr>
          <p:nvPr/>
        </p:nvSpPr>
        <p:spPr bwMode="auto">
          <a:xfrm>
            <a:off x="0" y="188913"/>
            <a:ext cx="91455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is Aggregation Pipeline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9219" name="TextBox 5"/>
          <p:cNvSpPr txBox="1">
            <a:spLocks noChangeArrowheads="1"/>
          </p:cNvSpPr>
          <p:nvPr/>
        </p:nvSpPr>
        <p:spPr bwMode="auto">
          <a:xfrm>
            <a:off x="163513" y="981075"/>
            <a:ext cx="878522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MongoDB’s </a:t>
            </a:r>
            <a:r>
              <a:rPr lang="en-US" altLang="zh-CN" sz="4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Aggregation Pipeline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is a data Processing flow. </a:t>
            </a:r>
            <a:r>
              <a:rPr lang="en-US" sz="4000" dirty="0">
                <a:solidFill>
                  <a:schemeClr val="bg1"/>
                </a:solidFill>
              </a:rPr>
              <a:t>Documents enter a </a:t>
            </a:r>
            <a:r>
              <a:rPr lang="en-US" sz="4000" dirty="0">
                <a:solidFill>
                  <a:srgbClr val="FFC000"/>
                </a:solidFill>
              </a:rPr>
              <a:t>multi-stage pipeline</a:t>
            </a:r>
            <a:r>
              <a:rPr lang="en-US" sz="4000" dirty="0">
                <a:solidFill>
                  <a:schemeClr val="bg1"/>
                </a:solidFill>
              </a:rPr>
              <a:t> that transforms the documents into an aggregated result.</a:t>
            </a:r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75" y="5373216"/>
            <a:ext cx="9144000" cy="771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2"/>
          <p:cNvSpPr txBox="1">
            <a:spLocks noChangeArrowheads="1"/>
          </p:cNvSpPr>
          <p:nvPr/>
        </p:nvSpPr>
        <p:spPr bwMode="auto">
          <a:xfrm>
            <a:off x="0" y="188913"/>
            <a:ext cx="91455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Aggregation Pipeline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Syntax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3" name="TextBox 5"/>
          <p:cNvSpPr txBox="1">
            <a:spLocks noChangeArrowheads="1"/>
          </p:cNvSpPr>
          <p:nvPr/>
        </p:nvSpPr>
        <p:spPr bwMode="auto">
          <a:xfrm>
            <a:off x="163513" y="981075"/>
            <a:ext cx="878522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4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81" y="2204864"/>
            <a:ext cx="7820025" cy="32385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"/>
          <p:cNvSpPr txBox="1">
            <a:spLocks noChangeArrowheads="1"/>
          </p:cNvSpPr>
          <p:nvPr/>
        </p:nvSpPr>
        <p:spPr bwMode="auto">
          <a:xfrm>
            <a:off x="0" y="188913"/>
            <a:ext cx="91455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Aggregation Pipeline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flow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7" name="TextBox 5"/>
          <p:cNvSpPr txBox="1">
            <a:spLocks noChangeArrowheads="1"/>
          </p:cNvSpPr>
          <p:nvPr/>
        </p:nvSpPr>
        <p:spPr bwMode="auto">
          <a:xfrm>
            <a:off x="163513" y="981075"/>
            <a:ext cx="878522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4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92200"/>
            <a:ext cx="7993063" cy="576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339975" y="4292600"/>
            <a:ext cx="1152525" cy="576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71775" y="1628775"/>
            <a:ext cx="2879725" cy="287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411413" y="1773238"/>
            <a:ext cx="288925" cy="25193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71775" y="1916113"/>
            <a:ext cx="5761038" cy="2889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19700" y="4292600"/>
            <a:ext cx="1152525" cy="5762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795963" y="2205038"/>
            <a:ext cx="71437" cy="208756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 Stage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en-US" dirty="0"/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71775" y="981075"/>
            <a:ext cx="3659188" cy="5737225"/>
          </a:xfr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157256664</TotalTime>
  <Pages>0</Pages>
  <Words>408</Words>
  <Characters>0</Characters>
  <Application>Microsoft Office PowerPoint</Application>
  <DocSecurity>0</DocSecurity>
  <PresentationFormat>全屏显示(4:3)</PresentationFormat>
  <Lines>0</Lines>
  <Paragraphs>99</Paragraphs>
  <Slides>21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默认设计模板</vt:lpstr>
      <vt:lpstr>  5.MongoDB Aggregation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Common Stage </vt:lpstr>
      <vt:lpstr>PowerPoint 演示文稿</vt:lpstr>
      <vt:lpstr>PowerPoint 演示文稿</vt:lpstr>
      <vt:lpstr>PowerPoint 演示文稿</vt:lpstr>
      <vt:lpstr>Example, data: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Redis  Yellow</dc:title>
  <dc:creator>beifeng.xy</dc:creator>
  <cp:lastModifiedBy>yellowb</cp:lastModifiedBy>
  <cp:revision>209</cp:revision>
  <cp:lastPrinted>1899-12-30T00:00:00Z</cp:lastPrinted>
  <dcterms:created xsi:type="dcterms:W3CDTF">2011-04-14T14:51:18Z</dcterms:created>
  <dcterms:modified xsi:type="dcterms:W3CDTF">2016-07-31T14:24:56Z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