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  <p:sldMasterId id="2147483659" r:id="rId5"/>
    <p:sldMasterId id="2147483661" r:id="rId6"/>
    <p:sldMasterId id="2147483652" r:id="rId7"/>
  </p:sldMasterIdLst>
  <p:notesMasterIdLst>
    <p:notesMasterId r:id="rId43"/>
  </p:notesMasterIdLst>
  <p:sldIdLst>
    <p:sldId id="281" r:id="rId8"/>
    <p:sldId id="379" r:id="rId9"/>
    <p:sldId id="380" r:id="rId10"/>
    <p:sldId id="434" r:id="rId11"/>
    <p:sldId id="435" r:id="rId12"/>
    <p:sldId id="436" r:id="rId13"/>
    <p:sldId id="437" r:id="rId14"/>
    <p:sldId id="400" r:id="rId15"/>
    <p:sldId id="438" r:id="rId16"/>
    <p:sldId id="439" r:id="rId17"/>
    <p:sldId id="440" r:id="rId18"/>
    <p:sldId id="441" r:id="rId19"/>
    <p:sldId id="442" r:id="rId20"/>
    <p:sldId id="443" r:id="rId21"/>
    <p:sldId id="444" r:id="rId22"/>
    <p:sldId id="445" r:id="rId23"/>
    <p:sldId id="446" r:id="rId24"/>
    <p:sldId id="447" r:id="rId25"/>
    <p:sldId id="448" r:id="rId26"/>
    <p:sldId id="449" r:id="rId27"/>
    <p:sldId id="450" r:id="rId28"/>
    <p:sldId id="451" r:id="rId29"/>
    <p:sldId id="452" r:id="rId30"/>
    <p:sldId id="453" r:id="rId31"/>
    <p:sldId id="454" r:id="rId32"/>
    <p:sldId id="455" r:id="rId33"/>
    <p:sldId id="456" r:id="rId34"/>
    <p:sldId id="457" r:id="rId35"/>
    <p:sldId id="458" r:id="rId36"/>
    <p:sldId id="459" r:id="rId37"/>
    <p:sldId id="460" r:id="rId38"/>
    <p:sldId id="461" r:id="rId39"/>
    <p:sldId id="462" r:id="rId40"/>
    <p:sldId id="264" r:id="rId41"/>
    <p:sldId id="265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75BC"/>
    <a:srgbClr val="009444"/>
    <a:srgbClr val="FFFF99"/>
    <a:srgbClr val="FFFFCC"/>
    <a:srgbClr val="FFFFFF"/>
    <a:srgbClr val="333333"/>
    <a:srgbClr val="2E2E2E"/>
    <a:srgbClr val="F1F1F1"/>
    <a:srgbClr val="606060"/>
    <a:srgbClr val="1D54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444" autoAdjust="0"/>
  </p:normalViewPr>
  <p:slideViewPr>
    <p:cSldViewPr>
      <p:cViewPr varScale="1">
        <p:scale>
          <a:sx n="118" d="100"/>
          <a:sy n="118" d="100"/>
        </p:scale>
        <p:origin x="-143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theme" Target="theme/theme1.xml"/><Relationship Id="rId20" Type="http://schemas.openxmlformats.org/officeDocument/2006/relationships/slide" Target="slides/slide13.xml"/><Relationship Id="rId41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73330-0875-4F54-B846-34A9C5D83194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154A2-EB67-47E5-A054-B18F240BFC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33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6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9"/>
          <p:cNvSpPr>
            <a:spLocks noGrp="1"/>
          </p:cNvSpPr>
          <p:nvPr>
            <p:ph sz="quarter" idx="10" hasCustomPrompt="1"/>
          </p:nvPr>
        </p:nvSpPr>
        <p:spPr>
          <a:xfrm>
            <a:off x="0" y="4038600"/>
            <a:ext cx="8991600" cy="5232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None/>
              <a:defRPr sz="2800" b="1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 sz="20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2pPr>
            <a:lvl3pPr algn="r">
              <a:defRPr sz="18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3pPr>
            <a:lvl4pPr algn="r">
              <a:defRPr sz="16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4pPr>
            <a:lvl5pPr algn="r">
              <a:defRPr sz="14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Add Presentation Title Here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552890"/>
            <a:ext cx="89916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Char char="-"/>
              <a:defRPr sz="2000" b="1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Click to Add Subtitle Here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093023"/>
            <a:ext cx="89916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None/>
              <a:defRPr sz="1400" b="0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21623"/>
            <a:ext cx="89916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None/>
              <a:defRPr sz="1400" b="0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YYYY.MM.DD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25146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2895600" y="1143001"/>
            <a:ext cx="2895600" cy="22860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7"/>
          </p:nvPr>
        </p:nvSpPr>
        <p:spPr>
          <a:xfrm>
            <a:off x="5943600" y="1143001"/>
            <a:ext cx="2895600" cy="22860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8"/>
          </p:nvPr>
        </p:nvSpPr>
        <p:spPr>
          <a:xfrm>
            <a:off x="2895600" y="3581400"/>
            <a:ext cx="5943600" cy="29718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6781800" y="4242137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1D54A5"/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en-US" sz="5400" b="1" dirty="0">
                <a:solidFill>
                  <a:srgbClr val="606060"/>
                </a:solidFill>
                <a:latin typeface="Arial" pitchFamily="34" charset="0"/>
                <a:cs typeface="Arial" pitchFamily="34" charset="0"/>
              </a:rPr>
              <a:t>&amp;</a:t>
            </a:r>
            <a:r>
              <a:rPr lang="en-US" sz="5400" b="1" dirty="0">
                <a:solidFill>
                  <a:srgbClr val="009444"/>
                </a:solidFill>
                <a:latin typeface="Arial" pitchFamily="34" charset="0"/>
                <a:cs typeface="Arial" pitchFamily="34" charset="0"/>
              </a:rPr>
              <a:t>A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953000" y="4242137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1D54A5"/>
                </a:solidFill>
                <a:latin typeface="Arial" pitchFamily="34" charset="0"/>
                <a:cs typeface="Arial" pitchFamily="34" charset="0"/>
              </a:rPr>
              <a:t>Thank </a:t>
            </a:r>
            <a:r>
              <a:rPr lang="en-US" sz="5400" b="1" dirty="0">
                <a:solidFill>
                  <a:srgbClr val="009444"/>
                </a:solidFill>
                <a:latin typeface="Arial" pitchFamily="34" charset="0"/>
                <a:cs typeface="Arial" pitchFamily="34" charset="0"/>
              </a:rPr>
              <a:t>You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8001000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all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agenda/Content</a:t>
            </a:r>
            <a:endParaRPr lang="en-US" dirty="0"/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14478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61835" y="14478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95600" y="19812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2361835" y="19812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2895600" y="25146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2361835" y="25146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2895600" y="30480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2361835" y="30480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34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2895600" y="35814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5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2361835" y="35814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2895600" y="41148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7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2361835" y="41148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2895600" y="46482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9" name="Text Placeholder 9"/>
          <p:cNvSpPr>
            <a:spLocks noGrp="1"/>
          </p:cNvSpPr>
          <p:nvPr>
            <p:ph type="body" sz="quarter" idx="26" hasCustomPrompt="1"/>
          </p:nvPr>
        </p:nvSpPr>
        <p:spPr>
          <a:xfrm>
            <a:off x="2361835" y="46482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40" name="Text Placeholder 11"/>
          <p:cNvSpPr>
            <a:spLocks noGrp="1"/>
          </p:cNvSpPr>
          <p:nvPr>
            <p:ph type="body" sz="quarter" idx="27" hasCustomPrompt="1"/>
          </p:nvPr>
        </p:nvSpPr>
        <p:spPr>
          <a:xfrm>
            <a:off x="2895600" y="51816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41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2361835" y="51816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31081" y="1712742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36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712742"/>
            <a:ext cx="650081" cy="649458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86868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31081" y="1712742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36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712742"/>
            <a:ext cx="650081" cy="649458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86868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1_RebeccaWJChen\OLP\Project\Non_Applicattion\ITA_PPT_Template\Resource\IT Academ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8397" y="5486400"/>
            <a:ext cx="920803" cy="1067900"/>
          </a:xfrm>
          <a:prstGeom prst="rect">
            <a:avLst/>
          </a:prstGeom>
          <a:noFill/>
        </p:spPr>
      </p:pic>
      <p:pic>
        <p:nvPicPr>
          <p:cNvPr id="2" name="Picture 2" descr="D:\1_RebeccaWJChen\OLP\Project\Non_Applicattion\ITA_PPT_Template\20141216_ITAPPT.png"/>
          <p:cNvPicPr>
            <a:picLocks noChangeAspect="1" noChangeArrowheads="1"/>
          </p:cNvPicPr>
          <p:nvPr userDrawn="1"/>
        </p:nvPicPr>
        <p:blipFill>
          <a:blip r:embed="rId6" cstate="print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D:\1_RebeccaWJChen\OLP\Project\Non_Applicattion\ITA_PPT_Template\Resource\IT Academy.png"/>
          <p:cNvPicPr>
            <a:picLocks noChangeAspect="1" noChangeArrowheads="1"/>
          </p:cNvPicPr>
          <p:nvPr/>
        </p:nvPicPr>
        <p:blipFill>
          <a:blip r:embed="rId5" cstate="print"/>
          <a:srcRect b="28645"/>
          <a:stretch>
            <a:fillRect/>
          </a:stretch>
        </p:blipFill>
        <p:spPr bwMode="auto">
          <a:xfrm>
            <a:off x="8229600" y="76200"/>
            <a:ext cx="768403" cy="635883"/>
          </a:xfrm>
          <a:prstGeom prst="rect">
            <a:avLst/>
          </a:prstGeom>
          <a:noFill/>
        </p:spPr>
      </p:pic>
      <p:pic>
        <p:nvPicPr>
          <p:cNvPr id="2050" name="Picture 2" descr="C:\Users\chenre3\Desktop\banne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842962"/>
            <a:ext cx="9144000" cy="2238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01" r:id="rId2"/>
    <p:sldLayoutId id="214748370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chenre3\Desktop\Banner_ContentTitle.png"/>
          <p:cNvPicPr>
            <a:picLocks noChangeAspect="1" noChangeArrowheads="1"/>
          </p:cNvPicPr>
          <p:nvPr userDrawn="1"/>
        </p:nvPicPr>
        <p:blipFill>
          <a:blip r:embed="rId4" cstate="print"/>
          <a:srcRect t="42222"/>
          <a:stretch>
            <a:fillRect/>
          </a:stretch>
        </p:blipFill>
        <p:spPr bwMode="auto">
          <a:xfrm>
            <a:off x="0" y="2895600"/>
            <a:ext cx="9144000" cy="39624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0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D:\1_RebeccaWJChen\OLP\Project\Non_Applicattion\ITA_PPT_Template\Resource\IT Academy.png"/>
          <p:cNvPicPr>
            <a:picLocks noChangeAspect="1" noChangeArrowheads="1"/>
          </p:cNvPicPr>
          <p:nvPr userDrawn="1"/>
        </p:nvPicPr>
        <p:blipFill>
          <a:blip r:embed="rId6" cstate="print"/>
          <a:srcRect b="28645"/>
          <a:stretch>
            <a:fillRect/>
          </a:stretch>
        </p:blipFill>
        <p:spPr bwMode="auto">
          <a:xfrm>
            <a:off x="8229600" y="76200"/>
            <a:ext cx="768403" cy="635883"/>
          </a:xfrm>
          <a:prstGeom prst="rect">
            <a:avLst/>
          </a:prstGeom>
          <a:noFill/>
        </p:spPr>
      </p:pic>
      <p:pic>
        <p:nvPicPr>
          <p:cNvPr id="9" name="Picture 2" descr="C:\Users\chenre3\Desktop\banner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842962"/>
            <a:ext cx="9144000" cy="2238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3" r:id="rId2"/>
    <p:sldLayoutId id="2147483670" r:id="rId3"/>
    <p:sldLayoutId id="214748369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crud/" TargetMode="Externa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4800600"/>
            <a:ext cx="8991600" cy="523220"/>
          </a:xfrm>
        </p:spPr>
        <p:txBody>
          <a:bodyPr/>
          <a:lstStyle/>
          <a:p>
            <a:pPr>
              <a:buNone/>
            </a:pPr>
            <a:r>
              <a:rPr lang="en-US" sz="2800" dirty="0"/>
              <a:t>Query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MongoDB </a:t>
            </a:r>
            <a:r>
              <a:rPr lang="en-US" altLang="zh-CN" sz="4400" dirty="0"/>
              <a:t>Course</a:t>
            </a:r>
            <a:endParaRPr lang="en-US" sz="4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Yellow Huang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Ver</a:t>
            </a:r>
            <a:r>
              <a:rPr lang="en-US" dirty="0"/>
              <a:t> 2017_06_07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Query  Operators: Comparison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52400" y="3326249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93404" y="47244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returns: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5" y="1219200"/>
            <a:ext cx="8821947" cy="1981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43" y="3837715"/>
            <a:ext cx="8355657" cy="7342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278252"/>
            <a:ext cx="9144000" cy="100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38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Query  Operators: Comparison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52400" y="3326249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93404" y="47244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returns: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5" y="1219200"/>
            <a:ext cx="8821947" cy="1981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75" y="3900256"/>
            <a:ext cx="8975328" cy="7479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23" y="5314021"/>
            <a:ext cx="9075177" cy="63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3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0" y="1712742"/>
            <a:ext cx="7122319" cy="646331"/>
          </a:xfrm>
        </p:spPr>
        <p:txBody>
          <a:bodyPr/>
          <a:lstStyle/>
          <a:p>
            <a:r>
              <a:rPr lang="en-US" dirty="0"/>
              <a:t>Query  Operators: Logical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96818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Query  Operators: Logical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454956"/>
              </p:ext>
            </p:extLst>
          </p:nvPr>
        </p:nvGraphicFramePr>
        <p:xfrm>
          <a:off x="27633" y="990600"/>
          <a:ext cx="8964488" cy="59131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16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290294">
                <a:tc>
                  <a:txBody>
                    <a:bodyPr/>
                    <a:lstStyle/>
                    <a:p>
                      <a:pPr algn="ctr"/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sz="2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name=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Arial Unicode MS" pitchFamily="34" charset="-128"/>
                        </a:rPr>
                        <a:t>'</a:t>
                      </a:r>
                      <a:r>
                        <a:rPr lang="en-US" sz="2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Andy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Arial Unicode MS" pitchFamily="34" charset="-128"/>
                        </a:rPr>
                        <a:t>'</a:t>
                      </a:r>
                      <a:endParaRPr lang="en-US" sz="2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800" b="1" kern="120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age=18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{ </a:t>
                      </a:r>
                      <a:r>
                        <a:rPr lang="en-US" sz="2800" b="1" i="0" kern="120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$or</a:t>
                      </a: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:[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name:</a:t>
                      </a:r>
                      <a:r>
                        <a:rPr lang="en-US" altLang="zh-CN" sz="2800" dirty="0" err="1">
                          <a:solidFill>
                            <a:schemeClr val="tx1"/>
                          </a:solidFill>
                          <a:latin typeface="Arial Unicode MS" pitchFamily="34" charset="-128"/>
                        </a:rPr>
                        <a:t>'</a:t>
                      </a:r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Andy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Arial Unicode MS" pitchFamily="34" charset="-128"/>
                        </a:rPr>
                        <a:t>'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},  {age:22}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] }</a:t>
                      </a:r>
                      <a:endParaRPr lang="en-US" sz="2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917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WHERE</a:t>
                      </a:r>
                    </a:p>
                    <a:p>
                      <a:r>
                        <a:rPr lang="en-US" sz="2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name=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Arial Unicode MS" pitchFamily="34" charset="-128"/>
                        </a:rPr>
                        <a:t>'</a:t>
                      </a:r>
                      <a:r>
                        <a:rPr lang="en-US" sz="2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Andy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Arial Unicode MS" pitchFamily="34" charset="-128"/>
                        </a:rPr>
                        <a:t>'</a:t>
                      </a:r>
                      <a:endParaRPr lang="en-US" sz="2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800" b="1" kern="120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</a:p>
                    <a:p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age=18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{ </a:t>
                      </a:r>
                      <a:r>
                        <a:rPr lang="en-US" sz="2800" b="1" i="0" kern="120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$and</a:t>
                      </a: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:[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name:</a:t>
                      </a:r>
                      <a:r>
                        <a:rPr lang="en-US" altLang="zh-CN" sz="2800" dirty="0" err="1">
                          <a:solidFill>
                            <a:schemeClr val="tx1"/>
                          </a:solidFill>
                          <a:latin typeface="Arial Unicode MS" pitchFamily="34" charset="-128"/>
                        </a:rPr>
                        <a:t>'</a:t>
                      </a:r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Andy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Arial Unicode MS" pitchFamily="34" charset="-128"/>
                        </a:rPr>
                        <a:t>'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}, {age:22}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] 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{age:22, </a:t>
                      </a:r>
                      <a:r>
                        <a:rPr lang="en-US" sz="2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name:</a:t>
                      </a:r>
                      <a:r>
                        <a:rPr lang="en-US" altLang="zh-CN" sz="2800" b="1" dirty="0" err="1">
                          <a:solidFill>
                            <a:schemeClr val="tx1"/>
                          </a:solidFill>
                          <a:latin typeface="Arial Unicode MS" pitchFamily="34" charset="-128"/>
                        </a:rPr>
                        <a:t>'</a:t>
                      </a:r>
                      <a:r>
                        <a:rPr lang="en-US" sz="2800" b="1" dirty="0" err="1">
                          <a:solidFill>
                            <a:schemeClr val="tx1"/>
                          </a:solidFill>
                        </a:rPr>
                        <a:t>Andy</a:t>
                      </a:r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Arial Unicode MS" pitchFamily="34" charset="-128"/>
                        </a:rPr>
                        <a:t>'}</a:t>
                      </a:r>
                      <a:endParaRPr 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90294">
                <a:tc>
                  <a:txBody>
                    <a:bodyPr/>
                    <a:lstStyle/>
                    <a:p>
                      <a:pPr algn="ctr"/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sz="2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name</a:t>
                      </a:r>
                      <a:r>
                        <a:rPr lang="en-US" sz="2800" b="1" kern="1200" baseline="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&lt;&gt;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Arial Unicode MS" pitchFamily="34" charset="-128"/>
                        </a:rPr>
                        <a:t>'</a:t>
                      </a:r>
                      <a:r>
                        <a:rPr lang="en-US" sz="2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Andy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Arial Unicode MS" pitchFamily="34" charset="-128"/>
                        </a:rPr>
                        <a:t>'</a:t>
                      </a:r>
                      <a:endParaRPr lang="en-US" sz="2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2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</a:p>
                    <a:p>
                      <a:pPr algn="l"/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</a:t>
                      </a:r>
                      <a:r>
                        <a:rPr lang="en-US" sz="2800" b="1" kern="120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$not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{</a:t>
                      </a:r>
                      <a:r>
                        <a:rPr lang="en-US" sz="2800" b="1" kern="120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2800" b="1" kern="1200" dirty="0" err="1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eq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"</a:t>
                      </a:r>
                      <a:r>
                        <a:rPr lang="en-US" sz="2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Andy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"}</a:t>
                      </a:r>
                    </a:p>
                    <a:p>
                      <a:pPr algn="l"/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902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$nor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sz="2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en-US" sz="2800" b="1" kern="1200" baseline="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&lt;&gt;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Arial Unicode MS" pitchFamily="34" charset="-128"/>
                        </a:rPr>
                        <a:t>'</a:t>
                      </a:r>
                      <a:r>
                        <a:rPr lang="en-US" sz="2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Andy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Arial Unicode MS" pitchFamily="34" charset="-128"/>
                        </a:rPr>
                        <a:t>'</a:t>
                      </a:r>
                      <a:endParaRPr lang="en-US" sz="2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baseline="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age</a:t>
                      </a:r>
                      <a:r>
                        <a:rPr lang="en-US" sz="2800" b="1" kern="1200" baseline="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&lt;&gt;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{ </a:t>
                      </a:r>
                      <a:r>
                        <a:rPr lang="en-US" sz="2800" b="1" i="0" kern="120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$nor</a:t>
                      </a: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:[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       {</a:t>
                      </a:r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name:</a:t>
                      </a:r>
                      <a:r>
                        <a:rPr lang="en-US" altLang="zh-CN" sz="2800" dirty="0" err="1">
                          <a:solidFill>
                            <a:schemeClr val="tx1"/>
                          </a:solidFill>
                          <a:latin typeface="Arial Unicode MS" pitchFamily="34" charset="-128"/>
                        </a:rPr>
                        <a:t>'</a:t>
                      </a:r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Andy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Arial Unicode MS" pitchFamily="34" charset="-128"/>
                        </a:rPr>
                        <a:t>'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}, {age:22}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]}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532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Query  Operators: Logical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52400" y="3326249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152399" y="4842845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returns: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926610"/>
            <a:ext cx="6096000" cy="243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72" y="3814462"/>
            <a:ext cx="6614328" cy="10668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98" y="5319898"/>
            <a:ext cx="6248401" cy="136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89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Query  Operators: Logical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52400" y="3326249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152399" y="4842845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returns: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926610"/>
            <a:ext cx="6096000" cy="2438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" y="3821724"/>
            <a:ext cx="6924780" cy="11312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79" y="5301264"/>
            <a:ext cx="6585021" cy="13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55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Query  Operators: Logical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35169" y="3164576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35169" y="4701739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returns: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926610"/>
            <a:ext cx="5791201" cy="23164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15" y="3641629"/>
            <a:ext cx="4556928" cy="11180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374" y="5154875"/>
            <a:ext cx="5643826" cy="156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72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0" y="1712742"/>
            <a:ext cx="7122319" cy="1200329"/>
          </a:xfrm>
        </p:spPr>
        <p:txBody>
          <a:bodyPr/>
          <a:lstStyle/>
          <a:p>
            <a:r>
              <a:rPr lang="en-US" dirty="0"/>
              <a:t>Query  Operators: Embedded Document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38688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Query  Operators: Embedded Document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44129" y="1828800"/>
            <a:ext cx="8568952" cy="295465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166635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kumimoji="0" lang="en-US" altLang="zh-CN" sz="3200" b="0" i="0" u="none" strike="noStrike" cap="none" normalizeH="0" baseline="0" dirty="0">
                <a:ln>
                  <a:noFill/>
                </a:ln>
                <a:effectLst/>
                <a:latin typeface="微软雅黑" pitchFamily="34" charset="-122"/>
                <a:ea typeface="宋体" pitchFamily="2" charset="-122"/>
              </a:rPr>
              <a:t>1.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2D75BC"/>
                </a:solidFill>
              </a:rPr>
              <a:t>Exact Match </a:t>
            </a:r>
            <a:r>
              <a:rPr lang="en-US" sz="3200" b="1" dirty="0"/>
              <a:t>on the Embedded Document</a:t>
            </a:r>
            <a:endParaRPr kumimoji="0" lang="en-US" altLang="zh-CN" sz="3200" b="0" i="0" u="none" strike="noStrike" cap="none" normalizeH="0" baseline="0" dirty="0">
              <a:ln>
                <a:noFill/>
              </a:ln>
              <a:effectLst/>
              <a:latin typeface="Arial Unicode MS" pitchFamily="34" charset="-128"/>
              <a:ea typeface="宋体" pitchFamily="2" charset="-122"/>
            </a:endParaRPr>
          </a:p>
          <a:p>
            <a:pPr lvl="0" eaLnBrk="0" hangingPunct="0"/>
            <a:r>
              <a:rPr lang="en-US" sz="3200" dirty="0"/>
              <a:t>{</a:t>
            </a:r>
            <a:r>
              <a:rPr lang="en-US" altLang="zh-CN" sz="3200" dirty="0" err="1">
                <a:latin typeface="Arial Unicode MS" pitchFamily="34" charset="-128"/>
              </a:rPr>
              <a:t>addr</a:t>
            </a:r>
            <a:r>
              <a:rPr lang="en-US" altLang="zh-CN" sz="3200" dirty="0">
                <a:latin typeface="Arial Unicode MS" pitchFamily="34" charset="-128"/>
              </a:rPr>
              <a:t> </a:t>
            </a:r>
            <a:r>
              <a:rPr lang="en-US" sz="3200" dirty="0"/>
              <a:t>: { </a:t>
            </a:r>
            <a:r>
              <a:rPr lang="en-US" altLang="zh-CN" sz="3200" dirty="0">
                <a:latin typeface="Arial Unicode MS" pitchFamily="34" charset="-128"/>
              </a:rPr>
              <a:t>code</a:t>
            </a:r>
            <a:r>
              <a:rPr lang="en-US" sz="3200" dirty="0"/>
              <a:t>: 5 , city: ‘</a:t>
            </a:r>
            <a:r>
              <a:rPr lang="en-US" sz="3200" dirty="0">
                <a:latin typeface="Arial Unicode MS" pitchFamily="34" charset="-128"/>
              </a:rPr>
              <a:t>GZ</a:t>
            </a:r>
            <a:r>
              <a:rPr lang="en-US" sz="3200" dirty="0"/>
              <a:t>'} }</a:t>
            </a:r>
            <a:endParaRPr kumimoji="0" lang="en-US" altLang="zh-CN" sz="3200" b="0" i="0" u="none" strike="noStrike" cap="none" normalizeH="0" baseline="0" dirty="0">
              <a:ln>
                <a:noFill/>
              </a:ln>
              <a:effectLst/>
              <a:latin typeface="Arial Unicode MS" pitchFamily="34" charset="-128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CN" sz="3200" b="0" i="0" u="none" strike="noStrike" cap="none" normalizeH="0" baseline="0" dirty="0">
              <a:ln>
                <a:noFill/>
              </a:ln>
              <a:effectLst/>
              <a:latin typeface="Arial Unicode MS" pitchFamily="34" charset="-128"/>
              <a:ea typeface="宋体" pitchFamily="2" charset="-122"/>
            </a:endParaRPr>
          </a:p>
          <a:p>
            <a:pPr eaLnBrk="0" hangingPunct="0"/>
            <a:r>
              <a:rPr kumimoji="0" lang="en-US" altLang="zh-CN" sz="3200" b="0" i="0" u="none" strike="noStrike" cap="none" normalizeH="0" baseline="0" dirty="0">
                <a:ln>
                  <a:noFill/>
                </a:ln>
                <a:effectLst/>
                <a:latin typeface="微软雅黑" pitchFamily="34" charset="-122"/>
                <a:ea typeface="宋体" pitchFamily="2" charset="-122"/>
              </a:rPr>
              <a:t>2.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2D75BC"/>
                </a:solidFill>
              </a:rPr>
              <a:t>Equality Match on Fields within </a:t>
            </a:r>
            <a:r>
              <a:rPr lang="en-US" sz="3200" b="1" dirty="0"/>
              <a:t>an Embedded Document</a:t>
            </a:r>
            <a:endParaRPr kumimoji="0" lang="zh-CN" sz="32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  <a:p>
            <a:pPr lvl="0" eaLnBrk="0" hangingPunct="0"/>
            <a:r>
              <a:rPr lang="en-US" altLang="zh-CN" sz="3200" dirty="0">
                <a:latin typeface="Arial Unicode MS" pitchFamily="34" charset="-128"/>
              </a:rPr>
              <a:t>{'</a:t>
            </a:r>
            <a:r>
              <a:rPr lang="en-US" altLang="zh-CN" sz="3200" dirty="0" err="1">
                <a:latin typeface="Arial Unicode MS" pitchFamily="34" charset="-128"/>
              </a:rPr>
              <a:t>addr.code</a:t>
            </a:r>
            <a:r>
              <a:rPr lang="en-US" altLang="zh-CN" sz="3200" dirty="0">
                <a:latin typeface="Arial Unicode MS" pitchFamily="34" charset="-128"/>
              </a:rPr>
              <a:t>' : 5 , '</a:t>
            </a:r>
            <a:r>
              <a:rPr lang="en-US" altLang="zh-CN" sz="3200" dirty="0" err="1">
                <a:latin typeface="Arial Unicode MS" pitchFamily="34" charset="-128"/>
              </a:rPr>
              <a:t>addr.city</a:t>
            </a:r>
            <a:r>
              <a:rPr lang="en-US" altLang="zh-CN" sz="3200" dirty="0">
                <a:latin typeface="Arial Unicode MS" pitchFamily="34" charset="-128"/>
              </a:rPr>
              <a:t>' : ‘GZ' }</a:t>
            </a:r>
            <a:endParaRPr kumimoji="0" lang="en-US" altLang="zh-CN" sz="32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7391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Query  Operators: Embedded Document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0" y="2824316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-76200" y="4385718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returns: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3" y="1143000"/>
            <a:ext cx="9116423" cy="1676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31611"/>
            <a:ext cx="9134386" cy="5849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63" y="4862771"/>
            <a:ext cx="9202238" cy="62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78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990600" y="2133600"/>
            <a:ext cx="6629400" cy="2819400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981565" y="1524000"/>
            <a:ext cx="6019800" cy="523220"/>
          </a:xfrm>
        </p:spPr>
        <p:txBody>
          <a:bodyPr/>
          <a:lstStyle/>
          <a:p>
            <a:r>
              <a:rPr lang="en-US" altLang="zh-CN" sz="2800" dirty="0"/>
              <a:t>Basic Query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447800" y="1581090"/>
            <a:ext cx="381365" cy="381000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1981565" y="2133600"/>
            <a:ext cx="6019800" cy="523220"/>
          </a:xfrm>
        </p:spPr>
        <p:txBody>
          <a:bodyPr/>
          <a:lstStyle/>
          <a:p>
            <a:r>
              <a:rPr lang="en-US" sz="2800" dirty="0"/>
              <a:t>Query  Operators: Comparison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1447800" y="2209800"/>
            <a:ext cx="381365" cy="381000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1981565" y="2743200"/>
            <a:ext cx="6019800" cy="523220"/>
          </a:xfrm>
        </p:spPr>
        <p:txBody>
          <a:bodyPr/>
          <a:lstStyle/>
          <a:p>
            <a:r>
              <a:rPr lang="en-US" sz="2800" dirty="0"/>
              <a:t>Query  Operators: Logical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1447800" y="2819400"/>
            <a:ext cx="381365" cy="381000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1981565" y="3362980"/>
            <a:ext cx="6019800" cy="954107"/>
          </a:xfrm>
        </p:spPr>
        <p:txBody>
          <a:bodyPr/>
          <a:lstStyle/>
          <a:p>
            <a:r>
              <a:rPr lang="en-US" sz="2800" dirty="0"/>
              <a:t>Query  Operators: Embedded Document</a:t>
            </a:r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1447800" y="3429000"/>
            <a:ext cx="381365" cy="381000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1981565" y="4429780"/>
            <a:ext cx="6019800" cy="523220"/>
          </a:xfrm>
        </p:spPr>
        <p:txBody>
          <a:bodyPr/>
          <a:lstStyle/>
          <a:p>
            <a:r>
              <a:rPr lang="en-US" sz="2800" dirty="0"/>
              <a:t>Query  Operators: Array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1447800" y="4505980"/>
            <a:ext cx="381365" cy="381000"/>
          </a:xfrm>
        </p:spPr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1981565" y="5039380"/>
            <a:ext cx="6019800" cy="523220"/>
          </a:xfrm>
        </p:spPr>
        <p:txBody>
          <a:bodyPr/>
          <a:lstStyle/>
          <a:p>
            <a:r>
              <a:rPr lang="en-US" sz="2800" dirty="0"/>
              <a:t>Cursor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1447800" y="5115580"/>
            <a:ext cx="381365" cy="381000"/>
          </a:xfrm>
        </p:spPr>
        <p:txBody>
          <a:bodyPr/>
          <a:lstStyle/>
          <a:p>
            <a:r>
              <a:rPr lang="en-US" dirty="0"/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Query  Operators: Embedded Document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0" y="2824316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-76200" y="40386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returns: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3" y="1143000"/>
            <a:ext cx="9116423" cy="1676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33" y="3316269"/>
            <a:ext cx="9155534" cy="4621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" y="4515653"/>
            <a:ext cx="8007704" cy="188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32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Query  Operators: Embedded Document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0" y="2824316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-58994" y="40386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returns: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3" y="1143000"/>
            <a:ext cx="9116423" cy="1676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581" y="3317157"/>
            <a:ext cx="9168582" cy="4612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8" y="4569920"/>
            <a:ext cx="9073450" cy="76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06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0" y="1712742"/>
            <a:ext cx="7122319" cy="646331"/>
          </a:xfrm>
        </p:spPr>
        <p:txBody>
          <a:bodyPr/>
          <a:lstStyle/>
          <a:p>
            <a:r>
              <a:rPr lang="en-US" dirty="0"/>
              <a:t>Query  Operators: Array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03503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Query  Operators: Array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910445"/>
              </p:ext>
            </p:extLst>
          </p:nvPr>
        </p:nvGraphicFramePr>
        <p:xfrm>
          <a:off x="329680" y="1447800"/>
          <a:ext cx="8280920" cy="421603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6090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71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  <a:r>
                        <a:rPr lang="en-US" sz="28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lucky_no</a:t>
                      </a: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{ </a:t>
                      </a:r>
                      <a:r>
                        <a:rPr lang="en-US" sz="2800" b="1" i="0" kern="120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$in</a:t>
                      </a: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[ 1,2,3] } }</a:t>
                      </a:r>
                      <a:endParaRPr 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0319110"/>
                  </a:ext>
                </a:extLst>
              </a:tr>
              <a:tr h="893710"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  <a:r>
                        <a:rPr lang="en-US" sz="28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lucky_no</a:t>
                      </a: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{ </a:t>
                      </a:r>
                      <a:r>
                        <a:rPr lang="en-US" sz="2800" b="1" i="0" kern="120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$all</a:t>
                      </a: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[ 1,2,3] } }</a:t>
                      </a:r>
                      <a:endParaRPr lang="en-US" sz="7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624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$size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  <a:r>
                        <a:rPr lang="en-US" sz="28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lucky_no</a:t>
                      </a: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{ </a:t>
                      </a:r>
                      <a:r>
                        <a:rPr lang="en-US" sz="2800" b="1" i="0" kern="120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$size</a:t>
                      </a: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3} }</a:t>
                      </a:r>
                      <a:endParaRPr lang="en-US" sz="7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213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2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elemMatch</a:t>
                      </a:r>
                      <a:endParaRPr 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lucky_no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  <a:r>
                        <a:rPr lang="en-US" sz="2800" b="1" kern="120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2800" b="1" kern="1200" dirty="0" err="1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elemMatch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{ $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gt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1, $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lt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3 } }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7942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Query  Operators: Array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0" y="2824316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-58994" y="40386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returns: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1" y="1136890"/>
            <a:ext cx="6211529" cy="17770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1" y="3316218"/>
            <a:ext cx="9107129" cy="5699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19" y="4576786"/>
            <a:ext cx="8526154" cy="197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32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Query  Operators: Array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0" y="2824316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-58994" y="40386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returns: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1" y="1136890"/>
            <a:ext cx="6211529" cy="17770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1" y="3299012"/>
            <a:ext cx="9107129" cy="5871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71" y="4538763"/>
            <a:ext cx="9034501" cy="117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79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Query  Operators: Array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0" y="2824316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-58994" y="40386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returns: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1" y="1136890"/>
            <a:ext cx="6211529" cy="17770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6386"/>
            <a:ext cx="9210437" cy="6560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4515652"/>
            <a:ext cx="9144001" cy="66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19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Query  Operators: Array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0" y="2824316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-1" y="47244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returns: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1" y="1136890"/>
            <a:ext cx="6211529" cy="17770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5" y="3299012"/>
            <a:ext cx="6935470" cy="14253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70" y="5199148"/>
            <a:ext cx="9107130" cy="74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8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0" y="1712742"/>
            <a:ext cx="7122319" cy="646331"/>
          </a:xfrm>
        </p:spPr>
        <p:txBody>
          <a:bodyPr/>
          <a:lstStyle/>
          <a:p>
            <a:r>
              <a:rPr lang="en-US" dirty="0"/>
              <a:t>Cursor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14028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Cursor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364175"/>
              </p:ext>
            </p:extLst>
          </p:nvPr>
        </p:nvGraphicFramePr>
        <p:xfrm>
          <a:off x="323528" y="1916832"/>
          <a:ext cx="8280920" cy="237749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6090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71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9371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sort() </a:t>
                      </a:r>
                      <a:endParaRPr 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find(…) .</a:t>
                      </a:r>
                      <a:r>
                        <a:rPr lang="en-US" sz="2800" b="1" dirty="0">
                          <a:solidFill>
                            <a:srgbClr val="2D75BC"/>
                          </a:solidFill>
                        </a:rPr>
                        <a:t>sort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({age:</a:t>
                      </a:r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1,name:1})</a:t>
                      </a:r>
                      <a:endParaRPr lang="en-US" sz="7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624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skip()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find(…). </a:t>
                      </a:r>
                      <a:r>
                        <a:rPr lang="en-US" sz="2800" b="1" dirty="0">
                          <a:solidFill>
                            <a:srgbClr val="2D75BC"/>
                          </a:solidFill>
                        </a:rPr>
                        <a:t>skip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(2)</a:t>
                      </a:r>
                      <a:endParaRPr lang="en-US" sz="7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213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lim</a:t>
                      </a:r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t()</a:t>
                      </a:r>
                      <a:endParaRPr 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find(…). </a:t>
                      </a:r>
                      <a:r>
                        <a:rPr lang="en-US" sz="2800" b="1" dirty="0">
                          <a:solidFill>
                            <a:srgbClr val="2D75BC"/>
                          </a:solidFill>
                        </a:rPr>
                        <a:t>lim</a:t>
                      </a:r>
                      <a:r>
                        <a:rPr lang="en-US" altLang="zh-CN" sz="2800" b="1" dirty="0">
                          <a:solidFill>
                            <a:srgbClr val="2D75BC"/>
                          </a:solidFill>
                        </a:rPr>
                        <a:t>i</a:t>
                      </a:r>
                      <a:r>
                        <a:rPr lang="en-US" sz="2800" b="1" dirty="0">
                          <a:solidFill>
                            <a:srgbClr val="2D75BC"/>
                          </a:solidFill>
                        </a:rPr>
                        <a:t>t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(2)</a:t>
                      </a:r>
                      <a:endParaRPr lang="en-US" sz="7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944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1" y="1712742"/>
            <a:ext cx="6019800" cy="646331"/>
          </a:xfrm>
        </p:spPr>
        <p:txBody>
          <a:bodyPr/>
          <a:lstStyle/>
          <a:p>
            <a:r>
              <a:rPr lang="en-US" altLang="zh-CN" dirty="0"/>
              <a:t>Basic Query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Cursor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76200"/>
            <a:ext cx="4953000" cy="38403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35" y="3962400"/>
            <a:ext cx="8910484" cy="5428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4560875"/>
            <a:ext cx="3581400" cy="226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4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Cursor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76199"/>
            <a:ext cx="5105400" cy="39585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23" y="4114800"/>
            <a:ext cx="8817078" cy="6036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4820622"/>
            <a:ext cx="5982269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02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Cursor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61" y="1143000"/>
            <a:ext cx="8942439" cy="45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87" y="3048000"/>
            <a:ext cx="8949813" cy="457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193" y="4833938"/>
            <a:ext cx="8932607" cy="4807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1627239"/>
            <a:ext cx="5562600" cy="13552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3559277"/>
            <a:ext cx="5105400" cy="12438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942" y="5313340"/>
            <a:ext cx="5565058" cy="135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37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934641" y="1219200"/>
            <a:ext cx="7122319" cy="1754326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https://docs.mongodb.com/manual/crud/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08361" y="1219200"/>
            <a:ext cx="650081" cy="649458"/>
          </a:xfrm>
        </p:spPr>
        <p:txBody>
          <a:bodyPr/>
          <a:lstStyle/>
          <a:p>
            <a:r>
              <a:rPr lang="en-US" dirty="0"/>
              <a:t>@</a:t>
            </a: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52400" y="2514600"/>
            <a:ext cx="8382000" cy="39703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3600" b="1" kern="1200" cap="none" baseline="0">
                <a:solidFill>
                  <a:srgbClr val="2E2E2E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Exercise:</a:t>
            </a:r>
          </a:p>
          <a:p>
            <a:r>
              <a:rPr lang="en-US" dirty="0">
                <a:solidFill>
                  <a:srgbClr val="2D75BC"/>
                </a:solidFill>
              </a:rPr>
              <a:t>\</a:t>
            </a:r>
            <a:r>
              <a:rPr lang="en-US" dirty="0" smtClean="0">
                <a:solidFill>
                  <a:srgbClr val="2D75BC"/>
                </a:solidFill>
              </a:rPr>
              <a:t>full-stack-web-course\</a:t>
            </a:r>
            <a:r>
              <a:rPr lang="en-US" dirty="0" err="1" smtClean="0">
                <a:solidFill>
                  <a:srgbClr val="2D75BC"/>
                </a:solidFill>
              </a:rPr>
              <a:t>db</a:t>
            </a:r>
            <a:r>
              <a:rPr lang="en-US" dirty="0" smtClean="0">
                <a:solidFill>
                  <a:srgbClr val="2D75BC"/>
                </a:solidFill>
              </a:rPr>
              <a:t>\</a:t>
            </a:r>
            <a:r>
              <a:rPr lang="en-US" dirty="0" err="1" smtClean="0">
                <a:solidFill>
                  <a:srgbClr val="2D75BC"/>
                </a:solidFill>
              </a:rPr>
              <a:t>mongodb</a:t>
            </a:r>
            <a:r>
              <a:rPr lang="en-US" dirty="0" smtClean="0">
                <a:solidFill>
                  <a:srgbClr val="2D75BC"/>
                </a:solidFill>
              </a:rPr>
              <a:t>\2017\materials\exercise\CH2_exercise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Sample Code:</a:t>
            </a:r>
          </a:p>
          <a:p>
            <a:r>
              <a:rPr lang="en-US" b="0" dirty="0" smtClean="0">
                <a:solidFill>
                  <a:srgbClr val="2D75BC"/>
                </a:solidFill>
              </a:rPr>
              <a:t>\</a:t>
            </a:r>
            <a:r>
              <a:rPr lang="en-US" b="0" dirty="0" err="1" smtClean="0">
                <a:solidFill>
                  <a:srgbClr val="2D75BC"/>
                </a:solidFill>
              </a:rPr>
              <a:t>db</a:t>
            </a:r>
            <a:r>
              <a:rPr lang="en-US" b="0" dirty="0" smtClean="0">
                <a:solidFill>
                  <a:srgbClr val="2D75BC"/>
                </a:solidFill>
              </a:rPr>
              <a:t>\</a:t>
            </a:r>
            <a:r>
              <a:rPr lang="en-US" b="0" dirty="0" err="1" smtClean="0">
                <a:solidFill>
                  <a:srgbClr val="2D75BC"/>
                </a:solidFill>
              </a:rPr>
              <a:t>mongodb</a:t>
            </a:r>
            <a:r>
              <a:rPr lang="en-US" b="0" dirty="0" smtClean="0">
                <a:solidFill>
                  <a:srgbClr val="2D75BC"/>
                </a:solidFill>
              </a:rPr>
              <a:t>\2017\materials\</a:t>
            </a:r>
            <a:r>
              <a:rPr lang="en-US" b="0" dirty="0" err="1" smtClean="0">
                <a:solidFill>
                  <a:srgbClr val="2D75BC"/>
                </a:solidFill>
              </a:rPr>
              <a:t>sample_code</a:t>
            </a:r>
            <a:endParaRPr lang="en-US" b="0" dirty="0">
              <a:solidFill>
                <a:srgbClr val="2D75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777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Basic Query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97" y="1219200"/>
            <a:ext cx="9005350" cy="216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371600" y="3585420"/>
            <a:ext cx="65982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find()     VS    SQL SELECT </a:t>
            </a:r>
          </a:p>
        </p:txBody>
      </p:sp>
      <p:pic>
        <p:nvPicPr>
          <p:cNvPr id="9" name="Picture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80" y="4304230"/>
            <a:ext cx="8997976" cy="2401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3018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Basic Query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990944"/>
              </p:ext>
            </p:extLst>
          </p:nvPr>
        </p:nvGraphicFramePr>
        <p:xfrm>
          <a:off x="289620" y="1447800"/>
          <a:ext cx="8640960" cy="420771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1044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049874"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db.users.find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sz="2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675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db.users.findOne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sz="2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users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LIMIT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951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db.users.find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( </a:t>
                      </a:r>
                      <a:r>
                        <a:rPr lang="en-US" sz="2800" b="1" kern="120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{ },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{ name: 1, age: 1}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2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1" kern="120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id, name, age</a:t>
                      </a:r>
                    </a:p>
                    <a:p>
                      <a:pPr algn="l"/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95132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db.users.find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().count()</a:t>
                      </a:r>
                      <a:endParaRPr lang="en-US" sz="2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users</a:t>
                      </a:r>
                      <a:endParaRPr lang="en-US" sz="2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21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Basic Query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914400"/>
            <a:ext cx="5638800" cy="29487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893663"/>
            <a:ext cx="6553200" cy="288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01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0" y="1712742"/>
            <a:ext cx="7122319" cy="1200329"/>
          </a:xfrm>
        </p:spPr>
        <p:txBody>
          <a:bodyPr/>
          <a:lstStyle/>
          <a:p>
            <a:r>
              <a:rPr lang="en-US" dirty="0"/>
              <a:t>Query  Operators: Comparison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31228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Query  Operators: Comparison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251738"/>
              </p:ext>
            </p:extLst>
          </p:nvPr>
        </p:nvGraphicFramePr>
        <p:xfrm>
          <a:off x="107504" y="1087788"/>
          <a:ext cx="8897981" cy="566726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13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044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011591"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3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eq</a:t>
                      </a:r>
                      <a:endParaRPr lang="en-US" sz="3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sz="3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age=18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{age:{$eq:18}}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kern="120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{age:18}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72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3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gt</a:t>
                      </a:r>
                      <a:endParaRPr lang="en-US" sz="3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{age:{$gt:18}}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7209"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3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gte</a:t>
                      </a:r>
                      <a:endParaRPr lang="en-US" sz="3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{age:{$gte:18}}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72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3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lt</a:t>
                      </a:r>
                      <a:endParaRPr lang="en-US" sz="3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{age:{$lt:18}}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72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3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lte</a:t>
                      </a:r>
                      <a:endParaRPr lang="en-US" sz="3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{age:{$lte:18}}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572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{age:{$ne:18}}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57209"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 (or)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3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lucky_no</a:t>
                      </a: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:{$in:[1,3]}}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57209"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3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nin</a:t>
                      </a:r>
                      <a:endParaRPr lang="en-US" sz="3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kern="1200" dirty="0">
                          <a:solidFill>
                            <a:srgbClr val="2D75BC"/>
                          </a:solidFill>
                          <a:latin typeface="+mn-lt"/>
                          <a:ea typeface="+mn-ea"/>
                          <a:cs typeface="+mn-cs"/>
                        </a:rPr>
                        <a:t>not in (and)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3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lucky_no</a:t>
                      </a: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:{$</a:t>
                      </a:r>
                      <a:r>
                        <a:rPr lang="en-US" sz="3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nin</a:t>
                      </a:r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:[1,3]}}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017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Query  Operators: Comparison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52400" y="3326249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152399" y="4842845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returns: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33" y="4025444"/>
            <a:ext cx="8886310" cy="6914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75" y="1219200"/>
            <a:ext cx="8821947" cy="1981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1955" y="5416081"/>
            <a:ext cx="9164043" cy="57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457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gend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ntent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nt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3E94E2ACCF6D4EAE5CDD73AD546E17" ma:contentTypeVersion="0" ma:contentTypeDescription="Create a new document." ma:contentTypeScope="" ma:versionID="bb1449a0cfc4203701bc69f953314dcb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BAA56A-8348-4CD3-A624-434B0E404A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BC974159-165D-43A7-BAC0-2BE7E1872CAD}">
  <ds:schemaRefs>
    <ds:schemaRef ds:uri="http://www.w3.org/XML/1998/namespace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terms/"/>
    <ds:schemaRef ds:uri="http://purl.org/dc/dcmitype/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AF2462E9-E3C6-4B9B-800D-1AA92DB6FE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3300</TotalTime>
  <Words>528</Words>
  <Application>Microsoft Office PowerPoint</Application>
  <PresentationFormat>全屏显示(4:3)</PresentationFormat>
  <Paragraphs>221</Paragraphs>
  <Slides>35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35</vt:i4>
      </vt:variant>
    </vt:vector>
  </HeadingPairs>
  <TitlesOfParts>
    <vt:vector size="39" baseType="lpstr">
      <vt:lpstr>Cover</vt:lpstr>
      <vt:lpstr>Agenda</vt:lpstr>
      <vt:lpstr>Content_Title</vt:lpstr>
      <vt:lpstr>Content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Rachel Dan</dc:creator>
  <cp:lastModifiedBy>yellowb</cp:lastModifiedBy>
  <cp:revision>380</cp:revision>
  <dcterms:created xsi:type="dcterms:W3CDTF">2014-12-12T05:53:11Z</dcterms:created>
  <dcterms:modified xsi:type="dcterms:W3CDTF">2017-08-01T16:02:04Z</dcterms:modified>
</cp:coreProperties>
</file>