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  <p:sldMasterId id="2147483659" r:id="rId5"/>
    <p:sldMasterId id="2147483661" r:id="rId6"/>
    <p:sldMasterId id="2147483652" r:id="rId7"/>
  </p:sldMasterIdLst>
  <p:notesMasterIdLst>
    <p:notesMasterId r:id="rId59"/>
  </p:notesMasterIdLst>
  <p:sldIdLst>
    <p:sldId id="281" r:id="rId8"/>
    <p:sldId id="379" r:id="rId9"/>
    <p:sldId id="380" r:id="rId10"/>
    <p:sldId id="434" r:id="rId11"/>
    <p:sldId id="463" r:id="rId12"/>
    <p:sldId id="464" r:id="rId13"/>
    <p:sldId id="435" r:id="rId14"/>
    <p:sldId id="465" r:id="rId15"/>
    <p:sldId id="466" r:id="rId16"/>
    <p:sldId id="467" r:id="rId17"/>
    <p:sldId id="468" r:id="rId18"/>
    <p:sldId id="469" r:id="rId19"/>
    <p:sldId id="470" r:id="rId20"/>
    <p:sldId id="471" r:id="rId21"/>
    <p:sldId id="472" r:id="rId22"/>
    <p:sldId id="473" r:id="rId23"/>
    <p:sldId id="474" r:id="rId24"/>
    <p:sldId id="475" r:id="rId25"/>
    <p:sldId id="476" r:id="rId26"/>
    <p:sldId id="477" r:id="rId27"/>
    <p:sldId id="478" r:id="rId28"/>
    <p:sldId id="479" r:id="rId29"/>
    <p:sldId id="480" r:id="rId30"/>
    <p:sldId id="481" r:id="rId31"/>
    <p:sldId id="482" r:id="rId32"/>
    <p:sldId id="483" r:id="rId33"/>
    <p:sldId id="484" r:id="rId34"/>
    <p:sldId id="485" r:id="rId35"/>
    <p:sldId id="486" r:id="rId36"/>
    <p:sldId id="487" r:id="rId37"/>
    <p:sldId id="488" r:id="rId38"/>
    <p:sldId id="489" r:id="rId39"/>
    <p:sldId id="490" r:id="rId40"/>
    <p:sldId id="497" r:id="rId41"/>
    <p:sldId id="498" r:id="rId42"/>
    <p:sldId id="493" r:id="rId43"/>
    <p:sldId id="494" r:id="rId44"/>
    <p:sldId id="495" r:id="rId45"/>
    <p:sldId id="496" r:id="rId46"/>
    <p:sldId id="499" r:id="rId47"/>
    <p:sldId id="500" r:id="rId48"/>
    <p:sldId id="501" r:id="rId49"/>
    <p:sldId id="502" r:id="rId50"/>
    <p:sldId id="503" r:id="rId51"/>
    <p:sldId id="504" r:id="rId52"/>
    <p:sldId id="505" r:id="rId53"/>
    <p:sldId id="506" r:id="rId54"/>
    <p:sldId id="462" r:id="rId55"/>
    <p:sldId id="507" r:id="rId56"/>
    <p:sldId id="264" r:id="rId57"/>
    <p:sldId id="265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75BC"/>
    <a:srgbClr val="009444"/>
    <a:srgbClr val="FFFF99"/>
    <a:srgbClr val="FFFFCC"/>
    <a:srgbClr val="FFFFFF"/>
    <a:srgbClr val="333333"/>
    <a:srgbClr val="2E2E2E"/>
    <a:srgbClr val="F1F1F1"/>
    <a:srgbClr val="606060"/>
    <a:srgbClr val="1D54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9" autoAdjust="0"/>
    <p:restoredTop sz="94444" autoAdjust="0"/>
  </p:normalViewPr>
  <p:slideViewPr>
    <p:cSldViewPr>
      <p:cViewPr varScale="1">
        <p:scale>
          <a:sx n="118" d="100"/>
          <a:sy n="118" d="100"/>
        </p:scale>
        <p:origin x="-143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5" Type="http://schemas.openxmlformats.org/officeDocument/2006/relationships/slideMaster" Target="slideMasters/slideMaster2.xml"/><Relationship Id="rId61" Type="http://schemas.openxmlformats.org/officeDocument/2006/relationships/viewProps" Target="viewProps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73330-0875-4F54-B846-34A9C5D83194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154A2-EB67-47E5-A054-B18F240BFC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98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6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9"/>
          <p:cNvSpPr>
            <a:spLocks noGrp="1"/>
          </p:cNvSpPr>
          <p:nvPr>
            <p:ph sz="quarter" idx="10" hasCustomPrompt="1"/>
          </p:nvPr>
        </p:nvSpPr>
        <p:spPr>
          <a:xfrm>
            <a:off x="0" y="4038600"/>
            <a:ext cx="8991600" cy="5232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None/>
              <a:defRPr sz="2800" b="1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 sz="20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2pPr>
            <a:lvl3pPr algn="r">
              <a:defRPr sz="18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3pPr>
            <a:lvl4pPr algn="r">
              <a:defRPr sz="16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4pPr>
            <a:lvl5pPr algn="r">
              <a:defRPr sz="14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Add Presentation Title Here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552890"/>
            <a:ext cx="89916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Char char="-"/>
              <a:defRPr sz="2000" b="1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Click to Add Subtitle Here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093023"/>
            <a:ext cx="89916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None/>
              <a:defRPr sz="1400" b="0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21623"/>
            <a:ext cx="89916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None/>
              <a:defRPr sz="1400" b="0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YYYY.MM.DD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25146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2895600" y="1143001"/>
            <a:ext cx="2895600" cy="22860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7"/>
          </p:nvPr>
        </p:nvSpPr>
        <p:spPr>
          <a:xfrm>
            <a:off x="5943600" y="1143001"/>
            <a:ext cx="2895600" cy="22860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8"/>
          </p:nvPr>
        </p:nvSpPr>
        <p:spPr>
          <a:xfrm>
            <a:off x="2895600" y="3581400"/>
            <a:ext cx="5943600" cy="29718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6781800" y="4242137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1D54A5"/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en-US" sz="5400" b="1" dirty="0">
                <a:solidFill>
                  <a:srgbClr val="606060"/>
                </a:solidFill>
                <a:latin typeface="Arial" pitchFamily="34" charset="0"/>
                <a:cs typeface="Arial" pitchFamily="34" charset="0"/>
              </a:rPr>
              <a:t>&amp;</a:t>
            </a:r>
            <a:r>
              <a:rPr lang="en-US" sz="5400" b="1" dirty="0">
                <a:solidFill>
                  <a:srgbClr val="009444"/>
                </a:solidFill>
                <a:latin typeface="Arial" pitchFamily="34" charset="0"/>
                <a:cs typeface="Arial" pitchFamily="34" charset="0"/>
              </a:rPr>
              <a:t>A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953000" y="4242137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1D54A5"/>
                </a:solidFill>
                <a:latin typeface="Arial" pitchFamily="34" charset="0"/>
                <a:cs typeface="Arial" pitchFamily="34" charset="0"/>
              </a:rPr>
              <a:t>Thank </a:t>
            </a:r>
            <a:r>
              <a:rPr lang="en-US" sz="5400" b="1" dirty="0">
                <a:solidFill>
                  <a:srgbClr val="009444"/>
                </a:solidFill>
                <a:latin typeface="Arial" pitchFamily="34" charset="0"/>
                <a:cs typeface="Arial" pitchFamily="34" charset="0"/>
              </a:rPr>
              <a:t>You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8001000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all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agenda/Content</a:t>
            </a:r>
            <a:endParaRPr lang="en-US" dirty="0"/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14478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61835" y="14478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95600" y="19812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2361835" y="19812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2895600" y="25146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2361835" y="25146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2895600" y="30480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2361835" y="30480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34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2895600" y="35814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5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2361835" y="35814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2895600" y="41148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7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2361835" y="41148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2895600" y="46482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9" name="Text Placeholder 9"/>
          <p:cNvSpPr>
            <a:spLocks noGrp="1"/>
          </p:cNvSpPr>
          <p:nvPr>
            <p:ph type="body" sz="quarter" idx="26" hasCustomPrompt="1"/>
          </p:nvPr>
        </p:nvSpPr>
        <p:spPr>
          <a:xfrm>
            <a:off x="2361835" y="46482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40" name="Text Placeholder 11"/>
          <p:cNvSpPr>
            <a:spLocks noGrp="1"/>
          </p:cNvSpPr>
          <p:nvPr>
            <p:ph type="body" sz="quarter" idx="27" hasCustomPrompt="1"/>
          </p:nvPr>
        </p:nvSpPr>
        <p:spPr>
          <a:xfrm>
            <a:off x="2895600" y="51816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41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2361835" y="51816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31081" y="1712742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36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712742"/>
            <a:ext cx="650081" cy="649458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86868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31081" y="1712742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36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712742"/>
            <a:ext cx="650081" cy="649458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86868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1_RebeccaWJChen\OLP\Project\Non_Applicattion\ITA_PPT_Template\Resource\IT Academ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8397" y="5486400"/>
            <a:ext cx="920803" cy="1067900"/>
          </a:xfrm>
          <a:prstGeom prst="rect">
            <a:avLst/>
          </a:prstGeom>
          <a:noFill/>
        </p:spPr>
      </p:pic>
      <p:pic>
        <p:nvPicPr>
          <p:cNvPr id="2" name="Picture 2" descr="D:\1_RebeccaWJChen\OLP\Project\Non_Applicattion\ITA_PPT_Template\20141216_ITAPPT.png"/>
          <p:cNvPicPr>
            <a:picLocks noChangeAspect="1" noChangeArrowheads="1"/>
          </p:cNvPicPr>
          <p:nvPr userDrawn="1"/>
        </p:nvPicPr>
        <p:blipFill>
          <a:blip r:embed="rId6" cstate="print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D:\1_RebeccaWJChen\OLP\Project\Non_Applicattion\ITA_PPT_Template\Resource\IT Academy.png"/>
          <p:cNvPicPr>
            <a:picLocks noChangeAspect="1" noChangeArrowheads="1"/>
          </p:cNvPicPr>
          <p:nvPr/>
        </p:nvPicPr>
        <p:blipFill>
          <a:blip r:embed="rId5" cstate="print"/>
          <a:srcRect b="28645"/>
          <a:stretch>
            <a:fillRect/>
          </a:stretch>
        </p:blipFill>
        <p:spPr bwMode="auto">
          <a:xfrm>
            <a:off x="8229600" y="76200"/>
            <a:ext cx="768403" cy="635883"/>
          </a:xfrm>
          <a:prstGeom prst="rect">
            <a:avLst/>
          </a:prstGeom>
          <a:noFill/>
        </p:spPr>
      </p:pic>
      <p:pic>
        <p:nvPicPr>
          <p:cNvPr id="2050" name="Picture 2" descr="C:\Users\chenre3\Desktop\banne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842962"/>
            <a:ext cx="9144000" cy="2238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01" r:id="rId2"/>
    <p:sldLayoutId id="214748370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chenre3\Desktop\Banner_ContentTitle.png"/>
          <p:cNvPicPr>
            <a:picLocks noChangeAspect="1" noChangeArrowheads="1"/>
          </p:cNvPicPr>
          <p:nvPr userDrawn="1"/>
        </p:nvPicPr>
        <p:blipFill>
          <a:blip r:embed="rId4" cstate="print"/>
          <a:srcRect t="42222"/>
          <a:stretch>
            <a:fillRect/>
          </a:stretch>
        </p:blipFill>
        <p:spPr bwMode="auto">
          <a:xfrm>
            <a:off x="0" y="2895600"/>
            <a:ext cx="9144000" cy="39624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0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D:\1_RebeccaWJChen\OLP\Project\Non_Applicattion\ITA_PPT_Template\Resource\IT Academy.png"/>
          <p:cNvPicPr>
            <a:picLocks noChangeAspect="1" noChangeArrowheads="1"/>
          </p:cNvPicPr>
          <p:nvPr userDrawn="1"/>
        </p:nvPicPr>
        <p:blipFill>
          <a:blip r:embed="rId6" cstate="print"/>
          <a:srcRect b="28645"/>
          <a:stretch>
            <a:fillRect/>
          </a:stretch>
        </p:blipFill>
        <p:spPr bwMode="auto">
          <a:xfrm>
            <a:off x="8229600" y="76200"/>
            <a:ext cx="768403" cy="635883"/>
          </a:xfrm>
          <a:prstGeom prst="rect">
            <a:avLst/>
          </a:prstGeom>
          <a:noFill/>
        </p:spPr>
      </p:pic>
      <p:pic>
        <p:nvPicPr>
          <p:cNvPr id="9" name="Picture 2" descr="C:\Users\chenre3\Desktop\banner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842962"/>
            <a:ext cx="9144000" cy="2238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3" r:id="rId2"/>
    <p:sldLayoutId id="2147483670" r:id="rId3"/>
    <p:sldLayoutId id="214748369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indexes/" TargetMode="Externa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4800600"/>
            <a:ext cx="8991600" cy="523220"/>
          </a:xfrm>
        </p:spPr>
        <p:txBody>
          <a:bodyPr/>
          <a:lstStyle/>
          <a:p>
            <a:pPr>
              <a:buNone/>
            </a:pPr>
            <a:r>
              <a:rPr lang="en-US" sz="2800" dirty="0"/>
              <a:t>Index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MongoDB </a:t>
            </a:r>
            <a:r>
              <a:rPr lang="en-US" altLang="zh-CN" sz="4400" dirty="0"/>
              <a:t>Course</a:t>
            </a:r>
            <a:endParaRPr lang="en-US" sz="4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Yellow Huang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Ver</a:t>
            </a:r>
            <a:r>
              <a:rPr lang="en-US" dirty="0"/>
              <a:t> 2017_06_07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0" y="1712742"/>
            <a:ext cx="6512719" cy="1200329"/>
          </a:xfrm>
        </p:spPr>
        <p:txBody>
          <a:bodyPr/>
          <a:lstStyle/>
          <a:p>
            <a:r>
              <a:rPr lang="en-US" dirty="0"/>
              <a:t>Structure of MongoDB Index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81282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Structure of MongoDB Index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41275" y="1143000"/>
            <a:ext cx="85693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Logical view(Data &amp; Index)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41275" y="1600200"/>
            <a:ext cx="8785225" cy="63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1. Document are stored in Disk </a:t>
            </a:r>
            <a:r>
              <a:rPr lang="en-US" altLang="zh-CN" sz="3200" b="1" dirty="0" err="1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unorderly</a:t>
            </a:r>
            <a:r>
              <a:rPr lang="en-US" altLang="zh-CN" sz="32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graphicFrame>
        <p:nvGraphicFramePr>
          <p:cNvPr id="9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756257"/>
              </p:ext>
            </p:extLst>
          </p:nvPr>
        </p:nvGraphicFramePr>
        <p:xfrm>
          <a:off x="2057400" y="2233387"/>
          <a:ext cx="4724400" cy="4548418"/>
        </p:xfrm>
        <a:graphic>
          <a:graphicData uri="http://schemas.openxmlformats.org/drawingml/2006/table">
            <a:tbl>
              <a:tblPr firstRow="1" firstCol="1" bandRow="1"/>
              <a:tblGrid>
                <a:gridCol w="154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45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2878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24887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Collection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8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a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b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c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8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8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8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48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48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48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48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48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48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248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248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248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4778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Structure of MongoDB Index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0" y="1066800"/>
            <a:ext cx="9144000" cy="122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2. An Index is an </a:t>
            </a:r>
            <a:r>
              <a:rPr lang="en-US" altLang="zh-CN" sz="32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ordered List of Index Items(unique)</a:t>
            </a:r>
          </a:p>
        </p:txBody>
      </p:sp>
      <p:graphicFrame>
        <p:nvGraphicFramePr>
          <p:cNvPr id="7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308947"/>
              </p:ext>
            </p:extLst>
          </p:nvPr>
        </p:nvGraphicFramePr>
        <p:xfrm>
          <a:off x="688975" y="3805238"/>
          <a:ext cx="1368425" cy="1646238"/>
        </p:xfrm>
        <a:graphic>
          <a:graphicData uri="http://schemas.openxmlformats.org/drawingml/2006/table">
            <a:tbl>
              <a:tblPr firstRow="1" firstCol="1" bandRow="1"/>
              <a:tblGrid>
                <a:gridCol w="13684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48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Index(a:1)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4" marR="6859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68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0" dirty="0">
                          <a:solidFill>
                            <a:schemeClr val="bg1"/>
                          </a:solidFill>
                          <a:effectLst/>
                          <a:latin typeface="Cambria"/>
                          <a:ea typeface="宋体"/>
                          <a:cs typeface="Times New Roman"/>
                        </a:rPr>
                        <a:t>a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4" marR="6859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48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4" marR="6859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48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4" marR="6859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48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4" marR="6859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0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471702"/>
              </p:ext>
            </p:extLst>
          </p:nvPr>
        </p:nvGraphicFramePr>
        <p:xfrm>
          <a:off x="3352800" y="2438400"/>
          <a:ext cx="3384550" cy="4267200"/>
        </p:xfrm>
        <a:graphic>
          <a:graphicData uri="http://schemas.openxmlformats.org/drawingml/2006/table">
            <a:tbl>
              <a:tblPr firstRow="1" firstCol="1" bandRow="1"/>
              <a:tblGrid>
                <a:gridCol w="11102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07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357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0128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Collection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chemeClr val="bg1"/>
                          </a:solidFill>
                          <a:effectLst/>
                          <a:latin typeface="Cambria"/>
                          <a:ea typeface="宋体"/>
                          <a:cs typeface="Times New Roman"/>
                        </a:rPr>
                        <a:t>a</a:t>
                      </a:r>
                      <a:endParaRPr lang="zh-CN" sz="1600" b="1" kern="100" dirty="0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b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c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889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Structure of MongoDB Index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0" y="1066800"/>
            <a:ext cx="9144000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3. Each </a:t>
            </a:r>
            <a:r>
              <a:rPr lang="en-US" altLang="zh-CN" sz="32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Index Item 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contains the </a:t>
            </a:r>
            <a:r>
              <a:rPr lang="en-US" altLang="zh-CN" sz="32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value of indexed field 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from corresponding document. </a:t>
            </a:r>
            <a:r>
              <a:rPr lang="en-US" altLang="zh-CN" sz="32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(unique)</a:t>
            </a:r>
          </a:p>
        </p:txBody>
      </p:sp>
      <p:graphicFrame>
        <p:nvGraphicFramePr>
          <p:cNvPr id="9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833391"/>
              </p:ext>
            </p:extLst>
          </p:nvPr>
        </p:nvGraphicFramePr>
        <p:xfrm>
          <a:off x="841375" y="3881438"/>
          <a:ext cx="1368425" cy="1646238"/>
        </p:xfrm>
        <a:graphic>
          <a:graphicData uri="http://schemas.openxmlformats.org/drawingml/2006/table">
            <a:tbl>
              <a:tblPr firstRow="1" firstCol="1" bandRow="1"/>
              <a:tblGrid>
                <a:gridCol w="13684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48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Index(a:1)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4" marR="6859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68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0" dirty="0">
                          <a:solidFill>
                            <a:schemeClr val="bg1"/>
                          </a:solidFill>
                          <a:effectLst/>
                          <a:latin typeface="Cambria"/>
                          <a:ea typeface="宋体"/>
                          <a:cs typeface="Times New Roman"/>
                        </a:rPr>
                        <a:t>a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4" marR="6859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48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i="0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i="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4" marR="6859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48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i="0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i="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4" marR="6859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48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i="0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i="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4" marR="6859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1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913936"/>
              </p:ext>
            </p:extLst>
          </p:nvPr>
        </p:nvGraphicFramePr>
        <p:xfrm>
          <a:off x="3505200" y="2514600"/>
          <a:ext cx="3384550" cy="4267200"/>
        </p:xfrm>
        <a:graphic>
          <a:graphicData uri="http://schemas.openxmlformats.org/drawingml/2006/table">
            <a:tbl>
              <a:tblPr firstRow="1" firstCol="1" bandRow="1"/>
              <a:tblGrid>
                <a:gridCol w="11102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07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357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0128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Collection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chemeClr val="bg1"/>
                          </a:solidFill>
                          <a:effectLst/>
                          <a:latin typeface="Cambria"/>
                          <a:ea typeface="宋体"/>
                          <a:cs typeface="Times New Roman"/>
                        </a:rPr>
                        <a:t>a</a:t>
                      </a:r>
                      <a:endParaRPr lang="zh-CN" sz="2000" b="1" kern="0" dirty="0">
                        <a:solidFill>
                          <a:schemeClr val="bg1"/>
                        </a:solidFill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b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c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7787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Structure of MongoDB Index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0" y="1066800"/>
            <a:ext cx="9144000" cy="122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4.Each Index Item </a:t>
            </a:r>
            <a:r>
              <a:rPr lang="en-US" altLang="zh-CN" sz="32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points to the address 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of corresponding documents in Disk. </a:t>
            </a:r>
          </a:p>
        </p:txBody>
      </p:sp>
      <p:graphicFrame>
        <p:nvGraphicFramePr>
          <p:cNvPr id="7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249974"/>
              </p:ext>
            </p:extLst>
          </p:nvPr>
        </p:nvGraphicFramePr>
        <p:xfrm>
          <a:off x="3810000" y="2362200"/>
          <a:ext cx="3960812" cy="4321170"/>
        </p:xfrm>
        <a:graphic>
          <a:graphicData uri="http://schemas.openxmlformats.org/drawingml/2006/table">
            <a:tbl>
              <a:tblPr firstRow="1" firstCol="1" bandRow="1"/>
              <a:tblGrid>
                <a:gridCol w="12992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636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78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8655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Collection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chemeClr val="bg1"/>
                          </a:solidFill>
                          <a:effectLst/>
                          <a:latin typeface="Cambria"/>
                          <a:ea typeface="宋体"/>
                          <a:cs typeface="Times New Roman"/>
                        </a:rPr>
                        <a:t>a</a:t>
                      </a:r>
                      <a:endParaRPr lang="zh-CN" sz="1600" b="1" kern="100" dirty="0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b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c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graphicFrame>
        <p:nvGraphicFramePr>
          <p:cNvPr id="10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395305"/>
              </p:ext>
            </p:extLst>
          </p:nvPr>
        </p:nvGraphicFramePr>
        <p:xfrm>
          <a:off x="1285875" y="3722688"/>
          <a:ext cx="1227137" cy="1552878"/>
        </p:xfrm>
        <a:graphic>
          <a:graphicData uri="http://schemas.openxmlformats.org/drawingml/2006/table">
            <a:tbl>
              <a:tblPr firstRow="1" firstCol="1" bandRow="1"/>
              <a:tblGrid>
                <a:gridCol w="12271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27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Index(a:1)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602" marR="6860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6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bg1"/>
                          </a:solidFill>
                          <a:effectLst/>
                          <a:latin typeface="Cambria"/>
                          <a:ea typeface="宋体"/>
                          <a:cs typeface="Times New Roman"/>
                        </a:rPr>
                        <a:t>a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602" marR="6860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47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602" marR="68602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47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602" marR="6860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47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602" marR="6860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cxnSp>
        <p:nvCxnSpPr>
          <p:cNvPr id="12" name="肘形连接符 2"/>
          <p:cNvCxnSpPr/>
          <p:nvPr/>
        </p:nvCxnSpPr>
        <p:spPr>
          <a:xfrm flipV="1">
            <a:off x="2513012" y="3435350"/>
            <a:ext cx="1296988" cy="1079500"/>
          </a:xfrm>
          <a:prstGeom prst="bentConnector3">
            <a:avLst/>
          </a:prstGeom>
          <a:ln w="50800" cap="flat" cmpd="sng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9"/>
          <p:cNvCxnSpPr>
            <a:stCxn id="10" idx="3"/>
          </p:cNvCxnSpPr>
          <p:nvPr/>
        </p:nvCxnSpPr>
        <p:spPr>
          <a:xfrm flipV="1">
            <a:off x="2513012" y="3722689"/>
            <a:ext cx="1296988" cy="776438"/>
          </a:xfrm>
          <a:prstGeom prst="bentConnector3">
            <a:avLst/>
          </a:prstGeom>
          <a:ln w="50800" cap="flat" cmpd="sng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2"/>
          <p:cNvCxnSpPr>
            <a:stCxn id="10" idx="3"/>
          </p:cNvCxnSpPr>
          <p:nvPr/>
        </p:nvCxnSpPr>
        <p:spPr>
          <a:xfrm>
            <a:off x="2513012" y="4499127"/>
            <a:ext cx="1296988" cy="180823"/>
          </a:xfrm>
          <a:prstGeom prst="bentConnector3">
            <a:avLst/>
          </a:prstGeom>
          <a:ln w="50800" cap="flat" cmpd="sng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5"/>
          <p:cNvCxnSpPr>
            <a:stCxn id="10" idx="3"/>
          </p:cNvCxnSpPr>
          <p:nvPr/>
        </p:nvCxnSpPr>
        <p:spPr>
          <a:xfrm>
            <a:off x="2513012" y="4499127"/>
            <a:ext cx="1296988" cy="1096811"/>
          </a:xfrm>
          <a:prstGeom prst="bentConnector3">
            <a:avLst/>
          </a:prstGeom>
          <a:ln w="50800" cap="flat" cmpd="sng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763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Structure of MongoDB Index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0" y="1066800"/>
            <a:ext cx="9144000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5.We can have </a:t>
            </a:r>
            <a:r>
              <a:rPr lang="en-US" altLang="zh-CN" sz="32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multiple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Indexes in a collection.</a:t>
            </a:r>
          </a:p>
        </p:txBody>
      </p:sp>
      <p:graphicFrame>
        <p:nvGraphicFramePr>
          <p:cNvPr id="11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388502"/>
              </p:ext>
            </p:extLst>
          </p:nvPr>
        </p:nvGraphicFramePr>
        <p:xfrm>
          <a:off x="76200" y="3684020"/>
          <a:ext cx="1227138" cy="1552878"/>
        </p:xfrm>
        <a:graphic>
          <a:graphicData uri="http://schemas.openxmlformats.org/drawingml/2006/table">
            <a:tbl>
              <a:tblPr firstRow="1" firstCol="1" bandRow="1"/>
              <a:tblGrid>
                <a:gridCol w="12271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27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Index(a:1)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602" marR="6860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6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bg1"/>
                          </a:solidFill>
                          <a:effectLst/>
                          <a:latin typeface="Cambria"/>
                          <a:ea typeface="宋体"/>
                          <a:cs typeface="Times New Roman"/>
                        </a:rPr>
                        <a:t>a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602" marR="6860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47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602" marR="68602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47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602" marR="6860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47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602" marR="6860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cxnSp>
        <p:nvCxnSpPr>
          <p:cNvPr id="16" name="肘形连接符 13"/>
          <p:cNvCxnSpPr/>
          <p:nvPr/>
        </p:nvCxnSpPr>
        <p:spPr>
          <a:xfrm flipV="1">
            <a:off x="1303338" y="3395095"/>
            <a:ext cx="1296987" cy="1081088"/>
          </a:xfrm>
          <a:prstGeom prst="bentConnector3">
            <a:avLst/>
          </a:prstGeom>
          <a:ln w="50800" cap="flat" cmpd="sng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4"/>
          <p:cNvCxnSpPr>
            <a:stCxn id="11" idx="3"/>
          </p:cNvCxnSpPr>
          <p:nvPr/>
        </p:nvCxnSpPr>
        <p:spPr>
          <a:xfrm flipV="1">
            <a:off x="1303338" y="3684020"/>
            <a:ext cx="1296987" cy="776439"/>
          </a:xfrm>
          <a:prstGeom prst="bentConnector3">
            <a:avLst/>
          </a:prstGeom>
          <a:ln w="50800" cap="flat" cmpd="sng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5"/>
          <p:cNvCxnSpPr>
            <a:stCxn id="11" idx="3"/>
          </p:cNvCxnSpPr>
          <p:nvPr/>
        </p:nvCxnSpPr>
        <p:spPr>
          <a:xfrm>
            <a:off x="1303338" y="4460459"/>
            <a:ext cx="1296987" cy="180824"/>
          </a:xfrm>
          <a:prstGeom prst="bentConnector3">
            <a:avLst/>
          </a:prstGeom>
          <a:ln w="50800" cap="flat" cmpd="sng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6"/>
          <p:cNvCxnSpPr>
            <a:stCxn id="11" idx="3"/>
          </p:cNvCxnSpPr>
          <p:nvPr/>
        </p:nvCxnSpPr>
        <p:spPr>
          <a:xfrm>
            <a:off x="1303338" y="4460459"/>
            <a:ext cx="1296987" cy="1095224"/>
          </a:xfrm>
          <a:prstGeom prst="bentConnector3">
            <a:avLst/>
          </a:prstGeom>
          <a:ln w="50800" cap="flat" cmpd="sng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656366"/>
              </p:ext>
            </p:extLst>
          </p:nvPr>
        </p:nvGraphicFramePr>
        <p:xfrm>
          <a:off x="7773988" y="3564958"/>
          <a:ext cx="1209675" cy="1552878"/>
        </p:xfrm>
        <a:graphic>
          <a:graphicData uri="http://schemas.openxmlformats.org/drawingml/2006/table">
            <a:tbl>
              <a:tblPr firstRow="1" firstCol="1" bandRow="1"/>
              <a:tblGrid>
                <a:gridCol w="12096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27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Index(c:-1)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621" marR="68621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6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bg1"/>
                          </a:solidFill>
                          <a:effectLst/>
                          <a:latin typeface="Cambria"/>
                          <a:ea typeface="宋体"/>
                          <a:cs typeface="Times New Roman"/>
                        </a:rPr>
                        <a:t>c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621" marR="68621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4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47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621" marR="68621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47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621" marR="68621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47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621" marR="68621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21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612590"/>
              </p:ext>
            </p:extLst>
          </p:nvPr>
        </p:nvGraphicFramePr>
        <p:xfrm>
          <a:off x="2589213" y="2340995"/>
          <a:ext cx="3960812" cy="4321170"/>
        </p:xfrm>
        <a:graphic>
          <a:graphicData uri="http://schemas.openxmlformats.org/drawingml/2006/table">
            <a:tbl>
              <a:tblPr firstRow="1" firstCol="1" bandRow="1"/>
              <a:tblGrid>
                <a:gridCol w="12992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636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78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8655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Collection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chemeClr val="bg1"/>
                          </a:solidFill>
                          <a:effectLst/>
                          <a:latin typeface="Cambria"/>
                          <a:ea typeface="宋体"/>
                          <a:cs typeface="Times New Roman"/>
                        </a:rPr>
                        <a:t>a</a:t>
                      </a:r>
                      <a:endParaRPr lang="zh-CN" sz="1600" b="1" kern="100" dirty="0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b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c</a:t>
                      </a:r>
                      <a:endParaRPr lang="zh-CN" sz="1600" b="1" kern="100" dirty="0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4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cxnSp>
        <p:nvCxnSpPr>
          <p:cNvPr id="22" name="肘形连接符 20"/>
          <p:cNvCxnSpPr/>
          <p:nvPr/>
        </p:nvCxnSpPr>
        <p:spPr>
          <a:xfrm rot="10800000" flipV="1">
            <a:off x="6478588" y="4968308"/>
            <a:ext cx="1263650" cy="587375"/>
          </a:xfrm>
          <a:prstGeom prst="bentConnector3">
            <a:avLst/>
          </a:prstGeom>
          <a:ln w="50800" cap="flat" cmpd="sng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5"/>
          <p:cNvCxnSpPr/>
          <p:nvPr/>
        </p:nvCxnSpPr>
        <p:spPr>
          <a:xfrm rot="10800000" flipV="1">
            <a:off x="6478588" y="4977833"/>
            <a:ext cx="1263650" cy="293687"/>
          </a:xfrm>
          <a:prstGeom prst="bentConnector3">
            <a:avLst/>
          </a:prstGeom>
          <a:ln w="50800" cap="flat" cmpd="sng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7"/>
          <p:cNvCxnSpPr/>
          <p:nvPr/>
        </p:nvCxnSpPr>
        <p:spPr>
          <a:xfrm rot="10800000">
            <a:off x="6478588" y="4641283"/>
            <a:ext cx="1263650" cy="319087"/>
          </a:xfrm>
          <a:prstGeom prst="bentConnector3">
            <a:avLst/>
          </a:prstGeom>
          <a:ln w="50800" cap="flat" cmpd="sng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9"/>
          <p:cNvCxnSpPr/>
          <p:nvPr/>
        </p:nvCxnSpPr>
        <p:spPr>
          <a:xfrm rot="10800000">
            <a:off x="6478588" y="3998345"/>
            <a:ext cx="1263650" cy="979488"/>
          </a:xfrm>
          <a:prstGeom prst="bentConnector3">
            <a:avLst/>
          </a:prstGeom>
          <a:ln w="50800" cap="flat" cmpd="sng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31"/>
          <p:cNvCxnSpPr/>
          <p:nvPr/>
        </p:nvCxnSpPr>
        <p:spPr>
          <a:xfrm flipH="1" flipV="1">
            <a:off x="6550025" y="3115695"/>
            <a:ext cx="1192213" cy="1852613"/>
          </a:xfrm>
          <a:prstGeom prst="straightConnector1">
            <a:avLst/>
          </a:prstGeom>
          <a:ln w="50800" cap="flat" cmpd="sng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824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Structure of MongoDB Index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7" name="TextBox 2"/>
          <p:cNvSpPr txBox="1">
            <a:spLocks noChangeArrowheads="1"/>
          </p:cNvSpPr>
          <p:nvPr/>
        </p:nvSpPr>
        <p:spPr bwMode="auto">
          <a:xfrm>
            <a:off x="152400" y="1066800"/>
            <a:ext cx="85693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latin typeface="微软雅黑" pitchFamily="34" charset="-122"/>
                <a:ea typeface="微软雅黑" pitchFamily="34" charset="-122"/>
              </a:rPr>
              <a:t>Summary</a:t>
            </a:r>
            <a:endParaRPr lang="zh-CN" altLang="en-US" sz="4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5"/>
          <p:cNvSpPr txBox="1">
            <a:spLocks noChangeArrowheads="1"/>
          </p:cNvSpPr>
          <p:nvPr/>
        </p:nvSpPr>
        <p:spPr bwMode="auto">
          <a:xfrm>
            <a:off x="7937" y="2022475"/>
            <a:ext cx="8913813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742950" indent="-7429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Index is an </a:t>
            </a:r>
            <a:r>
              <a:rPr lang="en-US" altLang="zh-CN" sz="4000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ordered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 List.</a:t>
            </a:r>
          </a:p>
          <a:p>
            <a:pPr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Index is an </a:t>
            </a:r>
            <a:r>
              <a:rPr lang="en-US" altLang="zh-CN" sz="4000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individual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 structure from the business data.</a:t>
            </a:r>
          </a:p>
          <a:p>
            <a:pPr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Index Item </a:t>
            </a:r>
            <a:r>
              <a:rPr lang="en-US" altLang="zh-CN" sz="4000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points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 to the address of corresponding documents.</a:t>
            </a:r>
          </a:p>
        </p:txBody>
      </p:sp>
    </p:spTree>
    <p:extLst>
      <p:ext uri="{BB962C8B-B14F-4D97-AF65-F5344CB8AC3E}">
        <p14:creationId xmlns:p14="http://schemas.microsoft.com/office/powerpoint/2010/main" val="422657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0" y="1712742"/>
            <a:ext cx="6512719" cy="646331"/>
          </a:xfrm>
        </p:spPr>
        <p:txBody>
          <a:bodyPr/>
          <a:lstStyle/>
          <a:p>
            <a:r>
              <a:rPr lang="en-US" dirty="0"/>
              <a:t>Usage of MongoDB Index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371600" y="2677180"/>
            <a:ext cx="6512719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3600" b="1" kern="1200" cap="none" baseline="0">
                <a:solidFill>
                  <a:srgbClr val="2E2E2E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Single Field Index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817229" y="2710190"/>
            <a:ext cx="478172" cy="4572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36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1</a:t>
            </a: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1392571" y="3362980"/>
            <a:ext cx="6512719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3600" b="1" kern="1200" cap="none" baseline="0">
                <a:solidFill>
                  <a:srgbClr val="2E2E2E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Compound Indexes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838200" y="3395990"/>
            <a:ext cx="478172" cy="4572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36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2</a:t>
            </a: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1392571" y="4048780"/>
            <a:ext cx="6512719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3600" b="1" kern="1200" cap="none" baseline="0">
                <a:solidFill>
                  <a:srgbClr val="2E2E2E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Multikey</a:t>
            </a:r>
            <a:r>
              <a:rPr lang="en-US" sz="2800" dirty="0"/>
              <a:t> Indexes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838200" y="4081790"/>
            <a:ext cx="478172" cy="4572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36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3</a:t>
            </a:r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1392571" y="4734580"/>
            <a:ext cx="6512719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3600" b="1" kern="1200" cap="none" baseline="0">
                <a:solidFill>
                  <a:srgbClr val="2E2E2E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Index Cardinality</a:t>
            </a: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838200" y="4767590"/>
            <a:ext cx="478172" cy="4572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36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80983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689" y="219264"/>
            <a:ext cx="762000" cy="523220"/>
          </a:xfrm>
        </p:spPr>
        <p:txBody>
          <a:bodyPr>
            <a:normAutofit/>
          </a:bodyPr>
          <a:lstStyle/>
          <a:p>
            <a:r>
              <a:rPr lang="en-US" dirty="0"/>
              <a:t>4.1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09600" y="232051"/>
            <a:ext cx="8001000" cy="523220"/>
          </a:xfrm>
        </p:spPr>
        <p:txBody>
          <a:bodyPr/>
          <a:lstStyle/>
          <a:p>
            <a:r>
              <a:rPr lang="en-US" dirty="0"/>
              <a:t>Single Field Index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4925" y="1360488"/>
            <a:ext cx="8913813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Sample data: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{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 "name" : "Alice",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 "age" : 27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Create single field index on ‘name’: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db.friends.</a:t>
            </a:r>
            <a:r>
              <a:rPr lang="en-US" altLang="zh-CN" sz="3200" b="1" dirty="0" err="1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createIndex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( { "</a:t>
            </a:r>
            <a:r>
              <a:rPr lang="en-US" altLang="zh-CN" sz="32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name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" : </a:t>
            </a:r>
            <a:r>
              <a:rPr lang="en-US" altLang="zh-CN" sz="32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} )</a:t>
            </a:r>
          </a:p>
        </p:txBody>
      </p:sp>
    </p:spTree>
    <p:extLst>
      <p:ext uri="{BB962C8B-B14F-4D97-AF65-F5344CB8AC3E}">
        <p14:creationId xmlns:p14="http://schemas.microsoft.com/office/powerpoint/2010/main" val="1948074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689" y="219264"/>
            <a:ext cx="762000" cy="523220"/>
          </a:xfrm>
        </p:spPr>
        <p:txBody>
          <a:bodyPr>
            <a:normAutofit/>
          </a:bodyPr>
          <a:lstStyle/>
          <a:p>
            <a:r>
              <a:rPr lang="en-US" dirty="0"/>
              <a:t>4.1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09600" y="232051"/>
            <a:ext cx="8001000" cy="523220"/>
          </a:xfrm>
        </p:spPr>
        <p:txBody>
          <a:bodyPr/>
          <a:lstStyle/>
          <a:p>
            <a:r>
              <a:rPr lang="en-US" dirty="0"/>
              <a:t>Single Field Index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0" y="1360488"/>
            <a:ext cx="9144000" cy="4819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Sample data: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{"name": "John Doe",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"address": {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	"</a:t>
            </a:r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zipcode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": "53511“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	}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Create index on embedded field: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db.people.</a:t>
            </a:r>
            <a:r>
              <a:rPr lang="en-US" altLang="zh-CN" sz="3200" b="1" dirty="0" err="1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createIndex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({ "</a:t>
            </a:r>
            <a:r>
              <a:rPr lang="en-US" altLang="zh-CN" sz="3200" u="sng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address.zipcode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":</a:t>
            </a:r>
            <a:r>
              <a:rPr lang="en-US" altLang="zh-CN" sz="32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})</a:t>
            </a:r>
          </a:p>
        </p:txBody>
      </p:sp>
    </p:spTree>
    <p:extLst>
      <p:ext uri="{BB962C8B-B14F-4D97-AF65-F5344CB8AC3E}">
        <p14:creationId xmlns:p14="http://schemas.microsoft.com/office/powerpoint/2010/main" val="1947971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981565" y="1524000"/>
            <a:ext cx="6019800" cy="523220"/>
          </a:xfrm>
        </p:spPr>
        <p:txBody>
          <a:bodyPr/>
          <a:lstStyle/>
          <a:p>
            <a:r>
              <a:rPr lang="en-US" altLang="zh-CN" sz="2800" dirty="0"/>
              <a:t>Review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447800" y="1581090"/>
            <a:ext cx="381365" cy="381000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1981565" y="2133600"/>
            <a:ext cx="6019800" cy="523220"/>
          </a:xfrm>
        </p:spPr>
        <p:txBody>
          <a:bodyPr/>
          <a:lstStyle/>
          <a:p>
            <a:r>
              <a:rPr lang="en-US" sz="2800" dirty="0"/>
              <a:t>Concept of Index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1447800" y="2209800"/>
            <a:ext cx="381365" cy="381000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1981565" y="2743200"/>
            <a:ext cx="6019800" cy="523220"/>
          </a:xfrm>
        </p:spPr>
        <p:txBody>
          <a:bodyPr/>
          <a:lstStyle/>
          <a:p>
            <a:r>
              <a:rPr lang="en-US" sz="2800" dirty="0"/>
              <a:t>Structure of MongoDB Index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1447800" y="2819400"/>
            <a:ext cx="381365" cy="381000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1981565" y="3362980"/>
            <a:ext cx="6019800" cy="523220"/>
          </a:xfrm>
        </p:spPr>
        <p:txBody>
          <a:bodyPr/>
          <a:lstStyle/>
          <a:p>
            <a:r>
              <a:rPr lang="en-US" sz="2800" dirty="0"/>
              <a:t>Usage of MongoDB Index</a:t>
            </a:r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1447800" y="3429000"/>
            <a:ext cx="381365" cy="381000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1981565" y="3982760"/>
            <a:ext cx="6019800" cy="523220"/>
          </a:xfrm>
        </p:spPr>
        <p:txBody>
          <a:bodyPr/>
          <a:lstStyle/>
          <a:p>
            <a:r>
              <a:rPr lang="en-US" sz="2800" dirty="0"/>
              <a:t>Measure Index Use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1447800" y="4058960"/>
            <a:ext cx="381365" cy="381000"/>
          </a:xfrm>
        </p:spPr>
        <p:txBody>
          <a:bodyPr/>
          <a:lstStyle/>
          <a:p>
            <a:r>
              <a:rPr lang="en-US" dirty="0"/>
              <a:t>5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689" y="219264"/>
            <a:ext cx="762000" cy="523220"/>
          </a:xfrm>
        </p:spPr>
        <p:txBody>
          <a:bodyPr>
            <a:normAutofit/>
          </a:bodyPr>
          <a:lstStyle/>
          <a:p>
            <a:r>
              <a:rPr lang="en-US" dirty="0"/>
              <a:t>4.1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09600" y="232051"/>
            <a:ext cx="8001000" cy="523220"/>
          </a:xfrm>
        </p:spPr>
        <p:txBody>
          <a:bodyPr/>
          <a:lstStyle/>
          <a:p>
            <a:r>
              <a:rPr lang="en-US" dirty="0"/>
              <a:t>Single Field Index</a:t>
            </a: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26775" y="1090910"/>
            <a:ext cx="9144000" cy="4819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The argument 1 or -1 in create index: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u="sng" dirty="0"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en-US" altLang="zh-CN" sz="3200" u="sng" dirty="0" err="1">
                <a:latin typeface="微软雅黑" pitchFamily="34" charset="-122"/>
                <a:ea typeface="微软雅黑" pitchFamily="34" charset="-122"/>
              </a:rPr>
              <a:t>createIndex</a:t>
            </a:r>
            <a:r>
              <a:rPr lang="en-US" altLang="zh-CN" sz="3200" u="sng" dirty="0">
                <a:latin typeface="微软雅黑" pitchFamily="34" charset="-122"/>
                <a:ea typeface="微软雅黑" pitchFamily="34" charset="-122"/>
              </a:rPr>
              <a:t>( { "name" : </a:t>
            </a:r>
            <a:r>
              <a:rPr lang="en-US" altLang="zh-CN" sz="3200" b="1" u="sng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3200" u="sng" dirty="0">
                <a:latin typeface="微软雅黑" pitchFamily="34" charset="-122"/>
                <a:ea typeface="微软雅黑" pitchFamily="34" charset="-122"/>
              </a:rPr>
              <a:t> } )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32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= Index items sorted in </a:t>
            </a:r>
            <a:r>
              <a:rPr lang="en-US" altLang="zh-CN" sz="32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ASC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order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32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-1 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= Index items sorted in </a:t>
            </a:r>
            <a:r>
              <a:rPr lang="en-US" altLang="zh-CN" sz="32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DESC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order</a:t>
            </a:r>
          </a:p>
          <a:p>
            <a:pPr eaLnBrk="1" hangingPunct="1">
              <a:lnSpc>
                <a:spcPct val="120000"/>
              </a:lnSpc>
            </a:pP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(Actually this argument will not affect query performance in Single Field Index. But it will affect </a:t>
            </a:r>
            <a:r>
              <a:rPr lang="en-US" altLang="zh-CN" sz="3200" u="sng" dirty="0">
                <a:latin typeface="微软雅黑" pitchFamily="34" charset="-122"/>
                <a:ea typeface="微软雅黑" pitchFamily="34" charset="-122"/>
              </a:rPr>
              <a:t>Compound Indexes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57248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689" y="219264"/>
            <a:ext cx="762000" cy="523220"/>
          </a:xfrm>
        </p:spPr>
        <p:txBody>
          <a:bodyPr>
            <a:normAutofit/>
          </a:bodyPr>
          <a:lstStyle/>
          <a:p>
            <a:r>
              <a:rPr lang="en-US" dirty="0"/>
              <a:t>4.2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09600" y="232051"/>
            <a:ext cx="8001000" cy="523220"/>
          </a:xfrm>
        </p:spPr>
        <p:txBody>
          <a:bodyPr/>
          <a:lstStyle/>
          <a:p>
            <a:r>
              <a:rPr lang="en-US" dirty="0"/>
              <a:t>Compound Indexes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0" y="1360488"/>
            <a:ext cx="9144000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1. Index on </a:t>
            </a:r>
            <a:r>
              <a:rPr lang="en-US" altLang="zh-CN" sz="32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multiple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fields.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2. The </a:t>
            </a:r>
            <a:r>
              <a:rPr lang="en-US" altLang="zh-CN" sz="32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order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can be </a:t>
            </a:r>
            <a:r>
              <a:rPr lang="en-US" altLang="zh-CN" sz="32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different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for fields.(e.g. ASC order for name, DESC order for age)</a:t>
            </a:r>
          </a:p>
        </p:txBody>
      </p:sp>
    </p:spTree>
    <p:extLst>
      <p:ext uri="{BB962C8B-B14F-4D97-AF65-F5344CB8AC3E}">
        <p14:creationId xmlns:p14="http://schemas.microsoft.com/office/powerpoint/2010/main" val="3216535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689" y="219264"/>
            <a:ext cx="762000" cy="523220"/>
          </a:xfrm>
        </p:spPr>
        <p:txBody>
          <a:bodyPr>
            <a:normAutofit/>
          </a:bodyPr>
          <a:lstStyle/>
          <a:p>
            <a:r>
              <a:rPr lang="en-US" dirty="0"/>
              <a:t>4.2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09600" y="232051"/>
            <a:ext cx="8001000" cy="523220"/>
          </a:xfrm>
        </p:spPr>
        <p:txBody>
          <a:bodyPr/>
          <a:lstStyle/>
          <a:p>
            <a:r>
              <a:rPr lang="en-US" dirty="0"/>
              <a:t>Compound Indexes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0163" y="1125538"/>
            <a:ext cx="9144000" cy="63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Sample: Index( </a:t>
            </a:r>
            <a:r>
              <a:rPr lang="en-US" altLang="zh-CN" sz="32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{ "a": 1, "b": 1, "c": 1 } 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) </a:t>
            </a:r>
          </a:p>
        </p:txBody>
      </p:sp>
      <p:graphicFrame>
        <p:nvGraphicFramePr>
          <p:cNvPr id="7" name="表格 2"/>
          <p:cNvGraphicFramePr>
            <a:graphicFrameLocks noGrp="1"/>
          </p:cNvGraphicFramePr>
          <p:nvPr/>
        </p:nvGraphicFramePr>
        <p:xfrm>
          <a:off x="5219700" y="2276475"/>
          <a:ext cx="3744913" cy="4389438"/>
        </p:xfrm>
        <a:graphic>
          <a:graphicData uri="http://schemas.openxmlformats.org/drawingml/2006/table">
            <a:tbl>
              <a:tblPr firstRow="1" firstCol="1" bandRow="1"/>
              <a:tblGrid>
                <a:gridCol w="12284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390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325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5787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Index(a:1 ,b:1, c:1)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7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a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b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c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48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48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48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48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48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48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48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48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B5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B5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B5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48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57150" cap="flat" cmpd="sng" algn="ctr">
                      <a:solidFill>
                        <a:srgbClr val="FB5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B5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B5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B5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B5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B5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B5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B5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48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B5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B5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B5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048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048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graphicFrame>
        <p:nvGraphicFramePr>
          <p:cNvPr id="8" name="表格 6"/>
          <p:cNvGraphicFramePr>
            <a:graphicFrameLocks noGrp="1"/>
          </p:cNvGraphicFramePr>
          <p:nvPr/>
        </p:nvGraphicFramePr>
        <p:xfrm>
          <a:off x="179388" y="2344738"/>
          <a:ext cx="3960812" cy="4316418"/>
        </p:xfrm>
        <a:graphic>
          <a:graphicData uri="http://schemas.openxmlformats.org/drawingml/2006/table">
            <a:tbl>
              <a:tblPr firstRow="1" firstCol="1" bandRow="1"/>
              <a:tblGrid>
                <a:gridCol w="12992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636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78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799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Collection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85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a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b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c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85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85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85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85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85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85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85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B5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B5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B5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85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57150" cap="flat" cmpd="sng" algn="ctr">
                      <a:solidFill>
                        <a:srgbClr val="FB5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B5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B5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B5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B5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B5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B5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B5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85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B5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B5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B5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85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085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085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cxnSp>
        <p:nvCxnSpPr>
          <p:cNvPr id="9" name="直接箭头连接符 4"/>
          <p:cNvCxnSpPr/>
          <p:nvPr/>
        </p:nvCxnSpPr>
        <p:spPr>
          <a:xfrm flipH="1">
            <a:off x="4140200" y="3213100"/>
            <a:ext cx="1079500" cy="2159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4140200" y="4365625"/>
            <a:ext cx="1079500" cy="15113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1"/>
          <p:cNvCxnSpPr/>
          <p:nvPr/>
        </p:nvCxnSpPr>
        <p:spPr>
          <a:xfrm flipH="1" flipV="1">
            <a:off x="4140200" y="5229225"/>
            <a:ext cx="1079500" cy="360363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0050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689" y="219264"/>
            <a:ext cx="762000" cy="523220"/>
          </a:xfrm>
        </p:spPr>
        <p:txBody>
          <a:bodyPr>
            <a:normAutofit/>
          </a:bodyPr>
          <a:lstStyle/>
          <a:p>
            <a:r>
              <a:rPr lang="en-US" dirty="0"/>
              <a:t>4.2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09600" y="232051"/>
            <a:ext cx="8001000" cy="523220"/>
          </a:xfrm>
        </p:spPr>
        <p:txBody>
          <a:bodyPr/>
          <a:lstStyle/>
          <a:p>
            <a:r>
              <a:rPr lang="en-US" dirty="0"/>
              <a:t>Compound Indexes (Prefixes Query)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108520" y="1360488"/>
            <a:ext cx="9361040" cy="4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If you want to get benefit from compound indexes, ensure query criteria is </a:t>
            </a:r>
            <a:r>
              <a:rPr lang="en-US" altLang="zh-CN" sz="32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beginning subset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of the Compound Indexes.</a:t>
            </a:r>
          </a:p>
          <a:p>
            <a:pPr eaLnBrk="1" hangingPunct="1">
              <a:lnSpc>
                <a:spcPct val="120000"/>
              </a:lnSpc>
            </a:pP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db.products.find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( { "a": 1, "b": 2, "c": 3 } 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db.products.find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( { "a": 2} 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db.products.find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( { "a": 2, "b": 2} )</a:t>
            </a:r>
          </a:p>
        </p:txBody>
      </p:sp>
    </p:spTree>
    <p:extLst>
      <p:ext uri="{BB962C8B-B14F-4D97-AF65-F5344CB8AC3E}">
        <p14:creationId xmlns:p14="http://schemas.microsoft.com/office/powerpoint/2010/main" val="1074131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689" y="219264"/>
            <a:ext cx="762000" cy="523220"/>
          </a:xfrm>
        </p:spPr>
        <p:txBody>
          <a:bodyPr>
            <a:normAutofit/>
          </a:bodyPr>
          <a:lstStyle/>
          <a:p>
            <a:r>
              <a:rPr lang="en-US" dirty="0"/>
              <a:t>4.2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09600" y="232051"/>
            <a:ext cx="8001000" cy="523220"/>
          </a:xfrm>
        </p:spPr>
        <p:txBody>
          <a:bodyPr/>
          <a:lstStyle/>
          <a:p>
            <a:r>
              <a:rPr lang="en-US" dirty="0"/>
              <a:t>Compound Indexes (Prefixes Query)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0" y="1360488"/>
            <a:ext cx="9144000" cy="63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Sample: find( { "a": 2, "b": 2} )</a:t>
            </a:r>
          </a:p>
        </p:txBody>
      </p:sp>
      <p:graphicFrame>
        <p:nvGraphicFramePr>
          <p:cNvPr id="7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387881"/>
              </p:ext>
            </p:extLst>
          </p:nvPr>
        </p:nvGraphicFramePr>
        <p:xfrm>
          <a:off x="34925" y="2276475"/>
          <a:ext cx="3960813" cy="4321170"/>
        </p:xfrm>
        <a:graphic>
          <a:graphicData uri="http://schemas.openxmlformats.org/drawingml/2006/table">
            <a:tbl>
              <a:tblPr firstRow="1" firstCol="1" bandRow="1"/>
              <a:tblGrid>
                <a:gridCol w="12992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636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78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8655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Collection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a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b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c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graphicFrame>
        <p:nvGraphicFramePr>
          <p:cNvPr id="8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974004"/>
              </p:ext>
            </p:extLst>
          </p:nvPr>
        </p:nvGraphicFramePr>
        <p:xfrm>
          <a:off x="5003800" y="2205038"/>
          <a:ext cx="3889375" cy="4365624"/>
        </p:xfrm>
        <a:graphic>
          <a:graphicData uri="http://schemas.openxmlformats.org/drawingml/2006/table">
            <a:tbl>
              <a:tblPr firstRow="1" firstCol="1" bandRow="1"/>
              <a:tblGrid>
                <a:gridCol w="12758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372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762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5758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Index(a:1 ,b:1, c:1)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7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a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b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c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28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28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28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28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28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28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28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28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28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28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028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028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cxnSp>
        <p:nvCxnSpPr>
          <p:cNvPr id="9" name="直接箭头连接符 7"/>
          <p:cNvCxnSpPr/>
          <p:nvPr/>
        </p:nvCxnSpPr>
        <p:spPr>
          <a:xfrm flipH="1" flipV="1">
            <a:off x="3995738" y="3933825"/>
            <a:ext cx="1008062" cy="6477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10"/>
          <p:cNvCxnSpPr/>
          <p:nvPr/>
        </p:nvCxnSpPr>
        <p:spPr>
          <a:xfrm flipH="1">
            <a:off x="3995738" y="4868863"/>
            <a:ext cx="1008062" cy="1296987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800600" y="4038600"/>
            <a:ext cx="4267200" cy="1371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8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689" y="219264"/>
            <a:ext cx="762000" cy="523220"/>
          </a:xfrm>
        </p:spPr>
        <p:txBody>
          <a:bodyPr>
            <a:normAutofit/>
          </a:bodyPr>
          <a:lstStyle/>
          <a:p>
            <a:r>
              <a:rPr lang="en-US" dirty="0"/>
              <a:t>4.2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09600" y="232051"/>
            <a:ext cx="8001000" cy="523220"/>
          </a:xfrm>
        </p:spPr>
        <p:txBody>
          <a:bodyPr/>
          <a:lstStyle/>
          <a:p>
            <a:r>
              <a:rPr lang="en-US" dirty="0"/>
              <a:t>Compound Indexes (Prefixes Query)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0" y="1360488"/>
            <a:ext cx="9144000" cy="4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	These queries can not get benefit from compound indexes. Why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</a:pP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</a:pP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db.products.find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( { "b": 2, "c": 3 } 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db.products.find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( { "c": 3} 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db.products.find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( { "a": 1, "c": 3} )</a:t>
            </a:r>
          </a:p>
        </p:txBody>
      </p:sp>
    </p:spTree>
    <p:extLst>
      <p:ext uri="{BB962C8B-B14F-4D97-AF65-F5344CB8AC3E}">
        <p14:creationId xmlns:p14="http://schemas.microsoft.com/office/powerpoint/2010/main" val="40821594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689" y="219264"/>
            <a:ext cx="762000" cy="523220"/>
          </a:xfrm>
        </p:spPr>
        <p:txBody>
          <a:bodyPr>
            <a:normAutofit/>
          </a:bodyPr>
          <a:lstStyle/>
          <a:p>
            <a:r>
              <a:rPr lang="en-US" dirty="0"/>
              <a:t>4.2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09600" y="232051"/>
            <a:ext cx="8001000" cy="523220"/>
          </a:xfrm>
        </p:spPr>
        <p:txBody>
          <a:bodyPr/>
          <a:lstStyle/>
          <a:p>
            <a:r>
              <a:rPr lang="en-US" dirty="0"/>
              <a:t>Compound Indexes (Sort)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1360488"/>
            <a:ext cx="9144000" cy="5336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If you want to get benefit from compound indexes in </a:t>
            </a:r>
            <a:r>
              <a:rPr lang="en-US" altLang="zh-CN" sz="36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sorting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, below conditions need to be satisfied on the </a:t>
            </a:r>
            <a:r>
              <a:rPr lang="en-US" altLang="zh-CN" sz="36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sort keys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:</a:t>
            </a: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</a:pP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1.Satisfied </a:t>
            </a:r>
            <a:r>
              <a:rPr lang="en-US" altLang="zh-CN" sz="36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Prefixes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2.The </a:t>
            </a:r>
            <a:r>
              <a:rPr lang="en-US" altLang="zh-CN" sz="3600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orders of sort keys 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are </a:t>
            </a:r>
            <a:r>
              <a:rPr lang="en-US" altLang="zh-CN" sz="3600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completely the same or opposite 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to indexes.</a:t>
            </a:r>
          </a:p>
        </p:txBody>
      </p:sp>
    </p:spTree>
    <p:extLst>
      <p:ext uri="{BB962C8B-B14F-4D97-AF65-F5344CB8AC3E}">
        <p14:creationId xmlns:p14="http://schemas.microsoft.com/office/powerpoint/2010/main" val="38745100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689" y="219264"/>
            <a:ext cx="762000" cy="523220"/>
          </a:xfrm>
        </p:spPr>
        <p:txBody>
          <a:bodyPr>
            <a:normAutofit/>
          </a:bodyPr>
          <a:lstStyle/>
          <a:p>
            <a:r>
              <a:rPr lang="en-US" dirty="0"/>
              <a:t>4.2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09600" y="232051"/>
            <a:ext cx="8001000" cy="523220"/>
          </a:xfrm>
        </p:spPr>
        <p:txBody>
          <a:bodyPr/>
          <a:lstStyle/>
          <a:p>
            <a:r>
              <a:rPr lang="en-US" dirty="0"/>
              <a:t>Compound Indexes (Sort)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0" y="1360488"/>
            <a:ext cx="9144000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We have Index( { "a": </a:t>
            </a:r>
            <a:r>
              <a:rPr lang="en-US" altLang="zh-CN" sz="32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, "b": </a:t>
            </a:r>
            <a:r>
              <a:rPr lang="en-US" altLang="zh-CN" sz="32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, "c": </a:t>
            </a:r>
            <a:r>
              <a:rPr lang="en-US" altLang="zh-CN" sz="32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} )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b="1" u="sng" dirty="0">
                <a:latin typeface="微软雅黑" pitchFamily="34" charset="-122"/>
                <a:ea typeface="微软雅黑" pitchFamily="34" charset="-122"/>
              </a:rPr>
              <a:t>Good Sorting which use Index: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db.products.find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().sort({ "a": </a:t>
            </a:r>
            <a:r>
              <a:rPr lang="en-US" altLang="zh-CN" sz="32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, "b": </a:t>
            </a:r>
            <a:r>
              <a:rPr lang="en-US" altLang="zh-CN" sz="32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, "c": </a:t>
            </a:r>
            <a:r>
              <a:rPr lang="en-US" altLang="zh-CN" sz="32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} 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db.products.find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().sort({ "a": </a:t>
            </a:r>
            <a:r>
              <a:rPr lang="en-US" altLang="zh-CN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-1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,"b": </a:t>
            </a:r>
            <a:r>
              <a:rPr lang="en-US" altLang="zh-CN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-1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,"c": </a:t>
            </a:r>
            <a:r>
              <a:rPr lang="en-US" altLang="zh-CN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-1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} 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db.products.find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().sort({ "a": </a:t>
            </a:r>
            <a:r>
              <a:rPr lang="en-US" altLang="zh-CN" sz="32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} 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b="1" u="sng" dirty="0">
                <a:latin typeface="微软雅黑" pitchFamily="34" charset="-122"/>
                <a:ea typeface="微软雅黑" pitchFamily="34" charset="-122"/>
              </a:rPr>
              <a:t>Bad sorting can not use Index: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db.products.find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().sort({ "a": </a:t>
            </a:r>
            <a:r>
              <a:rPr lang="en-US" altLang="zh-CN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-1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,"b": </a:t>
            </a:r>
            <a:r>
              <a:rPr lang="en-US" altLang="zh-CN" sz="32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,"c": </a:t>
            </a:r>
            <a:r>
              <a:rPr lang="en-US" altLang="zh-CN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-1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} )</a:t>
            </a:r>
          </a:p>
          <a:p>
            <a:pPr eaLnBrk="1" hangingPunct="1">
              <a:lnSpc>
                <a:spcPct val="120000"/>
              </a:lnSpc>
            </a:pPr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42394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689" y="219264"/>
            <a:ext cx="762000" cy="523220"/>
          </a:xfrm>
        </p:spPr>
        <p:txBody>
          <a:bodyPr>
            <a:normAutofit/>
          </a:bodyPr>
          <a:lstStyle/>
          <a:p>
            <a:r>
              <a:rPr lang="en-US" dirty="0"/>
              <a:t>4.2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09600" y="232051"/>
            <a:ext cx="8001000" cy="523220"/>
          </a:xfrm>
        </p:spPr>
        <p:txBody>
          <a:bodyPr/>
          <a:lstStyle/>
          <a:p>
            <a:r>
              <a:rPr lang="en-US" dirty="0"/>
              <a:t>Compound Indexes (Sort)</a:t>
            </a:r>
          </a:p>
        </p:txBody>
      </p:sp>
      <p:graphicFrame>
        <p:nvGraphicFramePr>
          <p:cNvPr id="6" name="表格 1"/>
          <p:cNvGraphicFramePr>
            <a:graphicFrameLocks noGrp="1"/>
          </p:cNvGraphicFramePr>
          <p:nvPr/>
        </p:nvGraphicFramePr>
        <p:xfrm>
          <a:off x="2160588" y="1263650"/>
          <a:ext cx="4608511" cy="5364480"/>
        </p:xfrm>
        <a:graphic>
          <a:graphicData uri="http://schemas.openxmlformats.org/drawingml/2006/table">
            <a:tbl>
              <a:tblPr firstRow="1" firstCol="1" bandRow="1"/>
              <a:tblGrid>
                <a:gridCol w="15117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03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937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87651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Index(a:1 ,b:1, c:1)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76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a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b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c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57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57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57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57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57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57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57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657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657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657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657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657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4" name="Down Arrow 3"/>
          <p:cNvSpPr/>
          <p:nvPr/>
        </p:nvSpPr>
        <p:spPr>
          <a:xfrm>
            <a:off x="782689" y="1752600"/>
            <a:ext cx="381000" cy="3124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10800000">
            <a:off x="7443787" y="3810000"/>
            <a:ext cx="404813" cy="28181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5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33333E-6 L -3.61111E-6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8 3.7037E-7 L 0.00017 -0.283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-1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689" y="219264"/>
            <a:ext cx="762000" cy="523220"/>
          </a:xfrm>
        </p:spPr>
        <p:txBody>
          <a:bodyPr>
            <a:normAutofit/>
          </a:bodyPr>
          <a:lstStyle/>
          <a:p>
            <a:r>
              <a:rPr lang="en-US" dirty="0"/>
              <a:t>4.2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09600" y="232051"/>
            <a:ext cx="8001000" cy="523220"/>
          </a:xfrm>
        </p:spPr>
        <p:txBody>
          <a:bodyPr/>
          <a:lstStyle/>
          <a:p>
            <a:r>
              <a:rPr lang="en-US" dirty="0"/>
              <a:t>Compound Indexes (Prefixes + Sort)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1360488"/>
            <a:ext cx="9144000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e.g.:  find( </a:t>
            </a:r>
            <a:r>
              <a:rPr lang="en-US" altLang="zh-CN" sz="32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{ "a": 1} 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).sort( </a:t>
            </a:r>
            <a:r>
              <a:rPr lang="en-US" altLang="zh-CN" sz="32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{ "a": 1, "b": 1 } 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sp>
        <p:nvSpPr>
          <p:cNvPr id="7" name="上箭头 4"/>
          <p:cNvSpPr/>
          <p:nvPr/>
        </p:nvSpPr>
        <p:spPr>
          <a:xfrm>
            <a:off x="2843213" y="2009775"/>
            <a:ext cx="242887" cy="4889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上箭头 7"/>
          <p:cNvSpPr/>
          <p:nvPr/>
        </p:nvSpPr>
        <p:spPr>
          <a:xfrm>
            <a:off x="6372225" y="2024063"/>
            <a:ext cx="242888" cy="4889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1782986" y="2513013"/>
            <a:ext cx="260622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Query</a:t>
            </a:r>
            <a:r>
              <a:rPr lang="en-US" altLang="zh-CN" dirty="0"/>
              <a:t> 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Keys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651500" y="2547938"/>
            <a:ext cx="21034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Sort</a:t>
            </a:r>
            <a:r>
              <a:rPr lang="en-US" altLang="zh-CN"/>
              <a:t> </a:t>
            </a: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Keys</a:t>
            </a:r>
            <a:endParaRPr lang="zh-CN" altLang="en-US" sz="3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107950" y="3284538"/>
            <a:ext cx="9036050" cy="245605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Key Points:</a:t>
            </a:r>
          </a:p>
          <a:p>
            <a:pPr marL="514350" indent="-514350" eaLnBrk="1" hangingPunct="1">
              <a:lnSpc>
                <a:spcPct val="120000"/>
              </a:lnSpc>
              <a:buFontTx/>
              <a:buAutoNum type="arabicPeriod"/>
              <a:defRPr/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Can </a:t>
            </a:r>
            <a:r>
              <a:rPr lang="en-US" altLang="zh-CN" sz="32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Query Keys 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get benefit from index?</a:t>
            </a:r>
          </a:p>
          <a:p>
            <a:pPr marL="514350" indent="-514350" eaLnBrk="1" hangingPunct="1">
              <a:lnSpc>
                <a:spcPct val="120000"/>
              </a:lnSpc>
              <a:buFontTx/>
              <a:buAutoNum type="arabicPeriod"/>
              <a:defRPr/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If (1) is satisfied, Can </a:t>
            </a:r>
            <a:r>
              <a:rPr lang="en-US" altLang="zh-CN" sz="32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Sort Keys 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get benefit from index?</a:t>
            </a:r>
          </a:p>
        </p:txBody>
      </p:sp>
    </p:spTree>
    <p:extLst>
      <p:ext uri="{BB962C8B-B14F-4D97-AF65-F5344CB8AC3E}">
        <p14:creationId xmlns:p14="http://schemas.microsoft.com/office/powerpoint/2010/main" val="2542676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1" y="1712742"/>
            <a:ext cx="6019800" cy="646331"/>
          </a:xfrm>
        </p:spPr>
        <p:txBody>
          <a:bodyPr/>
          <a:lstStyle/>
          <a:p>
            <a:r>
              <a:rPr lang="en-US" altLang="zh-CN" dirty="0"/>
              <a:t>Review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689" y="219264"/>
            <a:ext cx="762000" cy="523220"/>
          </a:xfrm>
        </p:spPr>
        <p:txBody>
          <a:bodyPr>
            <a:normAutofit/>
          </a:bodyPr>
          <a:lstStyle/>
          <a:p>
            <a:r>
              <a:rPr lang="en-US" dirty="0"/>
              <a:t>4.2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09600" y="232051"/>
            <a:ext cx="8001000" cy="523220"/>
          </a:xfrm>
        </p:spPr>
        <p:txBody>
          <a:bodyPr/>
          <a:lstStyle/>
          <a:p>
            <a:r>
              <a:rPr lang="en-US" dirty="0"/>
              <a:t>Compound Indexes (Prefixes + Sort)</a:t>
            </a:r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-12170" y="1049953"/>
            <a:ext cx="914400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We have Index( { </a:t>
            </a:r>
            <a:r>
              <a:rPr lang="en-US" altLang="zh-CN" sz="32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"a": 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1, </a:t>
            </a:r>
            <a:r>
              <a:rPr lang="en-US" altLang="zh-CN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"b"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: 1, </a:t>
            </a:r>
            <a:r>
              <a:rPr lang="en-US" altLang="zh-CN" sz="3200" b="1" dirty="0">
                <a:solidFill>
                  <a:srgbClr val="009444"/>
                </a:solidFill>
                <a:latin typeface="微软雅黑" pitchFamily="34" charset="-122"/>
                <a:ea typeface="微软雅黑" pitchFamily="34" charset="-122"/>
              </a:rPr>
              <a:t>"c"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: 1 } ) </a:t>
            </a:r>
          </a:p>
          <a:p>
            <a:pPr eaLnBrk="1" hangingPunct="1">
              <a:lnSpc>
                <a:spcPct val="120000"/>
              </a:lnSpc>
            </a:pP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3200" b="1" u="sng" dirty="0">
                <a:latin typeface="微软雅黑" pitchFamily="34" charset="-122"/>
                <a:ea typeface="微软雅黑" pitchFamily="34" charset="-122"/>
              </a:rPr>
              <a:t>Good queries get benefit from Index: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(1) find( { </a:t>
            </a:r>
            <a:r>
              <a:rPr lang="en-US" altLang="zh-CN" sz="32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"a"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: 1} ).sort( { </a:t>
            </a:r>
            <a:r>
              <a:rPr lang="en-US" altLang="zh-CN" sz="32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"a"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: 1, </a:t>
            </a:r>
            <a:r>
              <a:rPr lang="en-US" altLang="zh-CN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"b"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: 1 } 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(2) find( { </a:t>
            </a:r>
            <a:r>
              <a:rPr lang="en-US" altLang="zh-CN" sz="32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"a"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: { $</a:t>
            </a:r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gt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: 1 }} 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      .sort({</a:t>
            </a:r>
            <a:r>
              <a:rPr lang="en-US" altLang="zh-CN" sz="32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"a"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:1,</a:t>
            </a:r>
            <a:r>
              <a:rPr lang="en-US" altLang="zh-CN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"b"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: 1, </a:t>
            </a:r>
            <a:r>
              <a:rPr lang="en-US" altLang="zh-CN" sz="3200" b="1" dirty="0">
                <a:solidFill>
                  <a:srgbClr val="009444"/>
                </a:solidFill>
                <a:latin typeface="微软雅黑" pitchFamily="34" charset="-122"/>
                <a:ea typeface="微软雅黑" pitchFamily="34" charset="-122"/>
              </a:rPr>
              <a:t>"c"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: 1 } 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(3) find( { </a:t>
            </a:r>
            <a:r>
              <a:rPr lang="en-US" altLang="zh-CN" sz="32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"a"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: 1} ).sort( { </a:t>
            </a:r>
            <a:r>
              <a:rPr lang="en-US" altLang="zh-CN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"b"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: 1, </a:t>
            </a:r>
            <a:r>
              <a:rPr lang="en-US" altLang="zh-CN" sz="3200" b="1" dirty="0">
                <a:solidFill>
                  <a:srgbClr val="009444"/>
                </a:solidFill>
                <a:latin typeface="微软雅黑" pitchFamily="34" charset="-122"/>
                <a:ea typeface="微软雅黑" pitchFamily="34" charset="-122"/>
              </a:rPr>
              <a:t>"c"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: 1 } 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(4) find( { </a:t>
            </a:r>
            <a:r>
              <a:rPr lang="en-US" altLang="zh-CN" sz="32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"a"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: 1, </a:t>
            </a:r>
            <a:r>
              <a:rPr lang="en-US" altLang="zh-CN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"b"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: 2} ).sort( { </a:t>
            </a:r>
            <a:r>
              <a:rPr lang="en-US" altLang="zh-CN" sz="3200" b="1" dirty="0">
                <a:solidFill>
                  <a:srgbClr val="009444"/>
                </a:solidFill>
                <a:latin typeface="微软雅黑" pitchFamily="34" charset="-122"/>
                <a:ea typeface="微软雅黑" pitchFamily="34" charset="-122"/>
              </a:rPr>
              <a:t>"c"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: 1 } 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Examples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↓</a:t>
            </a: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</a:pP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02666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689" y="219264"/>
            <a:ext cx="762000" cy="523220"/>
          </a:xfrm>
        </p:spPr>
        <p:txBody>
          <a:bodyPr>
            <a:normAutofit/>
          </a:bodyPr>
          <a:lstStyle/>
          <a:p>
            <a:r>
              <a:rPr lang="en-US" dirty="0"/>
              <a:t>4.2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09600" y="232051"/>
            <a:ext cx="8001000" cy="523220"/>
          </a:xfrm>
        </p:spPr>
        <p:txBody>
          <a:bodyPr/>
          <a:lstStyle/>
          <a:p>
            <a:r>
              <a:rPr lang="en-US" dirty="0"/>
              <a:t>Compound Indexes (Prefixes + Sort)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0689" y="1185079"/>
            <a:ext cx="9144000" cy="63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find( { </a:t>
            </a:r>
            <a:r>
              <a:rPr lang="en-US" altLang="zh-CN" sz="32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"a"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: 1} ).sort( { </a:t>
            </a:r>
            <a:r>
              <a:rPr lang="en-US" altLang="zh-CN" sz="32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"a"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: 1, </a:t>
            </a:r>
            <a:r>
              <a:rPr lang="en-US" altLang="zh-CN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"b"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: 1 } )</a:t>
            </a:r>
          </a:p>
        </p:txBody>
      </p:sp>
      <p:graphicFrame>
        <p:nvGraphicFramePr>
          <p:cNvPr id="6" name="表格 4"/>
          <p:cNvGraphicFramePr>
            <a:graphicFrameLocks noGrp="1"/>
          </p:cNvGraphicFramePr>
          <p:nvPr/>
        </p:nvGraphicFramePr>
        <p:xfrm>
          <a:off x="2160588" y="1860550"/>
          <a:ext cx="4608511" cy="4857768"/>
        </p:xfrm>
        <a:graphic>
          <a:graphicData uri="http://schemas.openxmlformats.org/drawingml/2006/table">
            <a:tbl>
              <a:tblPr firstRow="1" firstCol="1" bandRow="1"/>
              <a:tblGrid>
                <a:gridCol w="15117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03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937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5751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Index(a:1 ,b:1, c:1)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7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a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b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c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7" name="矩形 1"/>
          <p:cNvSpPr/>
          <p:nvPr/>
        </p:nvSpPr>
        <p:spPr>
          <a:xfrm>
            <a:off x="1763713" y="2492375"/>
            <a:ext cx="5472112" cy="1512888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矩形 6"/>
          <p:cNvSpPr/>
          <p:nvPr/>
        </p:nvSpPr>
        <p:spPr>
          <a:xfrm>
            <a:off x="1979613" y="2636838"/>
            <a:ext cx="3600450" cy="1439862"/>
          </a:xfrm>
          <a:prstGeom prst="rect">
            <a:avLst/>
          </a:prstGeom>
          <a:noFill/>
          <a:ln w="476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26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689" y="219264"/>
            <a:ext cx="762000" cy="523220"/>
          </a:xfrm>
        </p:spPr>
        <p:txBody>
          <a:bodyPr>
            <a:normAutofit/>
          </a:bodyPr>
          <a:lstStyle/>
          <a:p>
            <a:r>
              <a:rPr lang="en-US" dirty="0"/>
              <a:t>4.2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09600" y="232051"/>
            <a:ext cx="8001000" cy="523220"/>
          </a:xfrm>
        </p:spPr>
        <p:txBody>
          <a:bodyPr/>
          <a:lstStyle/>
          <a:p>
            <a:r>
              <a:rPr lang="en-US" dirty="0"/>
              <a:t>Compound Indexes (Prefixes + Sort)</a:t>
            </a: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42812" y="1154338"/>
            <a:ext cx="9144000" cy="63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find( { </a:t>
            </a:r>
            <a:r>
              <a:rPr lang="en-US" altLang="zh-CN" sz="32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"a"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: 1, </a:t>
            </a:r>
            <a:r>
              <a:rPr lang="en-US" altLang="zh-CN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"b"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: 2} ).sort( { </a:t>
            </a:r>
            <a:r>
              <a:rPr lang="en-US" altLang="zh-CN" sz="3200" b="1" dirty="0">
                <a:solidFill>
                  <a:srgbClr val="009444"/>
                </a:solidFill>
                <a:latin typeface="微软雅黑" pitchFamily="34" charset="-122"/>
                <a:ea typeface="微软雅黑" pitchFamily="34" charset="-122"/>
              </a:rPr>
              <a:t>"c"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: 1 } )</a:t>
            </a:r>
          </a:p>
        </p:txBody>
      </p:sp>
      <p:graphicFrame>
        <p:nvGraphicFramePr>
          <p:cNvPr id="10" name="表格 4"/>
          <p:cNvGraphicFramePr>
            <a:graphicFrameLocks noGrp="1"/>
          </p:cNvGraphicFramePr>
          <p:nvPr/>
        </p:nvGraphicFramePr>
        <p:xfrm>
          <a:off x="2160588" y="1860550"/>
          <a:ext cx="4608511" cy="4857768"/>
        </p:xfrm>
        <a:graphic>
          <a:graphicData uri="http://schemas.openxmlformats.org/drawingml/2006/table">
            <a:tbl>
              <a:tblPr firstRow="1" firstCol="1" bandRow="1"/>
              <a:tblGrid>
                <a:gridCol w="15117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03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937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5751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Index(a:1 ,b:1, c:1)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7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a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b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c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11" name="矩形 1"/>
          <p:cNvSpPr/>
          <p:nvPr/>
        </p:nvSpPr>
        <p:spPr>
          <a:xfrm>
            <a:off x="1692275" y="2852738"/>
            <a:ext cx="5400675" cy="86360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矩形 6"/>
          <p:cNvSpPr/>
          <p:nvPr/>
        </p:nvSpPr>
        <p:spPr>
          <a:xfrm>
            <a:off x="5508625" y="2924175"/>
            <a:ext cx="1439863" cy="865188"/>
          </a:xfrm>
          <a:prstGeom prst="rect">
            <a:avLst/>
          </a:prstGeom>
          <a:noFill/>
          <a:ln w="476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30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689" y="219264"/>
            <a:ext cx="762000" cy="523220"/>
          </a:xfrm>
        </p:spPr>
        <p:txBody>
          <a:bodyPr>
            <a:normAutofit/>
          </a:bodyPr>
          <a:lstStyle/>
          <a:p>
            <a:r>
              <a:rPr lang="en-US" dirty="0"/>
              <a:t>4.2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09600" y="232051"/>
            <a:ext cx="8001000" cy="523220"/>
          </a:xfrm>
        </p:spPr>
        <p:txBody>
          <a:bodyPr/>
          <a:lstStyle/>
          <a:p>
            <a:r>
              <a:rPr lang="en-US" dirty="0"/>
              <a:t>Compound Indexes (Prefixes + Sort)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-12700" y="1360488"/>
            <a:ext cx="9144000" cy="4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We have Index( { </a:t>
            </a:r>
            <a:r>
              <a:rPr lang="en-US" altLang="zh-CN" sz="32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"a": 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1, </a:t>
            </a:r>
            <a:r>
              <a:rPr lang="en-US" altLang="zh-CN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"b"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: 1, </a:t>
            </a:r>
            <a:r>
              <a:rPr lang="en-US" altLang="zh-CN" sz="3200" b="1" dirty="0">
                <a:solidFill>
                  <a:srgbClr val="009444"/>
                </a:solidFill>
                <a:latin typeface="微软雅黑" pitchFamily="34" charset="-122"/>
                <a:ea typeface="微软雅黑" pitchFamily="34" charset="-122"/>
              </a:rPr>
              <a:t>"c"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: 1 } )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b="1" u="sng" dirty="0">
                <a:latin typeface="微软雅黑" pitchFamily="34" charset="-122"/>
                <a:ea typeface="微软雅黑" pitchFamily="34" charset="-122"/>
              </a:rPr>
              <a:t>Bad Query can not get full benefit from Index: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find( { </a:t>
            </a:r>
            <a:r>
              <a:rPr lang="en-US" altLang="zh-CN" sz="32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"a"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: { $</a:t>
            </a:r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gt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: 1 }} ).sort( { </a:t>
            </a:r>
            <a:r>
              <a:rPr lang="en-US" altLang="zh-CN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"b"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: 1, </a:t>
            </a:r>
            <a:r>
              <a:rPr lang="en-US" altLang="zh-CN" sz="3200" b="1" dirty="0">
                <a:solidFill>
                  <a:srgbClr val="009444"/>
                </a:solidFill>
                <a:latin typeface="微软雅黑" pitchFamily="34" charset="-122"/>
                <a:ea typeface="微软雅黑" pitchFamily="34" charset="-122"/>
              </a:rPr>
              <a:t>"c"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: 1 } )</a:t>
            </a:r>
          </a:p>
          <a:p>
            <a:pPr eaLnBrk="1" hangingPunct="1">
              <a:lnSpc>
                <a:spcPct val="120000"/>
              </a:lnSpc>
            </a:pP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Examples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↓</a:t>
            </a: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</a:pPr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21123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689" y="219264"/>
            <a:ext cx="762000" cy="523220"/>
          </a:xfrm>
        </p:spPr>
        <p:txBody>
          <a:bodyPr>
            <a:normAutofit/>
          </a:bodyPr>
          <a:lstStyle/>
          <a:p>
            <a:r>
              <a:rPr lang="en-US" dirty="0"/>
              <a:t>4.2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09600" y="232051"/>
            <a:ext cx="8001000" cy="523220"/>
          </a:xfrm>
        </p:spPr>
        <p:txBody>
          <a:bodyPr/>
          <a:lstStyle/>
          <a:p>
            <a:r>
              <a:rPr lang="en-US" dirty="0"/>
              <a:t>Compound Indexes (Prefixes + Sort)</a:t>
            </a: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0" y="1223963"/>
            <a:ext cx="9144000" cy="122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find( { </a:t>
            </a:r>
            <a:r>
              <a:rPr lang="en-US" altLang="zh-CN" sz="32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"a"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: { $</a:t>
            </a:r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gt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: 1 }} ).sort( { </a:t>
            </a:r>
            <a:r>
              <a:rPr lang="en-US" altLang="zh-CN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"b"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: 1, </a:t>
            </a:r>
            <a:r>
              <a:rPr lang="en-US" altLang="zh-CN" sz="3200" b="1" dirty="0">
                <a:solidFill>
                  <a:srgbClr val="009444"/>
                </a:solidFill>
                <a:latin typeface="微软雅黑" pitchFamily="34" charset="-122"/>
                <a:ea typeface="微软雅黑" pitchFamily="34" charset="-122"/>
              </a:rPr>
              <a:t>"c"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: 1 } )</a:t>
            </a:r>
          </a:p>
          <a:p>
            <a:pPr eaLnBrk="1" hangingPunct="1">
              <a:lnSpc>
                <a:spcPct val="120000"/>
              </a:lnSpc>
            </a:pP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3" name="表格 4"/>
          <p:cNvGraphicFramePr>
            <a:graphicFrameLocks noGrp="1"/>
          </p:cNvGraphicFramePr>
          <p:nvPr/>
        </p:nvGraphicFramePr>
        <p:xfrm>
          <a:off x="2160588" y="1860550"/>
          <a:ext cx="4608511" cy="4857768"/>
        </p:xfrm>
        <a:graphic>
          <a:graphicData uri="http://schemas.openxmlformats.org/drawingml/2006/table">
            <a:tbl>
              <a:tblPr firstRow="1" firstCol="1" bandRow="1"/>
              <a:tblGrid>
                <a:gridCol w="15117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03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937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5751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Index(a:1 ,b:1, c:1)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7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a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b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c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14" name="矩形 1"/>
          <p:cNvSpPr/>
          <p:nvPr/>
        </p:nvSpPr>
        <p:spPr>
          <a:xfrm>
            <a:off x="1692275" y="3860800"/>
            <a:ext cx="5400675" cy="295275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矩形 6"/>
          <p:cNvSpPr/>
          <p:nvPr/>
        </p:nvSpPr>
        <p:spPr>
          <a:xfrm>
            <a:off x="3563938" y="3790950"/>
            <a:ext cx="3384550" cy="3067050"/>
          </a:xfrm>
          <a:prstGeom prst="rect">
            <a:avLst/>
          </a:prstGeom>
          <a:noFill/>
          <a:ln w="476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右大括号 2"/>
          <p:cNvSpPr/>
          <p:nvPr/>
        </p:nvSpPr>
        <p:spPr>
          <a:xfrm>
            <a:off x="7380288" y="4005263"/>
            <a:ext cx="431800" cy="1223962"/>
          </a:xfrm>
          <a:prstGeom prst="rightBrace">
            <a:avLst/>
          </a:prstGeom>
          <a:noFill/>
          <a:ln w="476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右大括号 7"/>
          <p:cNvSpPr/>
          <p:nvPr/>
        </p:nvSpPr>
        <p:spPr>
          <a:xfrm>
            <a:off x="7380288" y="5381625"/>
            <a:ext cx="431800" cy="1223963"/>
          </a:xfrm>
          <a:prstGeom prst="rightBrace">
            <a:avLst/>
          </a:prstGeom>
          <a:noFill/>
          <a:ln w="476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1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689" y="219264"/>
            <a:ext cx="762000" cy="523220"/>
          </a:xfrm>
        </p:spPr>
        <p:txBody>
          <a:bodyPr>
            <a:normAutofit/>
          </a:bodyPr>
          <a:lstStyle/>
          <a:p>
            <a:r>
              <a:rPr lang="en-US" dirty="0"/>
              <a:t>4.2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09600" y="232051"/>
            <a:ext cx="8001000" cy="523220"/>
          </a:xfrm>
        </p:spPr>
        <p:txBody>
          <a:bodyPr/>
          <a:lstStyle/>
          <a:p>
            <a:r>
              <a:rPr lang="en-US" dirty="0"/>
              <a:t>Compound Indexes (Prefixes + Sort)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1024801"/>
            <a:ext cx="9144000" cy="5115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For query + sorting, below conditions be satisfied to get benefit from index:</a:t>
            </a:r>
          </a:p>
          <a:p>
            <a:pPr eaLnBrk="1" hangingPunct="1">
              <a:lnSpc>
                <a:spcPct val="120000"/>
              </a:lnSpc>
            </a:pP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en-US" altLang="zh-CN" sz="3200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Query Keys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satisfied Prefixes.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2.The </a:t>
            </a:r>
            <a:r>
              <a:rPr lang="en-US" altLang="zh-CN" sz="3200" b="1" u="sng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filtered</a:t>
            </a:r>
            <a:r>
              <a:rPr lang="en-US" altLang="zh-CN" sz="32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indexes 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are already sorted to </a:t>
            </a:r>
            <a:r>
              <a:rPr lang="en-US" altLang="zh-CN" sz="3200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sort keys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 eaLnBrk="1" hangingPunct="1">
              <a:lnSpc>
                <a:spcPct val="120000"/>
              </a:lnSpc>
            </a:pP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[1] https://docs.mongodb.org/manual/tutorial/sort-results-with-indexes/</a:t>
            </a:r>
          </a:p>
        </p:txBody>
      </p:sp>
    </p:spTree>
    <p:extLst>
      <p:ext uri="{BB962C8B-B14F-4D97-AF65-F5344CB8AC3E}">
        <p14:creationId xmlns:p14="http://schemas.microsoft.com/office/powerpoint/2010/main" val="33311304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689" y="219264"/>
            <a:ext cx="762000" cy="523220"/>
          </a:xfrm>
        </p:spPr>
        <p:txBody>
          <a:bodyPr>
            <a:normAutofit/>
          </a:bodyPr>
          <a:lstStyle/>
          <a:p>
            <a:r>
              <a:rPr lang="en-US" dirty="0"/>
              <a:t>4.3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09600" y="232051"/>
            <a:ext cx="8001000" cy="523220"/>
          </a:xfrm>
        </p:spPr>
        <p:txBody>
          <a:bodyPr/>
          <a:lstStyle/>
          <a:p>
            <a:r>
              <a:rPr lang="en-US" dirty="0" err="1"/>
              <a:t>Multikey</a:t>
            </a:r>
            <a:r>
              <a:rPr lang="en-US" dirty="0"/>
              <a:t> Indexes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1360488"/>
            <a:ext cx="9144000" cy="541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If create index on </a:t>
            </a:r>
            <a:r>
              <a:rPr lang="en-US" altLang="zh-CN" sz="3200" u="sng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array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, MongoDB will create index items on each array element. This Type of index is </a:t>
            </a:r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Multikey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Indexes.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{ 	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	_id: 1,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	item: "iPhone6",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	</a:t>
            </a:r>
            <a:r>
              <a:rPr lang="en-US" altLang="zh-CN" sz="32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tags: ["Apple", "Phone", "iOS" ]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}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db.goods.createIndex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( </a:t>
            </a:r>
            <a:r>
              <a:rPr lang="en-US" altLang="zh-CN" sz="32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{tags : 1 } 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89792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689" y="219264"/>
            <a:ext cx="762000" cy="523220"/>
          </a:xfrm>
        </p:spPr>
        <p:txBody>
          <a:bodyPr>
            <a:normAutofit/>
          </a:bodyPr>
          <a:lstStyle/>
          <a:p>
            <a:r>
              <a:rPr lang="en-US" dirty="0"/>
              <a:t>4.3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09600" y="232051"/>
            <a:ext cx="8001000" cy="523220"/>
          </a:xfrm>
        </p:spPr>
        <p:txBody>
          <a:bodyPr/>
          <a:lstStyle/>
          <a:p>
            <a:r>
              <a:rPr lang="en-US" dirty="0" err="1"/>
              <a:t>Multikey</a:t>
            </a:r>
            <a:r>
              <a:rPr lang="en-US" dirty="0"/>
              <a:t> Indexes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0" y="1360488"/>
            <a:ext cx="9144000" cy="3637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Key Point: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(1) Since MongoDB will create index items on each element in array, </a:t>
            </a:r>
            <a:r>
              <a:rPr lang="en-US" altLang="zh-CN" sz="32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be careful that the size of indexes maybe huge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. (If you have a lot of document &amp; every document has a large array)</a:t>
            </a:r>
          </a:p>
        </p:txBody>
      </p:sp>
    </p:spTree>
    <p:extLst>
      <p:ext uri="{BB962C8B-B14F-4D97-AF65-F5344CB8AC3E}">
        <p14:creationId xmlns:p14="http://schemas.microsoft.com/office/powerpoint/2010/main" val="20120985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689" y="219264"/>
            <a:ext cx="762000" cy="523220"/>
          </a:xfrm>
        </p:spPr>
        <p:txBody>
          <a:bodyPr>
            <a:normAutofit/>
          </a:bodyPr>
          <a:lstStyle/>
          <a:p>
            <a:r>
              <a:rPr lang="en-US" dirty="0"/>
              <a:t>4.4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09600" y="232051"/>
            <a:ext cx="8001000" cy="523220"/>
          </a:xfrm>
        </p:spPr>
        <p:txBody>
          <a:bodyPr/>
          <a:lstStyle/>
          <a:p>
            <a:r>
              <a:rPr lang="en-US" dirty="0"/>
              <a:t>Index Cardinality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1052513"/>
            <a:ext cx="9144000" cy="6592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Cardinality refers to the </a:t>
            </a:r>
            <a:r>
              <a:rPr lang="en-US" altLang="zh-CN" sz="32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uniqueness of data values </a:t>
            </a:r>
          </a:p>
          <a:p>
            <a:pPr marL="457200" indent="-4572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Max cardinality: Most values are unique(ID card / Passport#)</a:t>
            </a:r>
          </a:p>
          <a:p>
            <a:pPr marL="457200" indent="-4572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Min cardinality: Most values are the same(Male &amp; Female)</a:t>
            </a:r>
          </a:p>
          <a:p>
            <a:pPr eaLnBrk="1" hangingPunct="1">
              <a:lnSpc>
                <a:spcPct val="120000"/>
              </a:lnSpc>
            </a:pP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Create index on </a:t>
            </a:r>
            <a:r>
              <a:rPr lang="en-US" altLang="zh-CN" sz="32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high cardinality 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fields to get high performance!</a:t>
            </a:r>
          </a:p>
          <a:p>
            <a:pPr eaLnBrk="1" hangingPunct="1">
              <a:lnSpc>
                <a:spcPct val="120000"/>
              </a:lnSpc>
            </a:pPr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</a:pPr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55719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689" y="219264"/>
            <a:ext cx="762000" cy="523220"/>
          </a:xfrm>
        </p:spPr>
        <p:txBody>
          <a:bodyPr>
            <a:norm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09600" y="232051"/>
            <a:ext cx="8001000" cy="523220"/>
          </a:xfrm>
        </p:spPr>
        <p:txBody>
          <a:bodyPr/>
          <a:lstStyle/>
          <a:p>
            <a:r>
              <a:rPr lang="en-US" dirty="0"/>
              <a:t>Usage of MongoDB Index</a:t>
            </a: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213801" y="1143000"/>
            <a:ext cx="85693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latin typeface="微软雅黑" pitchFamily="34" charset="-122"/>
                <a:ea typeface="微软雅黑" pitchFamily="34" charset="-122"/>
              </a:rPr>
              <a:t>Summary</a:t>
            </a:r>
            <a:endParaRPr lang="zh-CN" altLang="en-US" sz="4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34413" y="1835150"/>
            <a:ext cx="8913813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742950" indent="-7429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Single Filed Index</a:t>
            </a:r>
          </a:p>
          <a:p>
            <a:pPr lvl="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Compound Indexes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(Prefixes + Sort)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zh-CN" sz="4000" dirty="0" err="1">
                <a:latin typeface="微软雅黑" pitchFamily="34" charset="-122"/>
                <a:ea typeface="微软雅黑" pitchFamily="34" charset="-122"/>
              </a:rPr>
              <a:t>Multikey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 Indexes (huge size)</a:t>
            </a:r>
          </a:p>
          <a:p>
            <a:pPr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Index on high cardinality fields</a:t>
            </a:r>
          </a:p>
          <a:p>
            <a:pPr eaLnBrk="1" hangingPunct="1">
              <a:lnSpc>
                <a:spcPct val="120000"/>
              </a:lnSpc>
              <a:buFontTx/>
              <a:buAutoNum type="arabicPeriod"/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464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Review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163513" y="1360488"/>
            <a:ext cx="8785225" cy="408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0" indent="-8572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charset="0"/>
              <a:buAutoNum type="arabicPeriod"/>
            </a:pP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Collection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6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-&gt; Table</a:t>
            </a:r>
          </a:p>
          <a:p>
            <a:pPr eaLnBrk="1" hangingPunct="1">
              <a:lnSpc>
                <a:spcPct val="120000"/>
              </a:lnSpc>
              <a:buFont typeface="Arial" charset="0"/>
              <a:buAutoNum type="arabicPeriod"/>
            </a:pP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Document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6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-&gt; Row</a:t>
            </a:r>
          </a:p>
          <a:p>
            <a:pPr eaLnBrk="1" hangingPunct="1">
              <a:lnSpc>
                <a:spcPct val="120000"/>
              </a:lnSpc>
              <a:buFont typeface="Arial" charset="0"/>
              <a:buAutoNum type="arabicPeriod"/>
            </a:pP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Field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6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-&gt; Column</a:t>
            </a:r>
          </a:p>
        </p:txBody>
      </p:sp>
    </p:spTree>
    <p:extLst>
      <p:ext uri="{BB962C8B-B14F-4D97-AF65-F5344CB8AC3E}">
        <p14:creationId xmlns:p14="http://schemas.microsoft.com/office/powerpoint/2010/main" val="165301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1" y="1712742"/>
            <a:ext cx="6019800" cy="646331"/>
          </a:xfrm>
        </p:spPr>
        <p:txBody>
          <a:bodyPr/>
          <a:lstStyle/>
          <a:p>
            <a:r>
              <a:rPr lang="en-US" altLang="zh-CN" dirty="0"/>
              <a:t>Measure Index Use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2716318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689" y="219264"/>
            <a:ext cx="762000" cy="523220"/>
          </a:xfrm>
        </p:spPr>
        <p:txBody>
          <a:bodyPr>
            <a:norm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09600" y="232051"/>
            <a:ext cx="8001000" cy="523220"/>
          </a:xfrm>
        </p:spPr>
        <p:txBody>
          <a:bodyPr/>
          <a:lstStyle/>
          <a:p>
            <a:r>
              <a:rPr lang="en-US" dirty="0"/>
              <a:t>Measure Index Use</a:t>
            </a: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152400" y="1066800"/>
            <a:ext cx="856932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latin typeface="微软雅黑" pitchFamily="34" charset="-122"/>
                <a:ea typeface="微软雅黑" pitchFamily="34" charset="-122"/>
              </a:rPr>
              <a:t>Common Commands</a:t>
            </a:r>
          </a:p>
          <a:p>
            <a:pPr eaLnBrk="1" hangingPunct="1"/>
            <a:endParaRPr lang="en-US" altLang="zh-CN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-26988" y="1858963"/>
            <a:ext cx="9144000" cy="4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db.coll.</a:t>
            </a:r>
            <a:r>
              <a:rPr lang="en-US" altLang="zh-CN" sz="32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getIndexes</a:t>
            </a:r>
            <a:r>
              <a:rPr lang="en-US" altLang="zh-CN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: List all existing Indexes in collection.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db.coll.</a:t>
            </a:r>
            <a:r>
              <a:rPr lang="en-US" altLang="zh-CN" sz="32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createIndex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({"a": 1, "b": -1}) : Create Index on specified fields.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db.coll.</a:t>
            </a:r>
            <a:r>
              <a:rPr lang="en-US" altLang="zh-CN" sz="32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dropIndex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("a_1_b_-1"): Remove index by specified index name.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</a:pPr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31057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689" y="219264"/>
            <a:ext cx="762000" cy="523220"/>
          </a:xfrm>
        </p:spPr>
        <p:txBody>
          <a:bodyPr>
            <a:norm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09600" y="232051"/>
            <a:ext cx="8001000" cy="523220"/>
          </a:xfrm>
        </p:spPr>
        <p:txBody>
          <a:bodyPr/>
          <a:lstStyle/>
          <a:p>
            <a:r>
              <a:rPr lang="en-US" dirty="0"/>
              <a:t>Measure Index Use</a:t>
            </a: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152400" y="1066800"/>
            <a:ext cx="856932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latin typeface="微软雅黑" pitchFamily="34" charset="-122"/>
                <a:ea typeface="微软雅黑" pitchFamily="34" charset="-122"/>
              </a:rPr>
              <a:t>Use explain()</a:t>
            </a:r>
          </a:p>
          <a:p>
            <a:pPr eaLnBrk="1" hangingPunct="1"/>
            <a:endParaRPr lang="en-US" altLang="zh-CN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-26988" y="1858963"/>
            <a:ext cx="9144000" cy="5360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PS: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	The usage of explain() has huge change after MongoDB v3.0. Must read official document!</a:t>
            </a:r>
          </a:p>
          <a:p>
            <a:pPr eaLnBrk="1" hangingPunct="1">
              <a:lnSpc>
                <a:spcPct val="120000"/>
              </a:lnSpc>
            </a:pP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[3] https://docs.mongodb.org/manual/reference/explain-results/</a:t>
            </a:r>
          </a:p>
          <a:p>
            <a:pPr eaLnBrk="1" hangingPunct="1">
              <a:lnSpc>
                <a:spcPct val="120000"/>
              </a:lnSpc>
            </a:pPr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17494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689" y="219264"/>
            <a:ext cx="762000" cy="523220"/>
          </a:xfrm>
        </p:spPr>
        <p:txBody>
          <a:bodyPr>
            <a:norm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09600" y="232051"/>
            <a:ext cx="8001000" cy="523220"/>
          </a:xfrm>
        </p:spPr>
        <p:txBody>
          <a:bodyPr/>
          <a:lstStyle/>
          <a:p>
            <a:r>
              <a:rPr lang="en-US" dirty="0"/>
              <a:t>Measure Index Use</a:t>
            </a: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152400" y="1295400"/>
            <a:ext cx="9144000" cy="541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Usage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3200" u="sng" dirty="0" err="1">
                <a:latin typeface="微软雅黑" pitchFamily="34" charset="-122"/>
                <a:ea typeface="微软雅黑" pitchFamily="34" charset="-122"/>
              </a:rPr>
              <a:t>db.products.find</a:t>
            </a:r>
            <a:r>
              <a:rPr lang="en-US" altLang="zh-CN" sz="3200" u="sng" dirty="0">
                <a:latin typeface="微软雅黑" pitchFamily="34" charset="-122"/>
                <a:ea typeface="微软雅黑" pitchFamily="34" charset="-122"/>
              </a:rPr>
              <a:t>({...}).sort({…}).</a:t>
            </a:r>
            <a:r>
              <a:rPr lang="en-US" altLang="zh-CN" sz="3200" b="1" u="sng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explain(</a:t>
            </a:r>
            <a:r>
              <a:rPr lang="en-US" altLang="zh-CN" sz="3200" u="sng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3200" u="sng" dirty="0" err="1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arg</a:t>
            </a:r>
            <a:r>
              <a:rPr lang="en-US" altLang="zh-CN" sz="3200" u="sng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en-US" altLang="zh-CN" sz="3200" b="1" u="sng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en-US" altLang="zh-CN" sz="3200" u="sng" dirty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Accept 3 different arguments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	1. “</a:t>
            </a:r>
            <a:r>
              <a:rPr lang="en-US" altLang="zh-CN" sz="3200" u="sng" dirty="0" err="1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queryPlanner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”: Default value. Return all query plans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but not run any plan. </a:t>
            </a:r>
            <a:br>
              <a:rPr lang="en-US" altLang="zh-CN" sz="32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	2. “</a:t>
            </a:r>
            <a:r>
              <a:rPr lang="en-US" altLang="zh-CN" sz="3200" u="sng" dirty="0" err="1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executionStats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”: Based on (1)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run </a:t>
            </a:r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winningPlan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&amp; return its Statistical data. </a:t>
            </a:r>
            <a:br>
              <a:rPr lang="en-US" altLang="zh-CN" sz="32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	3. “</a:t>
            </a:r>
            <a:r>
              <a:rPr lang="en-US" altLang="zh-CN" sz="3200" dirty="0" err="1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allPlansExecution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”: Based on (2) 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run all </a:t>
            </a:r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rejectedPlan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&amp; return their stat data.</a:t>
            </a:r>
          </a:p>
        </p:txBody>
      </p:sp>
    </p:spTree>
    <p:extLst>
      <p:ext uri="{BB962C8B-B14F-4D97-AF65-F5344CB8AC3E}">
        <p14:creationId xmlns:p14="http://schemas.microsoft.com/office/powerpoint/2010/main" val="373737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689" y="219264"/>
            <a:ext cx="762000" cy="523220"/>
          </a:xfrm>
        </p:spPr>
        <p:txBody>
          <a:bodyPr>
            <a:norm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09600" y="232051"/>
            <a:ext cx="8001000" cy="523220"/>
          </a:xfrm>
        </p:spPr>
        <p:txBody>
          <a:bodyPr/>
          <a:lstStyle/>
          <a:p>
            <a:r>
              <a:rPr lang="en-US" dirty="0"/>
              <a:t>Measure Index Use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0" y="1052513"/>
            <a:ext cx="9144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Try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</a:pP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We have Index( { "a": 1, "b": 1, "c": 1 } ) </a:t>
            </a:r>
          </a:p>
          <a:p>
            <a:pPr eaLnBrk="1" hangingPunct="1">
              <a:lnSpc>
                <a:spcPct val="120000"/>
              </a:lnSpc>
            </a:pP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find({a:1, b:2}).explain("executionStats");</a:t>
            </a:r>
          </a:p>
        </p:txBody>
      </p:sp>
    </p:spTree>
    <p:extLst>
      <p:ext uri="{BB962C8B-B14F-4D97-AF65-F5344CB8AC3E}">
        <p14:creationId xmlns:p14="http://schemas.microsoft.com/office/powerpoint/2010/main" val="23034225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689" y="219264"/>
            <a:ext cx="762000" cy="523220"/>
          </a:xfrm>
        </p:spPr>
        <p:txBody>
          <a:bodyPr>
            <a:norm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09600" y="232051"/>
            <a:ext cx="8001000" cy="523220"/>
          </a:xfrm>
        </p:spPr>
        <p:txBody>
          <a:bodyPr/>
          <a:lstStyle/>
          <a:p>
            <a:r>
              <a:rPr lang="en-US" dirty="0"/>
              <a:t>Measure Index Use</a:t>
            </a: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4038600" y="177225"/>
            <a:ext cx="3962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How to read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0" y="1066800"/>
            <a:ext cx="9144000" cy="5853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executionStats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" : {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24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nReturned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" : 1,       //documents returned.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24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executionTimeMillis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" : 0,   //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time consumption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"</a:t>
            </a:r>
            <a:r>
              <a:rPr lang="en-US" altLang="zh-CN" sz="24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totalKeysExamined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" : 1,   // Index items scanned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"</a:t>
            </a:r>
            <a:r>
              <a:rPr lang="en-US" altLang="zh-CN" sz="24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totalDocsExamined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" : 1,  // Documents scanned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	 "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executionStages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" : {   // Last step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"stage" : "FETCH",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		……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		 "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inputStage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" : {   // Second last step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                             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"stage" : "IXSCAN",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			……  // More steps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		}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	}}</a:t>
            </a:r>
          </a:p>
        </p:txBody>
      </p:sp>
    </p:spTree>
    <p:extLst>
      <p:ext uri="{BB962C8B-B14F-4D97-AF65-F5344CB8AC3E}">
        <p14:creationId xmlns:p14="http://schemas.microsoft.com/office/powerpoint/2010/main" val="38719245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689" y="219264"/>
            <a:ext cx="762000" cy="523220"/>
          </a:xfrm>
        </p:spPr>
        <p:txBody>
          <a:bodyPr>
            <a:norm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09600" y="232051"/>
            <a:ext cx="8001000" cy="523220"/>
          </a:xfrm>
        </p:spPr>
        <p:txBody>
          <a:bodyPr/>
          <a:lstStyle/>
          <a:p>
            <a:r>
              <a:rPr lang="en-US" dirty="0"/>
              <a:t>Measure Index Use</a:t>
            </a:r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232032" y="1219200"/>
            <a:ext cx="856932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latin typeface="微软雅黑" pitchFamily="34" charset="-122"/>
                <a:ea typeface="微软雅黑" pitchFamily="34" charset="-122"/>
              </a:rPr>
              <a:t>Query plan we expected</a:t>
            </a:r>
          </a:p>
          <a:p>
            <a:pPr eaLnBrk="1" hangingPunct="1"/>
            <a:endParaRPr lang="en-US" altLang="zh-CN" sz="48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sz="48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sz="4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52644" y="2011363"/>
            <a:ext cx="91440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>
              <a:lnSpc>
                <a:spcPct val="120000"/>
              </a:lnSpc>
              <a:buAutoNum type="arabicPeriod"/>
              <a:defRPr/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No Full Collection Scan</a:t>
            </a:r>
          </a:p>
          <a:p>
            <a:pPr marL="514350" indent="-514350">
              <a:lnSpc>
                <a:spcPct val="120000"/>
              </a:lnSpc>
              <a:buAutoNum type="arabicPeriod"/>
              <a:defRPr/>
            </a:pPr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totalKeysExamined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   = </a:t>
            </a:r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nReturned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   = </a:t>
            </a:r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totalDocsExamined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(Index 100% worked!)</a:t>
            </a:r>
          </a:p>
          <a:p>
            <a:pPr marL="514350" indent="-514350">
              <a:lnSpc>
                <a:spcPct val="120000"/>
              </a:lnSpc>
              <a:defRPr/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3. No Sort Stage (Already sorted by Index)</a:t>
            </a:r>
          </a:p>
        </p:txBody>
      </p:sp>
    </p:spTree>
    <p:extLst>
      <p:ext uri="{BB962C8B-B14F-4D97-AF65-F5344CB8AC3E}">
        <p14:creationId xmlns:p14="http://schemas.microsoft.com/office/powerpoint/2010/main" val="411529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689" y="219264"/>
            <a:ext cx="762000" cy="523220"/>
          </a:xfrm>
        </p:spPr>
        <p:txBody>
          <a:bodyPr>
            <a:norm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09600" y="232051"/>
            <a:ext cx="8001000" cy="523220"/>
          </a:xfrm>
        </p:spPr>
        <p:txBody>
          <a:bodyPr/>
          <a:lstStyle/>
          <a:p>
            <a:r>
              <a:rPr lang="en-US" dirty="0"/>
              <a:t>Measure Index Use</a:t>
            </a: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216259" y="1295400"/>
            <a:ext cx="85693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latin typeface="微软雅黑" pitchFamily="34" charset="-122"/>
                <a:ea typeface="微软雅黑" pitchFamily="34" charset="-122"/>
              </a:rPr>
              <a:t>Summary</a:t>
            </a:r>
          </a:p>
          <a:p>
            <a:pPr eaLnBrk="1" hangingPunct="1"/>
            <a:endParaRPr lang="zh-CN" altLang="en-US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36871" y="2087563"/>
            <a:ext cx="91440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>
              <a:lnSpc>
                <a:spcPct val="120000"/>
              </a:lnSpc>
              <a:defRPr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Common Commands</a:t>
            </a:r>
          </a:p>
          <a:p>
            <a:pPr marL="514350" indent="-514350">
              <a:lnSpc>
                <a:spcPct val="120000"/>
              </a:lnSpc>
              <a:defRPr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explain()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Usage</a:t>
            </a:r>
          </a:p>
          <a:p>
            <a:pPr marL="514350" indent="-514350">
              <a:lnSpc>
                <a:spcPct val="120000"/>
              </a:lnSpc>
              <a:defRPr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How to read query plan</a:t>
            </a:r>
          </a:p>
          <a:p>
            <a:pPr marL="514350" indent="-514350">
              <a:lnSpc>
                <a:spcPct val="120000"/>
              </a:lnSpc>
              <a:buFontTx/>
              <a:buAutoNum type="arabicPeriod"/>
              <a:defRPr/>
            </a:pPr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defRPr/>
            </a:pPr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512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0" y="1712742"/>
            <a:ext cx="7122319" cy="397031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https://docs.mongodb.com/manual/indexes/</a:t>
            </a:r>
            <a:endParaRPr lang="en-US" dirty="0"/>
          </a:p>
          <a:p>
            <a:endParaRPr lang="en-US" dirty="0" smtClean="0"/>
          </a:p>
          <a:p>
            <a:r>
              <a:rPr lang="en-US" altLang="zh-CN" dirty="0">
                <a:solidFill>
                  <a:schemeClr val="tx1"/>
                </a:solidFill>
              </a:rPr>
              <a:t>Sample Code:</a:t>
            </a:r>
          </a:p>
          <a:p>
            <a:r>
              <a:rPr lang="en-US" altLang="zh-CN" b="0" dirty="0">
                <a:solidFill>
                  <a:srgbClr val="2D75BC"/>
                </a:solidFill>
              </a:rPr>
              <a:t>\</a:t>
            </a:r>
            <a:r>
              <a:rPr lang="en-US" altLang="zh-CN" b="0" dirty="0" err="1">
                <a:solidFill>
                  <a:srgbClr val="2D75BC"/>
                </a:solidFill>
              </a:rPr>
              <a:t>db</a:t>
            </a:r>
            <a:r>
              <a:rPr lang="en-US" altLang="zh-CN" b="0" dirty="0">
                <a:solidFill>
                  <a:srgbClr val="2D75BC"/>
                </a:solidFill>
              </a:rPr>
              <a:t>\</a:t>
            </a:r>
            <a:r>
              <a:rPr lang="en-US" altLang="zh-CN" b="0" dirty="0" err="1">
                <a:solidFill>
                  <a:srgbClr val="2D75BC"/>
                </a:solidFill>
              </a:rPr>
              <a:t>mongodb</a:t>
            </a:r>
            <a:r>
              <a:rPr lang="en-US" altLang="zh-CN" b="0" dirty="0">
                <a:solidFill>
                  <a:srgbClr val="2D75BC"/>
                </a:solidFill>
              </a:rPr>
              <a:t>\2017\materials\</a:t>
            </a:r>
            <a:r>
              <a:rPr lang="en-US" altLang="zh-CN" b="0" dirty="0" err="1">
                <a:solidFill>
                  <a:srgbClr val="2D75BC"/>
                </a:solidFill>
              </a:rPr>
              <a:t>sample_code</a:t>
            </a:r>
            <a:endParaRPr lang="en-US" altLang="zh-CN" b="0">
              <a:solidFill>
                <a:srgbClr val="2D75BC"/>
              </a:solidFill>
            </a:endParaRP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</a:p>
        </p:txBody>
      </p:sp>
    </p:spTree>
    <p:extLst>
      <p:ext uri="{BB962C8B-B14F-4D97-AF65-F5344CB8AC3E}">
        <p14:creationId xmlns:p14="http://schemas.microsoft.com/office/powerpoint/2010/main" val="4252777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78593" y="0"/>
            <a:ext cx="85693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sz="4800" dirty="0"/>
              <a:t>Exercise</a:t>
            </a:r>
            <a:endParaRPr lang="zh-CN" altLang="en-US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0" y="1052513"/>
            <a:ext cx="9144000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(1) find({ a : 1, b : 2}, {a : 1 , _id : 0} );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(2) find({a: {$ne : 3}}).sort({b : 1});</a:t>
            </a:r>
          </a:p>
        </p:txBody>
      </p:sp>
      <p:graphicFrame>
        <p:nvGraphicFramePr>
          <p:cNvPr id="9" name="表格 4"/>
          <p:cNvGraphicFramePr>
            <a:graphicFrameLocks noGrp="1"/>
          </p:cNvGraphicFramePr>
          <p:nvPr/>
        </p:nvGraphicFramePr>
        <p:xfrm>
          <a:off x="2573338" y="2344738"/>
          <a:ext cx="3779837" cy="4452941"/>
        </p:xfrm>
        <a:graphic>
          <a:graphicData uri="http://schemas.openxmlformats.org/drawingml/2006/table">
            <a:tbl>
              <a:tblPr firstRow="1" firstCol="1" bandRow="1"/>
              <a:tblGrid>
                <a:gridCol w="12399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968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312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7898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Index(a:1 ,b:1, c:1)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67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a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b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c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4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4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4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4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4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4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4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4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4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4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04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04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1817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Review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557338"/>
            <a:ext cx="8353425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987675" y="4076700"/>
            <a:ext cx="792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Field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195513" y="3357563"/>
            <a:ext cx="14398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Document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692275" y="2492375"/>
            <a:ext cx="14398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Collection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39750" y="4941888"/>
            <a:ext cx="14398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6109683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1" y="1712742"/>
            <a:ext cx="6019800" cy="646331"/>
          </a:xfrm>
        </p:spPr>
        <p:txBody>
          <a:bodyPr/>
          <a:lstStyle/>
          <a:p>
            <a:r>
              <a:rPr lang="en-US" dirty="0"/>
              <a:t>Concept of Index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82643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Concept of Index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0" y="1143000"/>
            <a:ext cx="53292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latin typeface="微软雅黑" pitchFamily="34" charset="-122"/>
                <a:ea typeface="微软雅黑" pitchFamily="34" charset="-122"/>
              </a:rPr>
              <a:t>What is Index?</a:t>
            </a:r>
            <a:endParaRPr lang="zh-CN" altLang="en-US" sz="4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4581" y="1973263"/>
            <a:ext cx="4078288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	“</a:t>
            </a:r>
            <a:r>
              <a:rPr lang="en-US" altLang="zh-CN" sz="4000" dirty="0"/>
              <a:t>Indexes are designed to help the reader </a:t>
            </a:r>
            <a:r>
              <a:rPr lang="en-US" altLang="zh-CN" sz="4000" b="1" dirty="0">
                <a:solidFill>
                  <a:srgbClr val="2D75BC"/>
                </a:solidFill>
              </a:rPr>
              <a:t>find</a:t>
            </a:r>
            <a:r>
              <a:rPr lang="en-US" altLang="zh-CN" sz="4000" dirty="0"/>
              <a:t> information quickly and easily.”</a:t>
            </a: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990743"/>
            <a:ext cx="3791234" cy="5881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021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Concept of Index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0" y="1143000"/>
            <a:ext cx="53292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latin typeface="微软雅黑" pitchFamily="34" charset="-122"/>
                <a:ea typeface="微软雅黑" pitchFamily="34" charset="-122"/>
              </a:rPr>
              <a:t>What is DB Index?</a:t>
            </a:r>
            <a:endParaRPr lang="zh-CN" altLang="en-US" sz="4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4580" y="1973263"/>
            <a:ext cx="8890819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	A database index is a data structure that improves </a:t>
            </a:r>
            <a:r>
              <a:rPr lang="en-US" altLang="zh-CN" sz="36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the speed of data retrieval / sorting operations 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on a database table. Quickly locate data without having to search every row.</a:t>
            </a:r>
          </a:p>
        </p:txBody>
      </p:sp>
    </p:spTree>
    <p:extLst>
      <p:ext uri="{BB962C8B-B14F-4D97-AF65-F5344CB8AC3E}">
        <p14:creationId xmlns:p14="http://schemas.microsoft.com/office/powerpoint/2010/main" val="176330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Concept of Index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0" y="1143000"/>
            <a:ext cx="53292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latin typeface="微软雅黑" pitchFamily="34" charset="-122"/>
                <a:ea typeface="微软雅黑" pitchFamily="34" charset="-122"/>
              </a:rPr>
              <a:t>Index in RDBMS</a:t>
            </a:r>
            <a:endParaRPr lang="zh-CN" altLang="en-US" sz="4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0" y="1973263"/>
            <a:ext cx="9144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en-US" altLang="zh-CN" sz="40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Which column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 should be indexed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en-US" altLang="zh-CN" sz="40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More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 indexes, more performance?</a:t>
            </a:r>
          </a:p>
        </p:txBody>
      </p:sp>
    </p:spTree>
    <p:extLst>
      <p:ext uri="{BB962C8B-B14F-4D97-AF65-F5344CB8AC3E}">
        <p14:creationId xmlns:p14="http://schemas.microsoft.com/office/powerpoint/2010/main" val="25117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gend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ntent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nt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3E94E2ACCF6D4EAE5CDD73AD546E17" ma:contentTypeVersion="0" ma:contentTypeDescription="Create a new document." ma:contentTypeScope="" ma:versionID="bb1449a0cfc4203701bc69f953314dcb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BC974159-165D-43A7-BAC0-2BE7E1872CAD}">
  <ds:schemaRefs>
    <ds:schemaRef ds:uri="http://schemas.microsoft.com/office/2006/metadata/properties"/>
    <ds:schemaRef ds:uri="http://purl.org/dc/terms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F2462E9-E3C6-4B9B-800D-1AA92DB6FE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BAA56A-8348-4CD3-A624-434B0E404A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3436</TotalTime>
  <Words>1922</Words>
  <Application>Microsoft Office PowerPoint</Application>
  <PresentationFormat>全屏显示(4:3)</PresentationFormat>
  <Paragraphs>879</Paragraphs>
  <Slides>51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51</vt:i4>
      </vt:variant>
    </vt:vector>
  </HeadingPairs>
  <TitlesOfParts>
    <vt:vector size="55" baseType="lpstr">
      <vt:lpstr>Cover</vt:lpstr>
      <vt:lpstr>Agenda</vt:lpstr>
      <vt:lpstr>Content_Title</vt:lpstr>
      <vt:lpstr>Content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Rachel Dan</dc:creator>
  <cp:lastModifiedBy>yellowb</cp:lastModifiedBy>
  <cp:revision>441</cp:revision>
  <dcterms:created xsi:type="dcterms:W3CDTF">2014-12-12T05:53:11Z</dcterms:created>
  <dcterms:modified xsi:type="dcterms:W3CDTF">2017-08-01T16:02:30Z</dcterms:modified>
</cp:coreProperties>
</file>