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35"/>
  </p:notesMasterIdLst>
  <p:sldIdLst>
    <p:sldId id="281" r:id="rId8"/>
    <p:sldId id="379" r:id="rId9"/>
    <p:sldId id="380" r:id="rId10"/>
    <p:sldId id="434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462" r:id="rId32"/>
    <p:sldId id="264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94444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D80CF2-A9CA-40DE-84D2-4284111B3E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518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  <p:sldLayoutId id="214748370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data-modeling-introduction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Modeling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748" y="1066800"/>
            <a:ext cx="88571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1.Embedded Data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806744"/>
            <a:ext cx="66241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 related data into one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76185"/>
            <a:ext cx="7077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748" y="1066800"/>
            <a:ext cx="8857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1.Embedded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Sample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6838"/>
            <a:ext cx="442436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2636838"/>
            <a:ext cx="43481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684213" y="1628775"/>
            <a:ext cx="2808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one-one</a:t>
            </a: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795839" y="1628775"/>
            <a:ext cx="4024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one-many</a:t>
            </a:r>
          </a:p>
        </p:txBody>
      </p:sp>
      <p:sp>
        <p:nvSpPr>
          <p:cNvPr id="14" name="Rectangle 6"/>
          <p:cNvSpPr/>
          <p:nvPr/>
        </p:nvSpPr>
        <p:spPr>
          <a:xfrm>
            <a:off x="468313" y="3500438"/>
            <a:ext cx="4032250" cy="1657350"/>
          </a:xfrm>
          <a:prstGeom prst="rect">
            <a:avLst/>
          </a:prstGeom>
          <a:noFill/>
          <a:ln w="38100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5003800" y="3357563"/>
            <a:ext cx="4032250" cy="3024187"/>
          </a:xfrm>
          <a:prstGeom prst="rect">
            <a:avLst/>
          </a:prstGeom>
          <a:noFill/>
          <a:ln w="38100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748" y="1066800"/>
            <a:ext cx="8857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1.Embedded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71883" y="1235075"/>
            <a:ext cx="860425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requests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sent to MongoDB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read performance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but be careful the document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grows.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handles </a:t>
            </a:r>
            <a:r>
              <a:rPr lang="en-US" altLang="zh-CN" sz="3600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3600" dirty="0" smtClean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consistency.</a:t>
            </a:r>
            <a:endParaRPr lang="en-US" altLang="zh-CN" sz="3600" dirty="0">
              <a:solidFill>
                <a:srgbClr val="2D75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Scenario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one-one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one-many, needs high read performance.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8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748" y="1066800"/>
            <a:ext cx="8857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2.References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20" y="2364498"/>
            <a:ext cx="73152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5458" y="1716252"/>
            <a:ext cx="8900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document keeps a reference points to another</a:t>
            </a:r>
          </a:p>
        </p:txBody>
      </p:sp>
    </p:spTree>
    <p:extLst>
      <p:ext uri="{BB962C8B-B14F-4D97-AF65-F5344CB8AC3E}">
        <p14:creationId xmlns:p14="http://schemas.microsoft.com/office/powerpoint/2010/main" val="29043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12953" y="1126907"/>
            <a:ext cx="8857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Embedded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data: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15" y="1701006"/>
            <a:ext cx="4378985" cy="497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/>
          <p:nvPr/>
        </p:nvSpPr>
        <p:spPr>
          <a:xfrm>
            <a:off x="2438400" y="1773238"/>
            <a:ext cx="4005263" cy="2341562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4"/>
          <p:cNvSpPr/>
          <p:nvPr/>
        </p:nvSpPr>
        <p:spPr>
          <a:xfrm>
            <a:off x="2438400" y="4187428"/>
            <a:ext cx="4005263" cy="2410222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5"/>
          <p:cNvSpPr/>
          <p:nvPr/>
        </p:nvSpPr>
        <p:spPr>
          <a:xfrm>
            <a:off x="7019925" y="1773238"/>
            <a:ext cx="1873250" cy="86518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Book1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7"/>
          <p:cNvSpPr/>
          <p:nvPr/>
        </p:nvSpPr>
        <p:spPr>
          <a:xfrm>
            <a:off x="6948488" y="5805488"/>
            <a:ext cx="1871662" cy="86360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Book2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2610356" y="2944018"/>
            <a:ext cx="3014662" cy="102473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2590800" y="5486400"/>
            <a:ext cx="3014662" cy="896143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0"/>
          <p:cNvSpPr/>
          <p:nvPr/>
        </p:nvSpPr>
        <p:spPr>
          <a:xfrm>
            <a:off x="6948488" y="3429000"/>
            <a:ext cx="1871662" cy="8636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publisher</a:t>
            </a:r>
          </a:p>
        </p:txBody>
      </p:sp>
      <p:cxnSp>
        <p:nvCxnSpPr>
          <p:cNvPr id="18" name="Straight Arrow Connector 12"/>
          <p:cNvCxnSpPr>
            <a:stCxn id="11" idx="2"/>
          </p:cNvCxnSpPr>
          <p:nvPr/>
        </p:nvCxnSpPr>
        <p:spPr>
          <a:xfrm flipH="1">
            <a:off x="6443663" y="2205038"/>
            <a:ext cx="576262" cy="73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/>
          <p:cNvCxnSpPr>
            <a:stCxn id="12" idx="2"/>
          </p:cNvCxnSpPr>
          <p:nvPr/>
        </p:nvCxnSpPr>
        <p:spPr>
          <a:xfrm flipH="1">
            <a:off x="6443663" y="6237288"/>
            <a:ext cx="504825" cy="144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7"/>
          <p:cNvCxnSpPr>
            <a:stCxn id="15" idx="2"/>
            <a:endCxn id="13" idx="3"/>
          </p:cNvCxnSpPr>
          <p:nvPr/>
        </p:nvCxnSpPr>
        <p:spPr>
          <a:xfrm flipH="1" flipV="1">
            <a:off x="5625018" y="3456384"/>
            <a:ext cx="1323470" cy="40441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"/>
          <p:cNvCxnSpPr>
            <a:stCxn id="15" idx="2"/>
            <a:endCxn id="14" idx="3"/>
          </p:cNvCxnSpPr>
          <p:nvPr/>
        </p:nvCxnSpPr>
        <p:spPr>
          <a:xfrm flipH="1">
            <a:off x="5605462" y="3860800"/>
            <a:ext cx="1343026" cy="207367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6067" y="1077734"/>
            <a:ext cx="8857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References: (publisher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 books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22" y="1656995"/>
            <a:ext cx="4679950" cy="520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4"/>
          <p:cNvSpPr/>
          <p:nvPr/>
        </p:nvSpPr>
        <p:spPr>
          <a:xfrm>
            <a:off x="1750659" y="3096856"/>
            <a:ext cx="4464050" cy="1800225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5"/>
          <p:cNvSpPr/>
          <p:nvPr/>
        </p:nvSpPr>
        <p:spPr>
          <a:xfrm>
            <a:off x="1750659" y="5039956"/>
            <a:ext cx="4464050" cy="1741844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6"/>
          <p:cNvSpPr/>
          <p:nvPr/>
        </p:nvSpPr>
        <p:spPr>
          <a:xfrm>
            <a:off x="7367233" y="3600094"/>
            <a:ext cx="1872307" cy="57626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Book1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Oval 7"/>
          <p:cNvSpPr/>
          <p:nvPr/>
        </p:nvSpPr>
        <p:spPr>
          <a:xfrm>
            <a:off x="7079897" y="5832119"/>
            <a:ext cx="1871612" cy="57626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Book2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8"/>
          <p:cNvCxnSpPr>
            <a:stCxn id="25" idx="2"/>
            <a:endCxn id="23" idx="3"/>
          </p:cNvCxnSpPr>
          <p:nvPr/>
        </p:nvCxnSpPr>
        <p:spPr>
          <a:xfrm flipH="1" flipV="1">
            <a:off x="6214709" y="5910878"/>
            <a:ext cx="865188" cy="2093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9"/>
          <p:cNvCxnSpPr>
            <a:stCxn id="24" idx="2"/>
            <a:endCxn id="22" idx="3"/>
          </p:cNvCxnSpPr>
          <p:nvPr/>
        </p:nvCxnSpPr>
        <p:spPr>
          <a:xfrm flipH="1">
            <a:off x="6214709" y="3888225"/>
            <a:ext cx="1152524" cy="108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6"/>
          <p:cNvSpPr/>
          <p:nvPr/>
        </p:nvSpPr>
        <p:spPr>
          <a:xfrm>
            <a:off x="6863997" y="1728431"/>
            <a:ext cx="2591568" cy="728663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publisher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17"/>
          <p:cNvSpPr/>
          <p:nvPr/>
        </p:nvSpPr>
        <p:spPr>
          <a:xfrm>
            <a:off x="1750659" y="1728431"/>
            <a:ext cx="3455988" cy="12954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Arrow Connector 18"/>
          <p:cNvCxnSpPr>
            <a:stCxn id="28" idx="2"/>
            <a:endCxn id="29" idx="3"/>
          </p:cNvCxnSpPr>
          <p:nvPr/>
        </p:nvCxnSpPr>
        <p:spPr>
          <a:xfrm flipH="1">
            <a:off x="5206647" y="2092763"/>
            <a:ext cx="1657350" cy="28336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1"/>
          <p:cNvSpPr/>
          <p:nvPr/>
        </p:nvSpPr>
        <p:spPr>
          <a:xfrm>
            <a:off x="1895122" y="2520594"/>
            <a:ext cx="2951162" cy="28733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Curved Connector 22"/>
          <p:cNvCxnSpPr>
            <a:stCxn id="31" idx="1"/>
            <a:endCxn id="22" idx="1"/>
          </p:cNvCxnSpPr>
          <p:nvPr/>
        </p:nvCxnSpPr>
        <p:spPr>
          <a:xfrm rot="10800000" flipV="1">
            <a:off x="1750659" y="2665056"/>
            <a:ext cx="144463" cy="1331913"/>
          </a:xfrm>
          <a:prstGeom prst="curvedConnector3">
            <a:avLst>
              <a:gd name="adj1" fmla="val 648075"/>
            </a:avLst>
          </a:prstGeom>
          <a:ln w="285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26"/>
          <p:cNvCxnSpPr>
            <a:stCxn id="31" idx="1"/>
            <a:endCxn id="23" idx="1"/>
          </p:cNvCxnSpPr>
          <p:nvPr/>
        </p:nvCxnSpPr>
        <p:spPr>
          <a:xfrm rot="10800000" flipV="1">
            <a:off x="1750660" y="2664262"/>
            <a:ext cx="144463" cy="3246615"/>
          </a:xfrm>
          <a:prstGeom prst="curvedConnector3">
            <a:avLst>
              <a:gd name="adj1" fmla="val 566321"/>
            </a:avLst>
          </a:prstGeom>
          <a:ln w="285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6067" y="1077734"/>
            <a:ext cx="8857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References: (book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 publisher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77" y="1730808"/>
            <a:ext cx="410527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/>
          <p:cNvSpPr/>
          <p:nvPr/>
        </p:nvSpPr>
        <p:spPr>
          <a:xfrm>
            <a:off x="1124302" y="3097645"/>
            <a:ext cx="3887787" cy="1728788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8"/>
          <p:cNvSpPr/>
          <p:nvPr/>
        </p:nvSpPr>
        <p:spPr>
          <a:xfrm>
            <a:off x="1051277" y="5042333"/>
            <a:ext cx="3960812" cy="1728787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9"/>
          <p:cNvSpPr/>
          <p:nvPr/>
        </p:nvSpPr>
        <p:spPr>
          <a:xfrm>
            <a:off x="6236052" y="3529445"/>
            <a:ext cx="1800497" cy="5762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book1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Oval 10"/>
          <p:cNvSpPr/>
          <p:nvPr/>
        </p:nvSpPr>
        <p:spPr>
          <a:xfrm>
            <a:off x="6380513" y="5834495"/>
            <a:ext cx="1800051" cy="5762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book2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Straight Arrow Connector 11"/>
          <p:cNvCxnSpPr>
            <a:stCxn id="21" idx="2"/>
            <a:endCxn id="19" idx="3"/>
          </p:cNvCxnSpPr>
          <p:nvPr/>
        </p:nvCxnSpPr>
        <p:spPr>
          <a:xfrm flipH="1">
            <a:off x="5012089" y="3817577"/>
            <a:ext cx="1223963" cy="144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2"/>
          <p:cNvCxnSpPr>
            <a:stCxn id="34" idx="2"/>
            <a:endCxn id="20" idx="3"/>
          </p:cNvCxnSpPr>
          <p:nvPr/>
        </p:nvCxnSpPr>
        <p:spPr>
          <a:xfrm flipH="1" flipV="1">
            <a:off x="5012089" y="5906727"/>
            <a:ext cx="1368424" cy="215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18"/>
          <p:cNvSpPr/>
          <p:nvPr/>
        </p:nvSpPr>
        <p:spPr>
          <a:xfrm>
            <a:off x="5875689" y="1802245"/>
            <a:ext cx="2520900" cy="6477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publisher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Straight Arrow Connector 19"/>
          <p:cNvCxnSpPr>
            <a:stCxn id="37" idx="2"/>
          </p:cNvCxnSpPr>
          <p:nvPr/>
        </p:nvCxnSpPr>
        <p:spPr>
          <a:xfrm flipH="1">
            <a:off x="4364389" y="2126095"/>
            <a:ext cx="1511300" cy="28733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1"/>
          <p:cNvSpPr/>
          <p:nvPr/>
        </p:nvSpPr>
        <p:spPr>
          <a:xfrm>
            <a:off x="1195739" y="4466070"/>
            <a:ext cx="2087563" cy="21590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23"/>
          <p:cNvSpPr/>
          <p:nvPr/>
        </p:nvSpPr>
        <p:spPr>
          <a:xfrm>
            <a:off x="1051277" y="1802245"/>
            <a:ext cx="3384550" cy="115252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Curved Connector 25"/>
          <p:cNvCxnSpPr>
            <a:stCxn id="39" idx="1"/>
            <a:endCxn id="40" idx="1"/>
          </p:cNvCxnSpPr>
          <p:nvPr/>
        </p:nvCxnSpPr>
        <p:spPr>
          <a:xfrm rot="10800000">
            <a:off x="1051277" y="2378508"/>
            <a:ext cx="144462" cy="2195512"/>
          </a:xfrm>
          <a:prstGeom prst="curvedConnector3">
            <a:avLst>
              <a:gd name="adj1" fmla="val 558227"/>
            </a:avLst>
          </a:prstGeom>
          <a:ln w="285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9"/>
          <p:cNvSpPr/>
          <p:nvPr/>
        </p:nvSpPr>
        <p:spPr>
          <a:xfrm>
            <a:off x="1195739" y="6410758"/>
            <a:ext cx="2087563" cy="21590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3" name="Curved Connector 30"/>
          <p:cNvCxnSpPr>
            <a:stCxn id="42" idx="1"/>
            <a:endCxn id="40" idx="1"/>
          </p:cNvCxnSpPr>
          <p:nvPr/>
        </p:nvCxnSpPr>
        <p:spPr>
          <a:xfrm rot="10800000">
            <a:off x="1051277" y="2378508"/>
            <a:ext cx="144462" cy="4140200"/>
          </a:xfrm>
          <a:prstGeom prst="curvedConnector3">
            <a:avLst>
              <a:gd name="adj1" fmla="val 492338"/>
            </a:avLst>
          </a:prstGeom>
          <a:ln w="285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1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4" grpId="0" animBg="1"/>
      <p:bldP spid="37" grpId="0" animBg="1"/>
      <p:bldP spid="39" grpId="0" animBg="1"/>
      <p:bldP spid="40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304800" y="1371600"/>
            <a:ext cx="89646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 which model is better?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5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26550" y="1138243"/>
            <a:ext cx="79930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2.References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5112" y="2001843"/>
            <a:ext cx="86042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flexible than embedded data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 storage space, but more requests sent to MongoDB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handles </a:t>
            </a:r>
            <a:r>
              <a:rPr lang="en-US" altLang="zh-CN" sz="3200" b="1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Scenario: complex many-many relation, not allow large Duplicated data(space limited)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0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0381" y="1219200"/>
            <a:ext cx="86042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 sense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Consider Embedded first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Embedded not match your Requirement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consider Reference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3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Data Modeling Concept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Date Modeling in MongoDB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Samples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6969919" cy="646331"/>
          </a:xfrm>
        </p:spPr>
        <p:txBody>
          <a:bodyPr/>
          <a:lstStyle/>
          <a:p>
            <a:r>
              <a:rPr lang="en-US" altLang="zh-CN" dirty="0" smtClean="0"/>
              <a:t>Samples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159858" y="2687360"/>
            <a:ext cx="7603142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Data consistency focused modeling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02668" y="2758470"/>
            <a:ext cx="41335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1159858" y="3362980"/>
            <a:ext cx="6383942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Monetary Data Modeling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702668" y="3434090"/>
            <a:ext cx="41335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6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consistency focused </a:t>
            </a:r>
            <a:endParaRPr lang="en-US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1295399"/>
            <a:ext cx="8773789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those </a:t>
            </a:r>
            <a:r>
              <a:rPr lang="en-US" altLang="zh-CN" sz="2800" b="1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 should be updated at the same time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better to put them into one Document to ensure all of them are updated /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unupdated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</a:p>
          <a:p>
            <a:pPr eaLnBrk="1" hangingPunct="1"/>
            <a:endParaRPr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Library(Borrow books) ,we need to maintain: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AutoNum type="arabicParenBoth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Available amount of a book</a:t>
            </a:r>
          </a:p>
          <a:p>
            <a:pPr marL="457200" indent="-457200" eaLnBrk="1" hangingPunct="1">
              <a:buAutoNum type="arabicParenBoth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List of Borrowers of a book</a:t>
            </a:r>
          </a:p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7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6300"/>
            <a:ext cx="9144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750" y="3357563"/>
            <a:ext cx="8353425" cy="863600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24075" y="5589588"/>
            <a:ext cx="1655763" cy="647700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 focused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636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Monetary Data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1134571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Exact Precision</a:t>
            </a:r>
          </a:p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 attention to money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Don’t use </a:t>
            </a:r>
            <a:r>
              <a:rPr lang="en-US" altLang="zh-CN" sz="2400" b="1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Float/Double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store money, because they are not precise!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63096"/>
              </p:ext>
            </p:extLst>
          </p:nvPr>
        </p:nvGraphicFramePr>
        <p:xfrm>
          <a:off x="4679504" y="4014866"/>
          <a:ext cx="2973074" cy="86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660113" imgH="253890" progId="Equation.3">
                  <p:embed/>
                </p:oleObj>
              </mc:Choice>
              <mc:Fallback>
                <p:oleObj name="Equation" r:id="rId3" imgW="66011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504" y="4014866"/>
                        <a:ext cx="2973074" cy="86407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2785432"/>
            <a:ext cx="3672408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7061" y="4114800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400" b="1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Integer(Int64)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store it:</a:t>
            </a:r>
          </a:p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Based on the </a:t>
            </a:r>
            <a:r>
              <a:rPr lang="en-US" altLang="zh-CN" sz="2400" b="1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smallest unit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currency.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Sample:  the smallest unit of USD is Cent, 1 Dollar = 100 Cent</a:t>
            </a:r>
          </a:p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en-US" altLang="zh-CN" sz="2400" b="1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50.23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dollar as </a:t>
            </a:r>
            <a:r>
              <a:rPr lang="en-US" altLang="zh-CN" sz="2400" b="1" dirty="0">
                <a:solidFill>
                  <a:srgbClr val="2D75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5023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Cent (50.23 * 100)</a:t>
            </a:r>
          </a:p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5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600" y="152400"/>
            <a:ext cx="8001000" cy="523220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en-US" altLang="zh-CN" dirty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0" y="1268413"/>
            <a:ext cx="9144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Modeling concept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Modeling Embedded, References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Modeling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  <a:endParaRPr lang="en-U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5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230832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https://docs.mongodb.com/manual/core/data-modeling-introduction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Data Modeling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2400" y="1165107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Picture 2" descr="C:\Users\SHENCL\Desktop\r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9" y="2083476"/>
            <a:ext cx="863917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760224" y="5899826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696849" y="4963201"/>
            <a:ext cx="0" cy="9366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6855" y="5845997"/>
            <a:ext cx="230505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Comment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1599380" y="4909373"/>
            <a:ext cx="215900" cy="93662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28874" y="5683926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7865499" y="4172626"/>
            <a:ext cx="0" cy="15113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2"/>
            <a:endCxn id="10" idx="6"/>
          </p:cNvCxnSpPr>
          <p:nvPr/>
        </p:nvCxnSpPr>
        <p:spPr>
          <a:xfrm rot="10800000">
            <a:off x="2751906" y="6277798"/>
            <a:ext cx="1008319" cy="53829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6"/>
            <a:endCxn id="12" idx="2"/>
          </p:cNvCxnSpPr>
          <p:nvPr/>
        </p:nvCxnSpPr>
        <p:spPr>
          <a:xfrm flipV="1">
            <a:off x="5631886" y="6115726"/>
            <a:ext cx="1296988" cy="21590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2400" y="1165107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54" y="1886876"/>
            <a:ext cx="3038945" cy="494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6489700" y="1815222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Post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4545012" y="2247022"/>
            <a:ext cx="194468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00800" y="2860807"/>
            <a:ext cx="1871663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4672013" y="3292607"/>
            <a:ext cx="172878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64671" y="4657674"/>
            <a:ext cx="2664296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Comment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4552951" y="5089474"/>
            <a:ext cx="151172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24088" y="3225801"/>
            <a:ext cx="2447925" cy="20968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24088" y="3657600"/>
            <a:ext cx="2400299" cy="301619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24000" y="1524000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MongoDB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800600" y="2876538"/>
            <a:ext cx="4176464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1.Document Structure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2.Single Document transaction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3.No Joint</a:t>
            </a: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152400" y="2876538"/>
            <a:ext cx="3816424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1003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1.Flat Table Structure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2.Cross-record transaction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3.Table Joint</a:t>
            </a:r>
          </a:p>
        </p:txBody>
      </p:sp>
    </p:spTree>
    <p:extLst>
      <p:ext uri="{BB962C8B-B14F-4D97-AF65-F5344CB8AC3E}">
        <p14:creationId xmlns:p14="http://schemas.microsoft.com/office/powerpoint/2010/main" val="6612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885710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Advantages of Doc. Model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8100" y="1752600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Locality, High Read/Write performance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Joint, High Scalability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Schemaless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Flexibility, easy to maintain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for human to understand</a:t>
            </a:r>
          </a:p>
        </p:txBody>
      </p:sp>
    </p:spTree>
    <p:extLst>
      <p:ext uri="{BB962C8B-B14F-4D97-AF65-F5344CB8AC3E}">
        <p14:creationId xmlns:p14="http://schemas.microsoft.com/office/powerpoint/2010/main" val="331047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748" y="1066800"/>
            <a:ext cx="88571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Consideration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43025" y="1600200"/>
            <a:ext cx="86042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 Business Requirement?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pPr marL="0" indent="0"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5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6969919" cy="1200329"/>
          </a:xfrm>
        </p:spPr>
        <p:txBody>
          <a:bodyPr/>
          <a:lstStyle/>
          <a:p>
            <a:r>
              <a:rPr lang="en-US" altLang="zh-CN" dirty="0"/>
              <a:t>Date Modeling in 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92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400</Words>
  <Application>Microsoft Office PowerPoint</Application>
  <PresentationFormat>全屏显示(4:3)</PresentationFormat>
  <Paragraphs>150</Paragraphs>
  <Slides>27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Cover</vt:lpstr>
      <vt:lpstr>Agenda</vt:lpstr>
      <vt:lpstr>Content_Title</vt:lpstr>
      <vt:lpstr>Content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yellowb</cp:lastModifiedBy>
  <cp:revision>466</cp:revision>
  <dcterms:created xsi:type="dcterms:W3CDTF">2014-12-12T05:53:11Z</dcterms:created>
  <dcterms:modified xsi:type="dcterms:W3CDTF">2017-07-28T13:28:11Z</dcterms:modified>
</cp:coreProperties>
</file>