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30"/>
  </p:notesMasterIdLst>
  <p:sldIdLst>
    <p:sldId id="266" r:id="rId5"/>
    <p:sldId id="275" r:id="rId6"/>
    <p:sldId id="301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302" r:id="rId17"/>
    <p:sldId id="286" r:id="rId18"/>
    <p:sldId id="288" r:id="rId19"/>
    <p:sldId id="289" r:id="rId20"/>
    <p:sldId id="290" r:id="rId21"/>
    <p:sldId id="294" r:id="rId22"/>
    <p:sldId id="297" r:id="rId23"/>
    <p:sldId id="298" r:id="rId24"/>
    <p:sldId id="299" r:id="rId25"/>
    <p:sldId id="300" r:id="rId26"/>
    <p:sldId id="293" r:id="rId27"/>
    <p:sldId id="303" r:id="rId28"/>
    <p:sldId id="292" r:id="rId29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3C"/>
    <a:srgbClr val="604388"/>
    <a:srgbClr val="1E1E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8454" autoAdjust="0"/>
  </p:normalViewPr>
  <p:slideViewPr>
    <p:cSldViewPr>
      <p:cViewPr varScale="1">
        <p:scale>
          <a:sx n="103" d="100"/>
          <a:sy n="103" d="100"/>
        </p:scale>
        <p:origin x="-9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C6DEDD-9851-4C97-A94E-6772276D2E52}" type="datetimeFigureOut">
              <a:rPr lang="en-US"/>
              <a:pPr>
                <a:defRPr/>
              </a:pPr>
              <a:t>2015-11-23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41F2CA-3FCC-445A-AA92-6F25CC923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1F2CA-3FCC-445A-AA92-6F25CC9230CC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41F2CA-3FCC-445A-AA92-6F25CC9230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C77500-C3BC-4B60-ABDD-F978119FF99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604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34000"/>
            <a:ext cx="9144000" cy="76200"/>
          </a:xfrm>
          <a:prstGeom prst="rect">
            <a:avLst/>
          </a:prstGeom>
          <a:solidFill>
            <a:srgbClr val="FFE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7" descr="IRIS-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66" y="3429000"/>
            <a:ext cx="208915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0" y="3200400"/>
            <a:ext cx="68580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0" y="4495800"/>
            <a:ext cx="6400800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228600" y="6388100"/>
            <a:ext cx="259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CONFIDENTIAL AND PROPRIETARY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Permission to reprint or distribute any content from this presentation requires the written approval of OOCL.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RIS-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9144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68580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1487487" y="2743201"/>
            <a:ext cx="6818313" cy="76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28600" y="6388100"/>
            <a:ext cx="259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CONFIDENTIAL AND PROPRIETARY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Permission to reprint or distribute any content from this presentation requires the written approval of OOCL.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447800"/>
            <a:ext cx="62484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19050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47800" y="274638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 descr="IRIS-logo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4112" y="279400"/>
            <a:ext cx="990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1219200"/>
            <a:ext cx="1981200" cy="100013"/>
          </a:xfrm>
          <a:prstGeom prst="rect">
            <a:avLst/>
          </a:prstGeom>
          <a:solidFill>
            <a:srgbClr val="604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1219200"/>
            <a:ext cx="7162800" cy="100013"/>
          </a:xfrm>
          <a:prstGeom prst="rect">
            <a:avLst/>
          </a:prstGeom>
          <a:solidFill>
            <a:srgbClr val="FFE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553200" y="64096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F29758F5-BD23-40C8-B4BF-0D012F8D09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6388100"/>
            <a:ext cx="259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CONFIDENTIAL AND PROPRIETARY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Permission to reprint or distribute any content from this presentation requires the written approval of OOCL.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4" r:id="rId2"/>
    <p:sldLayoutId id="214748387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604A7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604A7B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4A7B"/>
        </a:buClr>
        <a:buSzPct val="75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85000"/>
        <a:buFont typeface="Arial" charset="0"/>
        <a:buChar char="•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60000"/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85000"/>
        <a:buFont typeface="Arial" charset="0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AC090"/>
        </a:buClr>
        <a:buSzPct val="85000"/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temo/JShelf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JShelf</a:t>
            </a:r>
            <a:r>
              <a:rPr lang="en-US" dirty="0" smtClean="0"/>
              <a:t> Group </a:t>
            </a:r>
            <a:r>
              <a:rPr lang="en-US" dirty="0" smtClean="0"/>
              <a:t>Sharing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3943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427738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预先加载，预先执行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5410200" cy="155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427738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预先加载，</a:t>
            </a:r>
            <a:r>
              <a:rPr lang="en-US" altLang="zh-CN" sz="2800" dirty="0" smtClean="0"/>
              <a:t>Lazy</a:t>
            </a:r>
            <a:r>
              <a:rPr lang="zh-CN" altLang="en-US" sz="2800" dirty="0" smtClean="0"/>
              <a:t>执行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4953000" cy="158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90999"/>
            <a:ext cx="4876800" cy="177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代码分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Client</a:t>
            </a:r>
          </a:p>
          <a:p>
            <a:pPr lvl="1"/>
            <a:r>
              <a:rPr lang="zh-CN" altLang="en-US" dirty="0" smtClean="0"/>
              <a:t>代码按照</a:t>
            </a:r>
            <a:r>
              <a:rPr lang="en-US" altLang="zh-CN" dirty="0" smtClean="0"/>
              <a:t>Module/Feature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NPM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Bower</a:t>
            </a:r>
            <a:r>
              <a:rPr lang="zh-CN" altLang="en-US" dirty="0" smtClean="0"/>
              <a:t>管理前端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少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里依赖打包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Browserify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构建前端项目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Gulp</a:t>
            </a:r>
          </a:p>
          <a:p>
            <a:pPr lvl="1"/>
            <a:r>
              <a:rPr lang="zh-CN" altLang="en-US" dirty="0" smtClean="0"/>
              <a:t>基于流的前端架构工具，提供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定制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3" descr="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43000" y="3200400"/>
            <a:ext cx="6516010" cy="227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Gulp</a:t>
            </a:r>
          </a:p>
          <a:p>
            <a:pPr lvl="1"/>
            <a:r>
              <a:rPr lang="en-US" altLang="zh-CN" dirty="0" smtClean="0"/>
              <a:t>Install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--global gulp</a:t>
            </a:r>
          </a:p>
          <a:p>
            <a:pPr lvl="1"/>
            <a:r>
              <a:rPr lang="en-US" altLang="zh-CN" dirty="0" smtClean="0"/>
              <a:t>Create gulpfile.js</a:t>
            </a:r>
          </a:p>
          <a:p>
            <a:pPr lvl="1"/>
            <a:endParaRPr lang="en-US" altLang="zh-CN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</a:t>
            </a:r>
          </a:p>
          <a:p>
            <a:pPr lvl="2"/>
            <a:r>
              <a:rPr lang="en-US" dirty="0" smtClean="0"/>
              <a:t>$ gulp</a:t>
            </a: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810000"/>
            <a:ext cx="473746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Gulp</a:t>
            </a:r>
          </a:p>
          <a:p>
            <a:pPr lvl="1"/>
            <a:r>
              <a:rPr lang="en-US" dirty="0" err="1" smtClean="0"/>
              <a:t>gulp.task</a:t>
            </a:r>
            <a:r>
              <a:rPr lang="en-US" dirty="0" smtClean="0"/>
              <a:t>(name, fn)</a:t>
            </a:r>
          </a:p>
          <a:p>
            <a:pPr lvl="1"/>
            <a:r>
              <a:rPr lang="en-US" dirty="0" err="1" smtClean="0"/>
              <a:t>gulp.run</a:t>
            </a:r>
            <a:r>
              <a:rPr lang="en-US" dirty="0" smtClean="0"/>
              <a:t>(tasks...)</a:t>
            </a:r>
          </a:p>
          <a:p>
            <a:pPr lvl="1"/>
            <a:r>
              <a:rPr lang="en-US" dirty="0" err="1" smtClean="0"/>
              <a:t>gulp.watch</a:t>
            </a:r>
            <a:r>
              <a:rPr lang="en-US" dirty="0" smtClean="0"/>
              <a:t>(glob, fn)</a:t>
            </a:r>
          </a:p>
          <a:p>
            <a:pPr lvl="1"/>
            <a:r>
              <a:rPr lang="en-US" dirty="0" smtClean="0"/>
              <a:t>gulp.src(glob)</a:t>
            </a:r>
          </a:p>
          <a:p>
            <a:pPr lvl="1"/>
            <a:r>
              <a:rPr lang="en-US" dirty="0" err="1" smtClean="0"/>
              <a:t>gulp.dest</a:t>
            </a:r>
            <a:r>
              <a:rPr lang="en-US" dirty="0" smtClean="0"/>
              <a:t>(folder)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sz="1100" dirty="0" smtClean="0"/>
              <a:t>├─dist		---- build</a:t>
            </a:r>
            <a:r>
              <a:rPr lang="zh-CN" altLang="en-US" sz="1100" dirty="0" smtClean="0"/>
              <a:t> 出来的目标文件夹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相当于 </a:t>
            </a:r>
            <a:r>
              <a:rPr lang="en-US" altLang="zh-CN" sz="1100" dirty="0" smtClean="0"/>
              <a:t>maven build</a:t>
            </a:r>
            <a:r>
              <a:rPr lang="zh-CN" altLang="en-US" sz="1100" dirty="0" smtClean="0"/>
              <a:t>出来的</a:t>
            </a:r>
            <a:r>
              <a:rPr lang="en-US" altLang="zh-CN" sz="1100" dirty="0" smtClean="0"/>
              <a:t>target</a:t>
            </a:r>
            <a:r>
              <a:rPr lang="zh-CN" altLang="en-US" sz="1100" dirty="0" smtClean="0"/>
              <a:t>文件夹</a:t>
            </a:r>
            <a:r>
              <a:rPr lang="en-US" altLang="zh-CN" sz="11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│  ├─build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│  ├─release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│  └─</a:t>
            </a:r>
            <a:r>
              <a:rPr lang="en-US" altLang="zh-CN" sz="1100" dirty="0" err="1" smtClean="0"/>
              <a:t>tmp</a:t>
            </a:r>
            <a:r>
              <a:rPr lang="en-US" altLang="zh-CN" sz="11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├─gulp                                             ---- gulp </a:t>
            </a:r>
            <a:r>
              <a:rPr lang="zh-CN" altLang="en-US" sz="1100" dirty="0" smtClean="0"/>
              <a:t>构建任务</a:t>
            </a:r>
            <a:r>
              <a:rPr lang="en-US" altLang="zh-CN" sz="1100" dirty="0" smtClean="0"/>
              <a:t>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│  └─tasks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└─</a:t>
            </a:r>
            <a:r>
              <a:rPr lang="en-US" altLang="zh-CN" sz="1100" dirty="0" err="1" smtClean="0"/>
              <a:t>src</a:t>
            </a:r>
            <a:r>
              <a:rPr lang="en-US" altLang="zh-CN" sz="1100" dirty="0" smtClean="0"/>
              <a:t>                                            	---- source folder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├─client                                       ---- </a:t>
            </a:r>
            <a:r>
              <a:rPr lang="zh-CN" altLang="en-US" sz="1100" dirty="0" smtClean="0"/>
              <a:t>前端代码</a:t>
            </a:r>
            <a:r>
              <a:rPr lang="en-US" altLang="zh-CN" sz="1100" dirty="0" smtClean="0"/>
              <a:t>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│  ├─auth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│  │  ├─controllers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│  │  ├─routes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│  │  └─views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│  └─home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│      ├─controllers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│      ├─routes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│      ├─styles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│      └─views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└─server                                    	----</a:t>
            </a:r>
            <a:r>
              <a:rPr lang="zh-CN" altLang="en-US" sz="1100" dirty="0" smtClean="0"/>
              <a:t>服务器端代码</a:t>
            </a:r>
            <a:r>
              <a:rPr lang="en-US" altLang="zh-CN" sz="1100" dirty="0" smtClean="0"/>
              <a:t>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    └─home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        ├─controllers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altLang="zh-CN" sz="1100" dirty="0" smtClean="0"/>
              <a:t>            └─routes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altLang="zh-CN" dirty="0" smtClean="0"/>
              <a:t>ulp Task: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08466"/>
            <a:ext cx="8382000" cy="490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18 Nov:  How to write </a:t>
            </a:r>
            <a:r>
              <a:rPr lang="en-US" sz="2800" dirty="0" err="1" smtClean="0">
                <a:solidFill>
                  <a:srgbClr val="FF0000"/>
                </a:solidFill>
              </a:rPr>
              <a:t>AngularJS</a:t>
            </a:r>
            <a:r>
              <a:rPr lang="en-US" sz="2800" dirty="0" smtClean="0">
                <a:solidFill>
                  <a:srgbClr val="FF0000"/>
                </a:solidFill>
              </a:rPr>
              <a:t> in </a:t>
            </a:r>
            <a:r>
              <a:rPr lang="en-US" sz="2800" dirty="0" err="1" smtClean="0">
                <a:solidFill>
                  <a:srgbClr val="FF0000"/>
                </a:solidFill>
              </a:rPr>
              <a:t>modulized</a:t>
            </a:r>
            <a:r>
              <a:rPr lang="en-US" sz="2800" dirty="0" smtClean="0">
                <a:solidFill>
                  <a:srgbClr val="FF0000"/>
                </a:solidFill>
              </a:rPr>
              <a:t> way?  Boilerplate for structure should be defined.</a:t>
            </a:r>
          </a:p>
          <a:p>
            <a:r>
              <a:rPr lang="en-US" sz="2800" dirty="0" smtClean="0"/>
              <a:t>02 Dec:  What we use to manage front-end lib: Bower, NPM, </a:t>
            </a:r>
            <a:r>
              <a:rPr lang="en-US" sz="2800" dirty="0" err="1" smtClean="0"/>
              <a:t>Webpack</a:t>
            </a:r>
            <a:r>
              <a:rPr lang="en-US" sz="2800" dirty="0" smtClean="0"/>
              <a:t>, JSPM?  How to share code with Node.js</a:t>
            </a:r>
          </a:p>
          <a:p>
            <a:r>
              <a:rPr lang="en-US" sz="2800" dirty="0" smtClean="0"/>
              <a:t>16 Dec:  Use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or Write ES6 code directly?</a:t>
            </a:r>
          </a:p>
          <a:p>
            <a:r>
              <a:rPr lang="en-US" sz="2800" dirty="0" smtClean="0"/>
              <a:t>30 Dec:  How to implement </a:t>
            </a:r>
            <a:r>
              <a:rPr lang="en-US" sz="2800" dirty="0" err="1" smtClean="0"/>
              <a:t>LiveReload</a:t>
            </a:r>
            <a:r>
              <a:rPr lang="en-US" sz="2800" dirty="0" smtClean="0"/>
              <a:t> / Hot Swapping for </a:t>
            </a:r>
            <a:r>
              <a:rPr lang="en-US" sz="2800" dirty="0" err="1" smtClean="0"/>
              <a:t>AngularJS</a:t>
            </a:r>
            <a:r>
              <a:rPr lang="en-US" sz="2800" dirty="0" smtClean="0"/>
              <a:t> / Node.js code</a:t>
            </a:r>
          </a:p>
          <a:p>
            <a:r>
              <a:rPr lang="en-US" sz="2800" dirty="0" smtClean="0"/>
              <a:t>13 Jan:  Work out tool chain &amp; guideline for development activities. (Unit Test, Lint, etc)</a:t>
            </a:r>
          </a:p>
          <a:p>
            <a:r>
              <a:rPr lang="en-US" sz="2800" dirty="0" smtClean="0"/>
              <a:t>27 Jan:  </a:t>
            </a:r>
            <a:r>
              <a:rPr lang="en-US" sz="2800" dirty="0" err="1" smtClean="0"/>
              <a:t>Docker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altLang="zh-CN" dirty="0" smtClean="0"/>
              <a:t>ulp Task: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5638800" cy="464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Task: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7239000" cy="499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Task: </a:t>
            </a:r>
            <a:r>
              <a:rPr lang="en-US" dirty="0" err="1" smtClean="0"/>
              <a:t>Browserify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5691188" cy="463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 descr="http://www.global-english.com/download.php?type=EVENTIMAGE&amp;id=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343400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https://github.com/Dantemo/JShelf.git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12249" y="2967335"/>
            <a:ext cx="451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en-US" sz="54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Modularization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554163"/>
            <a:ext cx="8534400" cy="46180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smtClean="0"/>
              <a:t>Why Module?</a:t>
            </a:r>
          </a:p>
          <a:p>
            <a:pPr lvl="1"/>
            <a:r>
              <a:rPr lang="zh-CN" altLang="en-US" sz="2400" dirty="0" smtClean="0"/>
              <a:t>解决命名冲突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解决文件依赖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方便打包管</a:t>
            </a:r>
            <a:r>
              <a:rPr lang="zh-CN" altLang="en-US" sz="2400" dirty="0" smtClean="0"/>
              <a:t>理</a:t>
            </a:r>
            <a:endParaRPr lang="en-US" altLang="zh-CN" sz="2400" dirty="0" smtClean="0"/>
          </a:p>
          <a:p>
            <a:pPr lvl="1"/>
            <a:r>
              <a:rPr lang="en-US" sz="2400" dirty="0" smtClean="0"/>
              <a:t>…</a:t>
            </a:r>
          </a:p>
          <a:p>
            <a:pPr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远古时期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743199"/>
            <a:ext cx="5105400" cy="24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Package/Namespace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60168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67430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CommonJS</a:t>
            </a:r>
            <a:r>
              <a:rPr lang="en-US" dirty="0" smtClean="0"/>
              <a:t>/Modules 1.0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2667002"/>
            <a:ext cx="6565143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71600" y="3886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同步加载，不适合浏览器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AMD(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Module Definition)</a:t>
            </a:r>
          </a:p>
          <a:p>
            <a:pPr lvl="1"/>
            <a:r>
              <a:rPr lang="en-US" altLang="zh-CN" dirty="0" err="1" smtClean="0"/>
              <a:t>RequireJS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对模块定义的规范化产出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CMD(Common Module Definition)</a:t>
            </a:r>
          </a:p>
          <a:p>
            <a:pPr lvl="1"/>
            <a:r>
              <a:rPr lang="en-US" altLang="zh-CN" dirty="0" err="1" smtClean="0"/>
              <a:t>SeaJS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对模块定义的规范化产出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29758F5-BD23-40C8-B4BF-0D012F8D098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RIS-4_PowerPoint_Template">
  <a:themeElements>
    <a:clrScheme name="IRIS-4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A379BB"/>
      </a:accent1>
      <a:accent2>
        <a:srgbClr val="C3455A"/>
      </a:accent2>
      <a:accent3>
        <a:srgbClr val="FFB375"/>
      </a:accent3>
      <a:accent4>
        <a:srgbClr val="7C9FCF"/>
      </a:accent4>
      <a:accent5>
        <a:srgbClr val="CCABE5"/>
      </a:accent5>
      <a:accent6>
        <a:srgbClr val="BF7B89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34FC77C2834198825977FEDB61AE" ma:contentTypeVersion="3" ma:contentTypeDescription="Create a new document." ma:contentTypeScope="" ma:versionID="8982193c208f291b95e4f0c04e1957d3">
  <xsd:schema xmlns:xsd="http://www.w3.org/2001/XMLSchema" xmlns:p="http://schemas.microsoft.com/office/2006/metadata/properties" targetNamespace="http://schemas.microsoft.com/office/2006/metadata/properties" ma:root="true" ma:fieldsID="f8583abb5268f3f5d8be8976a61fed5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3756B60-2DF0-4AFE-8A80-C20909F6C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07A6150-53A8-41B7-9D8F-EA618D566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ABEE9F-8517-4F5D-8C30-5D1DB816130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IRIS-4_PowerPoint_Template</Template>
  <TotalTime>656</TotalTime>
  <Words>390</Words>
  <Application>Microsoft Office PowerPoint</Application>
  <PresentationFormat>On-screen Show (4:3)</PresentationFormat>
  <Paragraphs>126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IRIS-4_PowerPoint_Template</vt:lpstr>
      <vt:lpstr>JShelf Group Sharing</vt:lpstr>
      <vt:lpstr>Plan</vt:lpstr>
      <vt:lpstr>Agenda</vt:lpstr>
      <vt:lpstr>Modularization</vt:lpstr>
      <vt:lpstr>Modularization</vt:lpstr>
      <vt:lpstr>Modularization</vt:lpstr>
      <vt:lpstr>Modularization</vt:lpstr>
      <vt:lpstr>Modularization</vt:lpstr>
      <vt:lpstr>Modularization</vt:lpstr>
      <vt:lpstr>Modularization</vt:lpstr>
      <vt:lpstr>Modularization</vt:lpstr>
      <vt:lpstr>Modularization</vt:lpstr>
      <vt:lpstr>Agenda</vt:lpstr>
      <vt:lpstr>Structure</vt:lpstr>
      <vt:lpstr>Structure</vt:lpstr>
      <vt:lpstr>Structure</vt:lpstr>
      <vt:lpstr>Structure</vt:lpstr>
      <vt:lpstr>Demo Project</vt:lpstr>
      <vt:lpstr>Gulp Task: index</vt:lpstr>
      <vt:lpstr>Gulp Task: index</vt:lpstr>
      <vt:lpstr>Gulp Task: Template</vt:lpstr>
      <vt:lpstr>Gulp Task: Browserify</vt:lpstr>
      <vt:lpstr>Structure</vt:lpstr>
      <vt:lpstr>Reference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CHENJI</dc:creator>
  <cp:lastModifiedBy>Jason Cui</cp:lastModifiedBy>
  <cp:revision>130</cp:revision>
  <dcterms:created xsi:type="dcterms:W3CDTF">2014-10-31T01:48:05Z</dcterms:created>
  <dcterms:modified xsi:type="dcterms:W3CDTF">2015-11-23T07:38:26Z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0x010100E2A234FC77C2834198825977FEDB61AE</vt:lpwstr>
  </property>
</Properties>
</file>