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65" r:id="rId4"/>
    <p:sldId id="266" r:id="rId5"/>
    <p:sldId id="267" r:id="rId6"/>
    <p:sldId id="268" r:id="rId7"/>
    <p:sldId id="270" r:id="rId8"/>
    <p:sldId id="271" r:id="rId9"/>
    <p:sldId id="312" r:id="rId10"/>
    <p:sldId id="272" r:id="rId11"/>
    <p:sldId id="273" r:id="rId12"/>
    <p:sldId id="258" r:id="rId13"/>
    <p:sldId id="259" r:id="rId14"/>
    <p:sldId id="260" r:id="rId15"/>
    <p:sldId id="264" r:id="rId16"/>
    <p:sldId id="274" r:id="rId17"/>
    <p:sldId id="275" r:id="rId18"/>
    <p:sldId id="276" r:id="rId19"/>
    <p:sldId id="277" r:id="rId20"/>
    <p:sldId id="313" r:id="rId21"/>
    <p:sldId id="278" r:id="rId22"/>
    <p:sldId id="314" r:id="rId23"/>
    <p:sldId id="315" r:id="rId24"/>
    <p:sldId id="316" r:id="rId25"/>
    <p:sldId id="318" r:id="rId26"/>
    <p:sldId id="317" r:id="rId27"/>
    <p:sldId id="320" r:id="rId28"/>
    <p:sldId id="319" r:id="rId29"/>
    <p:sldId id="282" r:id="rId30"/>
    <p:sldId id="283" r:id="rId31"/>
    <p:sldId id="321" r:id="rId32"/>
    <p:sldId id="322" r:id="rId33"/>
    <p:sldId id="323" r:id="rId34"/>
    <p:sldId id="324" r:id="rId35"/>
    <p:sldId id="325" r:id="rId36"/>
    <p:sldId id="326" r:id="rId37"/>
    <p:sldId id="281" r:id="rId38"/>
    <p:sldId id="279" r:id="rId39"/>
    <p:sldId id="280" r:id="rId40"/>
    <p:sldId id="286" r:id="rId41"/>
    <p:sldId id="287" r:id="rId42"/>
    <p:sldId id="290" r:id="rId43"/>
    <p:sldId id="293" r:id="rId44"/>
    <p:sldId id="294" r:id="rId45"/>
    <p:sldId id="295" r:id="rId46"/>
    <p:sldId id="300" r:id="rId47"/>
    <p:sldId id="301" r:id="rId48"/>
    <p:sldId id="302" r:id="rId49"/>
    <p:sldId id="303" r:id="rId50"/>
    <p:sldId id="304" r:id="rId51"/>
    <p:sldId id="296" r:id="rId52"/>
    <p:sldId id="297" r:id="rId53"/>
    <p:sldId id="298" r:id="rId54"/>
    <p:sldId id="299" r:id="rId55"/>
    <p:sldId id="305" r:id="rId56"/>
    <p:sldId id="306" r:id="rId57"/>
    <p:sldId id="307" r:id="rId58"/>
    <p:sldId id="308" r:id="rId59"/>
    <p:sldId id="309" r:id="rId60"/>
    <p:sldId id="310" r:id="rId61"/>
    <p:sldId id="31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19" autoAdjust="0"/>
  </p:normalViewPr>
  <p:slideViewPr>
    <p:cSldViewPr>
      <p:cViewPr varScale="1">
        <p:scale>
          <a:sx n="77" d="100"/>
          <a:sy n="77" d="100"/>
        </p:scale>
        <p:origin x="-1608"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17896B-7061-4227-853D-88D02DC8BBEF}" type="datetimeFigureOut">
              <a:rPr lang="en-US" smtClean="0"/>
              <a:pPr/>
              <a:t>12/9/2015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4CBF8-194D-473B-912F-52CF0902A5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demo05</a:t>
            </a:r>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定义</a:t>
            </a:r>
            <a:r>
              <a:rPr lang="en-US" altLang="zh-CN" dirty="0" smtClean="0"/>
              <a:t>split point </a:t>
            </a:r>
            <a:r>
              <a:rPr lang="zh-CN" altLang="en-US" dirty="0" smtClean="0"/>
              <a:t>支持</a:t>
            </a:r>
            <a:r>
              <a:rPr lang="en-US" altLang="zh-CN" dirty="0" err="1" smtClean="0"/>
              <a:t>commonjs</a:t>
            </a:r>
            <a:r>
              <a:rPr lang="en-US" altLang="zh-CN" dirty="0" smtClean="0"/>
              <a:t> </a:t>
            </a:r>
            <a:r>
              <a:rPr lang="zh-CN" altLang="en-US" dirty="0" smtClean="0"/>
              <a:t>和</a:t>
            </a:r>
            <a:r>
              <a:rPr lang="en-US" altLang="zh-CN" dirty="0" smtClean="0"/>
              <a:t>AMD</a:t>
            </a:r>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demo06</a:t>
            </a:r>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31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Demo07</a:t>
            </a:r>
          </a:p>
          <a:p>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39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//demo23</a:t>
            </a:r>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41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demo08</a:t>
            </a:r>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42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Demo09</a:t>
            </a:r>
          </a:p>
          <a:p>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47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demo01</a:t>
            </a:r>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demo02</a:t>
            </a:r>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US" altLang="zh-CN" dirty="0" smtClean="0"/>
              <a:t>Loader</a:t>
            </a:r>
            <a:r>
              <a:rPr lang="zh-CN" altLang="en-US" dirty="0" smtClean="0"/>
              <a:t>转变源文件后，输出新的文件。</a:t>
            </a:r>
            <a:endParaRPr lang="en-US" altLang="zh-CN" dirty="0" smtClean="0"/>
          </a:p>
          <a:p>
            <a:r>
              <a:rPr lang="en-US" dirty="0" smtClean="0"/>
              <a:t>2.</a:t>
            </a:r>
            <a:r>
              <a:rPr lang="zh-CN" altLang="en-US" dirty="0" smtClean="0"/>
              <a:t>使用</a:t>
            </a:r>
            <a:r>
              <a:rPr lang="en-US" altLang="zh-CN" dirty="0" smtClean="0"/>
              <a:t>Loader</a:t>
            </a:r>
            <a:r>
              <a:rPr lang="zh-CN" altLang="en-US" dirty="0" smtClean="0"/>
              <a:t>的方式有两种，一种是在</a:t>
            </a:r>
            <a:r>
              <a:rPr lang="en-US" altLang="zh-CN" dirty="0" smtClean="0"/>
              <a:t>require</a:t>
            </a:r>
            <a:r>
              <a:rPr lang="zh-CN" altLang="en-US" dirty="0" smtClean="0"/>
              <a:t>的时候使用，一种是在配置文件里使用</a:t>
            </a:r>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demo03</a:t>
            </a:r>
          </a:p>
          <a:p>
            <a:r>
              <a:rPr lang="en-US" dirty="0" smtClean="0"/>
              <a:t>1.Loader </a:t>
            </a:r>
            <a:r>
              <a:rPr lang="zh-CN" altLang="en-US" dirty="0" smtClean="0"/>
              <a:t>可以使用</a:t>
            </a:r>
            <a:r>
              <a:rPr lang="en-US" altLang="zh-CN" dirty="0" smtClean="0"/>
              <a:t>Loader</a:t>
            </a:r>
            <a:r>
              <a:rPr lang="zh-CN" altLang="en-US" dirty="0" smtClean="0"/>
              <a:t>的名字或者</a:t>
            </a:r>
            <a:r>
              <a:rPr lang="en-US" altLang="zh-CN" dirty="0" smtClean="0"/>
              <a:t>Loader</a:t>
            </a:r>
            <a:r>
              <a:rPr lang="zh-CN" altLang="en-US" dirty="0" smtClean="0"/>
              <a:t>所在的路径指定</a:t>
            </a:r>
            <a:endParaRPr lang="en-US" altLang="zh-CN" dirty="0" smtClean="0"/>
          </a:p>
          <a:p>
            <a:r>
              <a:rPr lang="en-US" dirty="0" smtClean="0"/>
              <a:t>2.</a:t>
            </a:r>
            <a:r>
              <a:rPr lang="zh-CN" altLang="en-US" dirty="0" smtClean="0"/>
              <a:t>通过！连接</a:t>
            </a:r>
            <a:r>
              <a:rPr lang="en-US" altLang="zh-CN" dirty="0" smtClean="0"/>
              <a:t>Loader</a:t>
            </a:r>
            <a:r>
              <a:rPr lang="zh-CN" altLang="en-US" dirty="0" smtClean="0"/>
              <a:t>和所要引用的模块</a:t>
            </a:r>
            <a:endParaRPr lang="en-US" altLang="zh-CN" dirty="0" smtClean="0"/>
          </a:p>
          <a:p>
            <a:r>
              <a:rPr lang="en-US" dirty="0" smtClean="0"/>
              <a:t>3.</a:t>
            </a:r>
            <a:r>
              <a:rPr lang="en-US" altLang="zh-CN" dirty="0" smtClean="0"/>
              <a:t>Loader</a:t>
            </a:r>
            <a:r>
              <a:rPr lang="zh-CN" altLang="en-US" dirty="0" smtClean="0"/>
              <a:t>是可以串联的，通过多个！串联</a:t>
            </a:r>
            <a:endParaRPr lang="en-US" altLang="zh-CN" dirty="0" smtClean="0"/>
          </a:p>
          <a:p>
            <a:r>
              <a:rPr lang="en-US" dirty="0" smtClean="0"/>
              <a:t>4.</a:t>
            </a:r>
            <a:r>
              <a:rPr lang="zh-CN" altLang="en-US" dirty="0" smtClean="0"/>
              <a:t>串联的</a:t>
            </a:r>
            <a:r>
              <a:rPr lang="en-US" altLang="zh-CN" dirty="0" smtClean="0"/>
              <a:t>Loader</a:t>
            </a:r>
            <a:r>
              <a:rPr lang="zh-CN" altLang="en-US" dirty="0" smtClean="0"/>
              <a:t>执行的顺序是从右往左</a:t>
            </a:r>
            <a:endParaRPr lang="en-US" altLang="zh-CN" dirty="0" smtClean="0"/>
          </a:p>
          <a:p>
            <a:r>
              <a:rPr lang="en-US" dirty="0" smtClean="0"/>
              <a:t>5.</a:t>
            </a:r>
            <a:r>
              <a:rPr lang="en-US" altLang="zh-CN" dirty="0" smtClean="0"/>
              <a:t>Loader</a:t>
            </a:r>
            <a:r>
              <a:rPr lang="zh-CN" altLang="en-US" dirty="0" smtClean="0"/>
              <a:t>是可以带参数的，参数的定义方式根据不同的</a:t>
            </a:r>
            <a:r>
              <a:rPr lang="en-US" altLang="zh-CN" dirty="0" smtClean="0"/>
              <a:t>loader</a:t>
            </a:r>
            <a:r>
              <a:rPr lang="zh-CN" altLang="en-US" dirty="0" smtClean="0"/>
              <a:t>有不同的方式去定义，一般是类似于</a:t>
            </a:r>
            <a:r>
              <a:rPr lang="en-US" altLang="zh-CN" dirty="0" smtClean="0"/>
              <a:t>query</a:t>
            </a:r>
            <a:r>
              <a:rPr lang="zh-CN" altLang="en-US" dirty="0" smtClean="0"/>
              <a:t>的方式定义的。</a:t>
            </a:r>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US" altLang="zh-CN" dirty="0" smtClean="0"/>
              <a:t>Loader</a:t>
            </a:r>
            <a:r>
              <a:rPr lang="zh-CN" altLang="en-US" dirty="0" smtClean="0"/>
              <a:t>可以在配置文件里定义</a:t>
            </a:r>
            <a:endParaRPr lang="en-US" altLang="zh-CN" dirty="0" smtClean="0"/>
          </a:p>
          <a:p>
            <a:r>
              <a:rPr lang="en-US" altLang="zh-CN" dirty="0" smtClean="0"/>
              <a:t>2.</a:t>
            </a:r>
            <a:r>
              <a:rPr lang="en-US" sz="1200" b="0" i="0" kern="1200" dirty="0" smtClean="0">
                <a:solidFill>
                  <a:schemeClr val="tx1"/>
                </a:solidFill>
                <a:latin typeface="+mn-lt"/>
                <a:ea typeface="+mn-ea"/>
                <a:cs typeface="+mn-cs"/>
              </a:rPr>
              <a:t> The loaders here are resolved </a:t>
            </a:r>
            <a:r>
              <a:rPr lang="en-US" sz="1200" b="0" i="1" kern="1200" dirty="0" smtClean="0">
                <a:solidFill>
                  <a:schemeClr val="tx1"/>
                </a:solidFill>
                <a:latin typeface="+mn-lt"/>
                <a:ea typeface="+mn-ea"/>
                <a:cs typeface="+mn-cs"/>
              </a:rPr>
              <a:t>relative to the resource</a:t>
            </a:r>
            <a:r>
              <a:rPr lang="en-US" sz="1200" b="0" i="0" kern="1200" dirty="0" smtClean="0">
                <a:solidFill>
                  <a:schemeClr val="tx1"/>
                </a:solidFill>
                <a:latin typeface="+mn-lt"/>
                <a:ea typeface="+mn-ea"/>
                <a:cs typeface="+mn-cs"/>
              </a:rPr>
              <a:t> which they are applied to. This means they are not resolved relative the configuration file. </a:t>
            </a:r>
          </a:p>
          <a:p>
            <a:r>
              <a:rPr lang="en-US" sz="1200" b="0" i="0" kern="1200" dirty="0" smtClean="0">
                <a:solidFill>
                  <a:schemeClr val="tx1"/>
                </a:solidFill>
                <a:latin typeface="+mn-lt"/>
                <a:ea typeface="+mn-ea"/>
                <a:cs typeface="+mn-cs"/>
              </a:rPr>
              <a:t>If you have loaders installed from </a:t>
            </a:r>
            <a:r>
              <a:rPr lang="en-US" sz="1200" b="0" i="0" kern="1200" dirty="0" err="1" smtClean="0">
                <a:solidFill>
                  <a:schemeClr val="tx1"/>
                </a:solidFill>
                <a:latin typeface="+mn-lt"/>
                <a:ea typeface="+mn-ea"/>
                <a:cs typeface="+mn-cs"/>
              </a:rPr>
              <a:t>npm</a:t>
            </a:r>
            <a:r>
              <a:rPr lang="en-US" sz="1200" b="0" i="0" kern="1200" dirty="0" smtClean="0">
                <a:solidFill>
                  <a:schemeClr val="tx1"/>
                </a:solidFill>
                <a:latin typeface="+mn-lt"/>
                <a:ea typeface="+mn-ea"/>
                <a:cs typeface="+mn-cs"/>
              </a:rPr>
              <a:t> and your </a:t>
            </a:r>
            <a:r>
              <a:rPr lang="en-US" dirty="0" err="1" smtClean="0"/>
              <a:t>node_modules</a:t>
            </a:r>
            <a:r>
              <a:rPr lang="en-US" sz="1200" b="0" i="0" kern="1200" dirty="0" smtClean="0">
                <a:solidFill>
                  <a:schemeClr val="tx1"/>
                </a:solidFill>
                <a:latin typeface="+mn-lt"/>
                <a:ea typeface="+mn-ea"/>
                <a:cs typeface="+mn-cs"/>
              </a:rPr>
              <a:t> folder is not in a parent folder of all source files, </a:t>
            </a:r>
            <a:r>
              <a:rPr lang="en-US" sz="1200" b="0" i="0" kern="1200" dirty="0" err="1" smtClean="0">
                <a:solidFill>
                  <a:schemeClr val="tx1"/>
                </a:solidFill>
                <a:latin typeface="+mn-lt"/>
                <a:ea typeface="+mn-ea"/>
                <a:cs typeface="+mn-cs"/>
              </a:rPr>
              <a:t>webpack</a:t>
            </a:r>
            <a:r>
              <a:rPr lang="en-US" sz="1200" b="0" i="0" kern="1200" dirty="0" smtClean="0">
                <a:solidFill>
                  <a:schemeClr val="tx1"/>
                </a:solidFill>
                <a:latin typeface="+mn-lt"/>
                <a:ea typeface="+mn-ea"/>
                <a:cs typeface="+mn-cs"/>
              </a:rPr>
              <a:t> cannot find the loader. </a:t>
            </a:r>
          </a:p>
          <a:p>
            <a:r>
              <a:rPr lang="en-US" sz="1200" b="0" i="0" kern="1200" dirty="0" smtClean="0">
                <a:solidFill>
                  <a:schemeClr val="tx1"/>
                </a:solidFill>
                <a:latin typeface="+mn-lt"/>
                <a:ea typeface="+mn-ea"/>
                <a:cs typeface="+mn-cs"/>
              </a:rPr>
              <a:t>You need to add the </a:t>
            </a:r>
            <a:r>
              <a:rPr lang="en-US" dirty="0" err="1" smtClean="0"/>
              <a:t>node_modules</a:t>
            </a:r>
            <a:r>
              <a:rPr lang="en-US" sz="1200" b="0" i="0" kern="1200" dirty="0" smtClean="0">
                <a:solidFill>
                  <a:schemeClr val="tx1"/>
                </a:solidFill>
                <a:latin typeface="+mn-lt"/>
                <a:ea typeface="+mn-ea"/>
                <a:cs typeface="+mn-cs"/>
              </a:rPr>
              <a:t> folder as absolute path to the </a:t>
            </a:r>
            <a:r>
              <a:rPr lang="en-US" dirty="0" err="1" smtClean="0"/>
              <a:t>resolveLoader.root</a:t>
            </a:r>
            <a:r>
              <a:rPr lang="en-US" sz="1200" b="0" i="0" kern="1200" dirty="0" smtClean="0">
                <a:solidFill>
                  <a:schemeClr val="tx1"/>
                </a:solidFill>
                <a:latin typeface="+mn-lt"/>
                <a:ea typeface="+mn-ea"/>
                <a:cs typeface="+mn-cs"/>
              </a:rPr>
              <a:t> option. (</a:t>
            </a:r>
            <a:r>
              <a:rPr lang="en-US" dirty="0" err="1" smtClean="0"/>
              <a:t>resolveLoader</a:t>
            </a:r>
            <a:r>
              <a:rPr lang="en-US" dirty="0" smtClean="0"/>
              <a:t>: { root: </a:t>
            </a:r>
            <a:r>
              <a:rPr lang="en-US" dirty="0" err="1" smtClean="0"/>
              <a:t>path.join</a:t>
            </a:r>
            <a:r>
              <a:rPr lang="en-US" dirty="0" smtClean="0"/>
              <a:t>(__</a:t>
            </a:r>
            <a:r>
              <a:rPr lang="en-US" dirty="0" err="1" smtClean="0"/>
              <a:t>dirname</a:t>
            </a:r>
            <a:r>
              <a:rPr lang="en-US" dirty="0" smtClean="0"/>
              <a:t>,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node_modules</a:t>
            </a:r>
            <a:r>
              <a:rPr lang="en-US" sz="1200" kern="1200" dirty="0" smtClean="0">
                <a:solidFill>
                  <a:schemeClr val="tx1"/>
                </a:solidFill>
                <a:latin typeface="+mn-lt"/>
                <a:ea typeface="+mn-ea"/>
                <a:cs typeface="+mn-cs"/>
              </a:rPr>
              <a:t>"</a:t>
            </a:r>
            <a:r>
              <a:rPr lang="en-US" dirty="0" smtClean="0"/>
              <a:t>) }</a:t>
            </a:r>
            <a:r>
              <a:rPr lang="en-US" sz="1200" b="0" i="0" kern="1200" dirty="0" smtClean="0">
                <a:solidFill>
                  <a:schemeClr val="tx1"/>
                </a:solidFill>
                <a:latin typeface="+mn-lt"/>
                <a:ea typeface="+mn-ea"/>
                <a:cs typeface="+mn-cs"/>
              </a:rPr>
              <a:t>)</a:t>
            </a:r>
            <a:endParaRPr lang="en-US" altLang="zh-CN" dirty="0" smtClean="0"/>
          </a:p>
        </p:txBody>
      </p:sp>
      <p:sp>
        <p:nvSpPr>
          <p:cNvPr id="4" name="Slide Number Placeholder 3"/>
          <p:cNvSpPr>
            <a:spLocks noGrp="1"/>
          </p:cNvSpPr>
          <p:nvPr>
            <p:ph type="sldNum" sz="quarter" idx="10"/>
          </p:nvPr>
        </p:nvSpPr>
        <p:spPr/>
        <p:txBody>
          <a:bodyPr/>
          <a:lstStyle/>
          <a:p>
            <a:fld id="{1CC4CBF8-194D-473B-912F-52CF0902A5E8}"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 04</a:t>
            </a:r>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C4CBF8-194D-473B-912F-52CF0902A5E8}"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218851-0186-42B2-B31F-AB8C02713016}"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409B1-FBE8-4E8F-9376-721BDD5A22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18851-0186-42B2-B31F-AB8C02713016}"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409B1-FBE8-4E8F-9376-721BDD5A22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18851-0186-42B2-B31F-AB8C02713016}"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409B1-FBE8-4E8F-9376-721BDD5A22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18851-0186-42B2-B31F-AB8C02713016}"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409B1-FBE8-4E8F-9376-721BDD5A22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218851-0186-42B2-B31F-AB8C02713016}"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409B1-FBE8-4E8F-9376-721BDD5A22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218851-0186-42B2-B31F-AB8C02713016}" type="datetimeFigureOut">
              <a:rPr lang="en-US" smtClean="0"/>
              <a:pPr/>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D409B1-FBE8-4E8F-9376-721BDD5A22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218851-0186-42B2-B31F-AB8C02713016}" type="datetimeFigureOut">
              <a:rPr lang="en-US" smtClean="0"/>
              <a:pPr/>
              <a:t>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D409B1-FBE8-4E8F-9376-721BDD5A22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218851-0186-42B2-B31F-AB8C02713016}" type="datetimeFigureOut">
              <a:rPr lang="en-US" smtClean="0"/>
              <a:pPr/>
              <a:t>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09B1-FBE8-4E8F-9376-721BDD5A22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18851-0186-42B2-B31F-AB8C02713016}" type="datetimeFigureOut">
              <a:rPr lang="en-US" smtClean="0"/>
              <a:pPr/>
              <a:t>12/9/2015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D409B1-FBE8-4E8F-9376-721BDD5A22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18851-0186-42B2-B31F-AB8C02713016}" type="datetimeFigureOut">
              <a:rPr lang="en-US" smtClean="0"/>
              <a:pPr/>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D409B1-FBE8-4E8F-9376-721BDD5A22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18851-0186-42B2-B31F-AB8C02713016}" type="datetimeFigureOut">
              <a:rPr lang="en-US" smtClean="0"/>
              <a:pPr/>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D409B1-FBE8-4E8F-9376-721BDD5A22D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18851-0186-42B2-B31F-AB8C02713016}" type="datetimeFigureOut">
              <a:rPr lang="en-US" smtClean="0"/>
              <a:pPr/>
              <a:t>12/9/2015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409B1-FBE8-4E8F-9376-721BDD5A22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hyperlink" Target="http://webpack.github.io/docs/stylesheets.html" TargetMode="External"/><Relationship Id="rId2" Type="http://schemas.openxmlformats.org/officeDocument/2006/relationships/hyperlink" Target="http://webpack.github.io/doc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0"/>
            <a:ext cx="7772400" cy="1470025"/>
          </a:xfrm>
        </p:spPr>
        <p:txBody>
          <a:bodyPr>
            <a:normAutofit/>
          </a:bodyPr>
          <a:lstStyle/>
          <a:p>
            <a:r>
              <a:rPr lang="en-US" dirty="0" err="1" smtClean="0"/>
              <a:t>Webpack</a:t>
            </a:r>
            <a:r>
              <a:rPr lang="zh-CN" altLang="en-US" dirty="0"/>
              <a:t/>
            </a:r>
            <a:br>
              <a:rPr lang="zh-CN" altLang="en-US" dirty="0"/>
            </a:br>
            <a:endParaRPr lang="en-US" dirty="0"/>
          </a:p>
        </p:txBody>
      </p:sp>
      <p:sp>
        <p:nvSpPr>
          <p:cNvPr id="3" name="Subtitle 2"/>
          <p:cNvSpPr>
            <a:spLocks noGrp="1"/>
          </p:cNvSpPr>
          <p:nvPr>
            <p:ph type="subTitle" idx="1"/>
          </p:nvPr>
        </p:nvSpPr>
        <p:spPr>
          <a:xfrm>
            <a:off x="1447800" y="3352800"/>
            <a:ext cx="6400800" cy="1752600"/>
          </a:xfrm>
        </p:spPr>
        <p:txBody>
          <a:bodyPr/>
          <a:lstStyle/>
          <a:p>
            <a:r>
              <a:rPr lang="zh-CN" altLang="en-US" dirty="0" smtClean="0"/>
              <a:t>静态资源</a:t>
            </a:r>
            <a:r>
              <a:rPr lang="en-US" altLang="zh-CN" dirty="0" smtClean="0"/>
              <a:t>(</a:t>
            </a:r>
            <a:r>
              <a:rPr lang="zh-CN" altLang="en-US" dirty="0" smtClean="0"/>
              <a:t>图片</a:t>
            </a:r>
            <a:r>
              <a:rPr lang="en-US" altLang="zh-CN" dirty="0" smtClean="0"/>
              <a:t>, CSS)</a:t>
            </a:r>
            <a:r>
              <a:rPr lang="zh-CN" altLang="en-US" dirty="0" smtClean="0"/>
              <a:t>的打包</a:t>
            </a:r>
            <a:endParaRPr lang="en-US" dirty="0"/>
          </a:p>
        </p:txBody>
      </p:sp>
      <p:sp>
        <p:nvSpPr>
          <p:cNvPr id="4" name="Rectangle 3"/>
          <p:cNvSpPr/>
          <p:nvPr/>
        </p:nvSpPr>
        <p:spPr>
          <a:xfrm>
            <a:off x="7086600" y="5715000"/>
            <a:ext cx="1888659" cy="923330"/>
          </a:xfrm>
          <a:prstGeom prst="rect">
            <a:avLst/>
          </a:prstGeom>
          <a:noFill/>
        </p:spPr>
        <p:txBody>
          <a:bodyPr wrap="none" lIns="91440" tIns="45720" rIns="91440" bIns="45720">
            <a:spAutoFit/>
          </a:bodyPr>
          <a:lstStyle/>
          <a:p>
            <a:pPr algn="ctr"/>
            <a:r>
              <a:rPr lang="en-US" sz="5400"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JShelf</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例子</a:t>
            </a:r>
            <a:endParaRPr lang="en-US" dirty="0"/>
          </a:p>
        </p:txBody>
      </p:sp>
      <p:pic>
        <p:nvPicPr>
          <p:cNvPr id="4" name="Content Placeholder 3" descr="2015-12-04 17_07_59-_new  6 - Notepad++.png"/>
          <p:cNvPicPr>
            <a:picLocks noGrp="1" noChangeAspect="1"/>
          </p:cNvPicPr>
          <p:nvPr>
            <p:ph idx="1"/>
          </p:nvPr>
        </p:nvPicPr>
        <p:blipFill>
          <a:blip r:embed="rId3" cstate="print"/>
          <a:stretch>
            <a:fillRect/>
          </a:stretch>
        </p:blipFill>
        <p:spPr>
          <a:xfrm>
            <a:off x="838200" y="1752600"/>
            <a:ext cx="7262490" cy="2362405"/>
          </a:xfrm>
        </p:spPr>
      </p:pic>
      <p:sp>
        <p:nvSpPr>
          <p:cNvPr id="5" name="TextBox 4"/>
          <p:cNvSpPr txBox="1"/>
          <p:nvPr/>
        </p:nvSpPr>
        <p:spPr>
          <a:xfrm>
            <a:off x="685800" y="1371600"/>
            <a:ext cx="2362200" cy="369332"/>
          </a:xfrm>
          <a:prstGeom prst="rect">
            <a:avLst/>
          </a:prstGeom>
          <a:noFill/>
        </p:spPr>
        <p:txBody>
          <a:bodyPr wrap="square" rtlCol="0">
            <a:spAutoFit/>
          </a:bodyPr>
          <a:lstStyle/>
          <a:p>
            <a:r>
              <a:rPr lang="en-US" altLang="zh-CN" b="1" dirty="0">
                <a:solidFill>
                  <a:schemeClr val="accent6">
                    <a:lumMod val="75000"/>
                  </a:schemeClr>
                </a:solidFill>
              </a:rPr>
              <a:t>i</a:t>
            </a:r>
            <a:r>
              <a:rPr lang="en-US" altLang="zh-CN" b="1" dirty="0" smtClean="0">
                <a:solidFill>
                  <a:schemeClr val="accent6">
                    <a:lumMod val="75000"/>
                  </a:schemeClr>
                </a:solidFill>
              </a:rPr>
              <a:t>ndex.html</a:t>
            </a:r>
            <a:endParaRPr lang="en-US" b="1" dirty="0">
              <a:solidFill>
                <a:schemeClr val="accent6">
                  <a:lumMod val="75000"/>
                </a:schemeClr>
              </a:solidFill>
            </a:endParaRPr>
          </a:p>
        </p:txBody>
      </p:sp>
      <p:pic>
        <p:nvPicPr>
          <p:cNvPr id="6" name="Content Placeholder 5" descr="2015-12-04 17_09_26-_new  6 - Notepad++.png"/>
          <p:cNvPicPr>
            <a:picLocks noChangeAspect="1"/>
          </p:cNvPicPr>
          <p:nvPr/>
        </p:nvPicPr>
        <p:blipFill>
          <a:blip r:embed="rId4" cstate="print"/>
          <a:stretch>
            <a:fillRect/>
          </a:stretch>
        </p:blipFill>
        <p:spPr>
          <a:xfrm>
            <a:off x="990600" y="4495800"/>
            <a:ext cx="7643523" cy="602032"/>
          </a:xfrm>
          <a:prstGeom prst="rect">
            <a:avLst/>
          </a:prstGeom>
        </p:spPr>
      </p:pic>
      <p:pic>
        <p:nvPicPr>
          <p:cNvPr id="7" name="Picture 6" descr="2015-12-04 17_09_56-_new  6 - Notepad++.png"/>
          <p:cNvPicPr>
            <a:picLocks noChangeAspect="1"/>
          </p:cNvPicPr>
          <p:nvPr/>
        </p:nvPicPr>
        <p:blipFill>
          <a:blip r:embed="rId5" cstate="print"/>
          <a:stretch>
            <a:fillRect/>
          </a:stretch>
        </p:blipFill>
        <p:spPr>
          <a:xfrm>
            <a:off x="914400" y="5638800"/>
            <a:ext cx="7963591" cy="533446"/>
          </a:xfrm>
          <a:prstGeom prst="rect">
            <a:avLst/>
          </a:prstGeom>
        </p:spPr>
      </p:pic>
      <p:sp>
        <p:nvSpPr>
          <p:cNvPr id="8" name="TextBox 7"/>
          <p:cNvSpPr txBox="1"/>
          <p:nvPr/>
        </p:nvSpPr>
        <p:spPr>
          <a:xfrm>
            <a:off x="762000" y="5257800"/>
            <a:ext cx="1752600" cy="381000"/>
          </a:xfrm>
          <a:prstGeom prst="rect">
            <a:avLst/>
          </a:prstGeom>
          <a:noFill/>
        </p:spPr>
        <p:txBody>
          <a:bodyPr wrap="square" rtlCol="0">
            <a:spAutoFit/>
          </a:bodyPr>
          <a:lstStyle/>
          <a:p>
            <a:r>
              <a:rPr lang="en-US" b="1" dirty="0">
                <a:solidFill>
                  <a:schemeClr val="accent6">
                    <a:lumMod val="75000"/>
                  </a:schemeClr>
                </a:solidFill>
              </a:rPr>
              <a:t>m</a:t>
            </a:r>
            <a:r>
              <a:rPr lang="en-US" b="1" dirty="0" smtClean="0">
                <a:solidFill>
                  <a:schemeClr val="accent6">
                    <a:lumMod val="75000"/>
                  </a:schemeClr>
                </a:solidFill>
              </a:rPr>
              <a:t>ain2.js</a:t>
            </a:r>
            <a:endParaRPr lang="en-US" b="1" dirty="0">
              <a:solidFill>
                <a:schemeClr val="accent6">
                  <a:lumMod val="75000"/>
                </a:schemeClr>
              </a:solidFill>
            </a:endParaRPr>
          </a:p>
        </p:txBody>
      </p:sp>
      <p:sp>
        <p:nvSpPr>
          <p:cNvPr id="9" name="TextBox 8"/>
          <p:cNvSpPr txBox="1"/>
          <p:nvPr/>
        </p:nvSpPr>
        <p:spPr>
          <a:xfrm>
            <a:off x="685800" y="4114800"/>
            <a:ext cx="1828800" cy="369332"/>
          </a:xfrm>
          <a:prstGeom prst="rect">
            <a:avLst/>
          </a:prstGeom>
          <a:noFill/>
        </p:spPr>
        <p:txBody>
          <a:bodyPr wrap="square" rtlCol="0">
            <a:spAutoFit/>
          </a:bodyPr>
          <a:lstStyle/>
          <a:p>
            <a:r>
              <a:rPr lang="en-US" b="1" dirty="0">
                <a:solidFill>
                  <a:schemeClr val="accent6">
                    <a:lumMod val="75000"/>
                  </a:schemeClr>
                </a:solidFill>
              </a:rPr>
              <a:t>m</a:t>
            </a:r>
            <a:r>
              <a:rPr lang="en-US" b="1" dirty="0" smtClean="0">
                <a:solidFill>
                  <a:schemeClr val="accent6">
                    <a:lumMod val="75000"/>
                  </a:schemeClr>
                </a:solidFill>
              </a:rPr>
              <a:t>ain1.js</a:t>
            </a:r>
            <a:endParaRPr lang="en-US"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 name="Content Placeholder 10" descr="2015-12-04 17_13_20-_new  6 - Notepad++.png"/>
          <p:cNvPicPr>
            <a:picLocks noGrp="1" noChangeAspect="1"/>
          </p:cNvPicPr>
          <p:nvPr>
            <p:ph idx="1"/>
          </p:nvPr>
        </p:nvPicPr>
        <p:blipFill>
          <a:blip r:embed="rId2" cstate="print"/>
          <a:stretch>
            <a:fillRect/>
          </a:stretch>
        </p:blipFill>
        <p:spPr>
          <a:xfrm>
            <a:off x="762000" y="1828800"/>
            <a:ext cx="5418290" cy="3787468"/>
          </a:xfrm>
        </p:spPr>
      </p:pic>
      <p:pic>
        <p:nvPicPr>
          <p:cNvPr id="12" name="Picture 11" descr="2015-12-04 17_14_32-Administrator_ C__Windows_system32_cmd.exe.png"/>
          <p:cNvPicPr>
            <a:picLocks noChangeAspect="1"/>
          </p:cNvPicPr>
          <p:nvPr/>
        </p:nvPicPr>
        <p:blipFill>
          <a:blip r:embed="rId3" cstate="print"/>
          <a:stretch>
            <a:fillRect/>
          </a:stretch>
        </p:blipFill>
        <p:spPr>
          <a:xfrm>
            <a:off x="3886200" y="5181600"/>
            <a:ext cx="5090601" cy="1310754"/>
          </a:xfrm>
          <a:prstGeom prst="rect">
            <a:avLst/>
          </a:prstGeom>
        </p:spPr>
      </p:pic>
      <p:sp>
        <p:nvSpPr>
          <p:cNvPr id="13" name="TextBox 12"/>
          <p:cNvSpPr txBox="1"/>
          <p:nvPr/>
        </p:nvSpPr>
        <p:spPr>
          <a:xfrm>
            <a:off x="3886200" y="4800600"/>
            <a:ext cx="1524000" cy="369332"/>
          </a:xfrm>
          <a:prstGeom prst="rect">
            <a:avLst/>
          </a:prstGeom>
          <a:noFill/>
        </p:spPr>
        <p:txBody>
          <a:bodyPr wrap="square" rtlCol="0">
            <a:spAutoFit/>
          </a:bodyPr>
          <a:lstStyle/>
          <a:p>
            <a:r>
              <a:rPr lang="zh-CN" altLang="en-US" b="1" dirty="0">
                <a:solidFill>
                  <a:schemeClr val="accent6">
                    <a:lumMod val="75000"/>
                  </a:schemeClr>
                </a:solidFill>
              </a:rPr>
              <a:t>执</a:t>
            </a:r>
            <a:r>
              <a:rPr lang="zh-CN" altLang="en-US" b="1" dirty="0" smtClean="0">
                <a:solidFill>
                  <a:schemeClr val="accent6">
                    <a:lumMod val="75000"/>
                  </a:schemeClr>
                </a:solidFill>
              </a:rPr>
              <a:t>行结果</a:t>
            </a:r>
            <a:endParaRPr lang="en-US" b="1" dirty="0">
              <a:solidFill>
                <a:schemeClr val="accent6">
                  <a:lumMod val="75000"/>
                </a:schemeClr>
              </a:solidFill>
            </a:endParaRPr>
          </a:p>
        </p:txBody>
      </p:sp>
      <p:sp>
        <p:nvSpPr>
          <p:cNvPr id="6" name="TextBox 5"/>
          <p:cNvSpPr txBox="1"/>
          <p:nvPr/>
        </p:nvSpPr>
        <p:spPr>
          <a:xfrm>
            <a:off x="6477000" y="2514600"/>
            <a:ext cx="1600200" cy="369332"/>
          </a:xfrm>
          <a:prstGeom prst="rect">
            <a:avLst/>
          </a:prstGeom>
          <a:noFill/>
        </p:spPr>
        <p:txBody>
          <a:bodyPr wrap="square" rtlCol="0">
            <a:spAutoFit/>
          </a:bodyPr>
          <a:lstStyle/>
          <a:p>
            <a:r>
              <a:rPr lang="zh-CN" altLang="en-US" b="1" dirty="0" smtClean="0">
                <a:solidFill>
                  <a:schemeClr val="accent6">
                    <a:lumMod val="75000"/>
                  </a:schemeClr>
                </a:solidFill>
              </a:rPr>
              <a:t>源文件</a:t>
            </a:r>
            <a:endParaRPr lang="en-US" b="1" dirty="0">
              <a:solidFill>
                <a:schemeClr val="accent6">
                  <a:lumMod val="75000"/>
                </a:schemeClr>
              </a:solidFill>
            </a:endParaRPr>
          </a:p>
        </p:txBody>
      </p:sp>
      <p:sp>
        <p:nvSpPr>
          <p:cNvPr id="7" name="TextBox 6"/>
          <p:cNvSpPr txBox="1"/>
          <p:nvPr/>
        </p:nvSpPr>
        <p:spPr>
          <a:xfrm>
            <a:off x="6477000" y="4114800"/>
            <a:ext cx="1752600" cy="646331"/>
          </a:xfrm>
          <a:prstGeom prst="rect">
            <a:avLst/>
          </a:prstGeom>
          <a:noFill/>
        </p:spPr>
        <p:txBody>
          <a:bodyPr wrap="square" rtlCol="0">
            <a:spAutoFit/>
          </a:bodyPr>
          <a:lstStyle/>
          <a:p>
            <a:r>
              <a:rPr lang="zh-CN" altLang="en-US" b="1" dirty="0" smtClean="0">
                <a:solidFill>
                  <a:schemeClr val="accent6">
                    <a:lumMod val="75000"/>
                  </a:schemeClr>
                </a:solidFill>
              </a:rPr>
              <a:t>打包之后的文件</a:t>
            </a:r>
            <a:endParaRPr lang="en-US" b="1" dirty="0">
              <a:solidFill>
                <a:schemeClr val="accent6">
                  <a:lumMod val="75000"/>
                </a:schemeClr>
              </a:solidFill>
            </a:endParaRPr>
          </a:p>
        </p:txBody>
      </p:sp>
      <p:cxnSp>
        <p:nvCxnSpPr>
          <p:cNvPr id="9" name="Straight Arrow Connector 8"/>
          <p:cNvCxnSpPr>
            <a:stCxn id="6" idx="1"/>
          </p:cNvCxnSpPr>
          <p:nvPr/>
        </p:nvCxnSpPr>
        <p:spPr>
          <a:xfrm flipH="1">
            <a:off x="5715000" y="2699266"/>
            <a:ext cx="762000" cy="42493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66800" y="2362200"/>
            <a:ext cx="4648200" cy="1524000"/>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0600" y="4267200"/>
            <a:ext cx="4953000" cy="369332"/>
          </a:xfrm>
          <a:prstGeom prst="rect">
            <a:avLst/>
          </a:prstGeom>
          <a:noFill/>
          <a:ln w="31750">
            <a:solidFill>
              <a:schemeClr val="accent6">
                <a:lumMod val="75000"/>
              </a:schemeClr>
            </a:solidFill>
          </a:ln>
        </p:spPr>
        <p:txBody>
          <a:bodyPr wrap="square" rtlCol="0">
            <a:spAutoFit/>
          </a:bodyPr>
          <a:lstStyle/>
          <a:p>
            <a:endParaRPr lang="en-US" dirty="0"/>
          </a:p>
        </p:txBody>
      </p:sp>
      <p:cxnSp>
        <p:nvCxnSpPr>
          <p:cNvPr id="16" name="Straight Arrow Connector 15"/>
          <p:cNvCxnSpPr>
            <a:stCxn id="7" idx="1"/>
            <a:endCxn id="14" idx="3"/>
          </p:cNvCxnSpPr>
          <p:nvPr/>
        </p:nvCxnSpPr>
        <p:spPr>
          <a:xfrm flipH="1">
            <a:off x="5943600" y="4437966"/>
            <a:ext cx="533400" cy="139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Loaders</a:t>
            </a:r>
            <a:endParaRPr lang="en-US" dirty="0"/>
          </a:p>
        </p:txBody>
      </p:sp>
      <p:sp>
        <p:nvSpPr>
          <p:cNvPr id="3" name="Content Placeholder 2"/>
          <p:cNvSpPr>
            <a:spLocks noGrp="1"/>
          </p:cNvSpPr>
          <p:nvPr>
            <p:ph idx="1"/>
          </p:nvPr>
        </p:nvSpPr>
        <p:spPr>
          <a:xfrm>
            <a:off x="457200" y="1600200"/>
            <a:ext cx="8229600" cy="4525963"/>
          </a:xfrm>
        </p:spPr>
        <p:txBody>
          <a:bodyPr/>
          <a:lstStyle/>
          <a:p>
            <a:r>
              <a:rPr lang="zh-CN" altLang="en-US" dirty="0" smtClean="0"/>
              <a:t>转变源文件，输出新文件</a:t>
            </a:r>
            <a:endParaRPr lang="en-US" altLang="zh-CN" dirty="0" smtClean="0"/>
          </a:p>
          <a:p>
            <a:r>
              <a:rPr lang="zh-CN" altLang="en-US" dirty="0" smtClean="0"/>
              <a:t>使用</a:t>
            </a:r>
            <a:r>
              <a:rPr lang="en-US" altLang="zh-CN" dirty="0" smtClean="0"/>
              <a:t>loader</a:t>
            </a:r>
            <a:r>
              <a:rPr lang="zh-CN" altLang="en-US" dirty="0" smtClean="0"/>
              <a:t>的两种方式</a:t>
            </a:r>
            <a:endParaRPr lang="en-US" dirty="0" smtClean="0"/>
          </a:p>
          <a:p>
            <a:pPr lvl="1">
              <a:buNone/>
            </a:pPr>
            <a:r>
              <a:rPr lang="en-US" altLang="zh-CN" dirty="0" smtClean="0"/>
              <a:t>- </a:t>
            </a:r>
            <a:r>
              <a:rPr lang="zh-CN" altLang="en-US" dirty="0" smtClean="0"/>
              <a:t>在</a:t>
            </a:r>
            <a:r>
              <a:rPr lang="en-US" altLang="zh-CN" dirty="0" smtClean="0"/>
              <a:t>request</a:t>
            </a:r>
            <a:r>
              <a:rPr lang="zh-CN" altLang="en-US" dirty="0" smtClean="0"/>
              <a:t>中使用</a:t>
            </a:r>
            <a:endParaRPr lang="en-US" dirty="0" smtClean="0"/>
          </a:p>
          <a:p>
            <a:pPr lvl="1">
              <a:buNone/>
            </a:pPr>
            <a:r>
              <a:rPr lang="en-US" altLang="zh-CN" dirty="0" smtClean="0"/>
              <a:t>- </a:t>
            </a:r>
            <a:r>
              <a:rPr lang="zh-CN" altLang="en-US" dirty="0" smtClean="0"/>
              <a:t>在配置文件中使用</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在</a:t>
            </a:r>
            <a:r>
              <a:rPr lang="en-US" altLang="zh-CN" dirty="0" smtClean="0"/>
              <a:t>request</a:t>
            </a:r>
            <a:r>
              <a:rPr lang="zh-CN" altLang="en-US" dirty="0" smtClean="0"/>
              <a:t>中使用</a:t>
            </a:r>
            <a:r>
              <a:rPr lang="en-US" altLang="zh-CN" dirty="0" smtClean="0"/>
              <a:t>-</a:t>
            </a:r>
            <a:r>
              <a:rPr lang="zh-CN" altLang="en-US" dirty="0" smtClean="0"/>
              <a:t>例子</a:t>
            </a:r>
            <a:endParaRPr lang="en-US" dirty="0"/>
          </a:p>
        </p:txBody>
      </p:sp>
      <p:pic>
        <p:nvPicPr>
          <p:cNvPr id="4" name="Content Placeholder 3" descr="2015-12-04 15_48_45-_new  4 - Notepad++.png"/>
          <p:cNvPicPr>
            <a:picLocks noGrp="1" noChangeAspect="1"/>
          </p:cNvPicPr>
          <p:nvPr>
            <p:ph idx="1"/>
          </p:nvPr>
        </p:nvPicPr>
        <p:blipFill>
          <a:blip r:embed="rId3" cstate="print"/>
          <a:stretch>
            <a:fillRect/>
          </a:stretch>
        </p:blipFill>
        <p:spPr>
          <a:xfrm>
            <a:off x="0" y="1905000"/>
            <a:ext cx="7292972" cy="434378"/>
          </a:xfrm>
          <a:prstGeom prst="rect">
            <a:avLst/>
          </a:prstGeom>
        </p:spPr>
      </p:pic>
      <p:pic>
        <p:nvPicPr>
          <p:cNvPr id="5" name="Picture 4" descr="2015-12-04 15_50_12-_new  4 - Notepad++.png"/>
          <p:cNvPicPr>
            <a:picLocks noChangeAspect="1"/>
          </p:cNvPicPr>
          <p:nvPr/>
        </p:nvPicPr>
        <p:blipFill>
          <a:blip r:embed="rId4" cstate="print"/>
          <a:stretch>
            <a:fillRect/>
          </a:stretch>
        </p:blipFill>
        <p:spPr>
          <a:xfrm>
            <a:off x="0" y="3352800"/>
            <a:ext cx="9022862" cy="541067"/>
          </a:xfrm>
          <a:prstGeom prst="rect">
            <a:avLst/>
          </a:prstGeom>
        </p:spPr>
      </p:pic>
      <p:pic>
        <p:nvPicPr>
          <p:cNvPr id="6" name="Picture 5" descr="2015-12-04 15_50_45-_new  4 - Notepad++.png"/>
          <p:cNvPicPr>
            <a:picLocks noChangeAspect="1"/>
          </p:cNvPicPr>
          <p:nvPr/>
        </p:nvPicPr>
        <p:blipFill>
          <a:blip r:embed="rId5" cstate="print"/>
          <a:stretch>
            <a:fillRect/>
          </a:stretch>
        </p:blipFill>
        <p:spPr>
          <a:xfrm>
            <a:off x="0" y="4114800"/>
            <a:ext cx="9144000" cy="697826"/>
          </a:xfrm>
          <a:prstGeom prst="rect">
            <a:avLst/>
          </a:prstGeom>
        </p:spPr>
      </p:pic>
      <p:sp>
        <p:nvSpPr>
          <p:cNvPr id="7" name="TextBox 6"/>
          <p:cNvSpPr txBox="1"/>
          <p:nvPr/>
        </p:nvSpPr>
        <p:spPr>
          <a:xfrm>
            <a:off x="0" y="1524000"/>
            <a:ext cx="3886200" cy="369332"/>
          </a:xfrm>
          <a:prstGeom prst="rect">
            <a:avLst/>
          </a:prstGeom>
          <a:noFill/>
        </p:spPr>
        <p:txBody>
          <a:bodyPr wrap="square" rtlCol="0">
            <a:spAutoFit/>
          </a:bodyPr>
          <a:lstStyle/>
          <a:p>
            <a:r>
              <a:rPr lang="zh-CN" altLang="en-US" b="1" dirty="0" smtClean="0">
                <a:solidFill>
                  <a:schemeClr val="accent6">
                    <a:lumMod val="75000"/>
                  </a:schemeClr>
                </a:solidFill>
              </a:rPr>
              <a:t>使用</a:t>
            </a:r>
            <a:r>
              <a:rPr lang="en-US" altLang="zh-CN" b="1" dirty="0" smtClean="0">
                <a:solidFill>
                  <a:schemeClr val="accent6">
                    <a:lumMod val="75000"/>
                  </a:schemeClr>
                </a:solidFill>
              </a:rPr>
              <a:t>loader</a:t>
            </a:r>
            <a:r>
              <a:rPr lang="zh-CN" altLang="en-US" b="1" dirty="0" smtClean="0">
                <a:solidFill>
                  <a:schemeClr val="accent6">
                    <a:lumMod val="75000"/>
                  </a:schemeClr>
                </a:solidFill>
              </a:rPr>
              <a:t>的名字指定</a:t>
            </a:r>
            <a:r>
              <a:rPr lang="en-US" altLang="zh-CN" b="1" dirty="0" smtClean="0">
                <a:solidFill>
                  <a:schemeClr val="accent6">
                    <a:lumMod val="75000"/>
                  </a:schemeClr>
                </a:solidFill>
              </a:rPr>
              <a:t>loader</a:t>
            </a:r>
            <a:endParaRPr lang="en-US" b="1" dirty="0">
              <a:solidFill>
                <a:schemeClr val="accent6">
                  <a:lumMod val="75000"/>
                </a:schemeClr>
              </a:solidFill>
            </a:endParaRPr>
          </a:p>
        </p:txBody>
      </p:sp>
      <p:sp>
        <p:nvSpPr>
          <p:cNvPr id="8" name="TextBox 7"/>
          <p:cNvSpPr txBox="1"/>
          <p:nvPr/>
        </p:nvSpPr>
        <p:spPr>
          <a:xfrm>
            <a:off x="0" y="2895600"/>
            <a:ext cx="5105400" cy="369332"/>
          </a:xfrm>
          <a:prstGeom prst="rect">
            <a:avLst/>
          </a:prstGeom>
          <a:noFill/>
        </p:spPr>
        <p:txBody>
          <a:bodyPr wrap="square" rtlCol="0">
            <a:spAutoFit/>
          </a:bodyPr>
          <a:lstStyle/>
          <a:p>
            <a:r>
              <a:rPr lang="zh-CN" altLang="en-US" b="1" dirty="0" smtClean="0">
                <a:solidFill>
                  <a:schemeClr val="accent6">
                    <a:lumMod val="75000"/>
                  </a:schemeClr>
                </a:solidFill>
              </a:rPr>
              <a:t>使用</a:t>
            </a:r>
            <a:r>
              <a:rPr lang="en-US" altLang="zh-CN" b="1" dirty="0" smtClean="0">
                <a:solidFill>
                  <a:schemeClr val="accent6">
                    <a:lumMod val="75000"/>
                  </a:schemeClr>
                </a:solidFill>
              </a:rPr>
              <a:t>loader</a:t>
            </a:r>
            <a:r>
              <a:rPr lang="zh-CN" altLang="en-US" b="1" dirty="0" smtClean="0">
                <a:solidFill>
                  <a:schemeClr val="accent6">
                    <a:lumMod val="75000"/>
                  </a:schemeClr>
                </a:solidFill>
              </a:rPr>
              <a:t>所在的路径指定</a:t>
            </a:r>
            <a:r>
              <a:rPr lang="en-US" altLang="zh-CN" b="1" dirty="0" smtClean="0">
                <a:solidFill>
                  <a:schemeClr val="accent6">
                    <a:lumMod val="75000"/>
                  </a:schemeClr>
                </a:solidFill>
              </a:rPr>
              <a:t>loader</a:t>
            </a:r>
            <a:endParaRPr lang="en-US" b="1" dirty="0">
              <a:solidFill>
                <a:schemeClr val="accent6">
                  <a:lumMod val="75000"/>
                </a:schemeClr>
              </a:solidFill>
            </a:endParaRPr>
          </a:p>
        </p:txBody>
      </p:sp>
      <p:sp>
        <p:nvSpPr>
          <p:cNvPr id="9" name="TextBox 8"/>
          <p:cNvSpPr txBox="1"/>
          <p:nvPr/>
        </p:nvSpPr>
        <p:spPr>
          <a:xfrm>
            <a:off x="0" y="3810000"/>
            <a:ext cx="3352800" cy="381000"/>
          </a:xfrm>
          <a:prstGeom prst="rect">
            <a:avLst/>
          </a:prstGeom>
          <a:noFill/>
        </p:spPr>
        <p:txBody>
          <a:bodyPr wrap="square" rtlCol="0">
            <a:spAutoFit/>
          </a:bodyPr>
          <a:lstStyle/>
          <a:p>
            <a:r>
              <a:rPr lang="zh-CN" altLang="en-US" b="1" dirty="0" smtClean="0">
                <a:solidFill>
                  <a:schemeClr val="accent6">
                    <a:lumMod val="75000"/>
                  </a:schemeClr>
                </a:solidFill>
              </a:rPr>
              <a:t>使用！串联</a:t>
            </a:r>
            <a:r>
              <a:rPr lang="en-US" altLang="zh-CN" b="1" dirty="0" smtClean="0">
                <a:solidFill>
                  <a:schemeClr val="accent6">
                    <a:lumMod val="75000"/>
                  </a:schemeClr>
                </a:solidFill>
              </a:rPr>
              <a:t>loader</a:t>
            </a:r>
            <a:endParaRPr lang="en-US" b="1" dirty="0">
              <a:solidFill>
                <a:schemeClr val="accent6">
                  <a:lumMod val="75000"/>
                </a:schemeClr>
              </a:solidFill>
            </a:endParaRPr>
          </a:p>
        </p:txBody>
      </p:sp>
      <p:cxnSp>
        <p:nvCxnSpPr>
          <p:cNvPr id="11" name="Straight Arrow Connector 10"/>
          <p:cNvCxnSpPr/>
          <p:nvPr/>
        </p:nvCxnSpPr>
        <p:spPr>
          <a:xfrm flipH="1">
            <a:off x="1371600" y="4953000"/>
            <a:ext cx="510540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5105400"/>
            <a:ext cx="2362200" cy="369332"/>
          </a:xfrm>
          <a:prstGeom prst="rect">
            <a:avLst/>
          </a:prstGeom>
          <a:noFill/>
        </p:spPr>
        <p:txBody>
          <a:bodyPr wrap="square" rtlCol="0">
            <a:spAutoFit/>
          </a:bodyPr>
          <a:lstStyle/>
          <a:p>
            <a:r>
              <a:rPr lang="zh-CN" altLang="en-US" b="1" dirty="0" smtClean="0">
                <a:solidFill>
                  <a:schemeClr val="accent6">
                    <a:lumMod val="75000"/>
                  </a:schemeClr>
                </a:solidFill>
              </a:rPr>
              <a:t>执行顺序，从右往左</a:t>
            </a:r>
            <a:endParaRPr lang="en-US" b="1" dirty="0">
              <a:solidFill>
                <a:schemeClr val="accent6">
                  <a:lumMod val="75000"/>
                </a:schemeClr>
              </a:solidFill>
            </a:endParaRPr>
          </a:p>
        </p:txBody>
      </p:sp>
      <p:sp>
        <p:nvSpPr>
          <p:cNvPr id="13" name="Rectangle 12"/>
          <p:cNvSpPr/>
          <p:nvPr/>
        </p:nvSpPr>
        <p:spPr>
          <a:xfrm>
            <a:off x="1600200" y="1905000"/>
            <a:ext cx="1600200" cy="381000"/>
          </a:xfrm>
          <a:prstGeom prst="rect">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187191" y="1935240"/>
            <a:ext cx="145390" cy="338928"/>
          </a:xfrm>
          <a:custGeom>
            <a:avLst/>
            <a:gdLst>
              <a:gd name="connsiteX0" fmla="*/ 43689 w 145390"/>
              <a:gd name="connsiteY0" fmla="*/ 320280 h 338928"/>
              <a:gd name="connsiteX1" fmla="*/ 66549 w 145390"/>
              <a:gd name="connsiteY1" fmla="*/ 327900 h 338928"/>
              <a:gd name="connsiteX2" fmla="*/ 89409 w 145390"/>
              <a:gd name="connsiteY2" fmla="*/ 312660 h 338928"/>
              <a:gd name="connsiteX3" fmla="*/ 119889 w 145390"/>
              <a:gd name="connsiteY3" fmla="*/ 289800 h 338928"/>
              <a:gd name="connsiteX4" fmla="*/ 127509 w 145390"/>
              <a:gd name="connsiteY4" fmla="*/ 266940 h 338928"/>
              <a:gd name="connsiteX5" fmla="*/ 142749 w 145390"/>
              <a:gd name="connsiteY5" fmla="*/ 198360 h 338928"/>
              <a:gd name="connsiteX6" fmla="*/ 135129 w 145390"/>
              <a:gd name="connsiteY6" fmla="*/ 53580 h 338928"/>
              <a:gd name="connsiteX7" fmla="*/ 127509 w 145390"/>
              <a:gd name="connsiteY7" fmla="*/ 30720 h 338928"/>
              <a:gd name="connsiteX8" fmla="*/ 112269 w 145390"/>
              <a:gd name="connsiteY8" fmla="*/ 7860 h 338928"/>
              <a:gd name="connsiteX9" fmla="*/ 89409 w 145390"/>
              <a:gd name="connsiteY9" fmla="*/ 240 h 338928"/>
              <a:gd name="connsiteX10" fmla="*/ 20829 w 145390"/>
              <a:gd name="connsiteY10" fmla="*/ 7860 h 338928"/>
              <a:gd name="connsiteX11" fmla="*/ 5589 w 145390"/>
              <a:gd name="connsiteY11" fmla="*/ 30720 h 338928"/>
              <a:gd name="connsiteX12" fmla="*/ 28449 w 145390"/>
              <a:gd name="connsiteY12" fmla="*/ 236460 h 338928"/>
              <a:gd name="connsiteX13" fmla="*/ 43689 w 145390"/>
              <a:gd name="connsiteY13" fmla="*/ 297420 h 338928"/>
              <a:gd name="connsiteX14" fmla="*/ 51309 w 145390"/>
              <a:gd name="connsiteY14" fmla="*/ 320280 h 338928"/>
              <a:gd name="connsiteX15" fmla="*/ 104649 w 145390"/>
              <a:gd name="connsiteY15" fmla="*/ 335520 h 33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90" h="338928">
                <a:moveTo>
                  <a:pt x="43689" y="320280"/>
                </a:moveTo>
                <a:cubicBezTo>
                  <a:pt x="51309" y="322820"/>
                  <a:pt x="58626" y="329220"/>
                  <a:pt x="66549" y="327900"/>
                </a:cubicBezTo>
                <a:cubicBezTo>
                  <a:pt x="75582" y="326394"/>
                  <a:pt x="81957" y="317983"/>
                  <a:pt x="89409" y="312660"/>
                </a:cubicBezTo>
                <a:cubicBezTo>
                  <a:pt x="99743" y="305278"/>
                  <a:pt x="109729" y="297420"/>
                  <a:pt x="119889" y="289800"/>
                </a:cubicBezTo>
                <a:cubicBezTo>
                  <a:pt x="122429" y="282180"/>
                  <a:pt x="125767" y="274781"/>
                  <a:pt x="127509" y="266940"/>
                </a:cubicBezTo>
                <a:cubicBezTo>
                  <a:pt x="145390" y="186476"/>
                  <a:pt x="125595" y="249821"/>
                  <a:pt x="142749" y="198360"/>
                </a:cubicBezTo>
                <a:cubicBezTo>
                  <a:pt x="140209" y="150100"/>
                  <a:pt x="139504" y="101708"/>
                  <a:pt x="135129" y="53580"/>
                </a:cubicBezTo>
                <a:cubicBezTo>
                  <a:pt x="134402" y="45581"/>
                  <a:pt x="131101" y="37904"/>
                  <a:pt x="127509" y="30720"/>
                </a:cubicBezTo>
                <a:cubicBezTo>
                  <a:pt x="123413" y="22529"/>
                  <a:pt x="119420" y="13581"/>
                  <a:pt x="112269" y="7860"/>
                </a:cubicBezTo>
                <a:cubicBezTo>
                  <a:pt x="105997" y="2842"/>
                  <a:pt x="97029" y="2780"/>
                  <a:pt x="89409" y="240"/>
                </a:cubicBezTo>
                <a:cubicBezTo>
                  <a:pt x="66549" y="2780"/>
                  <a:pt x="42445" y="0"/>
                  <a:pt x="20829" y="7860"/>
                </a:cubicBezTo>
                <a:cubicBezTo>
                  <a:pt x="12222" y="10990"/>
                  <a:pt x="5970" y="21570"/>
                  <a:pt x="5589" y="30720"/>
                </a:cubicBezTo>
                <a:cubicBezTo>
                  <a:pt x="0" y="164866"/>
                  <a:pt x="526" y="152691"/>
                  <a:pt x="28449" y="236460"/>
                </a:cubicBezTo>
                <a:cubicBezTo>
                  <a:pt x="45867" y="288715"/>
                  <a:pt x="25299" y="223858"/>
                  <a:pt x="43689" y="297420"/>
                </a:cubicBezTo>
                <a:cubicBezTo>
                  <a:pt x="45637" y="305212"/>
                  <a:pt x="45629" y="314600"/>
                  <a:pt x="51309" y="320280"/>
                </a:cubicBezTo>
                <a:cubicBezTo>
                  <a:pt x="69957" y="338928"/>
                  <a:pt x="82939" y="335520"/>
                  <a:pt x="104649" y="335520"/>
                </a:cubicBezTo>
              </a:path>
            </a:pathLst>
          </a:cu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2895600" y="2590800"/>
            <a:ext cx="1066800" cy="369332"/>
          </a:xfrm>
          <a:prstGeom prst="rect">
            <a:avLst/>
          </a:prstGeom>
          <a:noFill/>
        </p:spPr>
        <p:txBody>
          <a:bodyPr wrap="square" rtlCol="0">
            <a:spAutoFit/>
          </a:bodyPr>
          <a:lstStyle/>
          <a:p>
            <a:r>
              <a:rPr lang="zh-CN" altLang="en-US" b="1" dirty="0" smtClean="0">
                <a:solidFill>
                  <a:schemeClr val="accent6">
                    <a:lumMod val="75000"/>
                  </a:schemeClr>
                </a:solidFill>
              </a:rPr>
              <a:t>连接符</a:t>
            </a:r>
            <a:endParaRPr lang="en-US" b="1" dirty="0">
              <a:solidFill>
                <a:schemeClr val="accent6">
                  <a:lumMod val="75000"/>
                </a:schemeClr>
              </a:solidFill>
            </a:endParaRPr>
          </a:p>
        </p:txBody>
      </p:sp>
      <p:cxnSp>
        <p:nvCxnSpPr>
          <p:cNvPr id="17" name="Straight Arrow Connector 16"/>
          <p:cNvCxnSpPr/>
          <p:nvPr/>
        </p:nvCxnSpPr>
        <p:spPr>
          <a:xfrm flipV="1">
            <a:off x="3276600" y="2286000"/>
            <a:ext cx="0" cy="3048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52800" y="1905000"/>
            <a:ext cx="3276600" cy="3810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105400" y="2590800"/>
            <a:ext cx="2743200" cy="369332"/>
          </a:xfrm>
          <a:prstGeom prst="rect">
            <a:avLst/>
          </a:prstGeom>
          <a:noFill/>
        </p:spPr>
        <p:txBody>
          <a:bodyPr wrap="square" rtlCol="0">
            <a:spAutoFit/>
          </a:bodyPr>
          <a:lstStyle/>
          <a:p>
            <a:r>
              <a:rPr lang="zh-CN" altLang="en-US" b="1" dirty="0" smtClean="0">
                <a:solidFill>
                  <a:schemeClr val="accent6">
                    <a:lumMod val="75000"/>
                  </a:schemeClr>
                </a:solidFill>
              </a:rPr>
              <a:t>文件名或文件路径</a:t>
            </a:r>
            <a:endParaRPr lang="en-US" b="1" dirty="0">
              <a:solidFill>
                <a:schemeClr val="accent6">
                  <a:lumMod val="75000"/>
                </a:schemeClr>
              </a:solidFill>
            </a:endParaRPr>
          </a:p>
        </p:txBody>
      </p:sp>
      <p:cxnSp>
        <p:nvCxnSpPr>
          <p:cNvPr id="27" name="Straight Arrow Connector 26"/>
          <p:cNvCxnSpPr/>
          <p:nvPr/>
        </p:nvCxnSpPr>
        <p:spPr>
          <a:xfrm flipH="1" flipV="1">
            <a:off x="5334000" y="2286000"/>
            <a:ext cx="304800" cy="3048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ppt_x"/>
                                          </p:val>
                                        </p:tav>
                                        <p:tav tm="100000">
                                          <p:val>
                                            <p:strVal val="#ppt_x"/>
                                          </p:val>
                                        </p:tav>
                                      </p:tavLst>
                                    </p:anim>
                                    <p:anim calcmode="lin" valueType="num">
                                      <p:cBhvr additive="base">
                                        <p:cTn id="8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 calcmode="lin" valueType="num">
                                      <p:cBhvr additive="base">
                                        <p:cTn id="85" dur="500" fill="hold"/>
                                        <p:tgtEl>
                                          <p:spTgt spid="11"/>
                                        </p:tgtEl>
                                        <p:attrNameLst>
                                          <p:attrName>ppt_x</p:attrName>
                                        </p:attrNameLst>
                                      </p:cBhvr>
                                      <p:tavLst>
                                        <p:tav tm="0">
                                          <p:val>
                                            <p:strVal val="#ppt_x"/>
                                          </p:val>
                                        </p:tav>
                                        <p:tav tm="100000">
                                          <p:val>
                                            <p:strVal val="#ppt_x"/>
                                          </p:val>
                                        </p:tav>
                                      </p:tavLst>
                                    </p:anim>
                                    <p:anim calcmode="lin" valueType="num">
                                      <p:cBhvr additive="base">
                                        <p:cTn id="8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additive="base">
                                        <p:cTn id="91" dur="500" fill="hold"/>
                                        <p:tgtEl>
                                          <p:spTgt spid="12"/>
                                        </p:tgtEl>
                                        <p:attrNameLst>
                                          <p:attrName>ppt_x</p:attrName>
                                        </p:attrNameLst>
                                      </p:cBhvr>
                                      <p:tavLst>
                                        <p:tav tm="0">
                                          <p:val>
                                            <p:strVal val="#ppt_x"/>
                                          </p:val>
                                        </p:tav>
                                        <p:tav tm="100000">
                                          <p:val>
                                            <p:strVal val="#ppt_x"/>
                                          </p:val>
                                        </p:tav>
                                      </p:tavLst>
                                    </p:anim>
                                    <p:anim calcmode="lin" valueType="num">
                                      <p:cBhvr additive="base">
                                        <p:cTn id="9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P spid="13" grpId="0" animBg="1"/>
      <p:bldP spid="14" grpId="0" animBg="1"/>
      <p:bldP spid="16" grpId="0"/>
      <p:bldP spid="23"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在配置文件中使用</a:t>
            </a:r>
            <a:r>
              <a:rPr lang="en-US" altLang="zh-CN" dirty="0" smtClean="0"/>
              <a:t>-</a:t>
            </a:r>
            <a:r>
              <a:rPr lang="zh-CN" altLang="en-US" dirty="0" smtClean="0"/>
              <a:t>例子</a:t>
            </a:r>
            <a:endParaRPr lang="en-US" dirty="0"/>
          </a:p>
        </p:txBody>
      </p:sp>
      <p:pic>
        <p:nvPicPr>
          <p:cNvPr id="6" name="Content Placeholder 5" descr="2015-12-04 16_10_50-_new  4 - Notepad++.png"/>
          <p:cNvPicPr>
            <a:picLocks noGrp="1" noChangeAspect="1"/>
          </p:cNvPicPr>
          <p:nvPr>
            <p:ph idx="1"/>
          </p:nvPr>
        </p:nvPicPr>
        <p:blipFill>
          <a:blip r:embed="rId3" cstate="print"/>
          <a:stretch>
            <a:fillRect/>
          </a:stretch>
        </p:blipFill>
        <p:spPr>
          <a:xfrm>
            <a:off x="457200" y="1498760"/>
            <a:ext cx="7772400" cy="462740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CSS Related Loader</a:t>
            </a:r>
            <a:endParaRPr lang="en-US" dirty="0"/>
          </a:p>
        </p:txBody>
      </p:sp>
      <p:sp>
        <p:nvSpPr>
          <p:cNvPr id="3" name="Content Placeholder 2"/>
          <p:cNvSpPr>
            <a:spLocks noGrp="1"/>
          </p:cNvSpPr>
          <p:nvPr>
            <p:ph idx="1"/>
          </p:nvPr>
        </p:nvSpPr>
        <p:spPr>
          <a:xfrm>
            <a:off x="457200" y="1600201"/>
            <a:ext cx="8229600" cy="2209800"/>
          </a:xfrm>
        </p:spPr>
        <p:txBody>
          <a:bodyPr/>
          <a:lstStyle/>
          <a:p>
            <a:r>
              <a:rPr lang="en-US" altLang="zh-CN" dirty="0" smtClean="0"/>
              <a:t>style-loader</a:t>
            </a:r>
          </a:p>
          <a:p>
            <a:r>
              <a:rPr lang="en-US" dirty="0" err="1" smtClean="0"/>
              <a:t>css</a:t>
            </a:r>
            <a:r>
              <a:rPr lang="en-US" dirty="0" smtClean="0"/>
              <a:t>-loader</a:t>
            </a:r>
          </a:p>
          <a:p>
            <a:pPr>
              <a:buNone/>
            </a:pPr>
            <a:endParaRPr lang="en-US" dirty="0"/>
          </a:p>
        </p:txBody>
      </p:sp>
      <p:pic>
        <p:nvPicPr>
          <p:cNvPr id="4" name="Picture 3" descr="2015-12-07 09_13_20-_new  2 - Notepad++.png"/>
          <p:cNvPicPr>
            <a:picLocks noChangeAspect="1"/>
          </p:cNvPicPr>
          <p:nvPr/>
        </p:nvPicPr>
        <p:blipFill>
          <a:blip r:embed="rId2" cstate="print"/>
          <a:stretch>
            <a:fillRect/>
          </a:stretch>
        </p:blipFill>
        <p:spPr>
          <a:xfrm>
            <a:off x="152400" y="3810000"/>
            <a:ext cx="8839967" cy="39627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Example</a:t>
            </a:r>
            <a:endParaRPr lang="en-US" dirty="0"/>
          </a:p>
        </p:txBody>
      </p:sp>
      <p:pic>
        <p:nvPicPr>
          <p:cNvPr id="4" name="Content Placeholder 3" descr="2015-12-07 09_51_12-D__git_webpack-demos_demo04_app.css (Express, webpack-demos) - Sublime Text 2 (U.png"/>
          <p:cNvPicPr>
            <a:picLocks noGrp="1" noChangeAspect="1"/>
          </p:cNvPicPr>
          <p:nvPr>
            <p:ph idx="1"/>
          </p:nvPr>
        </p:nvPicPr>
        <p:blipFill>
          <a:blip r:embed="rId3" cstate="print"/>
          <a:stretch>
            <a:fillRect/>
          </a:stretch>
        </p:blipFill>
        <p:spPr>
          <a:xfrm>
            <a:off x="762000" y="1447800"/>
            <a:ext cx="6027943" cy="2514818"/>
          </a:xfrm>
        </p:spPr>
      </p:pic>
      <p:pic>
        <p:nvPicPr>
          <p:cNvPr id="5" name="Picture 4" descr="2015-12-07 09_52_21-D__git_webpack-demos_demo04_main.js • (Express, webpack-demos) - Sublime Text 2 .png"/>
          <p:cNvPicPr>
            <a:picLocks noChangeAspect="1"/>
          </p:cNvPicPr>
          <p:nvPr/>
        </p:nvPicPr>
        <p:blipFill>
          <a:blip r:embed="rId4" cstate="print"/>
          <a:stretch>
            <a:fillRect/>
          </a:stretch>
        </p:blipFill>
        <p:spPr>
          <a:xfrm>
            <a:off x="762000" y="4267200"/>
            <a:ext cx="4686706" cy="152413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Example</a:t>
            </a:r>
            <a:endParaRPr lang="en-US" dirty="0"/>
          </a:p>
        </p:txBody>
      </p:sp>
      <p:pic>
        <p:nvPicPr>
          <p:cNvPr id="4" name="Content Placeholder 3" descr="2015-12-07 09_52_55-D__git_webpack-demos_demo04_index.html • (Express, webpack-demos) - Sublime Text.png"/>
          <p:cNvPicPr>
            <a:picLocks noGrp="1" noChangeAspect="1"/>
          </p:cNvPicPr>
          <p:nvPr>
            <p:ph idx="1"/>
          </p:nvPr>
        </p:nvPicPr>
        <p:blipFill>
          <a:blip r:embed="rId2" cstate="print"/>
          <a:stretch>
            <a:fillRect/>
          </a:stretch>
        </p:blipFill>
        <p:spPr>
          <a:xfrm>
            <a:off x="685800" y="1447800"/>
            <a:ext cx="8229600" cy="2698628"/>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Example</a:t>
            </a:r>
            <a:endParaRPr lang="en-US" dirty="0"/>
          </a:p>
        </p:txBody>
      </p:sp>
      <p:pic>
        <p:nvPicPr>
          <p:cNvPr id="4" name="Content Placeholder 3" descr="2015-12-07 09_53_52-D__git_webpack-demos_demo04_webpack.config.js • (Express, webpack-demos) - Subli.png"/>
          <p:cNvPicPr>
            <a:picLocks noGrp="1" noChangeAspect="1"/>
          </p:cNvPicPr>
          <p:nvPr>
            <p:ph idx="1"/>
          </p:nvPr>
        </p:nvPicPr>
        <p:blipFill>
          <a:blip r:embed="rId3" cstate="print"/>
          <a:stretch>
            <a:fillRect/>
          </a:stretch>
        </p:blipFill>
        <p:spPr>
          <a:xfrm>
            <a:off x="533400" y="1676400"/>
            <a:ext cx="8229600" cy="3498487"/>
          </a:xfrm>
        </p:spPr>
      </p:pic>
      <p:pic>
        <p:nvPicPr>
          <p:cNvPr id="5" name="Content Placeholder 3" descr="2015-12-09 10_08_21-Administrator_ C__Windows_system32_cmd.exe.png"/>
          <p:cNvPicPr>
            <a:picLocks noChangeAspect="1"/>
          </p:cNvPicPr>
          <p:nvPr/>
        </p:nvPicPr>
        <p:blipFill>
          <a:blip r:embed="rId4" cstate="print"/>
          <a:stretch>
            <a:fillRect/>
          </a:stretch>
        </p:blipFill>
        <p:spPr>
          <a:xfrm>
            <a:off x="3048000" y="4648200"/>
            <a:ext cx="4922947" cy="10592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Example</a:t>
            </a:r>
            <a:endParaRPr lang="en-US" dirty="0"/>
          </a:p>
        </p:txBody>
      </p:sp>
      <p:pic>
        <p:nvPicPr>
          <p:cNvPr id="4" name="Content Placeholder 3" descr="2015-12-07 09_55_54-Mozilla Firefox.png"/>
          <p:cNvPicPr>
            <a:picLocks noGrp="1" noChangeAspect="1"/>
          </p:cNvPicPr>
          <p:nvPr>
            <p:ph idx="1"/>
          </p:nvPr>
        </p:nvPicPr>
        <p:blipFill>
          <a:blip r:embed="rId2" cstate="print"/>
          <a:stretch>
            <a:fillRect/>
          </a:stretch>
        </p:blipFill>
        <p:spPr>
          <a:xfrm>
            <a:off x="914400" y="1447800"/>
            <a:ext cx="7467600" cy="452596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a:t>
            </a:r>
            <a:endParaRPr lang="en-US" dirty="0"/>
          </a:p>
        </p:txBody>
      </p:sp>
      <p:sp>
        <p:nvSpPr>
          <p:cNvPr id="3" name="Content Placeholder 2"/>
          <p:cNvSpPr>
            <a:spLocks noGrp="1"/>
          </p:cNvSpPr>
          <p:nvPr>
            <p:ph idx="1"/>
          </p:nvPr>
        </p:nvSpPr>
        <p:spPr/>
        <p:txBody>
          <a:bodyPr/>
          <a:lstStyle/>
          <a:p>
            <a:r>
              <a:rPr lang="zh-CN" altLang="en-US" dirty="0"/>
              <a:t>简介</a:t>
            </a:r>
            <a:endParaRPr lang="en-US" altLang="zh-CN" dirty="0" smtClean="0"/>
          </a:p>
          <a:p>
            <a:r>
              <a:rPr lang="zh-CN" altLang="en-US" dirty="0" smtClean="0"/>
              <a:t>安装</a:t>
            </a:r>
            <a:endParaRPr lang="en-US" dirty="0" smtClean="0"/>
          </a:p>
          <a:p>
            <a:r>
              <a:rPr lang="zh-CN" altLang="en-US" dirty="0"/>
              <a:t>配</a:t>
            </a:r>
            <a:r>
              <a:rPr lang="zh-CN" altLang="en-US" dirty="0" smtClean="0"/>
              <a:t>置文件</a:t>
            </a:r>
            <a:endParaRPr lang="en-US" dirty="0" smtClean="0"/>
          </a:p>
          <a:p>
            <a:r>
              <a:rPr lang="en-US" dirty="0" smtClean="0"/>
              <a:t>Loaders</a:t>
            </a:r>
          </a:p>
          <a:p>
            <a:pPr lvl="1"/>
            <a:r>
              <a:rPr lang="en-US" dirty="0" smtClean="0"/>
              <a:t>Style-loader/CSS-Loader</a:t>
            </a:r>
          </a:p>
          <a:p>
            <a:pPr lvl="1"/>
            <a:r>
              <a:rPr lang="en-US" dirty="0" smtClean="0"/>
              <a:t>file-loader/</a:t>
            </a:r>
            <a:r>
              <a:rPr lang="en-US" dirty="0" err="1" smtClean="0"/>
              <a:t>url</a:t>
            </a:r>
            <a:r>
              <a:rPr lang="en-US" dirty="0" smtClean="0"/>
              <a:t>-Loader/image-loader</a:t>
            </a:r>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2015-12-09 10_10_09-D__git_webpack-demos_demo20_bundle.js (Express, webpack-demos, example-app) - Su.png"/>
          <p:cNvPicPr>
            <a:picLocks noGrp="1" noChangeAspect="1"/>
          </p:cNvPicPr>
          <p:nvPr>
            <p:ph idx="1"/>
          </p:nvPr>
        </p:nvPicPr>
        <p:blipFill>
          <a:blip r:embed="rId2" cstate="print"/>
          <a:stretch>
            <a:fillRect/>
          </a:stretch>
        </p:blipFill>
        <p:spPr>
          <a:xfrm>
            <a:off x="685800" y="1447800"/>
            <a:ext cx="6481765" cy="4525963"/>
          </a:xfrm>
        </p:spPr>
      </p:pic>
      <p:pic>
        <p:nvPicPr>
          <p:cNvPr id="7" name="Picture 6" descr="2015-12-09 10_12_12-D__git_webpack-demos_demo20_bundle.js (Express, webpack-demos, example-app) - Su.png"/>
          <p:cNvPicPr>
            <a:picLocks noChangeAspect="1"/>
          </p:cNvPicPr>
          <p:nvPr/>
        </p:nvPicPr>
        <p:blipFill>
          <a:blip r:embed="rId3" cstate="print"/>
          <a:stretch>
            <a:fillRect/>
          </a:stretch>
        </p:blipFill>
        <p:spPr>
          <a:xfrm>
            <a:off x="1127065" y="533400"/>
            <a:ext cx="8016935" cy="6027943"/>
          </a:xfrm>
          <a:prstGeom prst="rect">
            <a:avLst/>
          </a:prstGeom>
        </p:spPr>
      </p:pic>
      <p:sp>
        <p:nvSpPr>
          <p:cNvPr id="8" name="TextBox 7"/>
          <p:cNvSpPr txBox="1"/>
          <p:nvPr/>
        </p:nvSpPr>
        <p:spPr>
          <a:xfrm>
            <a:off x="0" y="1295400"/>
            <a:ext cx="1828800" cy="369332"/>
          </a:xfrm>
          <a:prstGeom prst="rect">
            <a:avLst/>
          </a:prstGeom>
          <a:noFill/>
        </p:spPr>
        <p:txBody>
          <a:bodyPr wrap="square" rtlCol="0">
            <a:spAutoFit/>
          </a:bodyPr>
          <a:lstStyle/>
          <a:p>
            <a:r>
              <a:rPr lang="en-US" altLang="zh-CN" b="1" dirty="0" smtClean="0">
                <a:solidFill>
                  <a:schemeClr val="accent6">
                    <a:lumMod val="75000"/>
                  </a:schemeClr>
                </a:solidFill>
              </a:rPr>
              <a:t>bundle.js</a:t>
            </a:r>
            <a:endParaRPr lang="en-US"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cap="all" dirty="0" smtClean="0"/>
              <a:t>EMBEDDED STYLESHEETS</a:t>
            </a:r>
            <a:endParaRPr lang="en-US" cap="all" dirty="0"/>
          </a:p>
        </p:txBody>
      </p:sp>
      <p:sp>
        <p:nvSpPr>
          <p:cNvPr id="3" name="Content Placeholder 2"/>
          <p:cNvSpPr>
            <a:spLocks noGrp="1"/>
          </p:cNvSpPr>
          <p:nvPr>
            <p:ph idx="1"/>
          </p:nvPr>
        </p:nvSpPr>
        <p:spPr/>
        <p:txBody>
          <a:bodyPr/>
          <a:lstStyle/>
          <a:p>
            <a:r>
              <a:rPr lang="zh-CN" altLang="en-US" dirty="0" smtClean="0"/>
              <a:t>将</a:t>
            </a:r>
            <a:r>
              <a:rPr lang="en-US" altLang="zh-CN" dirty="0" smtClean="0"/>
              <a:t>CSS</a:t>
            </a:r>
            <a:r>
              <a:rPr lang="zh-CN" altLang="en-US" dirty="0" smtClean="0"/>
              <a:t>直接嵌入到生成的</a:t>
            </a:r>
            <a:r>
              <a:rPr lang="en-US" altLang="zh-CN" dirty="0" smtClean="0"/>
              <a:t>bundle.js</a:t>
            </a:r>
            <a:r>
              <a:rPr lang="zh-CN" altLang="en-US" dirty="0" smtClean="0"/>
              <a:t>中</a:t>
            </a:r>
            <a:endParaRPr lang="en-US" altLang="zh-CN" dirty="0" smtClean="0"/>
          </a:p>
          <a:p>
            <a:r>
              <a:rPr lang="zh-CN" altLang="en-US" dirty="0" smtClean="0"/>
              <a:t>在访问</a:t>
            </a:r>
            <a:r>
              <a:rPr lang="en-US" altLang="zh-CN" dirty="0" smtClean="0"/>
              <a:t>html</a:t>
            </a:r>
            <a:r>
              <a:rPr lang="zh-CN" altLang="en-US" dirty="0" smtClean="0"/>
              <a:t>的时候</a:t>
            </a:r>
            <a:r>
              <a:rPr lang="en-US" altLang="zh-CN" dirty="0" smtClean="0"/>
              <a:t>, </a:t>
            </a:r>
            <a:r>
              <a:rPr lang="zh-CN" altLang="en-US" dirty="0" smtClean="0"/>
              <a:t>将</a:t>
            </a:r>
            <a:r>
              <a:rPr lang="en-US" altLang="zh-CN" dirty="0" err="1" smtClean="0"/>
              <a:t>css</a:t>
            </a:r>
            <a:r>
              <a:rPr lang="zh-CN" altLang="en-US" dirty="0" smtClean="0"/>
              <a:t>以</a:t>
            </a:r>
            <a:r>
              <a:rPr lang="en-US" altLang="zh-CN" dirty="0" smtClean="0"/>
              <a:t>&lt;style&gt;</a:t>
            </a:r>
            <a:r>
              <a:rPr lang="zh-CN" altLang="en-US" dirty="0" smtClean="0"/>
              <a:t>的形式嵌入到</a:t>
            </a:r>
            <a:r>
              <a:rPr lang="en-US" altLang="zh-CN" dirty="0" smtClean="0"/>
              <a:t>html</a:t>
            </a:r>
            <a:r>
              <a:rPr lang="zh-CN" altLang="en-US" dirty="0" smtClean="0"/>
              <a:t>中</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pic>
        <p:nvPicPr>
          <p:cNvPr id="4" name="Content Placeholder 3" descr="235097-130530210K474.jpg"/>
          <p:cNvPicPr>
            <a:picLocks noGrp="1" noChangeAspect="1"/>
          </p:cNvPicPr>
          <p:nvPr>
            <p:ph idx="1"/>
          </p:nvPr>
        </p:nvPicPr>
        <p:blipFill>
          <a:blip r:embed="rId2" cstate="print"/>
          <a:stretch>
            <a:fillRect/>
          </a:stretch>
        </p:blipFill>
        <p:spPr>
          <a:xfrm>
            <a:off x="381000" y="1295400"/>
            <a:ext cx="3124200" cy="3352800"/>
          </a:xfrm>
        </p:spPr>
      </p:pic>
      <p:sp>
        <p:nvSpPr>
          <p:cNvPr id="5" name="TextBox 4"/>
          <p:cNvSpPr txBox="1"/>
          <p:nvPr/>
        </p:nvSpPr>
        <p:spPr>
          <a:xfrm>
            <a:off x="3352800" y="1828800"/>
            <a:ext cx="4648200" cy="646331"/>
          </a:xfrm>
          <a:prstGeom prst="rect">
            <a:avLst/>
          </a:prstGeom>
          <a:noFill/>
        </p:spPr>
        <p:txBody>
          <a:bodyPr wrap="square" rtlCol="0">
            <a:spAutoFit/>
          </a:bodyPr>
          <a:lstStyle/>
          <a:p>
            <a:r>
              <a:rPr lang="zh-CN" altLang="en-US" dirty="0" smtClean="0"/>
              <a:t>如何用</a:t>
            </a:r>
            <a:r>
              <a:rPr lang="en-US" altLang="zh-CN" dirty="0" smtClean="0"/>
              <a:t>link</a:t>
            </a:r>
            <a:r>
              <a:rPr lang="zh-CN" altLang="en-US" dirty="0" smtClean="0"/>
              <a:t>的方式引用</a:t>
            </a:r>
            <a:r>
              <a:rPr lang="en-US" altLang="zh-CN" dirty="0" err="1" smtClean="0"/>
              <a:t>css</a:t>
            </a:r>
            <a:r>
              <a:rPr lang="zh-CN" altLang="en-US" dirty="0" smtClean="0"/>
              <a:t>文件？</a:t>
            </a:r>
            <a:endParaRPr lang="en-US" altLang="zh-CN" dirty="0" smtClean="0"/>
          </a:p>
          <a:p>
            <a:r>
              <a:rPr lang="en-US" dirty="0" smtClean="0"/>
              <a:t>&lt;link </a:t>
            </a:r>
            <a:r>
              <a:rPr lang="en-US" dirty="0" err="1" smtClean="0"/>
              <a:t>rel</a:t>
            </a:r>
            <a:r>
              <a:rPr lang="en-US" dirty="0" smtClean="0"/>
              <a:t>=“</a:t>
            </a:r>
            <a:r>
              <a:rPr lang="en-US" dirty="0" err="1" smtClean="0"/>
              <a:t>stylesheet</a:t>
            </a:r>
            <a:r>
              <a:rPr lang="en-US" dirty="0" smtClean="0"/>
              <a:t>” </a:t>
            </a:r>
            <a:r>
              <a:rPr lang="en-US" dirty="0" err="1" smtClean="0"/>
              <a:t>href</a:t>
            </a:r>
            <a:r>
              <a:rPr lang="en-US" altLang="zh-CN" dirty="0" smtClean="0"/>
              <a:t>=‘app.css’</a:t>
            </a:r>
            <a:r>
              <a:rPr lang="en-US" dirty="0" smtClean="0"/>
              <a:t>/&gt;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Splitting</a:t>
            </a:r>
            <a:endParaRPr lang="en-US" dirty="0"/>
          </a:p>
        </p:txBody>
      </p:sp>
      <p:sp>
        <p:nvSpPr>
          <p:cNvPr id="5" name="TextBox 4"/>
          <p:cNvSpPr txBox="1"/>
          <p:nvPr/>
        </p:nvSpPr>
        <p:spPr>
          <a:xfrm>
            <a:off x="609600" y="1219200"/>
            <a:ext cx="6629400" cy="369332"/>
          </a:xfrm>
          <a:prstGeom prst="rect">
            <a:avLst/>
          </a:prstGeom>
          <a:noFill/>
        </p:spPr>
        <p:txBody>
          <a:bodyPr wrap="square" rtlCol="0">
            <a:spAutoFit/>
          </a:bodyPr>
          <a:lstStyle/>
          <a:p>
            <a:r>
              <a:rPr lang="zh-CN" altLang="en-US" b="1" dirty="0" smtClean="0">
                <a:solidFill>
                  <a:schemeClr val="accent6">
                    <a:lumMod val="75000"/>
                  </a:schemeClr>
                </a:solidFill>
              </a:rPr>
              <a:t>将</a:t>
            </a:r>
            <a:r>
              <a:rPr lang="en-US" altLang="zh-CN" b="1" dirty="0" smtClean="0">
                <a:solidFill>
                  <a:schemeClr val="accent6">
                    <a:lumMod val="75000"/>
                  </a:schemeClr>
                </a:solidFill>
              </a:rPr>
              <a:t>overview</a:t>
            </a:r>
            <a:r>
              <a:rPr lang="zh-CN" altLang="en-US" b="1" dirty="0" smtClean="0">
                <a:solidFill>
                  <a:schemeClr val="accent6">
                    <a:lumMod val="75000"/>
                  </a:schemeClr>
                </a:solidFill>
              </a:rPr>
              <a:t>和</a:t>
            </a:r>
            <a:r>
              <a:rPr lang="en-US" altLang="zh-CN" b="1" dirty="0" smtClean="0">
                <a:solidFill>
                  <a:schemeClr val="accent6">
                    <a:lumMod val="75000"/>
                  </a:schemeClr>
                </a:solidFill>
              </a:rPr>
              <a:t>party</a:t>
            </a:r>
            <a:r>
              <a:rPr lang="zh-CN" altLang="en-US" b="1" dirty="0" smtClean="0">
                <a:solidFill>
                  <a:schemeClr val="accent6">
                    <a:lumMod val="75000"/>
                  </a:schemeClr>
                </a:solidFill>
              </a:rPr>
              <a:t>的</a:t>
            </a:r>
            <a:r>
              <a:rPr lang="en-US" altLang="zh-CN" b="1" dirty="0" err="1" smtClean="0">
                <a:solidFill>
                  <a:schemeClr val="accent6">
                    <a:lumMod val="75000"/>
                  </a:schemeClr>
                </a:solidFill>
              </a:rPr>
              <a:t>js</a:t>
            </a:r>
            <a:r>
              <a:rPr lang="zh-CN" altLang="en-US" b="1" dirty="0" smtClean="0">
                <a:solidFill>
                  <a:schemeClr val="accent6">
                    <a:lumMod val="75000"/>
                  </a:schemeClr>
                </a:solidFill>
              </a:rPr>
              <a:t>分别打包，按需加载</a:t>
            </a:r>
            <a:endParaRPr lang="en-US" b="1" dirty="0">
              <a:solidFill>
                <a:schemeClr val="accent6">
                  <a:lumMod val="75000"/>
                </a:schemeClr>
              </a:solidFill>
            </a:endParaRPr>
          </a:p>
        </p:txBody>
      </p:sp>
      <p:pic>
        <p:nvPicPr>
          <p:cNvPr id="7" name="Content Placeholder 6" descr="2015-12-09 11_40_08-Mozilla Firefox.png"/>
          <p:cNvPicPr>
            <a:picLocks noGrp="1" noChangeAspect="1"/>
          </p:cNvPicPr>
          <p:nvPr>
            <p:ph idx="1"/>
          </p:nvPr>
        </p:nvPicPr>
        <p:blipFill>
          <a:blip r:embed="rId2" cstate="print"/>
          <a:stretch>
            <a:fillRect/>
          </a:stretch>
        </p:blipFill>
        <p:spPr>
          <a:xfrm>
            <a:off x="685800" y="1752600"/>
            <a:ext cx="7014474" cy="4427604"/>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a:t>
            </a:r>
            <a:endParaRPr lang="en-US" dirty="0"/>
          </a:p>
        </p:txBody>
      </p:sp>
      <p:pic>
        <p:nvPicPr>
          <p:cNvPr id="4" name="Content Placeholder 3" descr="2015-12-09 11_41_30-D__git_webpack-demos_demo21_index.html • (Express, webpack-demos, example-app) -.png"/>
          <p:cNvPicPr>
            <a:picLocks noGrp="1" noChangeAspect="1"/>
          </p:cNvPicPr>
          <p:nvPr>
            <p:ph idx="1"/>
          </p:nvPr>
        </p:nvPicPr>
        <p:blipFill>
          <a:blip r:embed="rId3" cstate="print"/>
          <a:stretch>
            <a:fillRect/>
          </a:stretch>
        </p:blipFill>
        <p:spPr>
          <a:xfrm>
            <a:off x="457200" y="1447800"/>
            <a:ext cx="8229600" cy="2492969"/>
          </a:xfrm>
        </p:spPr>
      </p:pic>
      <p:pic>
        <p:nvPicPr>
          <p:cNvPr id="5" name="Picture 4" descr="2015-12-09 13_09_49-D__git_webpack-demos_demo21_dashboard.js (Express, webpack-demos, example-app) -.png"/>
          <p:cNvPicPr>
            <a:picLocks noChangeAspect="1"/>
          </p:cNvPicPr>
          <p:nvPr/>
        </p:nvPicPr>
        <p:blipFill>
          <a:blip r:embed="rId4" cstate="print"/>
          <a:stretch>
            <a:fillRect/>
          </a:stretch>
        </p:blipFill>
        <p:spPr>
          <a:xfrm>
            <a:off x="381000" y="4343400"/>
            <a:ext cx="6660458" cy="2034716"/>
          </a:xfrm>
          <a:prstGeom prst="rect">
            <a:avLst/>
          </a:prstGeom>
        </p:spPr>
      </p:pic>
      <p:sp>
        <p:nvSpPr>
          <p:cNvPr id="6" name="Rectangle 5"/>
          <p:cNvSpPr/>
          <p:nvPr/>
        </p:nvSpPr>
        <p:spPr>
          <a:xfrm>
            <a:off x="1371600" y="2209800"/>
            <a:ext cx="7239000" cy="533400"/>
          </a:xfrm>
          <a:prstGeom prst="rect">
            <a:avLst/>
          </a:prstGeom>
          <a:noFill/>
          <a:ln w="412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2819400"/>
            <a:ext cx="7239000" cy="304800"/>
          </a:xfrm>
          <a:prstGeom prst="rect">
            <a:avLst/>
          </a:prstGeom>
          <a:noFill/>
          <a:ln w="412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7"/>
                                        </p:tgtEl>
                                        <p:attrNameLst>
                                          <p:attrName>ppt_x</p:attrName>
                                        </p:attrNameLst>
                                      </p:cBhvr>
                                      <p:tavLst>
                                        <p:tav tm="0">
                                          <p:val>
                                            <p:strVal val="ppt_x"/>
                                          </p:val>
                                        </p:tav>
                                        <p:tav tm="100000">
                                          <p:val>
                                            <p:strVal val="ppt_x"/>
                                          </p:val>
                                        </p:tav>
                                      </p:tavLst>
                                    </p:anim>
                                    <p:anim calcmode="lin" valueType="num">
                                      <p:cBhvr additive="base">
                                        <p:cTn id="31" dur="500"/>
                                        <p:tgtEl>
                                          <p:spTgt spid="7"/>
                                        </p:tgtEl>
                                        <p:attrNameLst>
                                          <p:attrName>ppt_y</p:attrName>
                                        </p:attrNameLst>
                                      </p:cBhvr>
                                      <p:tavLst>
                                        <p:tav tm="0">
                                          <p:val>
                                            <p:strVal val="ppt_y"/>
                                          </p:val>
                                        </p:tav>
                                        <p:tav tm="100000">
                                          <p:val>
                                            <p:strVal val="1+ppt_h/2"/>
                                          </p:val>
                                        </p:tav>
                                      </p:tavLst>
                                    </p:anim>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5-12-09 11_42_15-D__git_webpack-demos_demo21_overview.js (Express, webpack-demos, example-app) - .png"/>
          <p:cNvPicPr>
            <a:picLocks noGrp="1" noChangeAspect="1"/>
          </p:cNvPicPr>
          <p:nvPr>
            <p:ph idx="1"/>
          </p:nvPr>
        </p:nvPicPr>
        <p:blipFill>
          <a:blip r:embed="rId2" cstate="print"/>
          <a:stretch>
            <a:fillRect/>
          </a:stretch>
        </p:blipFill>
        <p:spPr>
          <a:xfrm>
            <a:off x="533400" y="1600200"/>
            <a:ext cx="7529213" cy="2499577"/>
          </a:xfrm>
        </p:spPr>
      </p:pic>
      <p:pic>
        <p:nvPicPr>
          <p:cNvPr id="5" name="Picture 4" descr="2015-12-09 11_42_24-D__git_webpack-demos_demo21_party.js (Express, webpack-demos, example-app) - Sub.png"/>
          <p:cNvPicPr>
            <a:picLocks noChangeAspect="1"/>
          </p:cNvPicPr>
          <p:nvPr/>
        </p:nvPicPr>
        <p:blipFill>
          <a:blip r:embed="rId3" cstate="print"/>
          <a:stretch>
            <a:fillRect/>
          </a:stretch>
        </p:blipFill>
        <p:spPr>
          <a:xfrm>
            <a:off x="533400" y="4038600"/>
            <a:ext cx="7247248" cy="2476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en-US"/>
          </a:p>
        </p:txBody>
      </p:sp>
      <p:pic>
        <p:nvPicPr>
          <p:cNvPr id="18" name="Picture 17" descr="2015-12-09 13_13_06-D__git_webpack-demos_demo21_index.js (Express, webpack-demos, example-app) - Sub.png"/>
          <p:cNvPicPr>
            <a:picLocks noChangeAspect="1"/>
          </p:cNvPicPr>
          <p:nvPr/>
        </p:nvPicPr>
        <p:blipFill>
          <a:blip r:embed="rId3" cstate="print"/>
          <a:stretch>
            <a:fillRect/>
          </a:stretch>
        </p:blipFill>
        <p:spPr>
          <a:xfrm>
            <a:off x="152400" y="1447800"/>
            <a:ext cx="9144000" cy="4134294"/>
          </a:xfrm>
          <a:prstGeom prst="rect">
            <a:avLst/>
          </a:prstGeom>
        </p:spPr>
      </p:pic>
      <p:sp>
        <p:nvSpPr>
          <p:cNvPr id="19" name="Rectangle 18"/>
          <p:cNvSpPr/>
          <p:nvPr/>
        </p:nvSpPr>
        <p:spPr>
          <a:xfrm>
            <a:off x="381000" y="1676400"/>
            <a:ext cx="5029200" cy="609600"/>
          </a:xfrm>
          <a:prstGeom prst="rect">
            <a:avLst/>
          </a:prstGeom>
          <a:noFill/>
          <a:ln w="412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33400" y="2286000"/>
            <a:ext cx="8229600" cy="1447800"/>
          </a:xfrm>
          <a:prstGeom prst="rect">
            <a:avLst/>
          </a:prstGeom>
          <a:noFill/>
          <a:ln w="412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143000" y="2819400"/>
            <a:ext cx="1828800" cy="0"/>
          </a:xfrm>
          <a:prstGeom prst="line">
            <a:avLst/>
          </a:prstGeom>
          <a:ln w="317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09600" y="3886200"/>
            <a:ext cx="8229600" cy="1447800"/>
          </a:xfrm>
          <a:prstGeom prst="rect">
            <a:avLst/>
          </a:prstGeom>
          <a:noFill/>
          <a:ln w="412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1143000" y="4495800"/>
            <a:ext cx="1828800" cy="0"/>
          </a:xfrm>
          <a:prstGeom prst="line">
            <a:avLst/>
          </a:prstGeom>
          <a:ln w="317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19"/>
                                        </p:tgtEl>
                                        <p:attrNameLst>
                                          <p:attrName>ppt_x</p:attrName>
                                        </p:attrNameLst>
                                      </p:cBhvr>
                                      <p:tavLst>
                                        <p:tav tm="0">
                                          <p:val>
                                            <p:strVal val="ppt_x"/>
                                          </p:val>
                                        </p:tav>
                                        <p:tav tm="100000">
                                          <p:val>
                                            <p:strVal val="ppt_x"/>
                                          </p:val>
                                        </p:tav>
                                      </p:tavLst>
                                    </p:anim>
                                    <p:anim calcmode="lin" valueType="num">
                                      <p:cBhvr additive="base">
                                        <p:cTn id="19" dur="500"/>
                                        <p:tgtEl>
                                          <p:spTgt spid="19"/>
                                        </p:tgtEl>
                                        <p:attrNameLst>
                                          <p:attrName>ppt_y</p:attrName>
                                        </p:attrNameLst>
                                      </p:cBhvr>
                                      <p:tavLst>
                                        <p:tav tm="0">
                                          <p:val>
                                            <p:strVal val="ppt_y"/>
                                          </p:val>
                                        </p:tav>
                                        <p:tav tm="100000">
                                          <p:val>
                                            <p:strVal val="1+ppt_h/2"/>
                                          </p:val>
                                        </p:tav>
                                      </p:tavLst>
                                    </p:anim>
                                    <p:set>
                                      <p:cBhvr>
                                        <p:cTn id="20" dur="1" fill="hold">
                                          <p:stCondLst>
                                            <p:cond delay="499"/>
                                          </p:stCondLst>
                                        </p:cTn>
                                        <p:tgtEl>
                                          <p:spTgt spid="1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22"/>
                                        </p:tgtEl>
                                        <p:attrNameLst>
                                          <p:attrName>ppt_x</p:attrName>
                                        </p:attrNameLst>
                                      </p:cBhvr>
                                      <p:tavLst>
                                        <p:tav tm="0">
                                          <p:val>
                                            <p:strVal val="ppt_x"/>
                                          </p:val>
                                        </p:tav>
                                        <p:tav tm="100000">
                                          <p:val>
                                            <p:strVal val="ppt_x"/>
                                          </p:val>
                                        </p:tav>
                                      </p:tavLst>
                                    </p:anim>
                                    <p:anim calcmode="lin" valueType="num">
                                      <p:cBhvr additive="base">
                                        <p:cTn id="41" dur="500"/>
                                        <p:tgtEl>
                                          <p:spTgt spid="22"/>
                                        </p:tgtEl>
                                        <p:attrNameLst>
                                          <p:attrName>ppt_y</p:attrName>
                                        </p:attrNameLst>
                                      </p:cBhvr>
                                      <p:tavLst>
                                        <p:tav tm="0">
                                          <p:val>
                                            <p:strVal val="ppt_y"/>
                                          </p:val>
                                        </p:tav>
                                        <p:tav tm="100000">
                                          <p:val>
                                            <p:strVal val="1+ppt_h/2"/>
                                          </p:val>
                                        </p:tav>
                                      </p:tavLst>
                                    </p:anim>
                                    <p:set>
                                      <p:cBhvr>
                                        <p:cTn id="42" dur="1" fill="hold">
                                          <p:stCondLst>
                                            <p:cond delay="499"/>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a:t>
            </a:r>
            <a:endParaRPr lang="en-US" dirty="0"/>
          </a:p>
        </p:txBody>
      </p:sp>
      <p:pic>
        <p:nvPicPr>
          <p:cNvPr id="4" name="Content Placeholder 3" descr="2015-12-09 13_16_48-Administrator_ C__Windows_system32_cmd.exe - webpack-dev-server.png"/>
          <p:cNvPicPr>
            <a:picLocks noGrp="1" noChangeAspect="1"/>
          </p:cNvPicPr>
          <p:nvPr>
            <p:ph idx="1"/>
          </p:nvPr>
        </p:nvPicPr>
        <p:blipFill>
          <a:blip r:embed="rId2" cstate="print"/>
          <a:stretch>
            <a:fillRect/>
          </a:stretch>
        </p:blipFill>
        <p:spPr>
          <a:xfrm>
            <a:off x="838200" y="1600200"/>
            <a:ext cx="5075360" cy="1646063"/>
          </a:xfrm>
        </p:spPr>
      </p:pic>
      <p:sp>
        <p:nvSpPr>
          <p:cNvPr id="5" name="Rectangle 4"/>
          <p:cNvSpPr/>
          <p:nvPr/>
        </p:nvSpPr>
        <p:spPr>
          <a:xfrm>
            <a:off x="838200" y="2209800"/>
            <a:ext cx="4724400" cy="304800"/>
          </a:xfrm>
          <a:prstGeom prst="rect">
            <a:avLst/>
          </a:prstGeom>
          <a:noFill/>
          <a:ln w="349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2015-12-09 13_18_43-D__git_webpack-demos_demo21_bundle.js (Express, webpack-demos, example-app) - Su.png"/>
          <p:cNvPicPr>
            <a:picLocks noChangeAspect="1"/>
          </p:cNvPicPr>
          <p:nvPr/>
        </p:nvPicPr>
        <p:blipFill>
          <a:blip r:embed="rId3" cstate="print"/>
          <a:stretch>
            <a:fillRect/>
          </a:stretch>
        </p:blipFill>
        <p:spPr>
          <a:xfrm>
            <a:off x="457200" y="609600"/>
            <a:ext cx="8458934" cy="5677392"/>
          </a:xfrm>
          <a:prstGeom prst="rect">
            <a:avLst/>
          </a:prstGeom>
        </p:spPr>
      </p:pic>
      <p:sp>
        <p:nvSpPr>
          <p:cNvPr id="7" name="Rectangle 6"/>
          <p:cNvSpPr/>
          <p:nvPr/>
        </p:nvSpPr>
        <p:spPr>
          <a:xfrm>
            <a:off x="685800" y="2590800"/>
            <a:ext cx="4724400" cy="228600"/>
          </a:xfrm>
          <a:prstGeom prst="rect">
            <a:avLst/>
          </a:prstGeom>
          <a:noFill/>
          <a:ln w="349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000" y="2819400"/>
            <a:ext cx="4724400" cy="228600"/>
          </a:xfrm>
          <a:prstGeom prst="rect">
            <a:avLst/>
          </a:prstGeom>
          <a:noFill/>
          <a:ln w="349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2015-12-09 13_20_49-D__git_webpack-demos_demo21_1.bundle.js (Express, webpack-demos, example-app) - .png"/>
          <p:cNvPicPr>
            <a:picLocks noChangeAspect="1"/>
          </p:cNvPicPr>
          <p:nvPr/>
        </p:nvPicPr>
        <p:blipFill>
          <a:blip r:embed="rId4" cstate="print"/>
          <a:stretch>
            <a:fillRect/>
          </a:stretch>
        </p:blipFill>
        <p:spPr>
          <a:xfrm>
            <a:off x="2209800" y="2133600"/>
            <a:ext cx="6530906" cy="3200678"/>
          </a:xfrm>
          <a:prstGeom prst="rect">
            <a:avLst/>
          </a:prstGeom>
        </p:spPr>
      </p:pic>
      <p:pic>
        <p:nvPicPr>
          <p:cNvPr id="10" name="Picture 9" descr="2015-12-09 13_27_30-D__git_webpack-demos_demo21_2.bundle.js (Express, webpack-demos, example-app) - .png"/>
          <p:cNvPicPr>
            <a:picLocks noChangeAspect="1"/>
          </p:cNvPicPr>
          <p:nvPr/>
        </p:nvPicPr>
        <p:blipFill>
          <a:blip r:embed="rId5" cstate="print"/>
          <a:stretch>
            <a:fillRect/>
          </a:stretch>
        </p:blipFill>
        <p:spPr>
          <a:xfrm>
            <a:off x="1462770" y="1657196"/>
            <a:ext cx="6218459" cy="35436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7"/>
                                        </p:tgtEl>
                                        <p:attrNameLst>
                                          <p:attrName>ppt_x</p:attrName>
                                        </p:attrNameLst>
                                      </p:cBhvr>
                                      <p:tavLst>
                                        <p:tav tm="0">
                                          <p:val>
                                            <p:strVal val="ppt_x"/>
                                          </p:val>
                                        </p:tav>
                                        <p:tav tm="100000">
                                          <p:val>
                                            <p:strVal val="ppt_x"/>
                                          </p:val>
                                        </p:tav>
                                      </p:tavLst>
                                    </p:anim>
                                    <p:anim calcmode="lin" valueType="num">
                                      <p:cBhvr additive="base">
                                        <p:cTn id="49" dur="500"/>
                                        <p:tgtEl>
                                          <p:spTgt spid="7"/>
                                        </p:tgtEl>
                                        <p:attrNameLst>
                                          <p:attrName>ppt_y</p:attrName>
                                        </p:attrNameLst>
                                      </p:cBhvr>
                                      <p:tavLst>
                                        <p:tav tm="0">
                                          <p:val>
                                            <p:strVal val="ppt_y"/>
                                          </p:val>
                                        </p:tav>
                                        <p:tav tm="100000">
                                          <p:val>
                                            <p:strVal val="1+ppt_h/2"/>
                                          </p:val>
                                        </p:tav>
                                      </p:tavLst>
                                    </p:anim>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altLang="zh-CN" dirty="0" smtClean="0"/>
              <a:t>Demo </a:t>
            </a:r>
            <a:r>
              <a:rPr lang="zh-CN" altLang="en-US" dirty="0" smtClean="0"/>
              <a:t>执行结果</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Splitting</a:t>
            </a:r>
            <a:endParaRPr lang="en-US" dirty="0"/>
          </a:p>
        </p:txBody>
      </p:sp>
      <p:sp>
        <p:nvSpPr>
          <p:cNvPr id="3" name="Content Placeholder 2"/>
          <p:cNvSpPr>
            <a:spLocks noGrp="1"/>
          </p:cNvSpPr>
          <p:nvPr>
            <p:ph idx="1"/>
          </p:nvPr>
        </p:nvSpPr>
        <p:spPr/>
        <p:txBody>
          <a:bodyPr/>
          <a:lstStyle/>
          <a:p>
            <a:r>
              <a:rPr lang="en-US" altLang="zh-CN" dirty="0" smtClean="0"/>
              <a:t>Code Splitting </a:t>
            </a:r>
          </a:p>
          <a:p>
            <a:pPr lvl="1"/>
            <a:r>
              <a:rPr lang="en-US" altLang="zh-CN" dirty="0" smtClean="0"/>
              <a:t>Separate different module into different </a:t>
            </a:r>
            <a:r>
              <a:rPr lang="en-US" altLang="zh-CN" b="1" dirty="0" smtClean="0">
                <a:solidFill>
                  <a:schemeClr val="accent6">
                    <a:lumMod val="75000"/>
                  </a:schemeClr>
                </a:solidFill>
              </a:rPr>
              <a:t>chunks</a:t>
            </a:r>
          </a:p>
          <a:p>
            <a:r>
              <a:rPr lang="en-US" altLang="zh-CN" dirty="0" smtClean="0"/>
              <a:t>Why?</a:t>
            </a:r>
          </a:p>
          <a:p>
            <a:pPr>
              <a:buNone/>
            </a:pPr>
            <a:r>
              <a:rPr lang="en-US" altLang="zh-CN" dirty="0" smtClean="0"/>
              <a:t>Two extremes on how to transfer modules:</a:t>
            </a:r>
          </a:p>
          <a:p>
            <a:pPr lvl="1"/>
            <a:r>
              <a:rPr lang="en-US" altLang="zh-CN" dirty="0" smtClean="0"/>
              <a:t>1 request per module</a:t>
            </a:r>
          </a:p>
          <a:p>
            <a:pPr lvl="1"/>
            <a:r>
              <a:rPr lang="en-US" altLang="zh-CN" dirty="0" smtClean="0"/>
              <a:t>all modules in one request</a:t>
            </a:r>
          </a:p>
          <a:p>
            <a:r>
              <a:rPr lang="en-US" altLang="zh-CN" dirty="0" smtClean="0"/>
              <a:t>Chunk </a:t>
            </a:r>
            <a:r>
              <a:rPr lang="zh-CN" altLang="en-US" dirty="0" smtClean="0"/>
              <a:t>是</a:t>
            </a:r>
            <a:r>
              <a:rPr lang="zh-CN" altLang="en-US" b="1" dirty="0" smtClean="0">
                <a:solidFill>
                  <a:schemeClr val="accent6">
                    <a:lumMod val="75000"/>
                  </a:schemeClr>
                </a:solidFill>
              </a:rPr>
              <a:t>折中</a:t>
            </a:r>
            <a:r>
              <a:rPr lang="zh-CN" altLang="en-US" dirty="0" smtClean="0"/>
              <a:t>的办法，由开发人员去定义</a:t>
            </a:r>
            <a:r>
              <a:rPr lang="en-US" altLang="zh-CN" dirty="0" smtClean="0"/>
              <a:t>Split Point</a:t>
            </a:r>
          </a:p>
          <a:p>
            <a:pPr lvl="1">
              <a:buNone/>
            </a:pPr>
            <a:endParaRPr lang="en-US" altLang="zh-CN" dirty="0" smtClean="0"/>
          </a:p>
          <a:p>
            <a:endParaRPr lang="en-US" altLang="zh-CN" dirty="0" smtClean="0"/>
          </a:p>
          <a:p>
            <a:pPr>
              <a:buNone/>
            </a:pPr>
            <a:endParaRPr lang="en-US" dirty="0"/>
          </a:p>
        </p:txBody>
      </p:sp>
      <p:pic>
        <p:nvPicPr>
          <p:cNvPr id="5" name="Picture 4" descr="2015-12-09 13_16_48-Administrator_ C__Windows_system32_cmd.exe - webpack-dev-server.png"/>
          <p:cNvPicPr>
            <a:picLocks noChangeAspect="1"/>
          </p:cNvPicPr>
          <p:nvPr/>
        </p:nvPicPr>
        <p:blipFill>
          <a:blip r:embed="rId2" cstate="print"/>
          <a:stretch>
            <a:fillRect/>
          </a:stretch>
        </p:blipFill>
        <p:spPr>
          <a:xfrm>
            <a:off x="1066800" y="2286000"/>
            <a:ext cx="5075360" cy="16460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简介</a:t>
            </a:r>
            <a:endParaRPr lang="en-US" dirty="0"/>
          </a:p>
        </p:txBody>
      </p:sp>
      <p:pic>
        <p:nvPicPr>
          <p:cNvPr id="4" name="Content Placeholder 3" descr="2015-12-04 16_23_29-webpack module bundler.png"/>
          <p:cNvPicPr>
            <a:picLocks noGrp="1" noChangeAspect="1"/>
          </p:cNvPicPr>
          <p:nvPr>
            <p:ph idx="1"/>
          </p:nvPr>
        </p:nvPicPr>
        <p:blipFill>
          <a:blip r:embed="rId2" cstate="print"/>
          <a:stretch>
            <a:fillRect/>
          </a:stretch>
        </p:blipFill>
        <p:spPr>
          <a:xfrm>
            <a:off x="457200" y="1895133"/>
            <a:ext cx="8229600" cy="3936097"/>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Splitting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Entry Chunk</a:t>
            </a:r>
          </a:p>
          <a:p>
            <a:pPr lvl="1"/>
            <a:r>
              <a:rPr lang="en-US" dirty="0" smtClean="0"/>
              <a:t>An entry chunk contains the runtime plus a bunch of modules,</a:t>
            </a:r>
            <a:r>
              <a:rPr lang="zh-CN" altLang="en-US" dirty="0" smtClean="0"/>
              <a:t>含有</a:t>
            </a:r>
            <a:r>
              <a:rPr lang="en-US" altLang="zh-CN" dirty="0" smtClean="0"/>
              <a:t>0 module</a:t>
            </a:r>
            <a:r>
              <a:rPr lang="zh-CN" altLang="en-US" dirty="0" smtClean="0"/>
              <a:t>的</a:t>
            </a:r>
            <a:r>
              <a:rPr lang="en-US" altLang="zh-CN" dirty="0" smtClean="0"/>
              <a:t>chunk</a:t>
            </a:r>
            <a:endParaRPr lang="en-US" dirty="0" smtClean="0"/>
          </a:p>
          <a:p>
            <a:r>
              <a:rPr lang="en-US" dirty="0" smtClean="0"/>
              <a:t>Normal Chunk</a:t>
            </a:r>
          </a:p>
          <a:p>
            <a:pPr lvl="1"/>
            <a:r>
              <a:rPr lang="en-US" dirty="0" smtClean="0"/>
              <a:t>A normal chunk contains no runtime.</a:t>
            </a:r>
          </a:p>
          <a:p>
            <a:r>
              <a:rPr lang="en-US" dirty="0" smtClean="0"/>
              <a:t>Initial Chunk</a:t>
            </a:r>
          </a:p>
          <a:p>
            <a:pPr lvl="1"/>
            <a:r>
              <a:rPr lang="en-US" dirty="0" smtClean="0"/>
              <a:t>An initial chunk is a normal chunk. The only difference is that optimization treats it as more important because it counts toward the initial loading time (like entry chunks). That chunk type can occur in combination with the </a:t>
            </a:r>
            <a:r>
              <a:rPr lang="en-US" dirty="0" err="1" smtClean="0"/>
              <a:t>CommonsChunkPlugin</a:t>
            </a:r>
            <a:r>
              <a:rPr lang="en-US" dirty="0" smtClean="0"/>
              <a:t>.</a:t>
            </a:r>
          </a:p>
          <a:p>
            <a:pPr>
              <a:buNone/>
            </a:pPr>
            <a:endParaRPr lang="en-US" dirty="0"/>
          </a:p>
        </p:txBody>
      </p:sp>
      <p:pic>
        <p:nvPicPr>
          <p:cNvPr id="13" name="Picture 12" descr="2015-12-09 14_40_48-D__git_webpack-demos_demo21_bundle.js (Express, webpack-demos, example-app) - Su.png"/>
          <p:cNvPicPr>
            <a:picLocks noChangeAspect="1"/>
          </p:cNvPicPr>
          <p:nvPr/>
        </p:nvPicPr>
        <p:blipFill>
          <a:blip r:embed="rId2" cstate="print"/>
          <a:stretch>
            <a:fillRect/>
          </a:stretch>
        </p:blipFill>
        <p:spPr>
          <a:xfrm>
            <a:off x="1066800" y="609600"/>
            <a:ext cx="7087215" cy="55402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Multiple entry chunk  + Common Chunk</a:t>
            </a:r>
            <a:endParaRPr lang="en-US" dirty="0"/>
          </a:p>
        </p:txBody>
      </p:sp>
      <p:pic>
        <p:nvPicPr>
          <p:cNvPr id="4" name="Picture 3" descr="2015-12-09 14_19_41-D__git_webpack-demos_demo22_index.html • (Express, webpack-demos, example-app) -.png"/>
          <p:cNvPicPr>
            <a:picLocks noChangeAspect="1"/>
          </p:cNvPicPr>
          <p:nvPr/>
        </p:nvPicPr>
        <p:blipFill>
          <a:blip r:embed="rId3" cstate="print"/>
          <a:stretch>
            <a:fillRect/>
          </a:stretch>
        </p:blipFill>
        <p:spPr>
          <a:xfrm>
            <a:off x="304033" y="2895600"/>
            <a:ext cx="8839967" cy="2956816"/>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5-12-09 14_20_47-D__git_webpack-demos_demo22_common.js (Express, webpack-demos, example-app) - Su.png"/>
          <p:cNvPicPr>
            <a:picLocks noGrp="1" noChangeAspect="1"/>
          </p:cNvPicPr>
          <p:nvPr>
            <p:ph idx="1"/>
          </p:nvPr>
        </p:nvPicPr>
        <p:blipFill>
          <a:blip r:embed="rId2" cstate="print"/>
          <a:stretch>
            <a:fillRect/>
          </a:stretch>
        </p:blipFill>
        <p:spPr>
          <a:xfrm>
            <a:off x="381000" y="1447800"/>
            <a:ext cx="8229600" cy="2242397"/>
          </a:xfrm>
        </p:spPr>
      </p:pic>
      <p:pic>
        <p:nvPicPr>
          <p:cNvPr id="5" name="Picture 4" descr="2015-12-09 14_20_56-D__git_webpack-demos_demo22_overview.js (Express, webpack-demos, example-app) - .png"/>
          <p:cNvPicPr>
            <a:picLocks noChangeAspect="1"/>
          </p:cNvPicPr>
          <p:nvPr/>
        </p:nvPicPr>
        <p:blipFill>
          <a:blip r:embed="rId3" cstate="print"/>
          <a:stretch>
            <a:fillRect/>
          </a:stretch>
        </p:blipFill>
        <p:spPr>
          <a:xfrm>
            <a:off x="533400" y="3429000"/>
            <a:ext cx="7163421" cy="1630821"/>
          </a:xfrm>
          <a:prstGeom prst="rect">
            <a:avLst/>
          </a:prstGeom>
        </p:spPr>
      </p:pic>
      <p:pic>
        <p:nvPicPr>
          <p:cNvPr id="6" name="Picture 5" descr="2015-12-09 14_21_04-D__git_webpack-demos_demo22_party.js (Express, webpack-demos, example-app) - Sub.png"/>
          <p:cNvPicPr>
            <a:picLocks noChangeAspect="1"/>
          </p:cNvPicPr>
          <p:nvPr/>
        </p:nvPicPr>
        <p:blipFill>
          <a:blip r:embed="rId4" cstate="print"/>
          <a:stretch>
            <a:fillRect/>
          </a:stretch>
        </p:blipFill>
        <p:spPr>
          <a:xfrm>
            <a:off x="533400" y="4800600"/>
            <a:ext cx="8298900" cy="1966131"/>
          </a:xfrm>
          <a:prstGeom prst="rect">
            <a:avLst/>
          </a:prstGeom>
        </p:spPr>
      </p:pic>
      <p:sp>
        <p:nvSpPr>
          <p:cNvPr id="7" name="Rectangle 6"/>
          <p:cNvSpPr/>
          <p:nvPr/>
        </p:nvSpPr>
        <p:spPr>
          <a:xfrm>
            <a:off x="609600" y="3657600"/>
            <a:ext cx="5105400" cy="762000"/>
          </a:xfrm>
          <a:prstGeom prst="rect">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5029200"/>
            <a:ext cx="5105400" cy="762000"/>
          </a:xfrm>
          <a:prstGeom prst="rect">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descr="2015-12-09 14_24_52-D__git_webpack-demos_demo22_webpack.config.js (Express, webpack-demos, example-a.png"/>
          <p:cNvPicPr>
            <a:picLocks noChangeAspect="1"/>
          </p:cNvPicPr>
          <p:nvPr/>
        </p:nvPicPr>
        <p:blipFill>
          <a:blip r:embed="rId2" cstate="print"/>
          <a:stretch>
            <a:fillRect/>
          </a:stretch>
        </p:blipFill>
        <p:spPr>
          <a:xfrm>
            <a:off x="0" y="1447800"/>
            <a:ext cx="9144000" cy="3200400"/>
          </a:xfrm>
          <a:prstGeom prst="rect">
            <a:avLst/>
          </a:prstGeom>
        </p:spPr>
      </p:pic>
      <p:sp>
        <p:nvSpPr>
          <p:cNvPr id="6" name="Rectangle 5"/>
          <p:cNvSpPr/>
          <p:nvPr/>
        </p:nvSpPr>
        <p:spPr>
          <a:xfrm>
            <a:off x="0" y="1524000"/>
            <a:ext cx="5105400" cy="304800"/>
          </a:xfrm>
          <a:prstGeom prst="rect">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57400"/>
            <a:ext cx="5105400" cy="914400"/>
          </a:xfrm>
          <a:prstGeom prst="rect">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2971800"/>
            <a:ext cx="5105400" cy="838200"/>
          </a:xfrm>
          <a:prstGeom prst="rect">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3810000"/>
            <a:ext cx="8763000" cy="304800"/>
          </a:xfrm>
          <a:prstGeom prst="rect">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p:cNvSpPr>
            <a:spLocks noGrp="1"/>
          </p:cNvSpPr>
          <p:nvPr>
            <p:ph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5-12-09 14_21_37-Administrator_ C__Windows_system32_cmd.exe - webpack-dev-server.png"/>
          <p:cNvPicPr>
            <a:picLocks noGrp="1" noChangeAspect="1"/>
          </p:cNvPicPr>
          <p:nvPr>
            <p:ph idx="1"/>
          </p:nvPr>
        </p:nvPicPr>
        <p:blipFill>
          <a:blip r:embed="rId2" cstate="print"/>
          <a:stretch>
            <a:fillRect/>
          </a:stretch>
        </p:blipFill>
        <p:spPr>
          <a:xfrm>
            <a:off x="381000" y="1524000"/>
            <a:ext cx="6462320" cy="1447926"/>
          </a:xfrm>
        </p:spPr>
      </p:pic>
      <p:pic>
        <p:nvPicPr>
          <p:cNvPr id="5" name="Picture 4" descr="2015-12-09 14_29_11-D__git_webpack-demos_demo22_common.bundle.js (Express, webpack-demos, example-ap.png"/>
          <p:cNvPicPr>
            <a:picLocks noChangeAspect="1"/>
          </p:cNvPicPr>
          <p:nvPr/>
        </p:nvPicPr>
        <p:blipFill>
          <a:blip r:embed="rId3" cstate="print"/>
          <a:stretch>
            <a:fillRect/>
          </a:stretch>
        </p:blipFill>
        <p:spPr>
          <a:xfrm>
            <a:off x="304800" y="3200400"/>
            <a:ext cx="6706182" cy="3391194"/>
          </a:xfrm>
          <a:prstGeom prst="rect">
            <a:avLst/>
          </a:prstGeom>
        </p:spPr>
      </p:pic>
      <p:pic>
        <p:nvPicPr>
          <p:cNvPr id="6" name="Picture 5" descr="2015-12-09 14_30_12-D__git_webpack-demos_demo22_overview.bundle.js (Express, webpack-demos, example-.png"/>
          <p:cNvPicPr>
            <a:picLocks noChangeAspect="1"/>
          </p:cNvPicPr>
          <p:nvPr/>
        </p:nvPicPr>
        <p:blipFill>
          <a:blip r:embed="rId4" cstate="print"/>
          <a:stretch>
            <a:fillRect/>
          </a:stretch>
        </p:blipFill>
        <p:spPr>
          <a:xfrm>
            <a:off x="838200" y="3276600"/>
            <a:ext cx="6340390" cy="2385267"/>
          </a:xfrm>
          <a:prstGeom prst="rect">
            <a:avLst/>
          </a:prstGeom>
        </p:spPr>
      </p:pic>
      <p:pic>
        <p:nvPicPr>
          <p:cNvPr id="7" name="Picture 6" descr="2015-12-09 14_31_21-D__git_webpack-demos_demo22_party.bundle.js (Express, webpack-demos, example-app.png"/>
          <p:cNvPicPr>
            <a:picLocks noChangeAspect="1"/>
          </p:cNvPicPr>
          <p:nvPr/>
        </p:nvPicPr>
        <p:blipFill>
          <a:blip r:embed="rId5" cstate="print"/>
          <a:stretch>
            <a:fillRect/>
          </a:stretch>
        </p:blipFill>
        <p:spPr>
          <a:xfrm>
            <a:off x="1447800" y="3657600"/>
            <a:ext cx="7186283" cy="25071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5-12-09 14_32_24-Mozilla Firefox.png"/>
          <p:cNvPicPr>
            <a:picLocks noGrp="1" noChangeAspect="1"/>
          </p:cNvPicPr>
          <p:nvPr>
            <p:ph idx="1"/>
          </p:nvPr>
        </p:nvPicPr>
        <p:blipFill>
          <a:blip r:embed="rId2" cstate="print"/>
          <a:stretch>
            <a:fillRect/>
          </a:stretch>
        </p:blipFill>
        <p:spPr>
          <a:xfrm>
            <a:off x="1253202" y="2018981"/>
            <a:ext cx="6637596" cy="3688400"/>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pic>
        <p:nvPicPr>
          <p:cNvPr id="4" name="Content Placeholder 3" descr="235097-130530210K474.jpg"/>
          <p:cNvPicPr>
            <a:picLocks noGrp="1" noChangeAspect="1"/>
          </p:cNvPicPr>
          <p:nvPr>
            <p:ph idx="1"/>
          </p:nvPr>
        </p:nvPicPr>
        <p:blipFill>
          <a:blip r:embed="rId2" cstate="print"/>
          <a:stretch>
            <a:fillRect/>
          </a:stretch>
        </p:blipFill>
        <p:spPr>
          <a:xfrm>
            <a:off x="381000" y="1295400"/>
            <a:ext cx="3124200" cy="3352800"/>
          </a:xfrm>
        </p:spPr>
      </p:pic>
      <p:sp>
        <p:nvSpPr>
          <p:cNvPr id="5" name="TextBox 4"/>
          <p:cNvSpPr txBox="1"/>
          <p:nvPr/>
        </p:nvSpPr>
        <p:spPr>
          <a:xfrm>
            <a:off x="3352800" y="1828800"/>
            <a:ext cx="4648200" cy="646331"/>
          </a:xfrm>
          <a:prstGeom prst="rect">
            <a:avLst/>
          </a:prstGeom>
          <a:noFill/>
        </p:spPr>
        <p:txBody>
          <a:bodyPr wrap="square" rtlCol="0">
            <a:spAutoFit/>
          </a:bodyPr>
          <a:lstStyle/>
          <a:p>
            <a:r>
              <a:rPr lang="zh-CN" altLang="en-US" dirty="0" smtClean="0"/>
              <a:t>如何用</a:t>
            </a:r>
            <a:r>
              <a:rPr lang="en-US" altLang="zh-CN" dirty="0" smtClean="0"/>
              <a:t>link</a:t>
            </a:r>
            <a:r>
              <a:rPr lang="zh-CN" altLang="en-US" dirty="0" smtClean="0"/>
              <a:t>的方式引用</a:t>
            </a:r>
            <a:r>
              <a:rPr lang="en-US" altLang="zh-CN" dirty="0" err="1" smtClean="0"/>
              <a:t>css</a:t>
            </a:r>
            <a:r>
              <a:rPr lang="zh-CN" altLang="en-US" dirty="0" smtClean="0"/>
              <a:t>文件？</a:t>
            </a:r>
            <a:endParaRPr lang="en-US" altLang="zh-CN" dirty="0" smtClean="0"/>
          </a:p>
          <a:p>
            <a:r>
              <a:rPr lang="en-US" dirty="0" smtClean="0"/>
              <a:t>&lt;link </a:t>
            </a:r>
            <a:r>
              <a:rPr lang="en-US" dirty="0" err="1" smtClean="0"/>
              <a:t>rel</a:t>
            </a:r>
            <a:r>
              <a:rPr lang="en-US" dirty="0" smtClean="0"/>
              <a:t>=“</a:t>
            </a:r>
            <a:r>
              <a:rPr lang="en-US" dirty="0" err="1" smtClean="0"/>
              <a:t>stylesheet</a:t>
            </a:r>
            <a:r>
              <a:rPr lang="en-US" dirty="0" smtClean="0"/>
              <a:t>” </a:t>
            </a:r>
            <a:r>
              <a:rPr lang="en-US" dirty="0" err="1" smtClean="0"/>
              <a:t>href</a:t>
            </a:r>
            <a:r>
              <a:rPr lang="en-US" altLang="zh-CN" dirty="0" smtClean="0"/>
              <a:t>=‘app.css’</a:t>
            </a:r>
            <a:r>
              <a:rPr lang="en-US" dirty="0" smtClean="0"/>
              <a:t>/&gt;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smtClean="0"/>
              <a:t>SEPARATE CSS BUNDLE</a:t>
            </a:r>
            <a:endParaRPr lang="en-US" dirty="0"/>
          </a:p>
        </p:txBody>
      </p:sp>
      <p:sp>
        <p:nvSpPr>
          <p:cNvPr id="3" name="Content Placeholder 2"/>
          <p:cNvSpPr>
            <a:spLocks noGrp="1"/>
          </p:cNvSpPr>
          <p:nvPr>
            <p:ph idx="1"/>
          </p:nvPr>
        </p:nvSpPr>
        <p:spPr/>
        <p:txBody>
          <a:bodyPr/>
          <a:lstStyle/>
          <a:p>
            <a:pPr>
              <a:buNone/>
            </a:pPr>
            <a:r>
              <a:rPr lang="en-US" dirty="0" smtClean="0"/>
              <a:t>With Code Splitting we can use two different modes:</a:t>
            </a:r>
          </a:p>
          <a:p>
            <a:r>
              <a:rPr lang="en-US" dirty="0" smtClean="0"/>
              <a:t>Create one CSS file per initial chunk and embed CSS into additional chunks. (recommended)</a:t>
            </a:r>
          </a:p>
          <a:p>
            <a:r>
              <a:rPr lang="en-US" dirty="0" smtClean="0"/>
              <a:t>Create one CSS file per initial chunk which also contains styles from additional chunks.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SEPARATE CSS BUNDLE</a:t>
            </a:r>
            <a:endParaRPr lang="en-US" dirty="0"/>
          </a:p>
        </p:txBody>
      </p:sp>
      <p:sp>
        <p:nvSpPr>
          <p:cNvPr id="3" name="Content Placeholder 2"/>
          <p:cNvSpPr>
            <a:spLocks noGrp="1"/>
          </p:cNvSpPr>
          <p:nvPr>
            <p:ph idx="1"/>
          </p:nvPr>
        </p:nvSpPr>
        <p:spPr>
          <a:xfrm>
            <a:off x="457200" y="1600201"/>
            <a:ext cx="8229600" cy="914400"/>
          </a:xfrm>
        </p:spPr>
        <p:txBody>
          <a:bodyPr>
            <a:normAutofit/>
          </a:bodyPr>
          <a:lstStyle/>
          <a:p>
            <a:pPr>
              <a:buNone/>
            </a:pPr>
            <a:r>
              <a:rPr lang="en-US" altLang="zh-CN" dirty="0" smtClean="0">
                <a:solidFill>
                  <a:schemeClr val="accent6">
                    <a:lumMod val="75000"/>
                  </a:schemeClr>
                </a:solidFill>
              </a:rPr>
              <a:t>extract-text-</a:t>
            </a:r>
            <a:r>
              <a:rPr lang="en-US" altLang="zh-CN" dirty="0" err="1" smtClean="0">
                <a:solidFill>
                  <a:schemeClr val="accent6">
                    <a:lumMod val="75000"/>
                  </a:schemeClr>
                </a:solidFill>
              </a:rPr>
              <a:t>webpack</a:t>
            </a:r>
            <a:r>
              <a:rPr lang="en-US" altLang="zh-CN" dirty="0" smtClean="0">
                <a:solidFill>
                  <a:schemeClr val="accent6">
                    <a:lumMod val="75000"/>
                  </a:schemeClr>
                </a:solidFill>
              </a:rPr>
              <a:t>-</a:t>
            </a:r>
            <a:r>
              <a:rPr lang="en-US" altLang="zh-CN" dirty="0" err="1" smtClean="0">
                <a:solidFill>
                  <a:schemeClr val="accent6">
                    <a:lumMod val="75000"/>
                  </a:schemeClr>
                </a:solidFill>
              </a:rPr>
              <a:t>plugin</a:t>
            </a:r>
            <a:endParaRPr lang="en-US" altLang="zh-CN" dirty="0" smtClean="0">
              <a:solidFill>
                <a:schemeClr val="accent6">
                  <a:lumMod val="75000"/>
                </a:schemeClr>
              </a:solidFill>
            </a:endParaRPr>
          </a:p>
        </p:txBody>
      </p:sp>
      <p:pic>
        <p:nvPicPr>
          <p:cNvPr id="4" name="Picture 3" descr="2015-12-07 09_59_10-D__git_webpack-demos_demo04_index.html • (Express, webpack-demos) - Sublime Text.png"/>
          <p:cNvPicPr>
            <a:picLocks noChangeAspect="1"/>
          </p:cNvPicPr>
          <p:nvPr/>
        </p:nvPicPr>
        <p:blipFill>
          <a:blip r:embed="rId2" cstate="print"/>
          <a:stretch>
            <a:fillRect/>
          </a:stretch>
        </p:blipFill>
        <p:spPr>
          <a:xfrm>
            <a:off x="457200" y="2590800"/>
            <a:ext cx="7925487" cy="891617"/>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a:t>
            </a:r>
            <a:endParaRPr lang="en-US" dirty="0"/>
          </a:p>
        </p:txBody>
      </p:sp>
      <p:pic>
        <p:nvPicPr>
          <p:cNvPr id="7" name="Picture 6" descr="2015-12-09 15_19_43-D__git_webpack-demos_demo23_index.html (Express, webpack-demos, example-app) - S.png"/>
          <p:cNvPicPr>
            <a:picLocks noChangeAspect="1"/>
          </p:cNvPicPr>
          <p:nvPr/>
        </p:nvPicPr>
        <p:blipFill>
          <a:blip r:embed="rId3" cstate="print"/>
          <a:stretch>
            <a:fillRect/>
          </a:stretch>
        </p:blipFill>
        <p:spPr>
          <a:xfrm>
            <a:off x="685800" y="1447800"/>
            <a:ext cx="6889077" cy="262912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始</a:t>
            </a:r>
            <a:r>
              <a:rPr lang="zh-CN" altLang="en-US" dirty="0" smtClean="0"/>
              <a:t>于</a:t>
            </a:r>
            <a:r>
              <a:rPr lang="en-US" altLang="zh-CN" dirty="0" smtClean="0"/>
              <a:t>Hello World</a:t>
            </a:r>
            <a:endParaRPr lang="en-US" dirty="0"/>
          </a:p>
        </p:txBody>
      </p:sp>
      <p:sp>
        <p:nvSpPr>
          <p:cNvPr id="3" name="Content Placeholder 2"/>
          <p:cNvSpPr>
            <a:spLocks noGrp="1"/>
          </p:cNvSpPr>
          <p:nvPr>
            <p:ph idx="1"/>
          </p:nvPr>
        </p:nvSpPr>
        <p:spPr>
          <a:xfrm>
            <a:off x="457200" y="1600201"/>
            <a:ext cx="8229600" cy="761999"/>
          </a:xfrm>
        </p:spPr>
        <p:txBody>
          <a:bodyPr/>
          <a:lstStyle/>
          <a:p>
            <a:r>
              <a:rPr lang="en-US" altLang="zh-CN" dirty="0" smtClean="0"/>
              <a:t>Main.js</a:t>
            </a:r>
            <a:endParaRPr lang="en-US" dirty="0"/>
          </a:p>
        </p:txBody>
      </p:sp>
      <p:pic>
        <p:nvPicPr>
          <p:cNvPr id="4" name="Picture 3" descr="2015-12-04 16_27_16-_new  6 - Notepad++.png"/>
          <p:cNvPicPr>
            <a:picLocks noChangeAspect="1"/>
          </p:cNvPicPr>
          <p:nvPr/>
        </p:nvPicPr>
        <p:blipFill>
          <a:blip r:embed="rId3" cstate="print"/>
          <a:stretch>
            <a:fillRect/>
          </a:stretch>
        </p:blipFill>
        <p:spPr>
          <a:xfrm>
            <a:off x="762000" y="2362200"/>
            <a:ext cx="6614734" cy="411516"/>
          </a:xfrm>
          <a:prstGeom prst="rect">
            <a:avLst/>
          </a:prstGeom>
        </p:spPr>
      </p:pic>
      <p:sp>
        <p:nvSpPr>
          <p:cNvPr id="5" name="TextBox 4"/>
          <p:cNvSpPr txBox="1"/>
          <p:nvPr/>
        </p:nvSpPr>
        <p:spPr>
          <a:xfrm>
            <a:off x="533400" y="3048000"/>
            <a:ext cx="7467600" cy="584775"/>
          </a:xfrm>
          <a:prstGeom prst="rect">
            <a:avLst/>
          </a:prstGeom>
          <a:noFill/>
        </p:spPr>
        <p:txBody>
          <a:bodyPr wrap="square" rtlCol="0">
            <a:spAutoFit/>
          </a:bodyPr>
          <a:lstStyle/>
          <a:p>
            <a:pPr>
              <a:buFont typeface="Arial" pitchFamily="34" charset="0"/>
              <a:buChar char="•"/>
            </a:pPr>
            <a:r>
              <a:rPr lang="en-US" sz="3200" dirty="0" smtClean="0"/>
              <a:t>  Index.html</a:t>
            </a:r>
            <a:endParaRPr lang="en-US" sz="3200" dirty="0"/>
          </a:p>
        </p:txBody>
      </p:sp>
      <p:pic>
        <p:nvPicPr>
          <p:cNvPr id="7" name="Picture 6" descr="2015-12-04 16_29_29-_new  6 - Notepad++.png"/>
          <p:cNvPicPr>
            <a:picLocks noChangeAspect="1"/>
          </p:cNvPicPr>
          <p:nvPr/>
        </p:nvPicPr>
        <p:blipFill>
          <a:blip r:embed="rId4" cstate="print"/>
          <a:stretch>
            <a:fillRect/>
          </a:stretch>
        </p:blipFill>
        <p:spPr>
          <a:xfrm>
            <a:off x="0" y="3657600"/>
            <a:ext cx="9144000" cy="1882386"/>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7" name="Picture 6" descr="2015-12-09 15_19_53-D__git_webpack-demos_demo23_index.js (Express, webpack-demos, example-app) - Sub.png"/>
          <p:cNvPicPr>
            <a:picLocks noChangeAspect="1"/>
          </p:cNvPicPr>
          <p:nvPr/>
        </p:nvPicPr>
        <p:blipFill>
          <a:blip r:embed="rId2" cstate="print"/>
          <a:stretch>
            <a:fillRect/>
          </a:stretch>
        </p:blipFill>
        <p:spPr>
          <a:xfrm>
            <a:off x="609600" y="1371600"/>
            <a:ext cx="5357325" cy="1577477"/>
          </a:xfrm>
          <a:prstGeom prst="rect">
            <a:avLst/>
          </a:prstGeom>
        </p:spPr>
      </p:pic>
      <p:pic>
        <p:nvPicPr>
          <p:cNvPr id="8" name="Picture 7" descr="2015-12-09 15_20_00-D__git_webpack-demos_demo23_index.css • (Express, webpack-demos, example-app) - .png"/>
          <p:cNvPicPr>
            <a:picLocks noChangeAspect="1"/>
          </p:cNvPicPr>
          <p:nvPr/>
        </p:nvPicPr>
        <p:blipFill>
          <a:blip r:embed="rId3" cstate="print"/>
          <a:stretch>
            <a:fillRect/>
          </a:stretch>
        </p:blipFill>
        <p:spPr>
          <a:xfrm>
            <a:off x="609600" y="2743200"/>
            <a:ext cx="3802710" cy="1493650"/>
          </a:xfrm>
          <a:prstGeom prst="rect">
            <a:avLst/>
          </a:prstGeom>
        </p:spPr>
      </p:pic>
      <p:pic>
        <p:nvPicPr>
          <p:cNvPr id="9" name="Picture 8" descr="2015-12-09 15_20_10-D__git_webpack-demos_demo23_overview.js (Express, webpack-demos, example-app) - .png"/>
          <p:cNvPicPr>
            <a:picLocks noChangeAspect="1"/>
          </p:cNvPicPr>
          <p:nvPr/>
        </p:nvPicPr>
        <p:blipFill>
          <a:blip r:embed="rId4" cstate="print"/>
          <a:stretch>
            <a:fillRect/>
          </a:stretch>
        </p:blipFill>
        <p:spPr>
          <a:xfrm>
            <a:off x="609600" y="3810000"/>
            <a:ext cx="4252329" cy="1021169"/>
          </a:xfrm>
          <a:prstGeom prst="rect">
            <a:avLst/>
          </a:prstGeom>
        </p:spPr>
      </p:pic>
      <p:pic>
        <p:nvPicPr>
          <p:cNvPr id="10" name="Picture 9" descr="2015-12-09 15_20_17-D__git_webpack-demos_demo23_overview.css (Express, webpack-demos, example-app) -.png"/>
          <p:cNvPicPr>
            <a:picLocks noChangeAspect="1"/>
          </p:cNvPicPr>
          <p:nvPr/>
        </p:nvPicPr>
        <p:blipFill>
          <a:blip r:embed="rId5" cstate="print"/>
          <a:stretch>
            <a:fillRect/>
          </a:stretch>
        </p:blipFill>
        <p:spPr>
          <a:xfrm>
            <a:off x="457200" y="4648200"/>
            <a:ext cx="3779848" cy="137934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descr="2015-12-09 15_20_26-D__git_webpack-demos_demo23_webpack.config.js (Express, webpack-demos, example-a.png"/>
          <p:cNvPicPr>
            <a:picLocks noGrp="1" noChangeAspect="1"/>
          </p:cNvPicPr>
          <p:nvPr>
            <p:ph idx="1"/>
          </p:nvPr>
        </p:nvPicPr>
        <p:blipFill>
          <a:blip r:embed="rId3" cstate="print"/>
          <a:stretch>
            <a:fillRect/>
          </a:stretch>
        </p:blipFill>
        <p:spPr>
          <a:xfrm>
            <a:off x="457200" y="1676400"/>
            <a:ext cx="8229600" cy="3875315"/>
          </a:xfrm>
        </p:spPr>
      </p:pic>
      <p:pic>
        <p:nvPicPr>
          <p:cNvPr id="7" name="Picture 6" descr="2015-12-09 15_22_36-Administrator_ C__Windows_system32_cmd.exe - webpack-dev-server.png"/>
          <p:cNvPicPr>
            <a:picLocks noChangeAspect="1"/>
          </p:cNvPicPr>
          <p:nvPr/>
        </p:nvPicPr>
        <p:blipFill>
          <a:blip r:embed="rId4" cstate="print"/>
          <a:stretch>
            <a:fillRect/>
          </a:stretch>
        </p:blipFill>
        <p:spPr>
          <a:xfrm>
            <a:off x="2895600" y="5036662"/>
            <a:ext cx="5822185" cy="1821338"/>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Create one CSS file per initial chunk which also contains styles from additional chunks.</a:t>
            </a:r>
          </a:p>
          <a:p>
            <a:endParaRPr lang="en-US" dirty="0"/>
          </a:p>
        </p:txBody>
      </p:sp>
      <p:pic>
        <p:nvPicPr>
          <p:cNvPr id="5" name="Picture 4" descr="2015-12-09 15_29_21-D__git_webpack-demos_demo24_webpack.config.js (Express, webpack-demos, example-a.png"/>
          <p:cNvPicPr>
            <a:picLocks noChangeAspect="1"/>
          </p:cNvPicPr>
          <p:nvPr/>
        </p:nvPicPr>
        <p:blipFill>
          <a:blip r:embed="rId3" cstate="print"/>
          <a:stretch>
            <a:fillRect/>
          </a:stretch>
        </p:blipFill>
        <p:spPr>
          <a:xfrm>
            <a:off x="762000" y="2567568"/>
            <a:ext cx="8100763" cy="4290432"/>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Use in combination with the </a:t>
            </a:r>
            <a:r>
              <a:rPr lang="en-US" dirty="0" err="1" smtClean="0"/>
              <a:t>CommonsChunkPlugin</a:t>
            </a:r>
            <a:endParaRPr lang="en-US" dirty="0"/>
          </a:p>
        </p:txBody>
      </p:sp>
      <p:pic>
        <p:nvPicPr>
          <p:cNvPr id="9" name="Picture 8" descr="2015-12-07 14_00_28-D__git_webpack-demos_demo17_src_main.js • (Express, webpack-demos) - Sublime Tex.png"/>
          <p:cNvPicPr>
            <a:picLocks noChangeAspect="1"/>
          </p:cNvPicPr>
          <p:nvPr/>
        </p:nvPicPr>
        <p:blipFill>
          <a:blip r:embed="rId2" cstate="print"/>
          <a:stretch>
            <a:fillRect/>
          </a:stretch>
        </p:blipFill>
        <p:spPr>
          <a:xfrm>
            <a:off x="304800" y="2667000"/>
            <a:ext cx="4770534" cy="1821338"/>
          </a:xfrm>
          <a:prstGeom prst="rect">
            <a:avLst/>
          </a:prstGeom>
        </p:spPr>
      </p:pic>
      <p:pic>
        <p:nvPicPr>
          <p:cNvPr id="10" name="Picture 9" descr="2015-12-07 14_00_14-D__git_webpack-demos_demo17_src_main2.js • (Express, webpack-demos) - Sublime Te.png"/>
          <p:cNvPicPr>
            <a:picLocks noChangeAspect="1"/>
          </p:cNvPicPr>
          <p:nvPr/>
        </p:nvPicPr>
        <p:blipFill>
          <a:blip r:embed="rId3" cstate="print"/>
          <a:stretch>
            <a:fillRect/>
          </a:stretch>
        </p:blipFill>
        <p:spPr>
          <a:xfrm>
            <a:off x="304800" y="4267200"/>
            <a:ext cx="4564776" cy="2088061"/>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pic>
        <p:nvPicPr>
          <p:cNvPr id="4" name="Content Placeholder 3" descr="2015-12-07 14_05_23-D__git_webpack-demos_demo17_webpack.config.js (Express, webpack-demos) - Sublime.png"/>
          <p:cNvPicPr>
            <a:picLocks noGrp="1" noChangeAspect="1"/>
          </p:cNvPicPr>
          <p:nvPr>
            <p:ph idx="1"/>
          </p:nvPr>
        </p:nvPicPr>
        <p:blipFill>
          <a:blip r:embed="rId2" cstate="print"/>
          <a:stretch>
            <a:fillRect/>
          </a:stretch>
        </p:blipFill>
        <p:spPr>
          <a:xfrm>
            <a:off x="1344423" y="1600200"/>
            <a:ext cx="6455154" cy="4525963"/>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2015-12-07 14_08_21-Administrator_ C__Windows_system32_cmd.exe.png"/>
          <p:cNvPicPr>
            <a:picLocks noGrp="1" noChangeAspect="1"/>
          </p:cNvPicPr>
          <p:nvPr>
            <p:ph idx="1"/>
          </p:nvPr>
        </p:nvPicPr>
        <p:blipFill>
          <a:blip r:embed="rId2" cstate="print"/>
          <a:stretch>
            <a:fillRect/>
          </a:stretch>
        </p:blipFill>
        <p:spPr>
          <a:xfrm>
            <a:off x="533400" y="1295400"/>
            <a:ext cx="5204911" cy="2392888"/>
          </a:xfrm>
        </p:spPr>
      </p:pic>
      <p:pic>
        <p:nvPicPr>
          <p:cNvPr id="6" name="Picture 5" descr="2015-12-07 14_09_37-D__git_webpack-demos_demo17_tgt_commons.css • (Express, webpack-demos) - Sublime.png"/>
          <p:cNvPicPr>
            <a:picLocks noChangeAspect="1"/>
          </p:cNvPicPr>
          <p:nvPr/>
        </p:nvPicPr>
        <p:blipFill>
          <a:blip r:embed="rId3" cstate="print"/>
          <a:stretch>
            <a:fillRect/>
          </a:stretch>
        </p:blipFill>
        <p:spPr>
          <a:xfrm>
            <a:off x="762000" y="3962400"/>
            <a:ext cx="3901778" cy="2522439"/>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file-loader</a:t>
            </a:r>
            <a:endParaRPr lang="en-US" dirty="0"/>
          </a:p>
        </p:txBody>
      </p:sp>
      <p:pic>
        <p:nvPicPr>
          <p:cNvPr id="4" name="Content Placeholder 3" descr="2015-12-07 16_44_59-D__git_webpack-demos_demo18_webpack.config.js • (Express, webpack-demos) - Subli.png"/>
          <p:cNvPicPr>
            <a:picLocks noGrp="1" noChangeAspect="1"/>
          </p:cNvPicPr>
          <p:nvPr>
            <p:ph idx="1"/>
          </p:nvPr>
        </p:nvPicPr>
        <p:blipFill>
          <a:blip r:embed="rId2" cstate="print"/>
          <a:stretch>
            <a:fillRect/>
          </a:stretch>
        </p:blipFill>
        <p:spPr>
          <a:xfrm>
            <a:off x="1066800" y="2819400"/>
            <a:ext cx="3406435" cy="662997"/>
          </a:xfrm>
        </p:spPr>
      </p:pic>
      <p:sp>
        <p:nvSpPr>
          <p:cNvPr id="5" name="TextBox 4"/>
          <p:cNvSpPr txBox="1"/>
          <p:nvPr/>
        </p:nvSpPr>
        <p:spPr>
          <a:xfrm>
            <a:off x="685800" y="1752600"/>
            <a:ext cx="8229600" cy="369332"/>
          </a:xfrm>
          <a:prstGeom prst="rect">
            <a:avLst/>
          </a:prstGeom>
          <a:noFill/>
        </p:spPr>
        <p:txBody>
          <a:bodyPr wrap="square" rtlCol="0">
            <a:spAutoFit/>
          </a:bodyPr>
          <a:lstStyle/>
          <a:p>
            <a:r>
              <a:rPr lang="en-US" dirty="0" smtClean="0"/>
              <a:t>Emits the file into the output folder and returns the (relative) </a:t>
            </a:r>
            <a:r>
              <a:rPr lang="en-US" dirty="0" err="1" smtClean="0"/>
              <a:t>url</a:t>
            </a:r>
            <a:r>
              <a:rPr lang="en-US" dirty="0" smtClean="0"/>
              <a: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2015-12-07 16_48_19-D__git_webpack-demos_demo18_index.html (Express, webpack-demos) - Sublime Text 2.png"/>
          <p:cNvPicPr>
            <a:picLocks noGrp="1" noChangeAspect="1"/>
          </p:cNvPicPr>
          <p:nvPr>
            <p:ph idx="1"/>
          </p:nvPr>
        </p:nvPicPr>
        <p:blipFill>
          <a:blip r:embed="rId3" cstate="print"/>
          <a:stretch>
            <a:fillRect/>
          </a:stretch>
        </p:blipFill>
        <p:spPr>
          <a:xfrm>
            <a:off x="457200" y="1371600"/>
            <a:ext cx="8229600" cy="2098824"/>
          </a:xfrm>
        </p:spPr>
      </p:pic>
      <p:pic>
        <p:nvPicPr>
          <p:cNvPr id="5" name="Picture 4" descr="2015-12-07 16_48_05-D__git_webpack-demos_demo18_main.js (Express, webpack-demos) - Sublime Text 2 (U.png"/>
          <p:cNvPicPr>
            <a:picLocks noChangeAspect="1"/>
          </p:cNvPicPr>
          <p:nvPr/>
        </p:nvPicPr>
        <p:blipFill>
          <a:blip r:embed="rId4" cstate="print"/>
          <a:stretch>
            <a:fillRect/>
          </a:stretch>
        </p:blipFill>
        <p:spPr>
          <a:xfrm>
            <a:off x="381000" y="3200400"/>
            <a:ext cx="6363252" cy="282726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2015-12-07 16_49_57-D__git_webpack-demos_demo18_webpack.config.js (Express, webpack-demos) - Sublime.png"/>
          <p:cNvPicPr>
            <a:picLocks noGrp="1" noChangeAspect="1"/>
          </p:cNvPicPr>
          <p:nvPr>
            <p:ph idx="1"/>
          </p:nvPr>
        </p:nvPicPr>
        <p:blipFill>
          <a:blip r:embed="rId2" cstate="print"/>
          <a:stretch>
            <a:fillRect/>
          </a:stretch>
        </p:blipFill>
        <p:spPr>
          <a:xfrm>
            <a:off x="533400" y="1524000"/>
            <a:ext cx="8123624" cy="3985606"/>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2015-12-07 16_51_16-Administrator_ C__Windows_system32_cmd.exe.png"/>
          <p:cNvPicPr>
            <a:picLocks noGrp="1" noChangeAspect="1"/>
          </p:cNvPicPr>
          <p:nvPr>
            <p:ph idx="1"/>
          </p:nvPr>
        </p:nvPicPr>
        <p:blipFill>
          <a:blip r:embed="rId2" cstate="print"/>
          <a:stretch>
            <a:fillRect/>
          </a:stretch>
        </p:blipFill>
        <p:spPr>
          <a:xfrm>
            <a:off x="457200" y="1447800"/>
            <a:ext cx="7102456" cy="1409822"/>
          </a:xfrm>
        </p:spPr>
      </p:pic>
      <p:pic>
        <p:nvPicPr>
          <p:cNvPr id="5" name="Picture 4" descr="2015-12-07 16_51_59-D__git_webpack-demos_demo18_bundle.js (Express, webpack-demos) - Sublime Text 2 .png"/>
          <p:cNvPicPr>
            <a:picLocks noChangeAspect="1"/>
          </p:cNvPicPr>
          <p:nvPr/>
        </p:nvPicPr>
        <p:blipFill>
          <a:blip r:embed="rId3" cstate="print"/>
          <a:stretch>
            <a:fillRect/>
          </a:stretch>
        </p:blipFill>
        <p:spPr>
          <a:xfrm>
            <a:off x="0" y="2895600"/>
            <a:ext cx="9144000" cy="35738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2015-12-04 16_33_54-_new  6 - Notepad++.png"/>
          <p:cNvPicPr>
            <a:picLocks noGrp="1" noChangeAspect="1"/>
          </p:cNvPicPr>
          <p:nvPr>
            <p:ph idx="1"/>
          </p:nvPr>
        </p:nvPicPr>
        <p:blipFill>
          <a:blip r:embed="rId2" cstate="print"/>
          <a:stretch>
            <a:fillRect/>
          </a:stretch>
        </p:blipFill>
        <p:spPr>
          <a:xfrm>
            <a:off x="533400" y="1828800"/>
            <a:ext cx="4679086" cy="426757"/>
          </a:xfrm>
        </p:spPr>
      </p:pic>
      <p:pic>
        <p:nvPicPr>
          <p:cNvPr id="7" name="Picture 6" descr="2015-12-04 16_38_36-demo01.png"/>
          <p:cNvPicPr>
            <a:picLocks noChangeAspect="1"/>
          </p:cNvPicPr>
          <p:nvPr/>
        </p:nvPicPr>
        <p:blipFill>
          <a:blip r:embed="rId3" cstate="print"/>
          <a:stretch>
            <a:fillRect/>
          </a:stretch>
        </p:blipFill>
        <p:spPr>
          <a:xfrm>
            <a:off x="457200" y="4038600"/>
            <a:ext cx="5776461" cy="1508891"/>
          </a:xfrm>
          <a:prstGeom prst="rect">
            <a:avLst/>
          </a:prstGeom>
        </p:spPr>
      </p:pic>
      <p:sp>
        <p:nvSpPr>
          <p:cNvPr id="8" name="TextBox 7"/>
          <p:cNvSpPr txBox="1"/>
          <p:nvPr/>
        </p:nvSpPr>
        <p:spPr>
          <a:xfrm>
            <a:off x="381000" y="1447800"/>
            <a:ext cx="7620000" cy="369332"/>
          </a:xfrm>
          <a:prstGeom prst="rect">
            <a:avLst/>
          </a:prstGeom>
          <a:noFill/>
        </p:spPr>
        <p:txBody>
          <a:bodyPr wrap="square" rtlCol="0">
            <a:spAutoFit/>
          </a:bodyPr>
          <a:lstStyle/>
          <a:p>
            <a:r>
              <a:rPr lang="zh-CN" altLang="en-US" b="1" dirty="0">
                <a:solidFill>
                  <a:schemeClr val="accent6">
                    <a:lumMod val="75000"/>
                  </a:schemeClr>
                </a:solidFill>
              </a:rPr>
              <a:t>进</a:t>
            </a:r>
            <a:r>
              <a:rPr lang="zh-CN" altLang="en-US" b="1" dirty="0" smtClean="0">
                <a:solidFill>
                  <a:schemeClr val="accent6">
                    <a:lumMod val="75000"/>
                  </a:schemeClr>
                </a:solidFill>
              </a:rPr>
              <a:t>入命令行，切换到</a:t>
            </a:r>
            <a:r>
              <a:rPr lang="en-US" altLang="zh-CN" b="1" dirty="0" smtClean="0">
                <a:solidFill>
                  <a:schemeClr val="accent6">
                    <a:lumMod val="75000"/>
                  </a:schemeClr>
                </a:solidFill>
              </a:rPr>
              <a:t>main.js </a:t>
            </a:r>
            <a:r>
              <a:rPr lang="zh-CN" altLang="en-US" b="1" dirty="0" smtClean="0">
                <a:solidFill>
                  <a:schemeClr val="accent6">
                    <a:lumMod val="75000"/>
                  </a:schemeClr>
                </a:solidFill>
              </a:rPr>
              <a:t>所在的文件路径，运行命令</a:t>
            </a:r>
            <a:endParaRPr lang="en-US" b="1" dirty="0">
              <a:solidFill>
                <a:schemeClr val="accent6">
                  <a:lumMod val="75000"/>
                </a:schemeClr>
              </a:solidFill>
            </a:endParaRPr>
          </a:p>
        </p:txBody>
      </p:sp>
      <p:sp>
        <p:nvSpPr>
          <p:cNvPr id="13" name="Rectangle 12"/>
          <p:cNvSpPr/>
          <p:nvPr/>
        </p:nvSpPr>
        <p:spPr>
          <a:xfrm>
            <a:off x="1981200" y="1905000"/>
            <a:ext cx="1371600" cy="3048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1981200" y="2286000"/>
            <a:ext cx="609600" cy="3810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0600" y="2667000"/>
            <a:ext cx="1676400" cy="381000"/>
          </a:xfrm>
          <a:prstGeom prst="rect">
            <a:avLst/>
          </a:prstGeom>
          <a:noFill/>
        </p:spPr>
        <p:txBody>
          <a:bodyPr wrap="square" rtlCol="0">
            <a:spAutoFit/>
          </a:bodyPr>
          <a:lstStyle/>
          <a:p>
            <a:r>
              <a:rPr lang="zh-CN" altLang="en-US" b="1" dirty="0">
                <a:solidFill>
                  <a:schemeClr val="tx1">
                    <a:lumMod val="95000"/>
                    <a:lumOff val="5000"/>
                  </a:schemeClr>
                </a:solidFill>
              </a:rPr>
              <a:t>入</a:t>
            </a:r>
            <a:r>
              <a:rPr lang="zh-CN" altLang="en-US" b="1" dirty="0" smtClean="0">
                <a:solidFill>
                  <a:schemeClr val="tx1">
                    <a:lumMod val="95000"/>
                    <a:lumOff val="5000"/>
                  </a:schemeClr>
                </a:solidFill>
              </a:rPr>
              <a:t>口文件</a:t>
            </a:r>
            <a:endParaRPr lang="en-US" b="1" dirty="0">
              <a:solidFill>
                <a:schemeClr val="tx1">
                  <a:lumMod val="95000"/>
                  <a:lumOff val="5000"/>
                </a:schemeClr>
              </a:solidFill>
            </a:endParaRPr>
          </a:p>
        </p:txBody>
      </p:sp>
      <p:sp>
        <p:nvSpPr>
          <p:cNvPr id="17" name="Rectangle 16"/>
          <p:cNvSpPr/>
          <p:nvPr/>
        </p:nvSpPr>
        <p:spPr>
          <a:xfrm>
            <a:off x="3429000" y="1905000"/>
            <a:ext cx="1752600" cy="3048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7" idx="2"/>
          </p:cNvCxnSpPr>
          <p:nvPr/>
        </p:nvCxnSpPr>
        <p:spPr>
          <a:xfrm>
            <a:off x="4305300" y="2209800"/>
            <a:ext cx="381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81400" y="2667000"/>
            <a:ext cx="1752600" cy="646331"/>
          </a:xfrm>
          <a:prstGeom prst="rect">
            <a:avLst/>
          </a:prstGeom>
          <a:noFill/>
        </p:spPr>
        <p:txBody>
          <a:bodyPr wrap="square" rtlCol="0">
            <a:spAutoFit/>
          </a:bodyPr>
          <a:lstStyle/>
          <a:p>
            <a:r>
              <a:rPr lang="zh-CN" altLang="en-US" b="1" dirty="0" smtClean="0">
                <a:solidFill>
                  <a:schemeClr val="tx1">
                    <a:lumMod val="95000"/>
                    <a:lumOff val="5000"/>
                  </a:schemeClr>
                </a:solidFill>
              </a:rPr>
              <a:t>打包之后的文件名</a:t>
            </a:r>
            <a:endParaRPr lang="en-US" b="1" dirty="0">
              <a:solidFill>
                <a:schemeClr val="tx1">
                  <a:lumMod val="95000"/>
                  <a:lumOff val="5000"/>
                </a:schemeClr>
              </a:solidFill>
            </a:endParaRPr>
          </a:p>
        </p:txBody>
      </p:sp>
      <p:pic>
        <p:nvPicPr>
          <p:cNvPr id="6" name="Picture 5" descr="2015-12-04 16_37_56-Mozilla Firefox.png"/>
          <p:cNvPicPr>
            <a:picLocks noChangeAspect="1"/>
          </p:cNvPicPr>
          <p:nvPr/>
        </p:nvPicPr>
        <p:blipFill>
          <a:blip r:embed="rId4" cstate="print"/>
          <a:stretch>
            <a:fillRect/>
          </a:stretch>
        </p:blipFill>
        <p:spPr>
          <a:xfrm>
            <a:off x="4648200" y="3886200"/>
            <a:ext cx="3680779" cy="1912786"/>
          </a:xfrm>
          <a:prstGeom prst="rect">
            <a:avLst/>
          </a:prstGeom>
        </p:spPr>
      </p:pic>
      <p:cxnSp>
        <p:nvCxnSpPr>
          <p:cNvPr id="23" name="Straight Arrow Connector 22"/>
          <p:cNvCxnSpPr>
            <a:stCxn id="26" idx="1"/>
          </p:cNvCxnSpPr>
          <p:nvPr/>
        </p:nvCxnSpPr>
        <p:spPr>
          <a:xfrm flipH="1" flipV="1">
            <a:off x="2362200" y="4572000"/>
            <a:ext cx="304800" cy="337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67000" y="4724400"/>
            <a:ext cx="1447800" cy="369332"/>
          </a:xfrm>
          <a:prstGeom prst="rect">
            <a:avLst/>
          </a:prstGeom>
          <a:noFill/>
        </p:spPr>
        <p:txBody>
          <a:bodyPr wrap="square" rtlCol="0">
            <a:spAutoFit/>
          </a:bodyPr>
          <a:lstStyle/>
          <a:p>
            <a:r>
              <a:rPr lang="zh-CN" altLang="en-US" b="1" dirty="0" smtClean="0">
                <a:solidFill>
                  <a:srgbClr val="FF0000"/>
                </a:solidFill>
              </a:rPr>
              <a:t>生成的文件</a:t>
            </a:r>
            <a:endParaRPr lang="en-US" b="1" dirty="0">
              <a:solidFill>
                <a:srgbClr val="FF0000"/>
              </a:solidFill>
            </a:endParaRPr>
          </a:p>
        </p:txBody>
      </p:sp>
      <p:sp>
        <p:nvSpPr>
          <p:cNvPr id="27" name="TextBox 26"/>
          <p:cNvSpPr txBox="1"/>
          <p:nvPr/>
        </p:nvSpPr>
        <p:spPr>
          <a:xfrm>
            <a:off x="6629400" y="4572000"/>
            <a:ext cx="1600200" cy="381000"/>
          </a:xfrm>
          <a:prstGeom prst="rect">
            <a:avLst/>
          </a:prstGeom>
          <a:noFill/>
        </p:spPr>
        <p:txBody>
          <a:bodyPr wrap="square" rtlCol="0">
            <a:spAutoFit/>
          </a:bodyPr>
          <a:lstStyle/>
          <a:p>
            <a:r>
              <a:rPr lang="zh-CN" altLang="en-US" b="1" dirty="0" smtClean="0">
                <a:solidFill>
                  <a:srgbClr val="FF0000"/>
                </a:solidFill>
              </a:rPr>
              <a:t>页面效果</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a:t>
            </a:r>
            <a:endParaRPr lang="en-US" dirty="0"/>
          </a:p>
        </p:txBody>
      </p:sp>
      <p:sp>
        <p:nvSpPr>
          <p:cNvPr id="3" name="Content Placeholder 2"/>
          <p:cNvSpPr>
            <a:spLocks noGrp="1"/>
          </p:cNvSpPr>
          <p:nvPr>
            <p:ph idx="1"/>
          </p:nvPr>
        </p:nvSpPr>
        <p:spPr/>
        <p:txBody>
          <a:bodyPr/>
          <a:lstStyle/>
          <a:p>
            <a:pPr>
              <a:buNone/>
            </a:pPr>
            <a:r>
              <a:rPr lang="zh-CN" altLang="en-US" dirty="0" smtClean="0"/>
              <a:t>参数主要是指定生成的</a:t>
            </a:r>
            <a:r>
              <a:rPr lang="zh-CN" altLang="en-US" b="1" dirty="0" smtClean="0">
                <a:solidFill>
                  <a:schemeClr val="accent6">
                    <a:lumMod val="75000"/>
                  </a:schemeClr>
                </a:solidFill>
              </a:rPr>
              <a:t>文件名</a:t>
            </a:r>
            <a:endParaRPr lang="en-US" altLang="zh-CN" b="1" dirty="0" smtClean="0">
              <a:solidFill>
                <a:schemeClr val="accent6">
                  <a:lumMod val="75000"/>
                </a:schemeClr>
              </a:solidFill>
            </a:endParaRPr>
          </a:p>
          <a:p>
            <a:pPr>
              <a:buNone/>
            </a:pPr>
            <a:r>
              <a:rPr lang="zh-CN" altLang="en-US" dirty="0" smtClean="0"/>
              <a:t>具体可以参考</a:t>
            </a:r>
            <a:endParaRPr lang="en-US" altLang="zh-CN" dirty="0" smtClean="0"/>
          </a:p>
          <a:p>
            <a:pPr>
              <a:buNone/>
            </a:pPr>
            <a:r>
              <a:rPr lang="en-US" altLang="en-US" dirty="0" smtClean="0"/>
              <a:t>https://github.com/webpack/file-loader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url</a:t>
            </a:r>
            <a:r>
              <a:rPr lang="en-US" dirty="0" smtClean="0"/>
              <a:t>-loader</a:t>
            </a:r>
            <a:endParaRPr lang="en-US" dirty="0"/>
          </a:p>
        </p:txBody>
      </p:sp>
      <p:sp>
        <p:nvSpPr>
          <p:cNvPr id="8" name="Content Placeholder 7"/>
          <p:cNvSpPr>
            <a:spLocks noGrp="1"/>
          </p:cNvSpPr>
          <p:nvPr>
            <p:ph idx="1"/>
          </p:nvPr>
        </p:nvSpPr>
        <p:spPr>
          <a:xfrm>
            <a:off x="838200" y="1143000"/>
            <a:ext cx="8229600" cy="4525963"/>
          </a:xfrm>
        </p:spPr>
        <p:txBody>
          <a:bodyPr/>
          <a:lstStyle/>
          <a:p>
            <a:pPr>
              <a:buNone/>
            </a:pPr>
            <a:r>
              <a:rPr lang="en-US" dirty="0" smtClean="0"/>
              <a:t>The </a:t>
            </a:r>
            <a:r>
              <a:rPr lang="en-US" dirty="0" err="1" smtClean="0"/>
              <a:t>url</a:t>
            </a:r>
            <a:r>
              <a:rPr lang="en-US" dirty="0" smtClean="0"/>
              <a:t> loader works like the file loader, but can return a Data </a:t>
            </a:r>
            <a:r>
              <a:rPr lang="en-US" dirty="0" err="1" smtClean="0"/>
              <a:t>Url</a:t>
            </a:r>
            <a:r>
              <a:rPr lang="en-US" dirty="0" smtClean="0"/>
              <a:t> if the file is smaller than a limit.</a:t>
            </a:r>
          </a:p>
          <a:p>
            <a:pPr>
              <a:buNone/>
            </a:pPr>
            <a:endParaRPr lang="en-US" dirty="0" smtClean="0"/>
          </a:p>
          <a:p>
            <a:pPr>
              <a:buNone/>
            </a:pPr>
            <a:endParaRPr lang="en-US" dirty="0"/>
          </a:p>
        </p:txBody>
      </p:sp>
      <p:pic>
        <p:nvPicPr>
          <p:cNvPr id="9" name="Picture 8" descr="2015-12-07 16_58_06-D__git_webpack-demos_demo05_webpack.config.js • (Express, webpack-demos) - Subli.png"/>
          <p:cNvPicPr>
            <a:picLocks noChangeAspect="1"/>
          </p:cNvPicPr>
          <p:nvPr/>
        </p:nvPicPr>
        <p:blipFill>
          <a:blip r:embed="rId2" cstate="print"/>
          <a:stretch>
            <a:fillRect/>
          </a:stretch>
        </p:blipFill>
        <p:spPr>
          <a:xfrm>
            <a:off x="1143000" y="3276600"/>
            <a:ext cx="2751059" cy="51820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2015-12-07 16_23_38-D__git_webpack-demos_demo05_main.js • (Express, webpack-demos) - Sublime Text 2 .png"/>
          <p:cNvPicPr>
            <a:picLocks noGrp="1" noChangeAspect="1"/>
          </p:cNvPicPr>
          <p:nvPr>
            <p:ph idx="1"/>
          </p:nvPr>
        </p:nvPicPr>
        <p:blipFill>
          <a:blip r:embed="rId2" cstate="print"/>
          <a:stretch>
            <a:fillRect/>
          </a:stretch>
        </p:blipFill>
        <p:spPr>
          <a:xfrm>
            <a:off x="838200" y="1524000"/>
            <a:ext cx="6279425" cy="2438611"/>
          </a:xfrm>
        </p:spPr>
      </p:pic>
      <p:sp>
        <p:nvSpPr>
          <p:cNvPr id="5" name="TextBox 4"/>
          <p:cNvSpPr txBox="1"/>
          <p:nvPr/>
        </p:nvSpPr>
        <p:spPr>
          <a:xfrm>
            <a:off x="6858000" y="2133600"/>
            <a:ext cx="1371600" cy="369332"/>
          </a:xfrm>
          <a:prstGeom prst="rect">
            <a:avLst/>
          </a:prstGeom>
          <a:solidFill>
            <a:schemeClr val="accent6">
              <a:lumMod val="75000"/>
            </a:schemeClr>
          </a:solidFill>
        </p:spPr>
        <p:txBody>
          <a:bodyPr wrap="square" rtlCol="0">
            <a:spAutoFit/>
          </a:bodyPr>
          <a:lstStyle/>
          <a:p>
            <a:r>
              <a:rPr lang="en-US" dirty="0" smtClean="0"/>
              <a:t>5000</a:t>
            </a:r>
            <a:r>
              <a:rPr lang="en-US" altLang="zh-CN" dirty="0" smtClean="0"/>
              <a:t>B</a:t>
            </a:r>
            <a:endParaRPr lang="en-US" dirty="0"/>
          </a:p>
        </p:txBody>
      </p:sp>
      <p:sp>
        <p:nvSpPr>
          <p:cNvPr id="6" name="TextBox 5"/>
          <p:cNvSpPr txBox="1"/>
          <p:nvPr/>
        </p:nvSpPr>
        <p:spPr>
          <a:xfrm>
            <a:off x="6858000" y="3276600"/>
            <a:ext cx="1219200" cy="369332"/>
          </a:xfrm>
          <a:prstGeom prst="rect">
            <a:avLst/>
          </a:prstGeom>
          <a:solidFill>
            <a:schemeClr val="accent6">
              <a:lumMod val="75000"/>
            </a:schemeClr>
          </a:solidFill>
        </p:spPr>
        <p:txBody>
          <a:bodyPr wrap="square" rtlCol="0">
            <a:spAutoFit/>
          </a:bodyPr>
          <a:lstStyle/>
          <a:p>
            <a:r>
              <a:rPr lang="en-US" dirty="0" smtClean="0"/>
              <a:t>47000B</a:t>
            </a:r>
            <a:endParaRPr lang="en-US" dirty="0"/>
          </a:p>
        </p:txBody>
      </p:sp>
      <p:cxnSp>
        <p:nvCxnSpPr>
          <p:cNvPr id="12" name="Straight Arrow Connector 11"/>
          <p:cNvCxnSpPr/>
          <p:nvPr/>
        </p:nvCxnSpPr>
        <p:spPr>
          <a:xfrm flipH="1" flipV="1">
            <a:off x="5638800" y="2209800"/>
            <a:ext cx="1219200" cy="1524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10200" y="3352800"/>
            <a:ext cx="1524000" cy="1524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descr="2015-12-07 16_24_42-D__git_webpack-demos_demo05_webpack.config.js • (Express, webpack-demos) - Subli.png"/>
          <p:cNvPicPr>
            <a:picLocks noGrp="1" noChangeAspect="1"/>
          </p:cNvPicPr>
          <p:nvPr>
            <p:ph idx="1"/>
          </p:nvPr>
        </p:nvPicPr>
        <p:blipFill>
          <a:blip r:embed="rId2" cstate="print"/>
          <a:stretch>
            <a:fillRect/>
          </a:stretch>
        </p:blipFill>
        <p:spPr>
          <a:xfrm>
            <a:off x="381000" y="1600200"/>
            <a:ext cx="8229600" cy="3626945"/>
          </a:xfr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2015-12-07 16_26_36-Administrator_ C__Windows_system32_cmd.exe.png"/>
          <p:cNvPicPr>
            <a:picLocks noGrp="1" noChangeAspect="1"/>
          </p:cNvPicPr>
          <p:nvPr>
            <p:ph idx="1"/>
          </p:nvPr>
        </p:nvPicPr>
        <p:blipFill>
          <a:blip r:embed="rId2" cstate="print"/>
          <a:stretch>
            <a:fillRect/>
          </a:stretch>
        </p:blipFill>
        <p:spPr>
          <a:xfrm>
            <a:off x="762000" y="1219200"/>
            <a:ext cx="7308214" cy="1257409"/>
          </a:xfrm>
        </p:spPr>
      </p:pic>
      <p:pic>
        <p:nvPicPr>
          <p:cNvPr id="6" name="Picture 5" descr="2015-12-07 17_02_55-D__git_webpack-demos_demo05_bundle.js (Express, webpack-demos) - Sublime Text 2 .png"/>
          <p:cNvPicPr>
            <a:picLocks noChangeAspect="1"/>
          </p:cNvPicPr>
          <p:nvPr/>
        </p:nvPicPr>
        <p:blipFill>
          <a:blip r:embed="rId3" cstate="print"/>
          <a:stretch>
            <a:fillRect/>
          </a:stretch>
        </p:blipFill>
        <p:spPr>
          <a:xfrm>
            <a:off x="76200" y="2743200"/>
            <a:ext cx="9144000" cy="3358264"/>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a:t>
            </a:r>
            <a:endParaRPr lang="en-US" dirty="0"/>
          </a:p>
        </p:txBody>
      </p:sp>
      <p:sp>
        <p:nvSpPr>
          <p:cNvPr id="3" name="Content Placeholder 2"/>
          <p:cNvSpPr>
            <a:spLocks noGrp="1"/>
          </p:cNvSpPr>
          <p:nvPr>
            <p:ph idx="1"/>
          </p:nvPr>
        </p:nvSpPr>
        <p:spPr/>
        <p:txBody>
          <a:bodyPr/>
          <a:lstStyle/>
          <a:p>
            <a:r>
              <a:rPr lang="en-US" dirty="0" smtClean="0"/>
              <a:t>Can use the </a:t>
            </a:r>
            <a:r>
              <a:rPr lang="en-US" altLang="zh-CN" dirty="0" smtClean="0"/>
              <a:t>Parameter in </a:t>
            </a:r>
            <a:r>
              <a:rPr lang="en-US" altLang="zh-CN" b="1" dirty="0" smtClean="0">
                <a:solidFill>
                  <a:schemeClr val="accent6">
                    <a:lumMod val="75000"/>
                  </a:schemeClr>
                </a:solidFill>
              </a:rPr>
              <a:t>file-loader</a:t>
            </a:r>
          </a:p>
          <a:p>
            <a:r>
              <a:rPr lang="en-US" altLang="zh-CN" dirty="0" smtClean="0"/>
              <a:t>limit = 3000 -&gt;To specify the image size to change to data-</a:t>
            </a:r>
            <a:r>
              <a:rPr lang="en-US" altLang="zh-CN" dirty="0" err="1" smtClean="0"/>
              <a:t>url</a:t>
            </a:r>
            <a:endParaRPr lang="en-US" altLang="zh-CN" dirty="0" smtClean="0"/>
          </a:p>
          <a:p>
            <a:endParaRPr lang="en-US" altLang="zh-CN" dirty="0" smtClean="0"/>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image-loader</a:t>
            </a:r>
            <a:br>
              <a:rPr lang="en-US" b="1" dirty="0" smtClean="0"/>
            </a:br>
            <a:endParaRPr lang="en-US" dirty="0"/>
          </a:p>
        </p:txBody>
      </p:sp>
      <p:sp>
        <p:nvSpPr>
          <p:cNvPr id="3" name="Content Placeholder 2"/>
          <p:cNvSpPr>
            <a:spLocks noGrp="1"/>
          </p:cNvSpPr>
          <p:nvPr>
            <p:ph idx="1"/>
          </p:nvPr>
        </p:nvSpPr>
        <p:spPr/>
        <p:txBody>
          <a:bodyPr/>
          <a:lstStyle/>
          <a:p>
            <a:r>
              <a:rPr lang="en-US" dirty="0" smtClean="0"/>
              <a:t> Compresses your images. </a:t>
            </a:r>
          </a:p>
          <a:p>
            <a:r>
              <a:rPr lang="en-US" dirty="0" smtClean="0"/>
              <a:t>Ideal to use together with file or </a:t>
            </a:r>
            <a:r>
              <a:rPr lang="en-US" dirty="0" err="1" smtClean="0"/>
              <a:t>url</a:t>
            </a:r>
            <a:endParaRPr lang="en-US" dirty="0"/>
          </a:p>
        </p:txBody>
      </p:sp>
      <p:pic>
        <p:nvPicPr>
          <p:cNvPr id="4" name="Picture 3" descr="2015-12-07 17_11_11-D__git_webpack-demos_demo05_bundle.js • (Express, webpack-demos) - Sublime Text .png"/>
          <p:cNvPicPr>
            <a:picLocks noChangeAspect="1"/>
          </p:cNvPicPr>
          <p:nvPr/>
        </p:nvPicPr>
        <p:blipFill>
          <a:blip r:embed="rId2" cstate="print"/>
          <a:stretch>
            <a:fillRect/>
          </a:stretch>
        </p:blipFill>
        <p:spPr>
          <a:xfrm>
            <a:off x="685800" y="3352800"/>
            <a:ext cx="6538527" cy="1044031"/>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2015-12-07 17_25_40-D__git_webpack-demos_demo19_webpack.config.js (Express, webpack-demos) - Sublime.png"/>
          <p:cNvPicPr>
            <a:picLocks noGrp="1" noChangeAspect="1"/>
          </p:cNvPicPr>
          <p:nvPr>
            <p:ph idx="1"/>
          </p:nvPr>
        </p:nvPicPr>
        <p:blipFill>
          <a:blip r:embed="rId2" cstate="print"/>
          <a:stretch>
            <a:fillRect/>
          </a:stretch>
        </p:blipFill>
        <p:spPr>
          <a:xfrm>
            <a:off x="457200" y="1848034"/>
            <a:ext cx="8229600" cy="4030294"/>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5-12-07 17_27_01-Administrator_ C__Windows_system32_cmd.exe.png"/>
          <p:cNvPicPr>
            <a:picLocks noGrp="1" noChangeAspect="1"/>
          </p:cNvPicPr>
          <p:nvPr>
            <p:ph idx="1"/>
          </p:nvPr>
        </p:nvPicPr>
        <p:blipFill>
          <a:blip r:embed="rId2" cstate="print"/>
          <a:stretch>
            <a:fillRect/>
          </a:stretch>
        </p:blipFill>
        <p:spPr>
          <a:xfrm>
            <a:off x="762000" y="3886200"/>
            <a:ext cx="7224387" cy="891617"/>
          </a:xfrm>
        </p:spPr>
      </p:pic>
      <p:pic>
        <p:nvPicPr>
          <p:cNvPr id="5" name="Content Placeholder 3" descr="2015-12-07 16_23_38-D__git_webpack-demos_demo05_main.js • (Express, webpack-demos) - Sublime Text 2 .png"/>
          <p:cNvPicPr>
            <a:picLocks noChangeAspect="1"/>
          </p:cNvPicPr>
          <p:nvPr/>
        </p:nvPicPr>
        <p:blipFill>
          <a:blip r:embed="rId3" cstate="print"/>
          <a:stretch>
            <a:fillRect/>
          </a:stretch>
        </p:blipFill>
        <p:spPr>
          <a:xfrm>
            <a:off x="685800" y="1371600"/>
            <a:ext cx="6279425" cy="2438611"/>
          </a:xfrm>
          <a:prstGeom prst="rect">
            <a:avLst/>
          </a:prstGeom>
        </p:spPr>
      </p:pic>
      <p:sp>
        <p:nvSpPr>
          <p:cNvPr id="6" name="TextBox 5"/>
          <p:cNvSpPr txBox="1"/>
          <p:nvPr/>
        </p:nvSpPr>
        <p:spPr>
          <a:xfrm>
            <a:off x="6858000" y="2057400"/>
            <a:ext cx="1371600" cy="369332"/>
          </a:xfrm>
          <a:prstGeom prst="rect">
            <a:avLst/>
          </a:prstGeom>
          <a:solidFill>
            <a:schemeClr val="accent6">
              <a:lumMod val="75000"/>
            </a:schemeClr>
          </a:solidFill>
        </p:spPr>
        <p:txBody>
          <a:bodyPr wrap="square" rtlCol="0">
            <a:spAutoFit/>
          </a:bodyPr>
          <a:lstStyle/>
          <a:p>
            <a:r>
              <a:rPr lang="en-US" dirty="0" smtClean="0"/>
              <a:t>5000</a:t>
            </a:r>
            <a:r>
              <a:rPr lang="en-US" altLang="zh-CN" dirty="0" smtClean="0"/>
              <a:t>B</a:t>
            </a:r>
            <a:endParaRPr lang="en-US" dirty="0"/>
          </a:p>
        </p:txBody>
      </p:sp>
      <p:sp>
        <p:nvSpPr>
          <p:cNvPr id="7" name="TextBox 6"/>
          <p:cNvSpPr txBox="1"/>
          <p:nvPr/>
        </p:nvSpPr>
        <p:spPr>
          <a:xfrm>
            <a:off x="6858000" y="3200400"/>
            <a:ext cx="1219200" cy="369332"/>
          </a:xfrm>
          <a:prstGeom prst="rect">
            <a:avLst/>
          </a:prstGeom>
          <a:solidFill>
            <a:schemeClr val="accent6">
              <a:lumMod val="75000"/>
            </a:schemeClr>
          </a:solidFill>
        </p:spPr>
        <p:txBody>
          <a:bodyPr wrap="square" rtlCol="0">
            <a:spAutoFit/>
          </a:bodyPr>
          <a:lstStyle/>
          <a:p>
            <a:r>
              <a:rPr lang="en-US" dirty="0" smtClean="0"/>
              <a:t>47000B</a:t>
            </a:r>
            <a:endParaRPr lang="en-US" dirty="0"/>
          </a:p>
        </p:txBody>
      </p:sp>
      <p:cxnSp>
        <p:nvCxnSpPr>
          <p:cNvPr id="8" name="Straight Arrow Connector 7"/>
          <p:cNvCxnSpPr/>
          <p:nvPr/>
        </p:nvCxnSpPr>
        <p:spPr>
          <a:xfrm flipH="1" flipV="1">
            <a:off x="5638800" y="2133600"/>
            <a:ext cx="1219200" cy="1524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410200" y="3276600"/>
            <a:ext cx="1524000" cy="1524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a:t>
            </a:r>
            <a:endParaRPr lang="en-US" dirty="0"/>
          </a:p>
        </p:txBody>
      </p:sp>
      <p:sp>
        <p:nvSpPr>
          <p:cNvPr id="3" name="Content Placeholder 2"/>
          <p:cNvSpPr>
            <a:spLocks noGrp="1"/>
          </p:cNvSpPr>
          <p:nvPr>
            <p:ph idx="1"/>
          </p:nvPr>
        </p:nvSpPr>
        <p:spPr/>
        <p:txBody>
          <a:bodyPr/>
          <a:lstStyle/>
          <a:p>
            <a:pPr>
              <a:buNone/>
            </a:pPr>
            <a:r>
              <a:rPr lang="zh-CN" altLang="en-US" dirty="0" smtClean="0"/>
              <a:t>参数主要是指定的是各种图片的压缩方式</a:t>
            </a:r>
            <a:endParaRPr lang="en-US" altLang="zh-CN" dirty="0" smtClean="0"/>
          </a:p>
          <a:p>
            <a:pPr>
              <a:buNone/>
            </a:pPr>
            <a:r>
              <a:rPr lang="zh-CN" altLang="en-US" dirty="0" smtClean="0"/>
              <a:t>可以参考</a:t>
            </a:r>
            <a:r>
              <a:rPr lang="en-US" dirty="0" smtClean="0"/>
              <a:t>https://github.com/tcoopman/image-webpack-loader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换一种方式</a:t>
            </a:r>
            <a:endParaRPr lang="en-US" dirty="0"/>
          </a:p>
        </p:txBody>
      </p:sp>
      <p:pic>
        <p:nvPicPr>
          <p:cNvPr id="4" name="Content Placeholder 3" descr="2015-12-04 16_40_09-_new  6 - Notepad++.png"/>
          <p:cNvPicPr>
            <a:picLocks noGrp="1" noChangeAspect="1"/>
          </p:cNvPicPr>
          <p:nvPr>
            <p:ph idx="1"/>
          </p:nvPr>
        </p:nvPicPr>
        <p:blipFill>
          <a:blip r:embed="rId3" cstate="print"/>
          <a:stretch>
            <a:fillRect/>
          </a:stretch>
        </p:blipFill>
        <p:spPr>
          <a:xfrm>
            <a:off x="533400" y="1676400"/>
            <a:ext cx="5433531" cy="2621507"/>
          </a:xfrm>
        </p:spPr>
      </p:pic>
      <p:pic>
        <p:nvPicPr>
          <p:cNvPr id="5" name="Picture 4" descr="2015-12-04 16_40_58-_new  6 - Notepad++.png"/>
          <p:cNvPicPr>
            <a:picLocks noChangeAspect="1"/>
          </p:cNvPicPr>
          <p:nvPr/>
        </p:nvPicPr>
        <p:blipFill>
          <a:blip r:embed="rId4" cstate="print"/>
          <a:stretch>
            <a:fillRect/>
          </a:stretch>
        </p:blipFill>
        <p:spPr>
          <a:xfrm>
            <a:off x="533400" y="4876800"/>
            <a:ext cx="3558849" cy="426757"/>
          </a:xfrm>
          <a:prstGeom prst="rect">
            <a:avLst/>
          </a:prstGeom>
        </p:spPr>
      </p:pic>
      <p:sp>
        <p:nvSpPr>
          <p:cNvPr id="6" name="TextBox 5"/>
          <p:cNvSpPr txBox="1"/>
          <p:nvPr/>
        </p:nvSpPr>
        <p:spPr>
          <a:xfrm>
            <a:off x="533400" y="1295400"/>
            <a:ext cx="7391400" cy="369332"/>
          </a:xfrm>
          <a:prstGeom prst="rect">
            <a:avLst/>
          </a:prstGeom>
          <a:noFill/>
        </p:spPr>
        <p:txBody>
          <a:bodyPr wrap="square" rtlCol="0">
            <a:spAutoFit/>
          </a:bodyPr>
          <a:lstStyle/>
          <a:p>
            <a:r>
              <a:rPr lang="zh-CN" altLang="en-US" b="1" dirty="0" smtClean="0">
                <a:solidFill>
                  <a:schemeClr val="accent6">
                    <a:lumMod val="75000"/>
                  </a:schemeClr>
                </a:solidFill>
              </a:rPr>
              <a:t>在</a:t>
            </a:r>
            <a:r>
              <a:rPr lang="en-US" altLang="zh-CN" b="1" dirty="0" smtClean="0">
                <a:solidFill>
                  <a:schemeClr val="accent6">
                    <a:lumMod val="75000"/>
                  </a:schemeClr>
                </a:solidFill>
              </a:rPr>
              <a:t>main.js </a:t>
            </a:r>
            <a:r>
              <a:rPr lang="zh-CN" altLang="en-US" b="1" dirty="0" smtClean="0">
                <a:solidFill>
                  <a:schemeClr val="accent6">
                    <a:lumMod val="75000"/>
                  </a:schemeClr>
                </a:solidFill>
              </a:rPr>
              <a:t>所在的文件目录定义</a:t>
            </a:r>
            <a:r>
              <a:rPr lang="en-US" altLang="zh-CN" b="1" dirty="0" err="1" smtClean="0">
                <a:solidFill>
                  <a:schemeClr val="accent6">
                    <a:lumMod val="75000"/>
                  </a:schemeClr>
                </a:solidFill>
              </a:rPr>
              <a:t>webpack.config.js</a:t>
            </a:r>
            <a:r>
              <a:rPr lang="en-US" altLang="zh-CN" b="1" dirty="0" smtClean="0">
                <a:solidFill>
                  <a:schemeClr val="accent6">
                    <a:lumMod val="75000"/>
                  </a:schemeClr>
                </a:solidFill>
              </a:rPr>
              <a:t> </a:t>
            </a:r>
            <a:r>
              <a:rPr lang="zh-CN" altLang="en-US" b="1" dirty="0" smtClean="0">
                <a:solidFill>
                  <a:schemeClr val="accent6">
                    <a:lumMod val="75000"/>
                  </a:schemeClr>
                </a:solidFill>
              </a:rPr>
              <a:t>作为默认的</a:t>
            </a:r>
            <a:r>
              <a:rPr lang="en-US" altLang="zh-CN" b="1" dirty="0" err="1" smtClean="0">
                <a:solidFill>
                  <a:schemeClr val="accent6">
                    <a:lumMod val="75000"/>
                  </a:schemeClr>
                </a:solidFill>
              </a:rPr>
              <a:t>config</a:t>
            </a:r>
            <a:r>
              <a:rPr lang="en-US" altLang="zh-CN" b="1" dirty="0" smtClean="0">
                <a:solidFill>
                  <a:schemeClr val="accent6">
                    <a:lumMod val="75000"/>
                  </a:schemeClr>
                </a:solidFill>
              </a:rPr>
              <a:t> </a:t>
            </a:r>
            <a:r>
              <a:rPr lang="zh-CN" altLang="en-US" b="1" dirty="0" smtClean="0">
                <a:solidFill>
                  <a:schemeClr val="accent6">
                    <a:lumMod val="75000"/>
                  </a:schemeClr>
                </a:solidFill>
              </a:rPr>
              <a:t>文件</a:t>
            </a:r>
            <a:endParaRPr lang="en-US" b="1" dirty="0">
              <a:solidFill>
                <a:schemeClr val="accent6">
                  <a:lumMod val="75000"/>
                </a:schemeClr>
              </a:solidFill>
            </a:endParaRPr>
          </a:p>
        </p:txBody>
      </p:sp>
      <p:sp>
        <p:nvSpPr>
          <p:cNvPr id="11" name="TextBox 10"/>
          <p:cNvSpPr txBox="1"/>
          <p:nvPr/>
        </p:nvSpPr>
        <p:spPr>
          <a:xfrm>
            <a:off x="457200" y="4343400"/>
            <a:ext cx="7391400" cy="369332"/>
          </a:xfrm>
          <a:prstGeom prst="rect">
            <a:avLst/>
          </a:prstGeom>
          <a:noFill/>
        </p:spPr>
        <p:txBody>
          <a:bodyPr wrap="square" rtlCol="0">
            <a:spAutoFit/>
          </a:bodyPr>
          <a:lstStyle/>
          <a:p>
            <a:r>
              <a:rPr lang="zh-CN" altLang="en-US" b="1" dirty="0" smtClean="0">
                <a:solidFill>
                  <a:schemeClr val="accent6">
                    <a:lumMod val="75000"/>
                  </a:schemeClr>
                </a:solidFill>
              </a:rPr>
              <a:t>在命令行执行命令，即可读取默认的</a:t>
            </a:r>
            <a:r>
              <a:rPr lang="en-US" altLang="zh-CN" b="1" dirty="0" err="1" smtClean="0">
                <a:solidFill>
                  <a:schemeClr val="accent6">
                    <a:lumMod val="75000"/>
                  </a:schemeClr>
                </a:solidFill>
              </a:rPr>
              <a:t>config</a:t>
            </a:r>
            <a:r>
              <a:rPr lang="zh-CN" altLang="en-US" b="1" dirty="0" smtClean="0">
                <a:solidFill>
                  <a:schemeClr val="accent6">
                    <a:lumMod val="75000"/>
                  </a:schemeClr>
                </a:solidFill>
              </a:rPr>
              <a:t>文件打包</a:t>
            </a:r>
            <a:endParaRPr lang="en-US"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a:t>
            </a:r>
            <a:endParaRPr lang="en-US" dirty="0"/>
          </a:p>
        </p:txBody>
      </p:sp>
      <p:sp>
        <p:nvSpPr>
          <p:cNvPr id="3" name="Content Placeholder 2"/>
          <p:cNvSpPr>
            <a:spLocks noGrp="1"/>
          </p:cNvSpPr>
          <p:nvPr>
            <p:ph idx="1"/>
          </p:nvPr>
        </p:nvSpPr>
        <p:spPr/>
        <p:txBody>
          <a:bodyPr>
            <a:normAutofit/>
          </a:bodyPr>
          <a:lstStyle/>
          <a:p>
            <a:pPr>
              <a:buNone/>
            </a:pPr>
            <a:r>
              <a:rPr lang="zh-CN" altLang="en-US" sz="2200" b="1" dirty="0" smtClean="0"/>
              <a:t>官网</a:t>
            </a:r>
            <a:endParaRPr lang="en-US" altLang="zh-CN" sz="2200" b="1" dirty="0" smtClean="0"/>
          </a:p>
          <a:p>
            <a:pPr>
              <a:buNone/>
            </a:pPr>
            <a:r>
              <a:rPr lang="en-US" dirty="0" smtClean="0">
                <a:hlinkClick r:id="rId2"/>
              </a:rPr>
              <a:t>http://webpack.github.io/docs</a:t>
            </a:r>
            <a:r>
              <a:rPr lang="en-US" dirty="0" smtClean="0">
                <a:hlinkClick r:id="rId2"/>
              </a:rPr>
              <a:t>/</a:t>
            </a:r>
            <a:endParaRPr lang="en-US" dirty="0" smtClean="0"/>
          </a:p>
          <a:p>
            <a:pPr>
              <a:buNone/>
            </a:pPr>
            <a:r>
              <a:rPr lang="en-US" altLang="zh-CN" sz="2200" b="1" dirty="0" smtClean="0"/>
              <a:t>Configuration</a:t>
            </a:r>
          </a:p>
          <a:p>
            <a:pPr>
              <a:buNone/>
            </a:pPr>
            <a:r>
              <a:rPr lang="en-US" sz="2200" dirty="0" smtClean="0"/>
              <a:t>http://webpack.github.io/docs/configuration.html</a:t>
            </a:r>
            <a:endParaRPr lang="en-US" sz="2200" dirty="0" smtClean="0"/>
          </a:p>
          <a:p>
            <a:pPr>
              <a:buNone/>
            </a:pPr>
            <a:r>
              <a:rPr lang="en-US" sz="2200" b="1" dirty="0" smtClean="0"/>
              <a:t>Code </a:t>
            </a:r>
            <a:r>
              <a:rPr lang="en-US" altLang="zh-CN" sz="2200" b="1" dirty="0" smtClean="0"/>
              <a:t>splitting</a:t>
            </a:r>
          </a:p>
          <a:p>
            <a:pPr>
              <a:buNone/>
            </a:pPr>
            <a:r>
              <a:rPr lang="en-US" sz="2200" dirty="0" smtClean="0"/>
              <a:t>http://webpack.github.io/docs/code-splitting.html</a:t>
            </a:r>
            <a:endParaRPr lang="en-US" sz="2200" dirty="0" smtClean="0"/>
          </a:p>
          <a:p>
            <a:pPr>
              <a:buNone/>
            </a:pPr>
            <a:r>
              <a:rPr lang="en-US" sz="2200" b="1" dirty="0" smtClean="0"/>
              <a:t>CSS</a:t>
            </a:r>
          </a:p>
          <a:p>
            <a:pPr>
              <a:buNone/>
            </a:pPr>
            <a:r>
              <a:rPr lang="en-US" sz="2200" dirty="0" smtClean="0">
                <a:hlinkClick r:id="rId3"/>
              </a:rPr>
              <a:t>http://</a:t>
            </a:r>
            <a:r>
              <a:rPr lang="en-US" sz="2200" dirty="0" smtClean="0">
                <a:hlinkClick r:id="rId3"/>
              </a:rPr>
              <a:t>webpack.github.io/docs/stylesheets.html</a:t>
            </a:r>
            <a:endParaRPr lang="en-US" sz="2200" dirty="0" smtClean="0"/>
          </a:p>
          <a:p>
            <a:pPr>
              <a:buNone/>
            </a:pPr>
            <a:r>
              <a:rPr lang="en-US" altLang="zh-CN" sz="2200" b="1" dirty="0" smtClean="0"/>
              <a:t>Simple Demos</a:t>
            </a:r>
          </a:p>
          <a:p>
            <a:pPr>
              <a:buNone/>
            </a:pPr>
            <a:r>
              <a:rPr lang="en-US" sz="2200" dirty="0" smtClean="0"/>
              <a:t>https://github.com/ruanyf/webpack-demos</a:t>
            </a:r>
            <a:endParaRPr lang="en-US" sz="22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CN" dirty="0" smtClean="0"/>
              <a:t>Thank You!</a:t>
            </a:r>
            <a:endParaRPr lang="en-US" dirty="0"/>
          </a:p>
        </p:txBody>
      </p:sp>
      <p:sp>
        <p:nvSpPr>
          <p:cNvPr id="5" name="Subtitle 4"/>
          <p:cNvSpPr>
            <a:spLocks noGrp="1"/>
          </p:cNvSpPr>
          <p:nvPr>
            <p:ph type="subTitle" idx="1"/>
          </p:nvPr>
        </p:nvSpPr>
        <p:spPr>
          <a:xfrm>
            <a:off x="2286000" y="4419600"/>
            <a:ext cx="6400800" cy="1752600"/>
          </a:xfrm>
        </p:spPr>
        <p:txBody>
          <a:bodyPr/>
          <a:lstStyle/>
          <a:p>
            <a:pPr algn="r"/>
            <a:r>
              <a:rPr lang="en-US" dirty="0" smtClean="0">
                <a:solidFill>
                  <a:schemeClr val="accent6">
                    <a:lumMod val="75000"/>
                  </a:schemeClr>
                </a:solidFill>
              </a:rPr>
              <a:t>To be continued..</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再换一种方式</a:t>
            </a:r>
            <a:endParaRPr lang="en-US" dirty="0"/>
          </a:p>
        </p:txBody>
      </p:sp>
      <p:pic>
        <p:nvPicPr>
          <p:cNvPr id="4" name="Content Placeholder 3" descr="2015-12-04 16_40_09-_new  6 - Notepad++.png"/>
          <p:cNvPicPr>
            <a:picLocks noGrp="1" noChangeAspect="1"/>
          </p:cNvPicPr>
          <p:nvPr>
            <p:ph idx="1"/>
          </p:nvPr>
        </p:nvPicPr>
        <p:blipFill>
          <a:blip r:embed="rId2" cstate="print"/>
          <a:stretch>
            <a:fillRect/>
          </a:stretch>
        </p:blipFill>
        <p:spPr>
          <a:xfrm>
            <a:off x="533400" y="1676400"/>
            <a:ext cx="5433531" cy="2621507"/>
          </a:xfrm>
        </p:spPr>
      </p:pic>
      <p:sp>
        <p:nvSpPr>
          <p:cNvPr id="6" name="TextBox 5"/>
          <p:cNvSpPr txBox="1"/>
          <p:nvPr/>
        </p:nvSpPr>
        <p:spPr>
          <a:xfrm>
            <a:off x="381000" y="1219200"/>
            <a:ext cx="6019800" cy="369332"/>
          </a:xfrm>
          <a:prstGeom prst="rect">
            <a:avLst/>
          </a:prstGeom>
          <a:noFill/>
        </p:spPr>
        <p:txBody>
          <a:bodyPr wrap="square" rtlCol="0">
            <a:spAutoFit/>
          </a:bodyPr>
          <a:lstStyle/>
          <a:p>
            <a:r>
              <a:rPr lang="zh-CN" altLang="en-US" b="1" dirty="0" smtClean="0">
                <a:solidFill>
                  <a:schemeClr val="accent6">
                    <a:lumMod val="75000"/>
                  </a:schemeClr>
                </a:solidFill>
              </a:rPr>
              <a:t>在</a:t>
            </a:r>
            <a:r>
              <a:rPr lang="en-US" altLang="zh-CN" b="1" dirty="0" smtClean="0">
                <a:solidFill>
                  <a:schemeClr val="accent6">
                    <a:lumMod val="75000"/>
                  </a:schemeClr>
                </a:solidFill>
              </a:rPr>
              <a:t>main.js </a:t>
            </a:r>
            <a:r>
              <a:rPr lang="zh-CN" altLang="en-US" b="1" dirty="0" smtClean="0">
                <a:solidFill>
                  <a:schemeClr val="accent6">
                    <a:lumMod val="75000"/>
                  </a:schemeClr>
                </a:solidFill>
              </a:rPr>
              <a:t>所在的文件目录定义</a:t>
            </a:r>
            <a:r>
              <a:rPr lang="en-US" altLang="zh-CN" b="1" dirty="0" smtClean="0">
                <a:solidFill>
                  <a:schemeClr val="accent6">
                    <a:lumMod val="75000"/>
                  </a:schemeClr>
                </a:solidFill>
              </a:rPr>
              <a:t>myConfig.js </a:t>
            </a:r>
            <a:r>
              <a:rPr lang="zh-CN" altLang="en-US" b="1" dirty="0" smtClean="0">
                <a:solidFill>
                  <a:schemeClr val="accent6">
                    <a:lumMod val="75000"/>
                  </a:schemeClr>
                </a:solidFill>
              </a:rPr>
              <a:t>作为</a:t>
            </a:r>
            <a:r>
              <a:rPr lang="en-US" altLang="zh-CN" b="1" dirty="0" err="1" smtClean="0">
                <a:solidFill>
                  <a:schemeClr val="accent6">
                    <a:lumMod val="75000"/>
                  </a:schemeClr>
                </a:solidFill>
              </a:rPr>
              <a:t>config</a:t>
            </a:r>
            <a:r>
              <a:rPr lang="en-US" altLang="zh-CN" b="1" dirty="0" smtClean="0">
                <a:solidFill>
                  <a:schemeClr val="accent6">
                    <a:lumMod val="75000"/>
                  </a:schemeClr>
                </a:solidFill>
              </a:rPr>
              <a:t> </a:t>
            </a:r>
            <a:r>
              <a:rPr lang="zh-CN" altLang="en-US" b="1" dirty="0" smtClean="0">
                <a:solidFill>
                  <a:schemeClr val="accent6">
                    <a:lumMod val="75000"/>
                  </a:schemeClr>
                </a:solidFill>
              </a:rPr>
              <a:t>文件</a:t>
            </a:r>
            <a:endParaRPr lang="en-US" b="1" dirty="0">
              <a:solidFill>
                <a:schemeClr val="accent6">
                  <a:lumMod val="75000"/>
                </a:schemeClr>
              </a:solidFill>
            </a:endParaRPr>
          </a:p>
        </p:txBody>
      </p:sp>
      <p:sp>
        <p:nvSpPr>
          <p:cNvPr id="11" name="TextBox 10"/>
          <p:cNvSpPr txBox="1"/>
          <p:nvPr/>
        </p:nvSpPr>
        <p:spPr>
          <a:xfrm>
            <a:off x="457200" y="4495800"/>
            <a:ext cx="2286000" cy="369332"/>
          </a:xfrm>
          <a:prstGeom prst="rect">
            <a:avLst/>
          </a:prstGeom>
          <a:noFill/>
        </p:spPr>
        <p:txBody>
          <a:bodyPr wrap="square" rtlCol="0">
            <a:spAutoFit/>
          </a:bodyPr>
          <a:lstStyle/>
          <a:p>
            <a:r>
              <a:rPr lang="zh-CN" altLang="en-US" b="1" dirty="0" smtClean="0">
                <a:solidFill>
                  <a:schemeClr val="accent6">
                    <a:lumMod val="75000"/>
                  </a:schemeClr>
                </a:solidFill>
              </a:rPr>
              <a:t>在命令行执行命令</a:t>
            </a:r>
            <a:endParaRPr lang="en-US" b="1" dirty="0">
              <a:solidFill>
                <a:schemeClr val="accent6">
                  <a:lumMod val="75000"/>
                </a:schemeClr>
              </a:solidFill>
            </a:endParaRPr>
          </a:p>
        </p:txBody>
      </p:sp>
      <p:pic>
        <p:nvPicPr>
          <p:cNvPr id="9" name="Picture 8" descr="2015-12-04 17_03_57-_new  6 - Notepad++.png"/>
          <p:cNvPicPr>
            <a:picLocks noChangeAspect="1"/>
          </p:cNvPicPr>
          <p:nvPr/>
        </p:nvPicPr>
        <p:blipFill>
          <a:blip r:embed="rId3" cstate="print"/>
          <a:stretch>
            <a:fillRect/>
          </a:stretch>
        </p:blipFill>
        <p:spPr>
          <a:xfrm>
            <a:off x="533400" y="4953000"/>
            <a:ext cx="5585944" cy="59441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安装</a:t>
            </a:r>
            <a:endParaRPr lang="en-US" dirty="0"/>
          </a:p>
        </p:txBody>
      </p:sp>
      <p:pic>
        <p:nvPicPr>
          <p:cNvPr id="4" name="Content Placeholder 3" descr="2015-12-04 17_05_57-_new  6 - Notepad++.png"/>
          <p:cNvPicPr>
            <a:picLocks noGrp="1" noChangeAspect="1"/>
          </p:cNvPicPr>
          <p:nvPr>
            <p:ph idx="1"/>
          </p:nvPr>
        </p:nvPicPr>
        <p:blipFill>
          <a:blip r:embed="rId2" cstate="print">
            <a:duotone>
              <a:prstClr val="black"/>
              <a:schemeClr val="accent6">
                <a:tint val="45000"/>
                <a:satMod val="400000"/>
              </a:schemeClr>
            </a:duotone>
          </a:blip>
          <a:stretch>
            <a:fillRect/>
          </a:stretch>
        </p:blipFill>
        <p:spPr>
          <a:xfrm>
            <a:off x="2514600" y="2590800"/>
            <a:ext cx="4237087" cy="419136"/>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配置文件</a:t>
            </a:r>
            <a:endParaRPr lang="en-US" dirty="0"/>
          </a:p>
        </p:txBody>
      </p:sp>
      <p:sp>
        <p:nvSpPr>
          <p:cNvPr id="3" name="Content Placeholder 2"/>
          <p:cNvSpPr>
            <a:spLocks noGrp="1"/>
          </p:cNvSpPr>
          <p:nvPr>
            <p:ph idx="1"/>
          </p:nvPr>
        </p:nvSpPr>
        <p:spPr/>
        <p:txBody>
          <a:bodyPr/>
          <a:lstStyle/>
          <a:p>
            <a:r>
              <a:rPr lang="zh-CN" altLang="en-US" dirty="0" smtClean="0">
                <a:solidFill>
                  <a:schemeClr val="accent6">
                    <a:lumMod val="75000"/>
                  </a:schemeClr>
                </a:solidFill>
              </a:rPr>
              <a:t>默认</a:t>
            </a:r>
            <a:r>
              <a:rPr lang="zh-CN" altLang="en-US" dirty="0" smtClean="0"/>
              <a:t>的配置文件名</a:t>
            </a:r>
            <a:endParaRPr lang="en-US" altLang="zh-CN" dirty="0" smtClean="0"/>
          </a:p>
          <a:p>
            <a:pPr lvl="1"/>
            <a:r>
              <a:rPr lang="en-US" dirty="0" err="1" smtClean="0"/>
              <a:t>webpack.config.js</a:t>
            </a:r>
            <a:endParaRPr lang="en-US" dirty="0" smtClean="0"/>
          </a:p>
          <a:p>
            <a:r>
              <a:rPr lang="zh-CN" altLang="en-US" dirty="0" smtClean="0">
                <a:solidFill>
                  <a:schemeClr val="accent6">
                    <a:lumMod val="75000"/>
                  </a:schemeClr>
                </a:solidFill>
              </a:rPr>
              <a:t>自定义</a:t>
            </a:r>
            <a:r>
              <a:rPr lang="zh-CN" altLang="en-US" dirty="0" smtClean="0"/>
              <a:t>配置文件名</a:t>
            </a:r>
            <a:endParaRPr lang="en-US" altLang="zh-CN" dirty="0" smtClean="0"/>
          </a:p>
          <a:p>
            <a:pPr>
              <a:buNone/>
            </a:pPr>
            <a:r>
              <a:rPr lang="en-US" dirty="0" smtClean="0"/>
              <a:t>	</a:t>
            </a:r>
            <a:r>
              <a:rPr lang="zh-CN" altLang="en-US" dirty="0" smtClean="0"/>
              <a:t>通过命令行参数 </a:t>
            </a:r>
            <a:r>
              <a:rPr lang="en-US" altLang="zh-CN" b="1" dirty="0" smtClean="0">
                <a:solidFill>
                  <a:schemeClr val="accent6">
                    <a:lumMod val="75000"/>
                  </a:schemeClr>
                </a:solidFill>
              </a:rPr>
              <a:t>--</a:t>
            </a:r>
            <a:r>
              <a:rPr lang="en-US" altLang="zh-CN" b="1" dirty="0" err="1" smtClean="0">
                <a:solidFill>
                  <a:schemeClr val="accent6">
                    <a:lumMod val="75000"/>
                  </a:schemeClr>
                </a:solidFill>
              </a:rPr>
              <a:t>config</a:t>
            </a:r>
            <a:r>
              <a:rPr lang="en-US" altLang="zh-CN" b="1" dirty="0" smtClean="0">
                <a:solidFill>
                  <a:schemeClr val="accent6">
                    <a:lumMod val="75000"/>
                  </a:schemeClr>
                </a:solidFill>
              </a:rPr>
              <a:t> </a:t>
            </a:r>
            <a:r>
              <a:rPr lang="zh-CN" altLang="en-US" dirty="0" smtClean="0"/>
              <a:t>指定</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2203</TotalTime>
  <Words>995</Words>
  <Application>Microsoft Office PowerPoint</Application>
  <PresentationFormat>On-screen Show (4:3)</PresentationFormat>
  <Paragraphs>185</Paragraphs>
  <Slides>61</Slides>
  <Notes>16</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Webpack </vt:lpstr>
      <vt:lpstr>Objective</vt:lpstr>
      <vt:lpstr>简介</vt:lpstr>
      <vt:lpstr>始于Hello World</vt:lpstr>
      <vt:lpstr>Slide 5</vt:lpstr>
      <vt:lpstr>换一种方式</vt:lpstr>
      <vt:lpstr>再换一种方式</vt:lpstr>
      <vt:lpstr>安装</vt:lpstr>
      <vt:lpstr>配置文件</vt:lpstr>
      <vt:lpstr>例子</vt:lpstr>
      <vt:lpstr>Slide 11</vt:lpstr>
      <vt:lpstr>Loaders</vt:lpstr>
      <vt:lpstr>在request中使用-例子</vt:lpstr>
      <vt:lpstr>在配置文件中使用-例子</vt:lpstr>
      <vt:lpstr>CSS Related Loader</vt:lpstr>
      <vt:lpstr>Usage Example</vt:lpstr>
      <vt:lpstr>Usage Example</vt:lpstr>
      <vt:lpstr>Usage Example</vt:lpstr>
      <vt:lpstr>Usage Example</vt:lpstr>
      <vt:lpstr>Slide 20</vt:lpstr>
      <vt:lpstr>EMBEDDED STYLESHEETS</vt:lpstr>
      <vt:lpstr>Question</vt:lpstr>
      <vt:lpstr>Code Splitting</vt:lpstr>
      <vt:lpstr>Example</vt:lpstr>
      <vt:lpstr>Slide 25</vt:lpstr>
      <vt:lpstr>Slide 26</vt:lpstr>
      <vt:lpstr>Example</vt:lpstr>
      <vt:lpstr>Slide 28</vt:lpstr>
      <vt:lpstr>Code Splitting</vt:lpstr>
      <vt:lpstr>Code Splitting</vt:lpstr>
      <vt:lpstr>Example</vt:lpstr>
      <vt:lpstr>Slide 32</vt:lpstr>
      <vt:lpstr>Slide 33</vt:lpstr>
      <vt:lpstr>Slide 34</vt:lpstr>
      <vt:lpstr>Slide 35</vt:lpstr>
      <vt:lpstr>Question</vt:lpstr>
      <vt:lpstr>SEPARATE CSS BUNDLE</vt:lpstr>
      <vt:lpstr>SEPARATE CSS BUNDLE</vt:lpstr>
      <vt:lpstr>Example</vt:lpstr>
      <vt:lpstr>Example</vt:lpstr>
      <vt:lpstr>Example</vt:lpstr>
      <vt:lpstr>Example</vt:lpstr>
      <vt:lpstr>Example</vt:lpstr>
      <vt:lpstr>Example</vt:lpstr>
      <vt:lpstr>Example</vt:lpstr>
      <vt:lpstr>file-loader</vt:lpstr>
      <vt:lpstr>Example</vt:lpstr>
      <vt:lpstr>Example</vt:lpstr>
      <vt:lpstr>Example</vt:lpstr>
      <vt:lpstr>Parameter</vt:lpstr>
      <vt:lpstr>url-loader</vt:lpstr>
      <vt:lpstr>Example</vt:lpstr>
      <vt:lpstr>Example</vt:lpstr>
      <vt:lpstr>Example</vt:lpstr>
      <vt:lpstr>Parameter</vt:lpstr>
      <vt:lpstr>image-loader </vt:lpstr>
      <vt:lpstr>Example</vt:lpstr>
      <vt:lpstr>Slide 58</vt:lpstr>
      <vt:lpstr>Parameter</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Webpack </dc:title>
  <dc:creator>Windows User</dc:creator>
  <cp:lastModifiedBy>Windows User</cp:lastModifiedBy>
  <cp:revision>240</cp:revision>
  <dcterms:created xsi:type="dcterms:W3CDTF">2015-12-04T07:32:31Z</dcterms:created>
  <dcterms:modified xsi:type="dcterms:W3CDTF">2015-12-09T10:21:09Z</dcterms:modified>
</cp:coreProperties>
</file>