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13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5929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2017-08-30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152400" y="4038600"/>
            <a:ext cx="118364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0" baseline="0">
                <a:solidFill>
                  <a:srgbClr val="333333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4552890"/>
            <a:ext cx="1183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2000" b="0" baseline="0">
                <a:solidFill>
                  <a:srgbClr val="333333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6013849"/>
            <a:ext cx="11836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321626"/>
            <a:ext cx="11836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YYYY-MM-DD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058400" y="4114800"/>
            <a:ext cx="16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dirty="0">
                <a:solidFill>
                  <a:srgbClr val="1D54A5"/>
                </a:solidFill>
                <a:latin typeface="Roboto Slab" pitchFamily="2" charset="0"/>
                <a:ea typeface="Roboto Slab" pitchFamily="2" charset="0"/>
                <a:cs typeface="Arial" pitchFamily="34" charset="0"/>
              </a:rPr>
              <a:t>Q</a:t>
            </a:r>
            <a:r>
              <a:rPr lang="en-US" sz="5400" b="0" dirty="0">
                <a:solidFill>
                  <a:srgbClr val="606060"/>
                </a:solidFill>
                <a:latin typeface="Roboto Slab" pitchFamily="2" charset="0"/>
                <a:ea typeface="Roboto Slab" pitchFamily="2" charset="0"/>
                <a:cs typeface="Arial" pitchFamily="34" charset="0"/>
              </a:rPr>
              <a:t>&amp;</a:t>
            </a:r>
            <a:r>
              <a:rPr lang="en-US" sz="5400" b="0" dirty="0">
                <a:solidFill>
                  <a:srgbClr val="009444"/>
                </a:solidFill>
                <a:latin typeface="Roboto Slab" pitchFamily="2" charset="0"/>
                <a:ea typeface="Roboto Slab" pitchFamily="2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848600" y="4114800"/>
            <a:ext cx="391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dirty="0">
                <a:solidFill>
                  <a:srgbClr val="1D54A5"/>
                </a:solidFill>
                <a:latin typeface="Roboto Slab" pitchFamily="2" charset="0"/>
                <a:ea typeface="Roboto Slab" pitchFamily="2" charset="0"/>
                <a:cs typeface="Arial" pitchFamily="34" charset="0"/>
              </a:rPr>
              <a:t>Thank </a:t>
            </a:r>
            <a:r>
              <a:rPr lang="en-US" sz="5400" b="0" dirty="0">
                <a:solidFill>
                  <a:srgbClr val="009444"/>
                </a:solidFill>
                <a:latin typeface="Roboto Slab" pitchFamily="2" charset="0"/>
                <a:ea typeface="Roboto Slab" pitchFamily="2" charset="0"/>
                <a:cs typeface="Arial" pitchFamily="34" charset="0"/>
              </a:rPr>
              <a:t>You!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0" cap="all" baseline="0">
                <a:solidFill>
                  <a:srgbClr val="333333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295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2E2E2E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2715" y="1295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828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2E2E2E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02715" y="1828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362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2E2E2E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02715" y="2362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2895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2E2E2E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02715" y="2895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34290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2E2E2E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02715" y="34290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3962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2E2E2E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02715" y="3962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" y="4495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2E2E2E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02715" y="4495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5029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2E2E2E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02715" y="5029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0" cap="none" baseline="0">
                <a:solidFill>
                  <a:srgbClr val="2E2E2E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863600" cy="6858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0" cap="none" baseline="0">
                <a:solidFill>
                  <a:srgbClr val="2D75BC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1.1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228600"/>
            <a:ext cx="10896600" cy="381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333333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03200" y="1295400"/>
            <a:ext cx="11760200" cy="52394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  <a:lvl2pPr marL="628650" indent="-285750">
              <a:defRPr sz="2000">
                <a:latin typeface="Roboto Slab" pitchFamily="2" charset="0"/>
                <a:ea typeface="Roboto Slab" pitchFamily="2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Roboto Slab" pitchFamily="2" charset="0"/>
                <a:ea typeface="Roboto Slab" pitchFamily="2" charset="0"/>
                <a:cs typeface="Arial" pitchFamily="34" charset="0"/>
              </a:defRPr>
            </a:lvl3pPr>
            <a:lvl4pPr marL="1257300" indent="-228600">
              <a:defRPr sz="1600">
                <a:latin typeface="Roboto Slab" pitchFamily="2" charset="0"/>
                <a:ea typeface="Roboto Slab" pitchFamily="2" charset="0"/>
                <a:cs typeface="Arial" pitchFamily="34" charset="0"/>
              </a:defRPr>
            </a:lvl4pPr>
            <a:lvl5pPr marL="1543050" indent="-228600">
              <a:defRPr sz="1400">
                <a:latin typeface="Roboto Slab" pitchFamily="2" charset="0"/>
                <a:ea typeface="Roboto Slab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0" y="609600"/>
            <a:ext cx="108966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Click Here to Add Sub Header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03200" y="1371600"/>
            <a:ext cx="5892800" cy="51816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  <a:lvl2pPr marL="628650" indent="-285750">
              <a:defRPr sz="2000">
                <a:latin typeface="Roboto Slab" pitchFamily="2" charset="0"/>
                <a:ea typeface="Roboto Slab" pitchFamily="2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Roboto Slab" pitchFamily="2" charset="0"/>
                <a:ea typeface="Roboto Slab" pitchFamily="2" charset="0"/>
                <a:cs typeface="Arial" pitchFamily="34" charset="0"/>
              </a:defRPr>
            </a:lvl3pPr>
            <a:lvl4pPr marL="1257300" indent="-228600">
              <a:defRPr sz="1600">
                <a:latin typeface="Roboto Slab" pitchFamily="2" charset="0"/>
                <a:ea typeface="Roboto Slab" pitchFamily="2" charset="0"/>
                <a:cs typeface="Arial" pitchFamily="34" charset="0"/>
              </a:defRPr>
            </a:lvl4pPr>
            <a:lvl5pPr marL="1543050" indent="-228600">
              <a:defRPr sz="1400">
                <a:latin typeface="Roboto Slab" pitchFamily="2" charset="0"/>
                <a:ea typeface="Roboto Slab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371600"/>
            <a:ext cx="5867400" cy="51816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  <a:lvl2pPr marL="628650" indent="-285750">
              <a:defRPr sz="2000">
                <a:latin typeface="Roboto Slab" pitchFamily="2" charset="0"/>
                <a:ea typeface="Roboto Slab" pitchFamily="2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Roboto Slab" pitchFamily="2" charset="0"/>
                <a:ea typeface="Roboto Slab" pitchFamily="2" charset="0"/>
                <a:cs typeface="Arial" pitchFamily="34" charset="0"/>
              </a:defRPr>
            </a:lvl3pPr>
            <a:lvl4pPr marL="1257300" indent="-228600">
              <a:defRPr sz="1600">
                <a:latin typeface="Roboto Slab" pitchFamily="2" charset="0"/>
                <a:ea typeface="Roboto Slab" pitchFamily="2" charset="0"/>
                <a:cs typeface="Arial" pitchFamily="34" charset="0"/>
              </a:defRPr>
            </a:lvl4pPr>
            <a:lvl5pPr marL="1543050" indent="-228600">
              <a:defRPr sz="1400">
                <a:latin typeface="Roboto Slab" pitchFamily="2" charset="0"/>
                <a:ea typeface="Roboto Slab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863600" cy="6858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0" cap="none" baseline="0">
                <a:solidFill>
                  <a:srgbClr val="2D75BC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1.1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228600"/>
            <a:ext cx="10896600" cy="381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333333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609600"/>
            <a:ext cx="108966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Click Here to Add Sub Header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03200" y="1371600"/>
            <a:ext cx="3454400" cy="51632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  <a:lvl2pPr marL="628650" indent="-285750">
              <a:defRPr sz="2000">
                <a:latin typeface="Roboto Slab" pitchFamily="2" charset="0"/>
                <a:ea typeface="Roboto Slab" pitchFamily="2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Roboto Slab" pitchFamily="2" charset="0"/>
                <a:ea typeface="Roboto Slab" pitchFamily="2" charset="0"/>
                <a:cs typeface="Arial" pitchFamily="34" charset="0"/>
              </a:defRPr>
            </a:lvl3pPr>
            <a:lvl4pPr marL="1257300" indent="-228600">
              <a:defRPr sz="1600">
                <a:latin typeface="Roboto Slab" pitchFamily="2" charset="0"/>
                <a:ea typeface="Roboto Slab" pitchFamily="2" charset="0"/>
                <a:cs typeface="Arial" pitchFamily="34" charset="0"/>
              </a:defRPr>
            </a:lvl4pPr>
            <a:lvl5pPr marL="1543050" indent="-228600">
              <a:defRPr sz="1400">
                <a:latin typeface="Roboto Slab" pitchFamily="2" charset="0"/>
                <a:ea typeface="Roboto Slab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3860800" y="1371599"/>
            <a:ext cx="3860800" cy="2209801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  <a:lvl2pPr marL="628650" indent="-285750">
              <a:defRPr sz="2000">
                <a:latin typeface="Roboto Slab" pitchFamily="2" charset="0"/>
                <a:ea typeface="Roboto Slab" pitchFamily="2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Roboto Slab" pitchFamily="2" charset="0"/>
                <a:ea typeface="Roboto Slab" pitchFamily="2" charset="0"/>
                <a:cs typeface="Arial" pitchFamily="34" charset="0"/>
              </a:defRPr>
            </a:lvl3pPr>
            <a:lvl4pPr marL="1257300" indent="-228600">
              <a:defRPr sz="1600">
                <a:latin typeface="Roboto Slab" pitchFamily="2" charset="0"/>
                <a:ea typeface="Roboto Slab" pitchFamily="2" charset="0"/>
                <a:cs typeface="Arial" pitchFamily="34" charset="0"/>
              </a:defRPr>
            </a:lvl4pPr>
            <a:lvl5pPr marL="1543050" indent="-228600">
              <a:defRPr sz="1400">
                <a:latin typeface="Roboto Slab" pitchFamily="2" charset="0"/>
                <a:ea typeface="Roboto Slab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924800" y="1371598"/>
            <a:ext cx="4038600" cy="2209802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  <a:lvl2pPr marL="628650" indent="-285750">
              <a:defRPr sz="2000">
                <a:latin typeface="Roboto Slab" pitchFamily="2" charset="0"/>
                <a:ea typeface="Roboto Slab" pitchFamily="2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Roboto Slab" pitchFamily="2" charset="0"/>
                <a:ea typeface="Roboto Slab" pitchFamily="2" charset="0"/>
                <a:cs typeface="Arial" pitchFamily="34" charset="0"/>
              </a:defRPr>
            </a:lvl3pPr>
            <a:lvl4pPr marL="1257300" indent="-228600">
              <a:defRPr sz="1600">
                <a:latin typeface="Roboto Slab" pitchFamily="2" charset="0"/>
                <a:ea typeface="Roboto Slab" pitchFamily="2" charset="0"/>
                <a:cs typeface="Arial" pitchFamily="34" charset="0"/>
              </a:defRPr>
            </a:lvl4pPr>
            <a:lvl5pPr marL="1543050" indent="-228600">
              <a:defRPr sz="1400">
                <a:latin typeface="Roboto Slab" pitchFamily="2" charset="0"/>
                <a:ea typeface="Roboto Slab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3860800" y="3673476"/>
            <a:ext cx="8102600" cy="2879723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  <a:lvl2pPr marL="628650" indent="-285750">
              <a:defRPr sz="2000">
                <a:latin typeface="Roboto Slab" pitchFamily="2" charset="0"/>
                <a:ea typeface="Roboto Slab" pitchFamily="2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Roboto Slab" pitchFamily="2" charset="0"/>
                <a:ea typeface="Roboto Slab" pitchFamily="2" charset="0"/>
                <a:cs typeface="Arial" pitchFamily="34" charset="0"/>
              </a:defRPr>
            </a:lvl3pPr>
            <a:lvl4pPr marL="1257300" indent="-228600">
              <a:defRPr sz="1600">
                <a:latin typeface="Roboto Slab" pitchFamily="2" charset="0"/>
                <a:ea typeface="Roboto Slab" pitchFamily="2" charset="0"/>
                <a:cs typeface="Arial" pitchFamily="34" charset="0"/>
              </a:defRPr>
            </a:lvl4pPr>
            <a:lvl5pPr marL="1543050" indent="-228600">
              <a:defRPr sz="1400">
                <a:latin typeface="Roboto Slab" pitchFamily="2" charset="0"/>
                <a:ea typeface="Roboto Slab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863600" cy="6858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0" cap="none" baseline="0">
                <a:solidFill>
                  <a:srgbClr val="2D75BC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1.1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228600"/>
            <a:ext cx="10896600" cy="381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333333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00" y="609600"/>
            <a:ext cx="108966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Click Here to Add Sub Header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295400"/>
            <a:ext cx="5791200" cy="5257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  <a:lvl2pPr marL="628650" indent="-285750">
              <a:defRPr sz="2000">
                <a:latin typeface="Roboto Slab" pitchFamily="2" charset="0"/>
                <a:ea typeface="Roboto Slab" pitchFamily="2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Roboto Slab" pitchFamily="2" charset="0"/>
                <a:ea typeface="Roboto Slab" pitchFamily="2" charset="0"/>
                <a:cs typeface="Arial" pitchFamily="34" charset="0"/>
              </a:defRPr>
            </a:lvl3pPr>
            <a:lvl4pPr marL="1257300" indent="-228600">
              <a:defRPr sz="1600">
                <a:latin typeface="Roboto Slab" pitchFamily="2" charset="0"/>
                <a:ea typeface="Roboto Slab" pitchFamily="2" charset="0"/>
                <a:cs typeface="Arial" pitchFamily="34" charset="0"/>
              </a:defRPr>
            </a:lvl4pPr>
            <a:lvl5pPr marL="1543050" indent="-228600">
              <a:defRPr sz="1400">
                <a:latin typeface="Roboto Slab" pitchFamily="2" charset="0"/>
                <a:ea typeface="Roboto Slab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295400"/>
            <a:ext cx="5867400" cy="5257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  <a:lvl2pPr marL="628650" indent="-285750">
              <a:defRPr sz="2000">
                <a:latin typeface="Roboto Slab" pitchFamily="2" charset="0"/>
                <a:ea typeface="Roboto Slab" pitchFamily="2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Roboto Slab" pitchFamily="2" charset="0"/>
                <a:ea typeface="Roboto Slab" pitchFamily="2" charset="0"/>
                <a:cs typeface="Arial" pitchFamily="34" charset="0"/>
              </a:defRPr>
            </a:lvl3pPr>
            <a:lvl4pPr marL="1257300" indent="-228600">
              <a:defRPr sz="1600">
                <a:latin typeface="Roboto Slab" pitchFamily="2" charset="0"/>
                <a:ea typeface="Roboto Slab" pitchFamily="2" charset="0"/>
                <a:cs typeface="Arial" pitchFamily="34" charset="0"/>
              </a:defRPr>
            </a:lvl4pPr>
            <a:lvl5pPr marL="1543050" indent="-228600">
              <a:defRPr sz="1400">
                <a:latin typeface="Roboto Slab" pitchFamily="2" charset="0"/>
                <a:ea typeface="Roboto Slab" pitchFamily="2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863600" cy="6858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0" cap="none" baseline="0">
                <a:solidFill>
                  <a:srgbClr val="2D75BC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1.1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228600"/>
            <a:ext cx="10896600" cy="381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0" cap="none" baseline="0">
                <a:solidFill>
                  <a:srgbClr val="333333"/>
                </a:solidFill>
                <a:latin typeface="Roboto Slab" pitchFamily="2" charset="0"/>
                <a:ea typeface="Roboto Slab" pitchFamily="2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609600"/>
            <a:ext cx="108966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US" dirty="0"/>
              <a:t>Click Here to Add Sub Header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865" y="5486400"/>
            <a:ext cx="1227737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3" cstate="print"/>
          <a:srcRect b="28645"/>
          <a:stretch>
            <a:fillRect/>
          </a:stretch>
        </p:blipFill>
        <p:spPr bwMode="auto">
          <a:xfrm>
            <a:off x="11125200" y="76203"/>
            <a:ext cx="872139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3" cstate="print"/>
          <a:srcRect t="42222"/>
          <a:stretch>
            <a:fillRect/>
          </a:stretch>
        </p:blipFill>
        <p:spPr bwMode="auto">
          <a:xfrm>
            <a:off x="0" y="2895600"/>
            <a:ext cx="12192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990600"/>
            <a:ext cx="12192000" cy="223838"/>
          </a:xfrm>
          <a:prstGeom prst="rect">
            <a:avLst/>
          </a:prstGeom>
          <a:noFill/>
        </p:spPr>
      </p:pic>
      <p:pic>
        <p:nvPicPr>
          <p:cNvPr id="5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7" cstate="print"/>
          <a:srcRect b="28645"/>
          <a:stretch>
            <a:fillRect/>
          </a:stretch>
        </p:blipFill>
        <p:spPr bwMode="auto">
          <a:xfrm>
            <a:off x="11125200" y="76203"/>
            <a:ext cx="872139" cy="63588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Level Definitions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☆</a:t>
            </a:r>
            <a:r>
              <a:rPr lang="zh-CN" altLang="en-US" dirty="0"/>
              <a:t>仅仅听老师讲过</a:t>
            </a:r>
            <a:r>
              <a:rPr lang="en-US" altLang="zh-CN" dirty="0"/>
              <a:t>, </a:t>
            </a:r>
            <a:r>
              <a:rPr lang="zh-CN" altLang="en-US" dirty="0"/>
              <a:t>练手次数较少</a:t>
            </a:r>
            <a:r>
              <a:rPr lang="en-US" altLang="zh-CN" dirty="0"/>
              <a:t>☆</a:t>
            </a:r>
          </a:p>
          <a:p>
            <a:r>
              <a:rPr lang="en-US" altLang="zh-CN" dirty="0"/>
              <a:t>☆☆</a:t>
            </a:r>
            <a:r>
              <a:rPr lang="zh-CN" altLang="en-US" dirty="0"/>
              <a:t>过去学习的两个月写的次数不少</a:t>
            </a:r>
            <a:r>
              <a:rPr lang="en-US" altLang="zh-CN" dirty="0"/>
              <a:t>,</a:t>
            </a:r>
            <a:r>
              <a:rPr lang="zh-CN" altLang="en-US" dirty="0"/>
              <a:t>但是缺乏进一步的理解</a:t>
            </a:r>
            <a:r>
              <a:rPr lang="en-US" altLang="zh-CN" dirty="0"/>
              <a:t>,</a:t>
            </a:r>
            <a:r>
              <a:rPr lang="zh-CN" altLang="en-US" dirty="0"/>
              <a:t>很多问题自己答不上来</a:t>
            </a:r>
            <a:endParaRPr lang="en-US" altLang="zh-CN" dirty="0"/>
          </a:p>
          <a:p>
            <a:r>
              <a:rPr lang="en-US" altLang="zh-CN" dirty="0"/>
              <a:t>☆☆☆</a:t>
            </a:r>
            <a:r>
              <a:rPr lang="zh-CN" altLang="en-US" dirty="0"/>
              <a:t>已经有一定的理解</a:t>
            </a:r>
            <a:r>
              <a:rPr lang="en-US" altLang="zh-CN" dirty="0"/>
              <a:t>,</a:t>
            </a:r>
            <a:r>
              <a:rPr lang="zh-CN" altLang="en-US" dirty="0"/>
              <a:t>并且能够在项目实践中帮助其他同事</a:t>
            </a:r>
            <a:r>
              <a:rPr lang="en-US" altLang="zh-CN" dirty="0"/>
              <a:t>,</a:t>
            </a:r>
            <a:r>
              <a:rPr lang="zh-CN" altLang="en-US" dirty="0"/>
              <a:t>分享正确的经验</a:t>
            </a:r>
            <a:endParaRPr lang="en-US" altLang="zh-CN" dirty="0"/>
          </a:p>
          <a:p>
            <a:r>
              <a:rPr lang="en-US" altLang="zh-CN" dirty="0"/>
              <a:t>☆☆☆☆</a:t>
            </a:r>
            <a:r>
              <a:rPr lang="zh-CN" altLang="en-US" dirty="0"/>
              <a:t>已经超越上面几个范围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Keywords about pervious month’s training</a:t>
            </a:r>
          </a:p>
        </p:txBody>
      </p:sp>
    </p:spTree>
    <p:extLst>
      <p:ext uri="{BB962C8B-B14F-4D97-AF65-F5344CB8AC3E}">
        <p14:creationId xmlns:p14="http://schemas.microsoft.com/office/powerpoint/2010/main" val="224463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203200" y="1371600"/>
            <a:ext cx="11760200" cy="5181600"/>
          </a:xfrm>
        </p:spPr>
        <p:txBody>
          <a:bodyPr/>
          <a:lstStyle/>
          <a:p>
            <a:r>
              <a:rPr lang="en-US" dirty="0"/>
              <a:t>Maven (</a:t>
            </a:r>
            <a:r>
              <a:rPr lang="zh-CN" altLang="en-US" dirty="0"/>
              <a:t>基本项目结构</a:t>
            </a:r>
            <a:r>
              <a:rPr lang="en-US" altLang="zh-CN" dirty="0"/>
              <a:t>,</a:t>
            </a:r>
            <a:r>
              <a:rPr lang="zh-CN" altLang="en-US" dirty="0"/>
              <a:t>依赖管理</a:t>
            </a:r>
            <a:r>
              <a:rPr lang="en-US" altLang="zh-CN" dirty="0"/>
              <a:t>,</a:t>
            </a:r>
            <a:r>
              <a:rPr lang="zh-CN" altLang="en-US" dirty="0"/>
              <a:t>基本命令</a:t>
            </a:r>
            <a:r>
              <a:rPr lang="en-US" dirty="0" err="1"/>
              <a:t>install,clean,package</a:t>
            </a:r>
            <a:r>
              <a:rPr lang="en-US" dirty="0"/>
              <a:t>) </a:t>
            </a:r>
          </a:p>
          <a:p>
            <a:r>
              <a:rPr lang="en-US" dirty="0"/>
              <a:t>Gradle (Groovy, Gradle Tasks) </a:t>
            </a:r>
          </a:p>
          <a:p>
            <a:r>
              <a:rPr lang="en-US" dirty="0"/>
              <a:t>Spring (Servlet</a:t>
            </a:r>
            <a:r>
              <a:rPr lang="zh-CN" altLang="en-US" dirty="0"/>
              <a:t>基础</a:t>
            </a:r>
            <a:r>
              <a:rPr lang="en-US" altLang="zh-CN" dirty="0"/>
              <a:t>, </a:t>
            </a:r>
            <a:r>
              <a:rPr lang="en-US" dirty="0" err="1"/>
              <a:t>SpringMVC</a:t>
            </a:r>
            <a:r>
              <a:rPr lang="zh-CN" altLang="en-US" dirty="0"/>
              <a:t>基本注解</a:t>
            </a:r>
            <a:r>
              <a:rPr lang="en-US" altLang="zh-CN" dirty="0"/>
              <a:t>,</a:t>
            </a:r>
            <a:r>
              <a:rPr lang="en-US" dirty="0"/>
              <a:t>JSP</a:t>
            </a:r>
            <a:r>
              <a:rPr lang="zh-CN" altLang="en-US" dirty="0"/>
              <a:t>模板</a:t>
            </a:r>
            <a:r>
              <a:rPr lang="en-US" altLang="zh-CN" dirty="0"/>
              <a:t>,</a:t>
            </a:r>
            <a:r>
              <a:rPr lang="en-US" dirty="0"/>
              <a:t>JSTL, </a:t>
            </a:r>
            <a:r>
              <a:rPr lang="en-US" dirty="0" err="1"/>
              <a:t>SpringFramework</a:t>
            </a:r>
            <a:r>
              <a:rPr lang="en-US" dirty="0"/>
              <a:t>)</a:t>
            </a:r>
          </a:p>
          <a:p>
            <a:r>
              <a:rPr lang="en-US" dirty="0"/>
              <a:t>Bootstrap </a:t>
            </a:r>
            <a:r>
              <a:rPr lang="zh-CN" altLang="en-US" dirty="0"/>
              <a:t>标准样式的使用 </a:t>
            </a:r>
            <a:endParaRPr lang="en-US" altLang="zh-CN" dirty="0"/>
          </a:p>
          <a:p>
            <a:r>
              <a:rPr lang="en-US" dirty="0"/>
              <a:t>Angular.js </a:t>
            </a:r>
            <a:r>
              <a:rPr lang="zh-CN" altLang="en-US" dirty="0"/>
              <a:t>基本使用 </a:t>
            </a:r>
            <a:endParaRPr lang="en-US" altLang="zh-CN" dirty="0"/>
          </a:p>
          <a:p>
            <a:r>
              <a:rPr lang="en-US" dirty="0"/>
              <a:t>NPM </a:t>
            </a:r>
            <a:r>
              <a:rPr lang="zh-CN" altLang="en-US" dirty="0"/>
              <a:t>基本说明 </a:t>
            </a:r>
            <a:r>
              <a:rPr lang="en-US" altLang="zh-CN" dirty="0"/>
              <a:t>- </a:t>
            </a:r>
            <a:r>
              <a:rPr lang="en-US" dirty="0"/>
              <a:t>Node.js (require, </a:t>
            </a:r>
            <a:r>
              <a:rPr lang="en-US" dirty="0" err="1"/>
              <a:t>module.export</a:t>
            </a:r>
            <a:r>
              <a:rPr lang="en-US" dirty="0"/>
              <a:t>...)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Knowledge Review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Keywords about pervious month’s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3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Level Definitions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☆</a:t>
            </a:r>
            <a:r>
              <a:rPr lang="zh-CN" altLang="en-US" dirty="0"/>
              <a:t>听都没听过</a:t>
            </a:r>
            <a:r>
              <a:rPr lang="en-US" altLang="zh-CN" dirty="0"/>
              <a:t>,</a:t>
            </a:r>
            <a:r>
              <a:rPr lang="zh-CN" altLang="en-US" dirty="0"/>
              <a:t>听过这个单词</a:t>
            </a:r>
            <a:r>
              <a:rPr lang="en-US" altLang="zh-CN" dirty="0"/>
              <a:t>,</a:t>
            </a:r>
            <a:r>
              <a:rPr lang="zh-CN" altLang="en-US" dirty="0"/>
              <a:t>但是不知道是干什么的</a:t>
            </a:r>
            <a:endParaRPr lang="en-US" altLang="zh-CN" dirty="0"/>
          </a:p>
          <a:p>
            <a:r>
              <a:rPr lang="en-US" altLang="zh-CN" dirty="0"/>
              <a:t>☆☆</a:t>
            </a:r>
            <a:r>
              <a:rPr lang="zh-CN" altLang="en-US" dirty="0"/>
              <a:t>听过别人提过</a:t>
            </a:r>
            <a:r>
              <a:rPr lang="en-US" altLang="zh-CN" dirty="0"/>
              <a:t>,</a:t>
            </a:r>
            <a:r>
              <a:rPr lang="zh-CN" altLang="en-US" dirty="0"/>
              <a:t>知道他现在比较主流</a:t>
            </a:r>
            <a:r>
              <a:rPr lang="en-US" altLang="zh-CN" dirty="0"/>
              <a:t>,</a:t>
            </a:r>
            <a:r>
              <a:rPr lang="zh-CN" altLang="en-US" dirty="0"/>
              <a:t>但是自己完全没接触过</a:t>
            </a:r>
            <a:endParaRPr lang="en-US" altLang="zh-CN" dirty="0"/>
          </a:p>
          <a:p>
            <a:r>
              <a:rPr lang="en-US" altLang="zh-CN" dirty="0"/>
              <a:t>☆☆☆</a:t>
            </a:r>
            <a:r>
              <a:rPr lang="zh-CN" altLang="en-US" dirty="0"/>
              <a:t>自己上网搜过相关名词 稍有了解 但是没有下过一些官方</a:t>
            </a:r>
            <a:r>
              <a:rPr lang="en-US" altLang="zh-CN" dirty="0"/>
              <a:t>DEMO</a:t>
            </a:r>
            <a:r>
              <a:rPr lang="zh-CN" altLang="en-US" dirty="0"/>
              <a:t>来实践</a:t>
            </a:r>
            <a:endParaRPr lang="en-US" altLang="zh-CN" dirty="0"/>
          </a:p>
          <a:p>
            <a:r>
              <a:rPr lang="en-US" altLang="zh-CN" dirty="0"/>
              <a:t>☆☆☆☆</a:t>
            </a:r>
            <a:r>
              <a:rPr lang="zh-CN" altLang="en-US" dirty="0"/>
              <a:t>尝试过</a:t>
            </a:r>
            <a:r>
              <a:rPr lang="en-US" altLang="zh-CN" dirty="0"/>
              <a:t>DEMO</a:t>
            </a:r>
            <a:r>
              <a:rPr lang="zh-CN" altLang="en-US" dirty="0"/>
              <a:t>代码</a:t>
            </a:r>
            <a:r>
              <a:rPr lang="en-US" altLang="zh-CN" dirty="0"/>
              <a:t>, </a:t>
            </a:r>
            <a:r>
              <a:rPr lang="zh-CN" altLang="en-US" dirty="0"/>
              <a:t>知道怎么运行</a:t>
            </a:r>
            <a:r>
              <a:rPr lang="en-US" altLang="zh-CN" dirty="0"/>
              <a:t>,</a:t>
            </a:r>
            <a:r>
              <a:rPr lang="zh-CN" altLang="en-US" dirty="0"/>
              <a:t>稍微能读懂项目结构</a:t>
            </a:r>
            <a:endParaRPr lang="en-US" altLang="zh-CN" dirty="0"/>
          </a:p>
          <a:p>
            <a:r>
              <a:rPr lang="en-US" altLang="zh-CN" dirty="0"/>
              <a:t>☆☆☆☆☆</a:t>
            </a:r>
            <a:r>
              <a:rPr lang="zh-CN" altLang="en-US" dirty="0"/>
              <a:t>有过项目经验</a:t>
            </a:r>
            <a:r>
              <a:rPr lang="en-US" altLang="zh-CN" dirty="0"/>
              <a:t>, </a:t>
            </a:r>
            <a:r>
              <a:rPr lang="zh-CN" altLang="en-US" dirty="0"/>
              <a:t>可以单独搭建整个与之相关的项目</a:t>
            </a:r>
            <a:r>
              <a:rPr lang="en-US" altLang="zh-CN" dirty="0"/>
              <a:t>,</a:t>
            </a:r>
            <a:r>
              <a:rPr lang="zh-CN" altLang="en-US" dirty="0"/>
              <a:t>但是不知道怎样的文件结构</a:t>
            </a:r>
            <a:r>
              <a:rPr lang="en-US" altLang="zh-CN" dirty="0"/>
              <a:t>,</a:t>
            </a:r>
            <a:r>
              <a:rPr lang="zh-CN" altLang="en-US" dirty="0"/>
              <a:t>代码风格</a:t>
            </a:r>
            <a:r>
              <a:rPr lang="en-US" altLang="zh-CN" dirty="0"/>
              <a:t>,</a:t>
            </a:r>
            <a:r>
              <a:rPr lang="zh-CN" altLang="en-US" dirty="0"/>
              <a:t>开发方式比较科学</a:t>
            </a:r>
            <a:endParaRPr lang="en-US" altLang="zh-CN" dirty="0"/>
          </a:p>
          <a:p>
            <a:r>
              <a:rPr lang="en-US" altLang="zh-CN" dirty="0"/>
              <a:t>☆☆☆☆☆☆</a:t>
            </a:r>
            <a:r>
              <a:rPr lang="zh-CN" altLang="en-US" dirty="0"/>
              <a:t>已经超越上面几个范围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Keywords about tomorrow’s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6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altLang="zh-CN" dirty="0"/>
              <a:t>eywords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Angular, Vue, React</a:t>
            </a:r>
          </a:p>
          <a:p>
            <a:r>
              <a:rPr lang="en-US" dirty="0" err="1"/>
              <a:t>SpringBoot</a:t>
            </a:r>
            <a:endParaRPr lang="en-US" dirty="0"/>
          </a:p>
          <a:p>
            <a:r>
              <a:rPr lang="en-US" dirty="0"/>
              <a:t>Webpack, Rollup</a:t>
            </a:r>
          </a:p>
          <a:p>
            <a:r>
              <a:rPr lang="en-US" dirty="0"/>
              <a:t>Jasmine, Mocha, Karma</a:t>
            </a:r>
          </a:p>
          <a:p>
            <a:r>
              <a:rPr lang="en-US" dirty="0"/>
              <a:t>VS Code, IDEA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Keywords about tomorrow’s training</a:t>
            </a:r>
          </a:p>
        </p:txBody>
      </p:sp>
    </p:spTree>
    <p:extLst>
      <p:ext uri="{BB962C8B-B14F-4D97-AF65-F5344CB8AC3E}">
        <p14:creationId xmlns:p14="http://schemas.microsoft.com/office/powerpoint/2010/main" val="15205823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a-ppt-template.pptx" id="{58B6F194-3EA3-43EB-8CC1-DBFAF277CDA0}" vid="{D2C75EE5-92FE-4927-9075-98456BD9FB04}"/>
    </a:ext>
  </a:extLst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a-ppt-template.pptx" id="{58B6F194-3EA3-43EB-8CC1-DBFAF277CDA0}" vid="{6B8FCE88-9933-4B84-8FD1-964B49E5FE9D}"/>
    </a:ext>
  </a:extLst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a-ppt-template.pptx" id="{58B6F194-3EA3-43EB-8CC1-DBFAF277CDA0}" vid="{2E4B8201-0615-473D-8480-F9A4D4E4E026}"/>
    </a:ext>
  </a:extLst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a-ppt-template.pptx" id="{58B6F194-3EA3-43EB-8CC1-DBFAF277CDA0}" vid="{6E310DF5-632B-43AB-AF3C-E22AF18A99D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ita-ppt-template</Template>
  <TotalTime>10</TotalTime>
  <Words>394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굴림</vt:lpstr>
      <vt:lpstr>Arial</vt:lpstr>
      <vt:lpstr>Calibri</vt:lpstr>
      <vt:lpstr>Roboto Slab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CUI (DEV-ISD-OOCLL/ZHA)</dc:creator>
  <cp:lastModifiedBy>JASON CUI (DEV-ISD-OOCLL/ZHA)</cp:lastModifiedBy>
  <cp:revision>9</cp:revision>
  <dcterms:created xsi:type="dcterms:W3CDTF">2017-08-30T02:50:08Z</dcterms:created>
  <dcterms:modified xsi:type="dcterms:W3CDTF">2017-08-30T03:00:54Z</dcterms:modified>
</cp:coreProperties>
</file>