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  <p:sldMasterId id="2147483706" r:id="rId8"/>
  </p:sldMasterIdLst>
  <p:notesMasterIdLst>
    <p:notesMasterId r:id="rId31"/>
  </p:notesMasterIdLst>
  <p:sldIdLst>
    <p:sldId id="281" r:id="rId9"/>
    <p:sldId id="398" r:id="rId10"/>
    <p:sldId id="379" r:id="rId11"/>
    <p:sldId id="390" r:id="rId12"/>
    <p:sldId id="382" r:id="rId13"/>
    <p:sldId id="399" r:id="rId14"/>
    <p:sldId id="410" r:id="rId15"/>
    <p:sldId id="391" r:id="rId16"/>
    <p:sldId id="392" r:id="rId17"/>
    <p:sldId id="393" r:id="rId18"/>
    <p:sldId id="394" r:id="rId19"/>
    <p:sldId id="400" r:id="rId20"/>
    <p:sldId id="402" r:id="rId21"/>
    <p:sldId id="403" r:id="rId22"/>
    <p:sldId id="405" r:id="rId23"/>
    <p:sldId id="401" r:id="rId24"/>
    <p:sldId id="395" r:id="rId25"/>
    <p:sldId id="404" r:id="rId26"/>
    <p:sldId id="406" r:id="rId27"/>
    <p:sldId id="396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98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9"/>
            <p14:sldId id="410"/>
            <p14:sldId id="391"/>
            <p14:sldId id="392"/>
            <p14:sldId id="393"/>
            <p14:sldId id="394"/>
            <p14:sldId id="400"/>
            <p14:sldId id="402"/>
            <p14:sldId id="403"/>
            <p14:sldId id="405"/>
            <p14:sldId id="401"/>
            <p14:sldId id="395"/>
            <p14:sldId id="404"/>
            <p14:sldId id="406"/>
            <p14:sldId id="396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911" autoAdjust="0"/>
  </p:normalViewPr>
  <p:slideViewPr>
    <p:cSldViewPr>
      <p:cViewPr varScale="1">
        <p:scale>
          <a:sx n="87" d="100"/>
          <a:sy n="87" d="100"/>
        </p:scale>
        <p:origin x="14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2017-08-28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riuslt/Webpack-Revolution/tree/master/pure-commonjs-projec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output/#output-filena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load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tasks/config/webpack.base.config.babel.js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 use only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cope with this growing complexity, the community came up with different approaches and practices, such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usage of modules in JavaScript, allowing us to divide and organize a program into several files.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pre-processors (that allows us to use features today that will be available only in future versions of JavaScript) and compile-to-JavaScript languages (Such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example)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– {</a:t>
            </a:r>
            <a:r>
              <a:rPr lang="en-US" dirty="0" err="1"/>
              <a:t>webpack</a:t>
            </a:r>
            <a:r>
              <a:rPr lang="en-US" dirty="0"/>
              <a:t> compiler} -&gt; Target</a:t>
            </a:r>
            <a:r>
              <a:rPr lang="en-US" baseline="0" dirty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– {</a:t>
            </a:r>
            <a:r>
              <a:rPr lang="en-US" dirty="0" err="1"/>
              <a:t>webpack</a:t>
            </a:r>
            <a:r>
              <a:rPr lang="en-US" dirty="0"/>
              <a:t> compiler} -&gt; Target</a:t>
            </a:r>
            <a:r>
              <a:rPr lang="en-US" baseline="0" dirty="0"/>
              <a:t> Code</a:t>
            </a:r>
          </a:p>
          <a:p>
            <a:endParaRPr lang="en-US" baseline="0" dirty="0"/>
          </a:p>
          <a:p>
            <a:r>
              <a:rPr lang="en-US" baseline="0" dirty="0"/>
              <a:t>AST: </a:t>
            </a:r>
            <a:r>
              <a:rPr lang="zh-CN" altLang="en-US" baseline="0" dirty="0"/>
              <a:t>抽象语法树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列出市场上流行</a:t>
            </a:r>
            <a:r>
              <a:rPr lang="zh-CN" altLang="en-US" baseline="0" dirty="0"/>
              <a:t>的</a:t>
            </a:r>
            <a:r>
              <a:rPr lang="en-US" altLang="zh-CN" baseline="0" dirty="0"/>
              <a:t>JavaScript </a:t>
            </a:r>
            <a:r>
              <a:rPr lang="zh-CN" altLang="en-US" baseline="0" dirty="0"/>
              <a:t>构建工具</a:t>
            </a:r>
            <a:r>
              <a:rPr lang="en-US" altLang="zh-CN" baseline="0" dirty="0"/>
              <a:t>(</a:t>
            </a:r>
            <a:r>
              <a:rPr lang="zh-CN" altLang="en-US" baseline="0" dirty="0"/>
              <a:t>无论前端后端</a:t>
            </a:r>
            <a:r>
              <a:rPr lang="en-US" altLang="zh-CN" baseline="0" dirty="0"/>
              <a:t>)</a:t>
            </a:r>
          </a:p>
          <a:p>
            <a:endParaRPr lang="en-US" baseline="0" dirty="0"/>
          </a:p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ure-</a:t>
            </a:r>
            <a:r>
              <a:rPr lang="en-US" altLang="zh-CN" dirty="0" err="1"/>
              <a:t>CommonJS</a:t>
            </a:r>
            <a:r>
              <a:rPr lang="en-US" altLang="zh-CN" dirty="0"/>
              <a:t>-Project</a:t>
            </a:r>
          </a:p>
          <a:p>
            <a:r>
              <a:rPr lang="en-US" dirty="0">
                <a:hlinkClick r:id="rId3"/>
              </a:rPr>
              <a:t>https://github.com/Aquariuslt/Webpack-Revolution/tree/master/pure-commonjs-project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en-US" altLang="zh-CN" dirty="0"/>
              <a:t>.Copy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先运行</a:t>
            </a:r>
            <a:r>
              <a:rPr lang="en-US" altLang="zh-CN" dirty="0"/>
              <a:t>,</a:t>
            </a:r>
            <a:r>
              <a:rPr lang="zh-CN" altLang="en-US" dirty="0"/>
              <a:t>看看效果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逐个文件解释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onfiguration</a:t>
            </a:r>
          </a:p>
          <a:p>
            <a:endParaRPr lang="en-US" altLang="zh-CN" dirty="0"/>
          </a:p>
          <a:p>
            <a:r>
              <a:rPr lang="zh-CN" altLang="en-US" dirty="0"/>
              <a:t>此章节主要介绍了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的配置文件的主要介绍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不要求在该阶段就开始强制知道</a:t>
            </a:r>
            <a:r>
              <a:rPr lang="zh-CN" altLang="en-US" baseline="0" dirty="0"/>
              <a:t> 配置文件的每个位置</a:t>
            </a:r>
            <a:r>
              <a:rPr lang="en-US" altLang="zh-CN" baseline="0" dirty="0"/>
              <a:t>,</a:t>
            </a:r>
            <a:r>
              <a:rPr lang="zh-CN" altLang="en-US" baseline="0" dirty="0"/>
              <a:t>比如</a:t>
            </a:r>
            <a:r>
              <a:rPr lang="en-US" altLang="zh-CN" baseline="0" dirty="0" err="1"/>
              <a:t>context,entry,modules,loaders,plugins</a:t>
            </a:r>
            <a:r>
              <a:rPr lang="en-US" altLang="zh-CN" baseline="0" dirty="0"/>
              <a:t> </a:t>
            </a:r>
            <a:r>
              <a:rPr lang="zh-CN" altLang="en-US" baseline="0" dirty="0"/>
              <a:t>等</a:t>
            </a:r>
            <a:endParaRPr lang="en-US" altLang="zh-CN" baseline="0" dirty="0"/>
          </a:p>
          <a:p>
            <a:r>
              <a:rPr lang="zh-CN" altLang="en-US" baseline="0" dirty="0"/>
              <a:t>只需要知道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主要通过配置文件来控制整个构建过程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深化配置文件的重要性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在图中可以看到常见的四个部分</a:t>
            </a:r>
            <a:endParaRPr lang="en-US" altLang="zh-CN" dirty="0"/>
          </a:p>
          <a:p>
            <a:r>
              <a:rPr lang="en-US" altLang="zh-CN" dirty="0"/>
              <a:t>Entry:</a:t>
            </a:r>
          </a:p>
          <a:p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or points to enter the application. At this point the application starts executing. If an array is passed all items will be executed.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控制了一个构建文件的入口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determines the name of on-demand loaded chunk files.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output.filename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 details on the possible values.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filenames need to be generated at runtime to send the requests for chunks. Because of this, placeholders like [name] and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need to add a mapping from chunk id to placeholder value to the output bundle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runtime. This increases the size and may invalidate the bundle when placeholder value for any chunk changes.</a:t>
            </a:r>
          </a:p>
          <a:p>
            <a:endParaRPr lang="en-US" altLang="zh-CN" dirty="0"/>
          </a:p>
          <a:p>
            <a:r>
              <a:rPr lang="zh-CN" altLang="en-US" dirty="0"/>
              <a:t>控制了构建之后输出的文件的目录</a:t>
            </a:r>
            <a:r>
              <a:rPr lang="en-US" altLang="zh-CN" dirty="0"/>
              <a:t>,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等等的控制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Resolve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zh-CN" altLang="en-US" baseline="0" dirty="0">
                <a:sym typeface="Wingdings" panose="05000000000000000000" pitchFamily="2" charset="2"/>
              </a:rPr>
              <a:t>这个不常用到</a:t>
            </a:r>
            <a:r>
              <a:rPr lang="en-US" altLang="zh-CN" baseline="0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Plugins: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used to customize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process in a variety of ways.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https://webpack.js.org/configuration/entry-context/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enables use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loaders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preprocess files. This allows you to bundle any static resource way beyond JavaScript. You can easily write your own loaders using Node.js.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Lists:</a:t>
            </a:r>
          </a:p>
          <a:p>
            <a:r>
              <a:rPr lang="en-US" dirty="0"/>
              <a:t>babel-loader</a:t>
            </a:r>
          </a:p>
          <a:p>
            <a:r>
              <a:rPr lang="en-US" dirty="0"/>
              <a:t>bundle-loader</a:t>
            </a:r>
          </a:p>
          <a:p>
            <a:r>
              <a:rPr lang="en-US" dirty="0"/>
              <a:t>cache-loader</a:t>
            </a:r>
          </a:p>
          <a:p>
            <a:r>
              <a:rPr lang="en-US" dirty="0"/>
              <a:t>coffee-loader</a:t>
            </a:r>
          </a:p>
          <a:p>
            <a:r>
              <a:rPr lang="en-US" dirty="0"/>
              <a:t>coffee-redux-loader</a:t>
            </a:r>
          </a:p>
          <a:p>
            <a:r>
              <a:rPr lang="en-US" dirty="0" err="1"/>
              <a:t>coverjs</a:t>
            </a:r>
            <a:r>
              <a:rPr lang="en-US" dirty="0"/>
              <a:t>-loader</a:t>
            </a:r>
          </a:p>
          <a:p>
            <a:r>
              <a:rPr lang="en-US" dirty="0" err="1"/>
              <a:t>css</a:t>
            </a:r>
            <a:r>
              <a:rPr lang="en-US" dirty="0"/>
              <a:t>-loader</a:t>
            </a:r>
          </a:p>
          <a:p>
            <a:r>
              <a:rPr lang="en-US" dirty="0"/>
              <a:t>exports-loader</a:t>
            </a:r>
          </a:p>
          <a:p>
            <a:r>
              <a:rPr lang="en-US" dirty="0"/>
              <a:t>expose-loader</a:t>
            </a:r>
          </a:p>
          <a:p>
            <a:r>
              <a:rPr lang="en-US" dirty="0"/>
              <a:t>extract-loader</a:t>
            </a:r>
          </a:p>
          <a:p>
            <a:r>
              <a:rPr lang="en-US" dirty="0"/>
              <a:t>file-loader</a:t>
            </a:r>
          </a:p>
          <a:p>
            <a:r>
              <a:rPr lang="en-US" dirty="0" err="1"/>
              <a:t>gzip</a:t>
            </a:r>
            <a:r>
              <a:rPr lang="en-US" dirty="0"/>
              <a:t>-loader</a:t>
            </a:r>
          </a:p>
          <a:p>
            <a:r>
              <a:rPr lang="en-US" dirty="0"/>
              <a:t>html-loader</a:t>
            </a:r>
          </a:p>
          <a:p>
            <a:r>
              <a:rPr lang="en-US" dirty="0"/>
              <a:t>i18n-loader</a:t>
            </a:r>
          </a:p>
          <a:p>
            <a:r>
              <a:rPr lang="en-US" dirty="0"/>
              <a:t>imports-loader</a:t>
            </a:r>
          </a:p>
          <a:p>
            <a:r>
              <a:rPr lang="en-US" dirty="0" err="1"/>
              <a:t>istanbul</a:t>
            </a:r>
            <a:r>
              <a:rPr lang="en-US" dirty="0"/>
              <a:t>-</a:t>
            </a:r>
            <a:r>
              <a:rPr lang="en-US" dirty="0" err="1"/>
              <a:t>instrumenter</a:t>
            </a:r>
            <a:r>
              <a:rPr lang="en-US" dirty="0"/>
              <a:t>-loader</a:t>
            </a:r>
          </a:p>
          <a:p>
            <a:r>
              <a:rPr lang="en-US" dirty="0" err="1"/>
              <a:t>jshint</a:t>
            </a:r>
            <a:r>
              <a:rPr lang="en-US" dirty="0"/>
              <a:t>-loader</a:t>
            </a:r>
          </a:p>
          <a:p>
            <a:r>
              <a:rPr lang="en-US" dirty="0" err="1"/>
              <a:t>json</a:t>
            </a:r>
            <a:r>
              <a:rPr lang="en-US" dirty="0"/>
              <a:t>-loader</a:t>
            </a:r>
          </a:p>
          <a:p>
            <a:endParaRPr lang="en-US" dirty="0"/>
          </a:p>
          <a:p>
            <a:r>
              <a:rPr lang="en-US" dirty="0"/>
              <a:t>json5-loader</a:t>
            </a:r>
          </a:p>
          <a:p>
            <a:r>
              <a:rPr lang="en-US" dirty="0"/>
              <a:t>less-loader</a:t>
            </a:r>
          </a:p>
          <a:p>
            <a:r>
              <a:rPr lang="en-US" dirty="0"/>
              <a:t>mocha-loader</a:t>
            </a:r>
          </a:p>
          <a:p>
            <a:r>
              <a:rPr lang="en-US" dirty="0"/>
              <a:t>multi-loader</a:t>
            </a:r>
          </a:p>
          <a:p>
            <a:r>
              <a:rPr lang="en-US" dirty="0"/>
              <a:t>node-loader</a:t>
            </a:r>
          </a:p>
          <a:p>
            <a:r>
              <a:rPr lang="en-US" dirty="0"/>
              <a:t>null-loader</a:t>
            </a:r>
          </a:p>
          <a:p>
            <a:r>
              <a:rPr lang="en-US" dirty="0" err="1"/>
              <a:t>postcss</a:t>
            </a:r>
            <a:r>
              <a:rPr lang="en-US" dirty="0"/>
              <a:t>-loader</a:t>
            </a:r>
          </a:p>
          <a:p>
            <a:r>
              <a:rPr lang="en-US" dirty="0"/>
              <a:t>raw-loader</a:t>
            </a:r>
          </a:p>
          <a:p>
            <a:r>
              <a:rPr lang="en-US" dirty="0"/>
              <a:t>react-proxy-loader</a:t>
            </a:r>
          </a:p>
          <a:p>
            <a:r>
              <a:rPr lang="en-US" dirty="0"/>
              <a:t>restyle-loader</a:t>
            </a:r>
          </a:p>
          <a:p>
            <a:r>
              <a:rPr lang="en-US" dirty="0"/>
              <a:t>sass-loader</a:t>
            </a:r>
          </a:p>
          <a:p>
            <a:r>
              <a:rPr lang="en-US" dirty="0"/>
              <a:t>script-loader</a:t>
            </a:r>
          </a:p>
          <a:p>
            <a:r>
              <a:rPr lang="en-US" dirty="0"/>
              <a:t>source-map-loader</a:t>
            </a:r>
          </a:p>
          <a:p>
            <a:r>
              <a:rPr lang="en-US" dirty="0"/>
              <a:t>style-loader</a:t>
            </a:r>
          </a:p>
          <a:p>
            <a:r>
              <a:rPr lang="en-US" dirty="0" err="1"/>
              <a:t>svg</a:t>
            </a:r>
            <a:r>
              <a:rPr lang="en-US" dirty="0"/>
              <a:t>-inline-loader</a:t>
            </a:r>
          </a:p>
          <a:p>
            <a:r>
              <a:rPr lang="en-US" dirty="0"/>
              <a:t>thread-loader</a:t>
            </a:r>
          </a:p>
          <a:p>
            <a:r>
              <a:rPr lang="en-US" dirty="0"/>
              <a:t>transform-loader</a:t>
            </a:r>
          </a:p>
          <a:p>
            <a:r>
              <a:rPr lang="en-US" dirty="0" err="1"/>
              <a:t>url</a:t>
            </a:r>
            <a:r>
              <a:rPr lang="en-US" dirty="0"/>
              <a:t>-loader</a:t>
            </a:r>
          </a:p>
          <a:p>
            <a:r>
              <a:rPr lang="en-US" dirty="0" err="1"/>
              <a:t>val</a:t>
            </a:r>
            <a:r>
              <a:rPr lang="en-US" dirty="0"/>
              <a:t>-loader</a:t>
            </a:r>
          </a:p>
          <a:p>
            <a:r>
              <a:rPr lang="en-US" dirty="0"/>
              <a:t>worker-loader</a:t>
            </a:r>
          </a:p>
          <a:p>
            <a:r>
              <a:rPr lang="en-US" dirty="0" err="1"/>
              <a:t>yaml</a:t>
            </a:r>
            <a:r>
              <a:rPr lang="en-US" dirty="0"/>
              <a:t>-frontmatter-loader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8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4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8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  <p:sldLayoutId id="214748370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1AA9-D5CD-4600-8F70-0651DE2C4345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hyperlink" Target="https://webpack.js.org/configuratio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ebpack.js.org/plugin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: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Jason Cui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321626"/>
            <a:ext cx="11988800" cy="307777"/>
          </a:xfrm>
        </p:spPr>
        <p:txBody>
          <a:bodyPr/>
          <a:lstStyle/>
          <a:p>
            <a:r>
              <a:rPr lang="en-US" dirty="0"/>
              <a:t>2017.08.31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19200" y="228600"/>
            <a:ext cx="102616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Sample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57198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55958" y="23421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55958" y="3264568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55957" y="43233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55957" y="5188199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9980" y="203734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9980" y="296878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980" y="396437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resolve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9980" y="489581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44" y="1491665"/>
            <a:ext cx="3303045" cy="46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7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hlinkClick r:id="rId3"/>
              </a:rPr>
              <a:t>https://webpack.js.org/loaders/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1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Popular Loaders under popular Frameworks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babel-loader(babel + babel-preset)</a:t>
            </a:r>
          </a:p>
          <a:p>
            <a:r>
              <a:rPr lang="en-US" dirty="0">
                <a:latin typeface="Calibri Light" panose="020F0302020204030204" pitchFamily="34" charset="0"/>
              </a:rPr>
              <a:t>html-loader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file-loader()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url</a:t>
            </a:r>
            <a:r>
              <a:rPr lang="en-US" dirty="0">
                <a:latin typeface="Calibri Light" panose="020F0302020204030204" pitchFamily="34" charset="0"/>
              </a:rPr>
              <a:t>-loader(style-loader)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css</a:t>
            </a:r>
            <a:r>
              <a:rPr lang="en-US" dirty="0">
                <a:latin typeface="Calibri Light" panose="020F0302020204030204" pitchFamily="34" charset="0"/>
              </a:rPr>
              <a:t>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less-loader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vue</a:t>
            </a:r>
            <a:r>
              <a:rPr lang="en-US" dirty="0">
                <a:latin typeface="Calibri Light" panose="020F0302020204030204" pitchFamily="34" charset="0"/>
              </a:rPr>
              <a:t>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ng-template-loader</a:t>
            </a:r>
          </a:p>
        </p:txBody>
      </p:sp>
    </p:spTree>
    <p:extLst>
      <p:ext uri="{BB962C8B-B14F-4D97-AF65-F5344CB8AC3E}">
        <p14:creationId xmlns:p14="http://schemas.microsoft.com/office/powerpoint/2010/main" val="896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Loader 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4" y="1219200"/>
            <a:ext cx="5980753" cy="51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219199"/>
            <a:ext cx="5181600" cy="52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7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31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What can plugins do?</a:t>
            </a:r>
          </a:p>
          <a:p>
            <a:r>
              <a:rPr lang="en-US" dirty="0">
                <a:latin typeface="Calibri Light" panose="020F0302020204030204" pitchFamily="34" charset="0"/>
              </a:rPr>
              <a:t>Popular/ High usage plugins?</a:t>
            </a: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Introduction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ExtractTextPlugin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HtmlWebpackPlugin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For Development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webpack.HotModuleReplacementPlugin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FriendlyErrorsPlugin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For Production Level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webpack.optimize.CommonsChunkPlugin</a:t>
            </a:r>
            <a:r>
              <a:rPr lang="en-US" dirty="0">
                <a:latin typeface="Calibri Light" panose="020F0302020204030204" pitchFamily="34" charset="0"/>
              </a:rPr>
              <a:t>                                               - avoid load duplicate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webpack.optimize.UglifyJsPlugin</a:t>
            </a:r>
            <a:r>
              <a:rPr lang="en-US" dirty="0">
                <a:latin typeface="Calibri Light" panose="020F0302020204030204" pitchFamily="34" charset="0"/>
              </a:rPr>
              <a:t>                                                               - minify JS,CSS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Plugins Example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1225208"/>
            <a:ext cx="7004737" cy="54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20605"/>
            <a:ext cx="6950670" cy="3492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spc="-15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Webpack</a:t>
            </a:r>
            <a:endParaRPr lang="en-US" sz="5400" spc="-15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9" y="1390246"/>
            <a:ext cx="1865522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https://webpack.js.org/configuration/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https://webpack.js.org/loaders/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https://webpack.js.org/plugins/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9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79855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5640" y="2352013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5640" y="2885413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85274" y="4509483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274" y="3442683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639" y="3976083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019039" y="34290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19039" y="23622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19039" y="28956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Configuration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019039" y="39624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26384" y="4525091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What is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51820"/>
            <a:ext cx="11582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599"/>
            <a:ext cx="863600" cy="569783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87314" y="228600"/>
            <a:ext cx="10593486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1" y="3314240"/>
            <a:ext cx="3439005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50" y="1575232"/>
            <a:ext cx="3391373" cy="88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14" y="1575232"/>
            <a:ext cx="3486637" cy="962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9291" y="48177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38853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065" y="2401594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bar.js</a:t>
            </a:r>
          </a:p>
        </p:txBody>
      </p:sp>
      <p:cxnSp>
        <p:nvCxnSpPr>
          <p:cNvPr id="11" name="Elbow Connector 17"/>
          <p:cNvCxnSpPr>
            <a:stCxn id="5" idx="0"/>
            <a:endCxn id="7" idx="2"/>
          </p:cNvCxnSpPr>
          <p:nvPr/>
        </p:nvCxnSpPr>
        <p:spPr>
          <a:xfrm rot="16200000" flipV="1">
            <a:off x="2456290" y="2711735"/>
            <a:ext cx="776849" cy="42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9"/>
          <p:cNvCxnSpPr>
            <a:stCxn id="5" idx="0"/>
            <a:endCxn id="6" idx="2"/>
          </p:cNvCxnSpPr>
          <p:nvPr/>
        </p:nvCxnSpPr>
        <p:spPr>
          <a:xfrm rot="5400000" flipH="1" flipV="1">
            <a:off x="4209986" y="1309990"/>
            <a:ext cx="853059" cy="3155443"/>
          </a:xfrm>
          <a:prstGeom prst="bentConnector3">
            <a:avLst>
              <a:gd name="adj1" fmla="val 44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5" y="3475074"/>
            <a:ext cx="1078701" cy="1078701"/>
          </a:xfrm>
          <a:prstGeom prst="rect">
            <a:avLst/>
          </a:prstGeom>
        </p:spPr>
      </p:pic>
      <p:sp>
        <p:nvSpPr>
          <p:cNvPr id="14" name="Right Arrow 21"/>
          <p:cNvSpPr/>
          <p:nvPr/>
        </p:nvSpPr>
        <p:spPr>
          <a:xfrm>
            <a:off x="4912118" y="3886616"/>
            <a:ext cx="944879" cy="21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22"/>
          <p:cNvSpPr/>
          <p:nvPr/>
        </p:nvSpPr>
        <p:spPr>
          <a:xfrm>
            <a:off x="7024994" y="3886616"/>
            <a:ext cx="829983" cy="26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740" y="3072655"/>
            <a:ext cx="3801005" cy="2057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25000" y="54559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0964" y="471460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 animBg="1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599"/>
            <a:ext cx="863600" cy="569783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87314" y="228600"/>
            <a:ext cx="10593486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1" name="Shape 116"/>
          <p:cNvSpPr/>
          <p:nvPr/>
        </p:nvSpPr>
        <p:spPr>
          <a:xfrm>
            <a:off x="8278000" y="3094964"/>
            <a:ext cx="2538400" cy="648400"/>
          </a:xfrm>
          <a:prstGeom prst="rect">
            <a:avLst/>
          </a:prstGeom>
          <a:noFill/>
          <a:ln w="38100" cap="flat" cmpd="sng">
            <a:solidFill>
              <a:srgbClr val="4FC08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32" name="Shape 117"/>
          <p:cNvSpPr txBox="1"/>
          <p:nvPr/>
        </p:nvSpPr>
        <p:spPr>
          <a:xfrm>
            <a:off x="8536800" y="3115762"/>
            <a:ext cx="22796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42B983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Target Code</a:t>
            </a:r>
          </a:p>
        </p:txBody>
      </p:sp>
      <p:sp>
        <p:nvSpPr>
          <p:cNvPr id="33" name="Shape 118"/>
          <p:cNvSpPr txBox="1"/>
          <p:nvPr/>
        </p:nvSpPr>
        <p:spPr>
          <a:xfrm>
            <a:off x="1878816" y="1763867"/>
            <a:ext cx="3506400" cy="32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Parser</a:t>
            </a:r>
          </a:p>
        </p:txBody>
      </p:sp>
      <p:sp>
        <p:nvSpPr>
          <p:cNvPr id="34" name="Shape 119"/>
          <p:cNvSpPr/>
          <p:nvPr/>
        </p:nvSpPr>
        <p:spPr>
          <a:xfrm>
            <a:off x="4824667" y="1975631"/>
            <a:ext cx="2538400" cy="648399"/>
          </a:xfrm>
          <a:prstGeom prst="rect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35" name="Shape 120"/>
          <p:cNvSpPr txBox="1"/>
          <p:nvPr/>
        </p:nvSpPr>
        <p:spPr>
          <a:xfrm>
            <a:off x="4967333" y="2001667"/>
            <a:ext cx="22796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solidFill>
                  <a:srgbClr val="B4A7D6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Abstract Syntax Tree</a:t>
            </a:r>
          </a:p>
        </p:txBody>
      </p:sp>
      <p:cxnSp>
        <p:nvCxnSpPr>
          <p:cNvPr id="36" name="Shape 121"/>
          <p:cNvCxnSpPr>
            <a:stCxn id="39" idx="0"/>
            <a:endCxn id="34" idx="1"/>
          </p:cNvCxnSpPr>
          <p:nvPr/>
        </p:nvCxnSpPr>
        <p:spPr>
          <a:xfrm rot="-5400000">
            <a:off x="3316533" y="1623647"/>
            <a:ext cx="832000" cy="2184000"/>
          </a:xfrm>
          <a:prstGeom prst="bentConnector2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123"/>
          <p:cNvCxnSpPr>
            <a:endCxn id="32" idx="0"/>
          </p:cNvCxnSpPr>
          <p:nvPr/>
        </p:nvCxnSpPr>
        <p:spPr>
          <a:xfrm>
            <a:off x="7479000" y="2294562"/>
            <a:ext cx="2197600" cy="821200"/>
          </a:xfrm>
          <a:prstGeom prst="bentConnector2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124"/>
          <p:cNvSpPr txBox="1"/>
          <p:nvPr/>
        </p:nvSpPr>
        <p:spPr>
          <a:xfrm>
            <a:off x="6925849" y="1763867"/>
            <a:ext cx="3506400" cy="32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Codegen</a:t>
            </a:r>
          </a:p>
        </p:txBody>
      </p:sp>
      <p:sp>
        <p:nvSpPr>
          <p:cNvPr id="39" name="Shape 122"/>
          <p:cNvSpPr/>
          <p:nvPr/>
        </p:nvSpPr>
        <p:spPr>
          <a:xfrm>
            <a:off x="1371333" y="3131647"/>
            <a:ext cx="2538400" cy="648400"/>
          </a:xfrm>
          <a:prstGeom prst="rect">
            <a:avLst/>
          </a:prstGeom>
          <a:noFill/>
          <a:ln w="38100" cap="flat" cmpd="sng">
            <a:solidFill>
              <a:srgbClr val="4FC08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40" name="Shape 125"/>
          <p:cNvSpPr txBox="1"/>
          <p:nvPr/>
        </p:nvSpPr>
        <p:spPr>
          <a:xfrm>
            <a:off x="1652716" y="3115762"/>
            <a:ext cx="26880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42B983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Source Code</a:t>
            </a:r>
          </a:p>
        </p:txBody>
      </p:sp>
      <p:sp>
        <p:nvSpPr>
          <p:cNvPr id="41" name="Shape 126"/>
          <p:cNvSpPr txBox="1"/>
          <p:nvPr/>
        </p:nvSpPr>
        <p:spPr>
          <a:xfrm>
            <a:off x="4353916" y="3695600"/>
            <a:ext cx="3506400" cy="19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Transforms!</a:t>
            </a:r>
          </a:p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Analysis!</a:t>
            </a:r>
          </a:p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Optimizations!</a:t>
            </a:r>
          </a:p>
        </p:txBody>
      </p:sp>
      <p:cxnSp>
        <p:nvCxnSpPr>
          <p:cNvPr id="42" name="Shape 127"/>
          <p:cNvCxnSpPr>
            <a:stCxn id="41" idx="0"/>
            <a:endCxn id="34" idx="2"/>
          </p:cNvCxnSpPr>
          <p:nvPr/>
        </p:nvCxnSpPr>
        <p:spPr>
          <a:xfrm flipH="1" flipV="1">
            <a:off x="6093867" y="2624030"/>
            <a:ext cx="13249" cy="10715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" name="AutoShape 2" descr="https://img.alicdn.com/tps/TB1B0DXNXXXXXXdXFXXXXXXXXXX-368-52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00" y="228600"/>
            <a:ext cx="1049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err="1">
                <a:latin typeface="Calibri Light" panose="020F0302020204030204" pitchFamily="34" charset="0"/>
              </a:rPr>
              <a:t>Webpack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 err="1">
                <a:latin typeface="Calibri Light" panose="020F0302020204030204" pitchFamily="34" charset="0"/>
              </a:rPr>
              <a:t>Requirejs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 err="1">
                <a:latin typeface="Calibri Light" panose="020F0302020204030204" pitchFamily="34" charset="0"/>
              </a:rPr>
              <a:t>Browserify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Rollup</a:t>
            </a:r>
          </a:p>
          <a:p>
            <a:r>
              <a:rPr lang="en-US" b="1" dirty="0">
                <a:latin typeface="Calibri Light" panose="020F0302020204030204" pitchFamily="34" charset="0"/>
              </a:rPr>
              <a:t>Brunch</a:t>
            </a:r>
          </a:p>
          <a:p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P</a:t>
            </a:r>
            <a:r>
              <a:rPr lang="en-US" altLang="zh-CN" b="1" dirty="0">
                <a:latin typeface="Calibri Light" panose="020F0302020204030204" pitchFamily="34" charset="0"/>
              </a:rPr>
              <a:t>repack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1.3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Get Start with Simple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7617883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630</Words>
  <Application>Microsoft Office PowerPoint</Application>
  <PresentationFormat>Widescreen</PresentationFormat>
  <Paragraphs>222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굴림</vt:lpstr>
      <vt:lpstr>Roboto Mono</vt:lpstr>
      <vt:lpstr>宋体</vt:lpstr>
      <vt:lpstr>Arial</vt:lpstr>
      <vt:lpstr>Calibri</vt:lpstr>
      <vt:lpstr>Calibri Light</vt:lpstr>
      <vt:lpstr>Roboto Light</vt:lpstr>
      <vt:lpstr>Roboto Slab</vt:lpstr>
      <vt:lpstr>Wingdings</vt:lpstr>
      <vt:lpstr>Cover</vt:lpstr>
      <vt:lpstr>Agenda</vt:lpstr>
      <vt:lpstr>Content_Title</vt:lpstr>
      <vt:lpstr>Content</vt:lpstr>
      <vt:lpstr>Office Theme</vt:lpstr>
      <vt:lpstr>PowerPoint Presentation</vt:lpstr>
      <vt:lpstr>Webpack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485</cp:revision>
  <dcterms:created xsi:type="dcterms:W3CDTF">2014-12-12T05:53:11Z</dcterms:created>
  <dcterms:modified xsi:type="dcterms:W3CDTF">2017-08-28T07:54:47Z</dcterms:modified>
</cp:coreProperties>
</file>