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Default Extension="rels" ContentType="application/vnd.openxmlformats-package.relationship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Default Extension="png" ContentType="image/png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Default Extension="jpeg" ContentType="image/jpeg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4"/>
    <p:sldMasterId id="2147483659" r:id="rId5"/>
    <p:sldMasterId id="2147483661" r:id="rId6"/>
    <p:sldMasterId id="2147483652" r:id="rId7"/>
  </p:sldMasterIdLst>
  <p:notesMasterIdLst>
    <p:notesMasterId r:id="rId24"/>
  </p:notesMasterIdLst>
  <p:sldIdLst>
    <p:sldId id="281" r:id="rId8"/>
    <p:sldId id="379" r:id="rId9"/>
    <p:sldId id="473" r:id="rId10"/>
    <p:sldId id="471" r:id="rId11"/>
    <p:sldId id="472" r:id="rId12"/>
    <p:sldId id="475" r:id="rId13"/>
    <p:sldId id="474" r:id="rId14"/>
    <p:sldId id="476" r:id="rId15"/>
    <p:sldId id="479" r:id="rId16"/>
    <p:sldId id="480" r:id="rId17"/>
    <p:sldId id="481" r:id="rId18"/>
    <p:sldId id="483" r:id="rId19"/>
    <p:sldId id="484" r:id="rId20"/>
    <p:sldId id="482" r:id="rId21"/>
    <p:sldId id="264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ZHOU (IRIS-ISD-OOCLL/ZHA)" initials="JZ(" lastIdx="1" clrIdx="0">
    <p:extLst>
      <p:ext uri="{19B8F6BF-5375-455C-9EA6-DF929625EA0E}">
        <p15:presenceInfo xmlns:p15="http://schemas.microsoft.com/office/powerpoint/2012/main" userId="S-1-5-21-2065039802-622210664-899889007-13956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FFFFFF"/>
    <a:srgbClr val="2D75BC"/>
    <a:srgbClr val="333333"/>
    <a:srgbClr val="2E2E2E"/>
    <a:srgbClr val="F1F1F1"/>
    <a:srgbClr val="606060"/>
    <a:srgbClr val="009444"/>
    <a:srgbClr val="1D5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75911" autoAdjust="0"/>
  </p:normalViewPr>
  <p:slideViewPr>
    <p:cSldViewPr>
      <p:cViewPr varScale="1">
        <p:scale>
          <a:sx n="87" d="100"/>
          <a:sy n="87" d="100"/>
        </p:scale>
        <p:origin x="19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8-01T09:24:25.33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3330-0875-4F54-B846-34A9C5D83194}" type="datetimeFigureOut">
              <a:rPr lang="en-US" smtClean="0"/>
              <a:pPr/>
              <a:t>8/1/2016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154A2-EB67-47E5-A054-B18F240BFC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https://ironjs.wordpress.com/2011/06/22/my-gripes-with-javascript/</a:t>
            </a:r>
          </a:p>
          <a:p>
            <a:r>
              <a:rPr lang="en-US" dirty="0"/>
              <a:t>http://www.ruanyifeng.com/blog/2011/06/10_design_defects_in_javascript.html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154A2-EB67-47E5-A054-B18F240BFCC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0" y="4038600"/>
            <a:ext cx="8991600" cy="5232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spcBef>
                <a:spcPts val="0"/>
              </a:spcBef>
              <a:buNone/>
              <a:defRPr sz="28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  <a:lvl2pPr algn="r">
              <a:defRPr sz="20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2pPr>
            <a:lvl3pPr algn="r">
              <a:defRPr sz="18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3pPr>
            <a:lvl4pPr algn="r">
              <a:defRPr sz="16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4pPr>
            <a:lvl5pPr algn="r">
              <a:defRPr sz="1400" b="1">
                <a:solidFill>
                  <a:srgbClr val="404040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Add Presentation Title Here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52890"/>
            <a:ext cx="89916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Char char="-"/>
              <a:defRPr sz="2000" b="1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Click to Add Subtitle Here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0930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21623"/>
            <a:ext cx="8991600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r">
              <a:spcBef>
                <a:spcPts val="0"/>
              </a:spcBef>
              <a:buFont typeface="Arial" pitchFamily="34" charset="0"/>
              <a:buNone/>
              <a:defRPr sz="1400" b="0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YYYY.MM.DD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25146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2895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7"/>
          </p:nvPr>
        </p:nvSpPr>
        <p:spPr>
          <a:xfrm>
            <a:off x="5943600" y="1143001"/>
            <a:ext cx="2895600" cy="22860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quarter" idx="18"/>
          </p:nvPr>
        </p:nvSpPr>
        <p:spPr>
          <a:xfrm>
            <a:off x="2895600" y="3581400"/>
            <a:ext cx="5943600" cy="29718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6781800" y="4242137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Q</a:t>
            </a:r>
            <a:r>
              <a:rPr lang="en-US" sz="5400" b="1" dirty="0">
                <a:solidFill>
                  <a:srgbClr val="606060"/>
                </a:solidFill>
                <a:latin typeface="Arial" pitchFamily="34" charset="0"/>
                <a:cs typeface="Arial" pitchFamily="34" charset="0"/>
              </a:rPr>
              <a:t>&amp;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A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53000" y="4242137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1D54A5"/>
                </a:solidFill>
                <a:latin typeface="Arial" pitchFamily="34" charset="0"/>
                <a:cs typeface="Arial" pitchFamily="34" charset="0"/>
              </a:rPr>
              <a:t>Thank </a:t>
            </a:r>
            <a:r>
              <a:rPr lang="en-US" sz="5400" b="1" dirty="0">
                <a:solidFill>
                  <a:srgbClr val="009444"/>
                </a:solidFill>
                <a:latin typeface="Arial" pitchFamily="34" charset="0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all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agenda/Content</a:t>
            </a:r>
            <a:endParaRPr 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2895600" y="1447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361835" y="1447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95600" y="1981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2361835" y="1981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2895600" y="2514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361835" y="2514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2895600" y="30480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361835" y="30480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2895600" y="35814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361835" y="35814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2895600" y="41148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7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361835" y="41148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2895600" y="46482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2361835" y="46482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27" hasCustomPrompt="1"/>
          </p:nvPr>
        </p:nvSpPr>
        <p:spPr>
          <a:xfrm>
            <a:off x="2895600" y="5181600"/>
            <a:ext cx="6019800" cy="40011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0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2361835" y="5181600"/>
            <a:ext cx="381365" cy="381000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31081" y="1712742"/>
            <a:ext cx="6019800" cy="6463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3600" b="1" cap="none" baseline="0">
                <a:solidFill>
                  <a:srgbClr val="2E2E2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Here to Add Title 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0" y="1712742"/>
            <a:ext cx="650081" cy="649458"/>
          </a:xfrm>
          <a:prstGeom prst="roundRect">
            <a:avLst>
              <a:gd name="adj" fmla="val 0"/>
            </a:avLst>
          </a:prstGeom>
          <a:solidFill>
            <a:srgbClr val="2D75BC"/>
          </a:solidFill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36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8686800" cy="5391807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228600"/>
            <a:ext cx="4572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ctr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2D75BC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228600"/>
            <a:ext cx="8001000" cy="52322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sz="2800" b="1" cap="none" baseline="0">
                <a:solidFill>
                  <a:srgbClr val="333333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 </a:t>
            </a:r>
            <a:r>
              <a:rPr lang="en-US" altLang="zh-CN" dirty="0"/>
              <a:t>Click Here to Add Title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610600" y="6492875"/>
            <a:ext cx="45719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E299C-DCA1-49B6-ADA0-44CE9D0A323A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  <p:sp>
        <p:nvSpPr>
          <p:cNvPr id="6" name="Content Placeholder 6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343400" cy="5410200"/>
          </a:xfrm>
          <a:prstGeom prst="rect">
            <a:avLst/>
          </a:prstGeom>
        </p:spPr>
        <p:txBody>
          <a:bodyPr/>
          <a:lstStyle>
            <a:lvl1pPr marL="228600" indent="-228600">
              <a:defRPr sz="2400">
                <a:latin typeface="Arial" pitchFamily="34" charset="0"/>
                <a:cs typeface="Arial" pitchFamily="34" charset="0"/>
              </a:defRPr>
            </a:lvl1pPr>
            <a:lvl2pPr marL="628650" indent="-285750">
              <a:defRPr sz="2000">
                <a:latin typeface="Arial" pitchFamily="34" charset="0"/>
                <a:cs typeface="Arial" pitchFamily="34" charset="0"/>
              </a:defRPr>
            </a:lvl2pPr>
            <a:lvl3pPr marL="914400" indent="-228600">
              <a:buFont typeface="Wingdings" pitchFamily="2" charset="2"/>
              <a:buChar char="§"/>
              <a:defRPr sz="1800">
                <a:latin typeface="Arial" pitchFamily="34" charset="0"/>
                <a:cs typeface="Arial" pitchFamily="34" charset="0"/>
              </a:defRPr>
            </a:lvl3pPr>
            <a:lvl4pPr marL="1257300" indent="-228600">
              <a:defRPr sz="1600">
                <a:latin typeface="Arial" pitchFamily="34" charset="0"/>
                <a:cs typeface="Arial" pitchFamily="34" charset="0"/>
              </a:defRPr>
            </a:lvl4pPr>
            <a:lvl5pPr marL="1543050" indent="-228600">
              <a:defRPr sz="14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397" y="5486400"/>
            <a:ext cx="920803" cy="1067900"/>
          </a:xfrm>
          <a:prstGeom prst="rect">
            <a:avLst/>
          </a:prstGeom>
          <a:noFill/>
        </p:spPr>
      </p:pic>
      <p:pic>
        <p:nvPicPr>
          <p:cNvPr id="2" name="Picture 2" descr="D:\1_RebeccaWJChen\OLP\Project\Non_Applicattion\ITA_PPT_Template\20141216_ITAPPT.png"/>
          <p:cNvPicPr>
            <a:picLocks noChangeAspect="1" noChangeArrowheads="1"/>
          </p:cNvPicPr>
          <p:nvPr userDrawn="1"/>
        </p:nvPicPr>
        <p:blipFill>
          <a:blip r:embed="rId6" cstate="print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D:\1_RebeccaWJChen\OLP\Project\Non_Applicattion\ITA_PPT_Template\Resource\IT Academy.png"/>
          <p:cNvPicPr>
            <a:picLocks noChangeAspect="1" noChangeArrowheads="1"/>
          </p:cNvPicPr>
          <p:nvPr/>
        </p:nvPicPr>
        <p:blipFill>
          <a:blip r:embed="rId4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2050" name="Picture 2" descr="C:\Users\chenre3\Desktop\bann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03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chenre3\Desktop\Banner_ContentTitle.png"/>
          <p:cNvPicPr>
            <a:picLocks noChangeAspect="1" noChangeArrowheads="1"/>
          </p:cNvPicPr>
          <p:nvPr userDrawn="1"/>
        </p:nvPicPr>
        <p:blipFill>
          <a:blip r:embed="rId4" cstate="print"/>
          <a:srcRect t="42222"/>
          <a:stretch>
            <a:fillRect/>
          </a:stretch>
        </p:blipFill>
        <p:spPr bwMode="auto">
          <a:xfrm>
            <a:off x="0" y="2895600"/>
            <a:ext cx="9144000" cy="3962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1F1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D:\1_RebeccaWJChen\OLP\Project\Non_Applicattion\ITA_PPT_Template\Resource\IT Academy.png"/>
          <p:cNvPicPr>
            <a:picLocks noChangeAspect="1" noChangeArrowheads="1"/>
          </p:cNvPicPr>
          <p:nvPr userDrawn="1"/>
        </p:nvPicPr>
        <p:blipFill>
          <a:blip r:embed="rId6" cstate="print"/>
          <a:srcRect b="28645"/>
          <a:stretch>
            <a:fillRect/>
          </a:stretch>
        </p:blipFill>
        <p:spPr bwMode="auto">
          <a:xfrm>
            <a:off x="8229600" y="76200"/>
            <a:ext cx="768403" cy="635883"/>
          </a:xfrm>
          <a:prstGeom prst="rect">
            <a:avLst/>
          </a:prstGeom>
          <a:noFill/>
        </p:spPr>
      </p:pic>
      <p:pic>
        <p:nvPicPr>
          <p:cNvPr id="9" name="Picture 2" descr="C:\Users\chenre3\Desktop\banner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842962"/>
            <a:ext cx="9144000" cy="2238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73" r:id="rId2"/>
    <p:sldLayoutId id="2147483670" r:id="rId3"/>
    <p:sldLayoutId id="214748369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uanyifeng.com/blog/2011/06/10_design_defects_in_javascript.html" TargetMode="External"/><Relationship Id="rId2" Type="http://schemas.openxmlformats.org/officeDocument/2006/relationships/hyperlink" Target="http://www.programering.com/a/MDN5cDNwATM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altLang="zh-CN" dirty="0"/>
              <a:t>pening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AngularJS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altLang="zh-CN" dirty="0"/>
              <a:t>ohn Zhou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2016.06.21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81000" y="1295400"/>
            <a:ext cx="8686800" cy="539180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Query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85800" lvl="1" indent="-228600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3602" name="Picture 2" descr="http://static.oschina.net/uploads/space/2016/0615/102338_RosY_594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752600"/>
            <a:ext cx="7929176" cy="3200400"/>
          </a:xfrm>
          <a:prstGeom prst="rect">
            <a:avLst/>
          </a:prstGeom>
          <a:noFill/>
        </p:spPr>
      </p:pic>
      <p:pic>
        <p:nvPicPr>
          <p:cNvPr id="153604" name="Picture 4" descr="http://static.oschina.net/uploads/space/2016/0615/102424_ilLJ_594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5105401"/>
            <a:ext cx="5334000" cy="14477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81000" y="1295400"/>
            <a:ext cx="8686800" cy="539180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QueryUI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xtjs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85800" lvl="1" indent="-228600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7698" name="Picture 2" descr="http://static.oschina.net/uploads/space/2016/0615/103810_u8iS_594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28801"/>
            <a:ext cx="7924800" cy="1951756"/>
          </a:xfrm>
          <a:prstGeom prst="rect">
            <a:avLst/>
          </a:prstGeom>
          <a:noFill/>
        </p:spPr>
      </p:pic>
      <p:pic>
        <p:nvPicPr>
          <p:cNvPr id="157700" name="Picture 4" descr="http://static.oschina.net/uploads/space/2016/0615/104347_zymb_594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419600"/>
            <a:ext cx="6934200" cy="17950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endParaRPr lang="en-US" dirty="0"/>
          </a:p>
        </p:txBody>
      </p:sp>
      <p:pic>
        <p:nvPicPr>
          <p:cNvPr id="5" name="Picture 2" descr="http://static.oschina.net/uploads/space/2016/0615/105040_GJTq_5945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7924800" cy="2971800"/>
          </a:xfrm>
          <a:prstGeom prst="rect">
            <a:avLst/>
          </a:prstGeom>
          <a:noFill/>
        </p:spPr>
      </p:pic>
      <p:pic>
        <p:nvPicPr>
          <p:cNvPr id="160770" name="Picture 2" descr="http://static.oschina.net/uploads/space/2016/0615/105057_sCYi_594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724400"/>
            <a:ext cx="4114800" cy="18516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Tag (</a:t>
            </a:r>
            <a:r>
              <a:rPr lang="en-US" dirty="0" err="1"/>
              <a:t>WebCoponent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Angularjs</a:t>
            </a:r>
            <a:r>
              <a:rPr lang="en-US" dirty="0"/>
              <a:t>/React/Flex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Script</a:t>
            </a:r>
          </a:p>
          <a:p>
            <a:pPr lvl="1"/>
            <a:r>
              <a:rPr lang="en-US" dirty="0" err="1"/>
              <a:t>jQuery</a:t>
            </a:r>
            <a:r>
              <a:rPr lang="en-US" dirty="0"/>
              <a:t> UI/</a:t>
            </a:r>
            <a:r>
              <a:rPr lang="en-US" dirty="0" err="1"/>
              <a:t>Extjs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733800"/>
            <a:ext cx="1219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Scattered  T</a:t>
            </a:r>
            <a:r>
              <a:rPr lang="en-US" altLang="zh-CN" b="1" dirty="0"/>
              <a:t>ag &amp; JS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7600" y="3721865"/>
            <a:ext cx="15621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packaging in JS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91300" y="3720947"/>
            <a:ext cx="16002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Tags less JS</a:t>
            </a:r>
          </a:p>
        </p:txBody>
      </p:sp>
      <p:cxnSp>
        <p:nvCxnSpPr>
          <p:cNvPr id="9" name="Straight Arrow Connector 8"/>
          <p:cNvCxnSpPr>
            <a:stCxn id="5" idx="3"/>
          </p:cNvCxnSpPr>
          <p:nvPr/>
        </p:nvCxnSpPr>
        <p:spPr>
          <a:xfrm>
            <a:off x="2057400" y="4152900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5219700" y="4140047"/>
            <a:ext cx="1371600" cy="1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19100" y="480729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seldom used 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14750" y="480862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jQuery/</a:t>
            </a:r>
            <a:r>
              <a:rPr lang="en-US" dirty="0" err="1"/>
              <a:t>Extjs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81750" y="4876800"/>
            <a:ext cx="224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AngularJs</a:t>
            </a:r>
            <a:r>
              <a:rPr lang="en-US" dirty="0"/>
              <a:t>/React/Flex</a:t>
            </a:r>
          </a:p>
          <a:p>
            <a:r>
              <a:rPr lang="en-US" dirty="0"/>
              <a:t>(</a:t>
            </a:r>
            <a:r>
              <a:rPr lang="en-US" dirty="0" err="1"/>
              <a:t>WebComponent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81000" y="1295400"/>
            <a:ext cx="8686800" cy="5391807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QueryUI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&amp;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E</a:t>
            </a:r>
            <a:r>
              <a:rPr lang="en-US" altLang="zh-CN" sz="2400" dirty="0" err="1">
                <a:latin typeface="Arial" pitchFamily="34" charset="0"/>
                <a:cs typeface="Arial" pitchFamily="34" charset="0"/>
              </a:rPr>
              <a:t>xtjs</a:t>
            </a:r>
            <a:endParaRPr lang="en-US" altLang="zh-CN" sz="2400" dirty="0">
              <a:latin typeface="Arial" pitchFamily="34" charset="0"/>
              <a:cs typeface="Arial" pitchFamily="34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Defined component as a object.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How about that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&lt;panel ...&gt;...&lt;/panel&gt;?</a:t>
            </a:r>
          </a:p>
          <a:p>
            <a:pPr marL="685800" lvl="1" indent="-228600">
              <a:spcBef>
                <a:spcPct val="20000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685800" lvl="1" indent="-228600">
              <a:spcBef>
                <a:spcPct val="20000"/>
              </a:spcBef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52400" y="228600"/>
            <a:ext cx="8001000" cy="52322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2895600" y="2800290"/>
            <a:ext cx="6019800" cy="4001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Browser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361835" y="2800290"/>
            <a:ext cx="381365" cy="38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895600" y="3333690"/>
            <a:ext cx="6019800" cy="40011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History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2361835" y="3333690"/>
            <a:ext cx="381365" cy="38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2895600" y="3867090"/>
            <a:ext cx="6019800" cy="47631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Library &amp; Framework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361835" y="3867090"/>
            <a:ext cx="381365" cy="38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1" name="Text Placeholder 14"/>
          <p:cNvSpPr>
            <a:spLocks noGrp="1"/>
          </p:cNvSpPr>
          <p:nvPr>
            <p:ph type="body" sz="quarter" idx="25"/>
          </p:nvPr>
        </p:nvSpPr>
        <p:spPr>
          <a:xfrm>
            <a:off x="2895965" y="4419600"/>
            <a:ext cx="6019800" cy="400110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Tag &amp; 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362200" y="4419600"/>
            <a:ext cx="381365" cy="381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Browser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Netscape Navigator – 1994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All actions </a:t>
            </a:r>
            <a:r>
              <a:rPr lang="en-US"/>
              <a:t>in server(C/S)</a:t>
            </a:r>
            <a:endParaRPr lang="en-US" dirty="0"/>
          </a:p>
        </p:txBody>
      </p:sp>
      <p:pic>
        <p:nvPicPr>
          <p:cNvPr id="134146" name="Picture 2" descr="http://image.beekka.com/blog/201106/bg201106240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676400"/>
            <a:ext cx="6038850" cy="404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History - HTML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Standard Generalized Markup language – SGML</a:t>
            </a:r>
          </a:p>
          <a:p>
            <a:pPr lvl="1"/>
            <a:r>
              <a:rPr lang="en-US" dirty="0"/>
              <a:t>Extensible Markup Language – XML</a:t>
            </a:r>
          </a:p>
          <a:p>
            <a:pPr lvl="1"/>
            <a:r>
              <a:rPr lang="en-US" dirty="0" err="1"/>
              <a:t>HyperText</a:t>
            </a:r>
            <a:r>
              <a:rPr lang="en-US" dirty="0"/>
              <a:t> Markup Language – HTML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Flattening 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CSS</a:t>
            </a:r>
          </a:p>
          <a:p>
            <a:endParaRPr lang="en-US" dirty="0"/>
          </a:p>
        </p:txBody>
      </p:sp>
      <p:pic>
        <p:nvPicPr>
          <p:cNvPr id="1026" name="Picture 2" descr="http://pic17.nipic.com/20111102/7937481_090658691191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0"/>
            <a:ext cx="16764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2014.uishe.cn/uploads/allimg/140122/15550332B-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914274"/>
            <a:ext cx="3044825" cy="171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History - JavaScript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We need a script!!!</a:t>
            </a:r>
          </a:p>
          <a:p>
            <a:pPr lvl="1"/>
            <a:r>
              <a:rPr lang="en-US" dirty="0" err="1"/>
              <a:t>Perl,Python,Tcl,Scheme</a:t>
            </a:r>
            <a:endParaRPr lang="en-US" dirty="0"/>
          </a:p>
          <a:p>
            <a:pPr lvl="1"/>
            <a:r>
              <a:rPr lang="en-US" dirty="0"/>
              <a:t>A new language?</a:t>
            </a:r>
          </a:p>
          <a:p>
            <a:endParaRPr lang="en-US" dirty="0"/>
          </a:p>
          <a:p>
            <a:r>
              <a:rPr lang="en-US" dirty="0"/>
              <a:t>Java came out</a:t>
            </a:r>
          </a:p>
          <a:p>
            <a:pPr lvl="1"/>
            <a:r>
              <a:rPr lang="en-US" dirty="0"/>
              <a:t>Write Once, Run Anywhere</a:t>
            </a:r>
          </a:p>
          <a:p>
            <a:pPr lvl="1"/>
            <a:r>
              <a:rPr lang="en-US" dirty="0"/>
              <a:t>Netscape + Java -&gt; Java + script</a:t>
            </a:r>
          </a:p>
          <a:p>
            <a:endParaRPr lang="en-US" dirty="0"/>
          </a:p>
          <a:p>
            <a:r>
              <a:rPr lang="en-US" dirty="0"/>
              <a:t>JavaScript</a:t>
            </a:r>
          </a:p>
          <a:p>
            <a:pPr lvl="1"/>
            <a:r>
              <a:rPr lang="en-US" dirty="0"/>
              <a:t>1995/5 Design is finalized</a:t>
            </a:r>
          </a:p>
          <a:p>
            <a:pPr lvl="1"/>
            <a:r>
              <a:rPr lang="en-US" dirty="0"/>
              <a:t>1995/10 Interpreter </a:t>
            </a:r>
            <a:r>
              <a:rPr lang="en-US" altLang="zh-CN" dirty="0"/>
              <a:t>complete</a:t>
            </a:r>
          </a:p>
          <a:p>
            <a:pPr lvl="1"/>
            <a:r>
              <a:rPr lang="en-US" dirty="0"/>
              <a:t>1995/12 marketed(explosive growth)</a:t>
            </a:r>
          </a:p>
          <a:p>
            <a:pPr lvl="1"/>
            <a:r>
              <a:rPr lang="en-US" dirty="0"/>
              <a:t>1996/8 Jscript from Microsoft</a:t>
            </a:r>
          </a:p>
          <a:p>
            <a:pPr lvl="1"/>
            <a:r>
              <a:rPr lang="en-US" dirty="0"/>
              <a:t>1997/6 ECMA-262(1.5 years after! 20 years for 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History - JavaScript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JavaScript design flaws</a:t>
            </a:r>
          </a:p>
          <a:p>
            <a:pPr lvl="1"/>
            <a:r>
              <a:rPr lang="en-US" dirty="0">
                <a:hlinkClick r:id="rId2"/>
              </a:rPr>
              <a:t>http://www.programering.com/a/MDN5cDNwATM.html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http://www.ruanyifeng.com/blog/2011/06/10_design_defects_in_javascript.html</a:t>
            </a: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Library &amp;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  <a:p>
            <a:pPr lvl="1"/>
            <a:r>
              <a:rPr lang="en-US" dirty="0"/>
              <a:t>HTML </a:t>
            </a:r>
            <a:r>
              <a:rPr lang="en-US" dirty="0" err="1"/>
              <a:t>dom</a:t>
            </a:r>
            <a:r>
              <a:rPr lang="en-US" dirty="0"/>
              <a:t> tree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cross-browser</a:t>
            </a:r>
          </a:p>
          <a:p>
            <a:pPr lvl="1"/>
            <a:r>
              <a:rPr lang="en-US" dirty="0"/>
              <a:t>DOM Manipulation simply</a:t>
            </a:r>
          </a:p>
        </p:txBody>
      </p:sp>
      <p:pic>
        <p:nvPicPr>
          <p:cNvPr id="144386" name="Picture 2" descr="dom tre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286000"/>
            <a:ext cx="5886450" cy="29146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Library &amp; Framework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is enough?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AngularJs</a:t>
            </a:r>
            <a:endParaRPr lang="en-US" dirty="0"/>
          </a:p>
          <a:p>
            <a:pPr lvl="1"/>
            <a:r>
              <a:rPr lang="en-US" dirty="0"/>
              <a:t>Declarative interface development</a:t>
            </a:r>
          </a:p>
          <a:p>
            <a:pPr lvl="1"/>
            <a:r>
              <a:rPr lang="en-US" dirty="0"/>
              <a:t>Two-way data binding</a:t>
            </a:r>
          </a:p>
          <a:p>
            <a:pPr lvl="1"/>
            <a:r>
              <a:rPr lang="en-US" dirty="0"/>
              <a:t>Dependency injection</a:t>
            </a:r>
          </a:p>
        </p:txBody>
      </p:sp>
      <p:pic>
        <p:nvPicPr>
          <p:cNvPr id="148484" name="Picture 4" descr="lib vs. framewo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00200"/>
            <a:ext cx="7019925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Tag &amp; Script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  <a:p>
            <a:pPr>
              <a:buNone/>
            </a:pPr>
            <a:endParaRPr lang="en-US" sz="2800" dirty="0">
              <a:solidFill>
                <a:srgbClr val="333333"/>
              </a:solidFill>
              <a:latin typeface="Aparajita" pitchFamily="34" charset="0"/>
              <a:ea typeface="Batang" pitchFamily="18" charset="-127"/>
              <a:cs typeface="Aparajita" pitchFamily="34" charset="0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381000" y="1295400"/>
            <a:ext cx="8686800" cy="5391807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 simple requirement</a:t>
            </a:r>
          </a:p>
          <a:p>
            <a:pPr marL="685800" lvl="1" indent="-2286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Alert “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Confirm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”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 “Cancel”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50530" name="Picture 2" descr="http://static.oschina.net/uploads/space/2016/0615/102204_JUY4_5945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2209800"/>
            <a:ext cx="6834352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gen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A41BA03133F4D9909FFE7D0907B5D" ma:contentTypeVersion="0" ma:contentTypeDescription="Create a new document." ma:contentTypeScope="" ma:versionID="ec9ca77658f11de320fafc408b2cf7c4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559136EF-F852-4CBF-A926-A916E3CFD7B3}"/>
</file>

<file path=customXml/itemProps2.xml><?xml version="1.0" encoding="utf-8"?>
<ds:datastoreItem xmlns:ds="http://schemas.openxmlformats.org/officeDocument/2006/customXml" ds:itemID="{AF2462E9-E3C6-4B9B-800D-1AA92DB6FEE6}"/>
</file>

<file path=customXml/itemProps3.xml><?xml version="1.0" encoding="utf-8"?>
<ds:datastoreItem xmlns:ds="http://schemas.openxmlformats.org/officeDocument/2006/customXml" ds:itemID="{BC974159-165D-43A7-BAC0-2BE7E1872CAD}"/>
</file>

<file path=docProps/app.xml><?xml version="1.0" encoding="utf-8"?>
<Properties xmlns="http://schemas.openxmlformats.org/officeDocument/2006/extended-properties" xmlns:vt="http://schemas.openxmlformats.org/officeDocument/2006/docPropsVTypes">
  <TotalTime>5132</TotalTime>
  <Words>248</Words>
  <Application>Microsoft Office PowerPoint</Application>
  <PresentationFormat>On-screen Show (4:3)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Batang</vt:lpstr>
      <vt:lpstr>굴림</vt:lpstr>
      <vt:lpstr>宋体</vt:lpstr>
      <vt:lpstr>Aparajita</vt:lpstr>
      <vt:lpstr>Arial</vt:lpstr>
      <vt:lpstr>Calibri</vt:lpstr>
      <vt:lpstr>Wingdings</vt:lpstr>
      <vt:lpstr>Cover</vt:lpstr>
      <vt:lpstr>Agenda</vt:lpstr>
      <vt:lpstr>Content_Title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Rachel Dan</dc:creator>
  <cp:lastModifiedBy>JOHN ZHOU (IRIS-ISD-OOCLL/ZHA)</cp:lastModifiedBy>
  <cp:revision>565</cp:revision>
  <dcterms:created xsi:type="dcterms:W3CDTF">2014-12-12T05:53:11Z</dcterms:created>
  <dcterms:modified xsi:type="dcterms:W3CDTF">2016-08-01T01:51:19Z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0x0101004A6A41BA03133F4D9909FFE7D0907B5D</vt:lpwstr>
  </property>
</Properties>
</file>