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78" r:id="rId5"/>
    <p:sldId id="259" r:id="rId6"/>
    <p:sldId id="267" r:id="rId7"/>
    <p:sldId id="279" r:id="rId8"/>
    <p:sldId id="260" r:id="rId9"/>
    <p:sldId id="261" r:id="rId10"/>
    <p:sldId id="266" r:id="rId11"/>
    <p:sldId id="262" r:id="rId12"/>
    <p:sldId id="263" r:id="rId13"/>
    <p:sldId id="264" r:id="rId14"/>
    <p:sldId id="265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80721"/>
  </p:normalViewPr>
  <p:slideViewPr>
    <p:cSldViewPr snapToGrid="0" snapToObjects="1">
      <p:cViewPr>
        <p:scale>
          <a:sx n="95" d="100"/>
          <a:sy n="95" d="100"/>
        </p:scale>
        <p:origin x="67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92751-C4B3-6841-BDBB-363C61512601}" type="datetimeFigureOut">
              <a:t>16/8/15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F0914-8860-A842-A885-D8FE6B3D2E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5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8B8E2-9FF0-8C47-9210-BA66A45EF6EF}" type="datetimeFigureOut">
              <a:t>16/8/15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6D972-6CA5-F143-8758-5D97F0BED6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42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db.monkey.insert({_id:1,name:'m1',fruit:['apple','bana','peach']}); db.monkey.insert({_id:2,name:'m2',fruit:['bana','peach','apple']}); db.monkey.insert({_id:3,name:'m3',fruit:['apple','peach']}); db.monkey.insert({_id:4,name:'m4',fruit:['kumquat','bana','peach']});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D972-6CA5-F143-8758-5D97F0BED6E2}" type="slidenum"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36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db.posts.insert({_id:1,title:'t1',date:new Date(1999,10,2),author:'john',content:'c1',comments:[{author:'li',comment:'cc1',score:3},{author:'bu',comment:'cc2',score:5}]});db.posts.insert({_id:2,title:'t2',date:new Date(1998,09,12),author:'tom',content:'c2',comments:[{author:'bai',comment:'cc2',score:5},{author:'li',comment:'zhan',score:5}]});db.posts.insert({_id:3,title:'xx1',date:new Date(2001,9,18),author:'mike',content:'ttx',comments:[{author:'john',comment:'cc5',score:5}]});db.posts.insert({_id:4,title:'ww2',date:new Date(2102,10,9),author:'li',content:'nw',comments:[]});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D972-6CA5-F143-8758-5D97F0BED6E2}" type="slidenum"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84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9289"/>
            <a:ext cx="9144000" cy="1607390"/>
          </a:xfrm>
        </p:spPr>
        <p:txBody>
          <a:bodyPr anchor="b"/>
          <a:lstStyle>
            <a:lvl1pPr algn="ctr">
              <a:defRPr sz="6000" u="none"/>
            </a:lvl1pPr>
          </a:lstStyle>
          <a:p>
            <a:r>
              <a:rPr kumimoji="1" lang="zh-CN" altLang="en-US"/>
              <a:t>单击此处编辑母版标题样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734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cxnSp>
        <p:nvCxnSpPr>
          <p:cNvPr id="8" name="直线连接符 7"/>
          <p:cNvCxnSpPr/>
          <p:nvPr userDrawn="1"/>
        </p:nvCxnSpPr>
        <p:spPr>
          <a:xfrm flipV="1">
            <a:off x="1173256" y="3146611"/>
            <a:ext cx="9845488" cy="2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8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5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58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9289"/>
            <a:ext cx="9144000" cy="1607390"/>
          </a:xfrm>
        </p:spPr>
        <p:txBody>
          <a:bodyPr anchor="b">
            <a:normAutofit/>
          </a:bodyPr>
          <a:lstStyle>
            <a:lvl1pPr algn="ctr">
              <a:defRPr sz="4800" u="none"/>
            </a:lvl1pPr>
          </a:lstStyle>
          <a:p>
            <a:r>
              <a:rPr kumimoji="1" lang="zh-CN" altLang="en-US"/>
              <a:t>单击此处编辑母版标题样</a:t>
            </a:r>
          </a:p>
        </p:txBody>
      </p:sp>
      <p:cxnSp>
        <p:nvCxnSpPr>
          <p:cNvPr id="8" name="直线连接符 7"/>
          <p:cNvCxnSpPr/>
          <p:nvPr userDrawn="1"/>
        </p:nvCxnSpPr>
        <p:spPr>
          <a:xfrm flipV="1">
            <a:off x="1173256" y="3079376"/>
            <a:ext cx="9845488" cy="2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64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/>
          <a:lstStyle>
            <a:lvl1pPr>
              <a:defRPr>
                <a:latin typeface="Monaco" charset="0"/>
                <a:ea typeface="Monaco" charset="0"/>
                <a:cs typeface="Monaco" charset="0"/>
              </a:defRPr>
            </a:lvl1pPr>
            <a:lvl2pPr>
              <a:defRPr>
                <a:latin typeface="Monaco" charset="0"/>
                <a:ea typeface="Monaco" charset="0"/>
                <a:cs typeface="Monaco" charset="0"/>
              </a:defRPr>
            </a:lvl2pPr>
            <a:lvl3pPr>
              <a:defRPr>
                <a:latin typeface="Monaco" charset="0"/>
                <a:ea typeface="Monaco" charset="0"/>
                <a:cs typeface="Monaco" charset="0"/>
              </a:defRPr>
            </a:lvl3pPr>
            <a:lvl4pPr>
              <a:defRPr>
                <a:latin typeface="Monaco" charset="0"/>
                <a:ea typeface="Monaco" charset="0"/>
                <a:cs typeface="Monaco" charset="0"/>
              </a:defRPr>
            </a:lvl4pPr>
            <a:lvl5pPr>
              <a:defRPr>
                <a:latin typeface="Monaco" charset="0"/>
                <a:ea typeface="Monaco" charset="0"/>
                <a:cs typeface="Monaco" charset="0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270996"/>
            <a:ext cx="10515600" cy="1087157"/>
          </a:xfrm>
        </p:spPr>
        <p:txBody>
          <a:bodyPr/>
          <a:lstStyle>
            <a:lvl1pPr>
              <a:defRPr b="0">
                <a:latin typeface="+mj-ea"/>
                <a:ea typeface="+mj-ea"/>
                <a:cs typeface="Microsoft YaHei" charset="0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838200" y="1358153"/>
            <a:ext cx="10515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17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16/8/15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88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16/8/15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6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16/8/15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70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16/8/15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16/8/15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42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16/8/15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93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ECF50-5C24-E449-AC6F-631E523724C6}" type="datetimeFigureOut">
              <a:t>16/8/15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12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MongoDB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insert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7789"/>
            <a:ext cx="10927976" cy="126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当文档中无</a:t>
            </a:r>
            <a:r>
              <a:rPr kumimoji="1" lang="en-US" altLang="zh-CN"/>
              <a:t>_id</a:t>
            </a:r>
            <a:r>
              <a:rPr kumimoji="1" lang="zh-CN" altLang="en-US"/>
              <a:t>或查不到</a:t>
            </a:r>
            <a:r>
              <a:rPr kumimoji="1" lang="en-US" altLang="zh-CN"/>
              <a:t>_id</a:t>
            </a:r>
            <a:r>
              <a:rPr kumimoji="1" lang="zh-CN" altLang="en-US"/>
              <a:t>，行为等同于</a:t>
            </a:r>
            <a:r>
              <a:rPr kumimoji="1" lang="en-US" altLang="zh-CN"/>
              <a:t>insert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当利用</a:t>
            </a:r>
            <a:r>
              <a:rPr kumimoji="1" lang="en-US" altLang="zh-CN"/>
              <a:t>_id</a:t>
            </a:r>
            <a:r>
              <a:rPr kumimoji="1" lang="zh-CN" altLang="en-US"/>
              <a:t>查到相应文档，则会直接更新文档</a:t>
            </a:r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save()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47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5"/>
            <a:ext cx="7194924" cy="4643998"/>
          </a:xfrm>
        </p:spPr>
        <p:txBody>
          <a:bodyPr/>
          <a:lstStyle/>
          <a:p>
            <a:r>
              <a:rPr kumimoji="1" lang="zh-CN" altLang="en-US"/>
              <a:t>利用</a:t>
            </a:r>
            <a:r>
              <a:rPr kumimoji="1" lang="en-US" altLang="zh-CN"/>
              <a:t>query</a:t>
            </a:r>
            <a:r>
              <a:rPr kumimoji="1" lang="zh-CN" altLang="en-US"/>
              <a:t>查出集合，可能为空</a:t>
            </a:r>
          </a:p>
          <a:p>
            <a:r>
              <a:rPr kumimoji="1" lang="zh-CN" altLang="en-US"/>
              <a:t>如果有多项匹配</a:t>
            </a:r>
            <a:r>
              <a:rPr kumimoji="1" lang="en-US" altLang="zh-CN"/>
              <a:t>query,</a:t>
            </a:r>
            <a:r>
              <a:rPr kumimoji="1" lang="zh-CN" altLang="en-US"/>
              <a:t>则由</a:t>
            </a:r>
            <a:r>
              <a:rPr kumimoji="1" lang="en-US" altLang="zh-CN"/>
              <a:t>multi</a:t>
            </a:r>
            <a:r>
              <a:rPr kumimoji="1" lang="zh-CN" altLang="en-US"/>
              <a:t>为控制是否为多项集合或唯一项集合</a:t>
            </a:r>
          </a:p>
          <a:p>
            <a:r>
              <a:rPr kumimoji="1" lang="zh-CN" altLang="en-US"/>
              <a:t>如</a:t>
            </a:r>
            <a:r>
              <a:rPr kumimoji="1" lang="en-US" altLang="zh-CN"/>
              <a:t>update</a:t>
            </a:r>
            <a:r>
              <a:rPr kumimoji="1" lang="zh-CN" altLang="en-US"/>
              <a:t>为普通对象，则会替换集合中的全部</a:t>
            </a:r>
          </a:p>
          <a:p>
            <a:r>
              <a:rPr kumimoji="1" lang="en-US" altLang="zh-CN"/>
              <a:t>update={$set:{uname:xxx}},</a:t>
            </a:r>
            <a:r>
              <a:rPr kumimoji="1" lang="zh-CN" altLang="en-US"/>
              <a:t>则为部分替换</a:t>
            </a:r>
          </a:p>
          <a:p>
            <a:r>
              <a:rPr kumimoji="1" lang="zh-CN" altLang="en-US"/>
              <a:t>如集合为空，则不会有任何替换，当</a:t>
            </a:r>
            <a:r>
              <a:rPr kumimoji="1" lang="en-US" altLang="zh-CN"/>
              <a:t>upsert:true,</a:t>
            </a:r>
            <a:r>
              <a:rPr kumimoji="1" lang="zh-CN" altLang="en-US"/>
              <a:t>则会发生插入动作</a:t>
            </a:r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update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156" y="1532964"/>
            <a:ext cx="3430733" cy="46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4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492624"/>
            <a:ext cx="7364506" cy="4643998"/>
          </a:xfrm>
        </p:spPr>
        <p:txBody>
          <a:bodyPr/>
          <a:lstStyle/>
          <a:p>
            <a:r>
              <a:rPr kumimoji="1" lang="en-US" altLang="zh-CN"/>
              <a:t>query</a:t>
            </a:r>
            <a:r>
              <a:rPr kumimoji="1" lang="zh-CN" altLang="en-US"/>
              <a:t>对象查询集合，唯一性由</a:t>
            </a:r>
            <a:r>
              <a:rPr kumimoji="1" lang="en-US" altLang="zh-CN"/>
              <a:t>justone</a:t>
            </a:r>
            <a:r>
              <a:rPr kumimoji="1" lang="zh-CN" altLang="en-US"/>
              <a:t>控制</a:t>
            </a:r>
          </a:p>
          <a:p>
            <a:endParaRPr kumimoji="1" lang="zh-CN" altLang="en-US"/>
          </a:p>
          <a:p>
            <a:r>
              <a:rPr kumimoji="1" lang="zh-CN" altLang="en-US"/>
              <a:t>删除集合中全部文档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remove</a:t>
            </a:r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979" y="1358153"/>
            <a:ext cx="33147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find</a:t>
            </a:r>
            <a:r>
              <a:rPr kumimoji="1" lang="zh-CN" altLang="en-US"/>
              <a:t>基本操作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0" y="1627841"/>
            <a:ext cx="10553560" cy="2527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4572000"/>
            <a:ext cx="877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/>
              <a:t>$in</a:t>
            </a:r>
            <a:r>
              <a:rPr kumimoji="1" lang="zh-CN" altLang="en-US" sz="2800"/>
              <a:t>，用于一键多值，</a:t>
            </a:r>
            <a:r>
              <a:rPr kumimoji="1" lang="en-US" altLang="zh-CN" sz="2800"/>
              <a:t>$nin</a:t>
            </a:r>
            <a:r>
              <a:rPr kumimoji="1" lang="zh-CN" altLang="en-US" sz="2800"/>
              <a:t>，表示不在集合中的情况</a:t>
            </a:r>
          </a:p>
          <a:p>
            <a:r>
              <a:rPr kumimoji="1" lang="en-US" altLang="zh-CN" sz="2800"/>
              <a:t>$or</a:t>
            </a:r>
            <a:r>
              <a:rPr kumimoji="1" lang="zh-CN" altLang="en-US" sz="2800"/>
              <a:t>，用于多键多值</a:t>
            </a:r>
          </a:p>
        </p:txBody>
      </p:sp>
    </p:spTree>
    <p:extLst>
      <p:ext uri="{BB962C8B-B14F-4D97-AF65-F5344CB8AC3E}">
        <p14:creationId xmlns:p14="http://schemas.microsoft.com/office/powerpoint/2010/main" val="89477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1573306"/>
          </a:xfrm>
        </p:spPr>
        <p:txBody>
          <a:bodyPr/>
          <a:lstStyle/>
          <a:p>
            <a:r>
              <a:rPr kumimoji="1" lang="en-US" altLang="zh-CN"/>
              <a:t>mongo</a:t>
            </a:r>
            <a:r>
              <a:rPr kumimoji="1" lang="zh-CN" altLang="en-US"/>
              <a:t> </a:t>
            </a:r>
            <a:r>
              <a:rPr kumimoji="1" lang="en-US" altLang="zh-CN"/>
              <a:t>client</a:t>
            </a:r>
            <a:r>
              <a:rPr kumimoji="1" lang="zh-CN" altLang="en-US"/>
              <a:t> </a:t>
            </a:r>
            <a:r>
              <a:rPr kumimoji="1" lang="en-US" altLang="zh-CN"/>
              <a:t>startup</a:t>
            </a:r>
            <a:r>
              <a:rPr kumimoji="1" lang="zh-CN" altLang="en-US"/>
              <a:t> </a:t>
            </a:r>
            <a:r>
              <a:rPr kumimoji="1" lang="en-US" altLang="zh-CN"/>
              <a:t>autoload</a:t>
            </a:r>
            <a:endParaRPr kumimoji="1" lang="zh-CN" altLang="en-US"/>
          </a:p>
          <a:p>
            <a:r>
              <a:rPr kumimoji="1" lang="en-US" altLang="zh-CN"/>
              <a:t>mongo</a:t>
            </a:r>
            <a:r>
              <a:rPr kumimoji="1" lang="zh-CN" altLang="en-US"/>
              <a:t> </a:t>
            </a:r>
            <a:r>
              <a:rPr kumimoji="1" lang="en-US" altLang="zh-CN"/>
              <a:t>–norc</a:t>
            </a:r>
            <a:endParaRPr kumimoji="1" lang="zh-CN" altLang="en-US"/>
          </a:p>
          <a:p>
            <a:r>
              <a:rPr kumimoji="1" lang="zh-CN" altLang="en-US"/>
              <a:t>常用来设定简写和移除危险操作</a:t>
            </a:r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~/.mongorc.js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43" y="3281083"/>
            <a:ext cx="6790391" cy="28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50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find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849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$lt</a:t>
            </a:r>
            <a:r>
              <a:rPr kumimoji="1" lang="zh-CN" altLang="en-US"/>
              <a:t>、</a:t>
            </a:r>
            <a:r>
              <a:rPr kumimoji="1" lang="en-US" altLang="zh-CN"/>
              <a:t>$gt</a:t>
            </a:r>
            <a:r>
              <a:rPr kumimoji="1" lang="zh-CN" altLang="en-US"/>
              <a:t>、</a:t>
            </a:r>
            <a:r>
              <a:rPr kumimoji="1" lang="en-US" altLang="zh-CN"/>
              <a:t>$lte</a:t>
            </a:r>
            <a:r>
              <a:rPr kumimoji="1" lang="zh-CN" altLang="en-US"/>
              <a:t>、</a:t>
            </a:r>
            <a:r>
              <a:rPr kumimoji="1" lang="en-US" altLang="zh-CN"/>
              <a:t>$gte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操作符</a:t>
            </a:r>
          </a:p>
        </p:txBody>
      </p:sp>
    </p:spTree>
    <p:extLst>
      <p:ext uri="{BB962C8B-B14F-4D97-AF65-F5344CB8AC3E}">
        <p14:creationId xmlns:p14="http://schemas.microsoft.com/office/powerpoint/2010/main" val="163875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1102659"/>
          </a:xfrm>
        </p:spPr>
        <p:txBody>
          <a:bodyPr/>
          <a:lstStyle/>
          <a:p>
            <a:r>
              <a:rPr kumimoji="1" lang="en-US" altLang="zh-CN"/>
              <a:t>$in:</a:t>
            </a:r>
            <a:r>
              <a:rPr kumimoji="1" lang="zh-CN" altLang="en-US"/>
              <a:t>单键多值</a:t>
            </a:r>
          </a:p>
          <a:p>
            <a:r>
              <a:rPr kumimoji="1" lang="en-US" altLang="zh-CN"/>
              <a:t>$or:</a:t>
            </a:r>
            <a:r>
              <a:rPr kumimoji="1" lang="zh-CN" altLang="en-US"/>
              <a:t>多键多值</a:t>
            </a:r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OR</a:t>
            </a:r>
            <a:r>
              <a:rPr kumimoji="1" lang="zh-CN" altLang="en-US"/>
              <a:t>查询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61" y="2810435"/>
            <a:ext cx="10523463" cy="151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1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//</a:t>
            </a:r>
            <a:r>
              <a:rPr kumimoji="1" lang="zh-CN" altLang="en-US"/>
              <a:t>找出</a:t>
            </a:r>
            <a:r>
              <a:rPr kumimoji="1" lang="en-US" altLang="zh-CN"/>
              <a:t>id_num,</a:t>
            </a:r>
            <a:r>
              <a:rPr kumimoji="1" lang="zh-CN" altLang="en-US"/>
              <a:t>不是</a:t>
            </a:r>
            <a:r>
              <a:rPr kumimoji="1" lang="en-US" altLang="zh-CN"/>
              <a:t>5</a:t>
            </a:r>
            <a:r>
              <a:rPr kumimoji="1" lang="zh-CN" altLang="en-US"/>
              <a:t>的倍数的所有文档</a:t>
            </a:r>
          </a:p>
          <a:p>
            <a:r>
              <a:rPr kumimoji="1" lang="en-US" altLang="zh-CN"/>
              <a:t>db.users.find(id_num:{$not:{$mod:[5,0]}});</a:t>
            </a:r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$not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02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面向关系数据库</a:t>
            </a:r>
            <a:r>
              <a:rPr kumimoji="1" lang="en-US" altLang="zh-CN"/>
              <a:t>------》</a:t>
            </a:r>
            <a:r>
              <a:rPr kumimoji="1" lang="zh-CN" altLang="en-US"/>
              <a:t>面向文档（</a:t>
            </a:r>
            <a:r>
              <a:rPr kumimoji="1" lang="en-US" altLang="zh-CN"/>
              <a:t>JSON</a:t>
            </a:r>
            <a:r>
              <a:rPr kumimoji="1" lang="zh-CN" altLang="en-US"/>
              <a:t>或</a:t>
            </a:r>
            <a:r>
              <a:rPr kumimoji="1" lang="en-US" altLang="zh-CN"/>
              <a:t>XML</a:t>
            </a:r>
            <a:r>
              <a:rPr kumimoji="1" lang="zh-CN" altLang="en-US"/>
              <a:t>）数据库转换</a:t>
            </a:r>
          </a:p>
          <a:p>
            <a:endParaRPr kumimoji="1" lang="zh-CN" altLang="en-US"/>
          </a:p>
          <a:p>
            <a:r>
              <a:rPr kumimoji="1" lang="zh-CN" altLang="en-US"/>
              <a:t>表关联</a:t>
            </a:r>
            <a:r>
              <a:rPr kumimoji="1" lang="en-US" altLang="zh-CN"/>
              <a:t>-----》</a:t>
            </a:r>
            <a:r>
              <a:rPr kumimoji="1" lang="zh-CN" altLang="en-US"/>
              <a:t>单文档保存（</a:t>
            </a:r>
            <a:r>
              <a:rPr lang="zh-CN" altLang="en-US" b="1"/>
              <a:t>文档型数据库</a:t>
            </a:r>
            <a:r>
              <a:rPr kumimoji="1" lang="zh-CN" altLang="en-US"/>
              <a:t>）</a:t>
            </a:r>
          </a:p>
          <a:p>
            <a:endParaRPr kumimoji="1" lang="zh-CN" altLang="en-US"/>
          </a:p>
          <a:p>
            <a:r>
              <a:rPr kumimoji="1" lang="zh-CN" altLang="en-US"/>
              <a:t>定义模式</a:t>
            </a:r>
            <a:r>
              <a:rPr kumimoji="1" lang="en-US" altLang="zh-CN"/>
              <a:t>-------》</a:t>
            </a:r>
            <a:r>
              <a:rPr kumimoji="1" lang="zh-CN" altLang="en-US"/>
              <a:t>无模式存储</a:t>
            </a:r>
          </a:p>
          <a:p>
            <a:endParaRPr kumimoji="1" lang="zh-CN" altLang="en-US"/>
          </a:p>
          <a:p>
            <a:r>
              <a:rPr kumimoji="1" lang="zh-CN" altLang="en-US"/>
              <a:t>查询效率低</a:t>
            </a:r>
            <a:r>
              <a:rPr kumimoji="1" lang="en-US" altLang="zh-CN"/>
              <a:t>-----》</a:t>
            </a:r>
            <a:r>
              <a:rPr kumimoji="1" lang="zh-CN" altLang="en-US"/>
              <a:t>高</a:t>
            </a:r>
          </a:p>
          <a:p>
            <a:endParaRPr kumimoji="1" lang="zh-CN" altLang="en-US"/>
          </a:p>
          <a:p>
            <a:r>
              <a:rPr kumimoji="1" lang="zh-CN" altLang="en-US"/>
              <a:t>主要产品：</a:t>
            </a:r>
            <a:r>
              <a:rPr kumimoji="1" lang="en-US" altLang="zh-CN"/>
              <a:t>MongoDB,Redis,Memcache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NoSQL/NotOnlySQL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97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{z:null},</a:t>
            </a:r>
            <a:r>
              <a:rPr kumimoji="1" lang="zh-CN" altLang="en-US"/>
              <a:t>结果将为两种情况：</a:t>
            </a:r>
          </a:p>
          <a:p>
            <a:pPr lvl="1"/>
            <a:r>
              <a:rPr kumimoji="1" lang="en-US" altLang="zh-CN"/>
              <a:t>z=null</a:t>
            </a:r>
            <a:r>
              <a:rPr kumimoji="1" lang="zh-CN" altLang="en-US"/>
              <a:t>的所有</a:t>
            </a:r>
            <a:r>
              <a:rPr kumimoji="1" lang="en-US" altLang="zh-CN"/>
              <a:t>doc</a:t>
            </a:r>
            <a:endParaRPr kumimoji="1" lang="zh-CN" altLang="en-US"/>
          </a:p>
          <a:p>
            <a:pPr lvl="1"/>
            <a:r>
              <a:rPr kumimoji="1" lang="zh-CN" altLang="en-US"/>
              <a:t>不包含</a:t>
            </a:r>
            <a:r>
              <a:rPr kumimoji="1" lang="en-US" altLang="zh-CN"/>
              <a:t>z</a:t>
            </a:r>
            <a:r>
              <a:rPr kumimoji="1" lang="zh-CN" altLang="en-US"/>
              <a:t>的所有</a:t>
            </a:r>
            <a:r>
              <a:rPr kumimoji="1" lang="en-US" altLang="zh-CN"/>
              <a:t>doc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en-US" altLang="zh-CN"/>
              <a:t>{z:$exists}:</a:t>
            </a:r>
            <a:r>
              <a:rPr kumimoji="1" lang="zh-CN" altLang="en-US"/>
              <a:t>结果是那些不包含</a:t>
            </a:r>
            <a:r>
              <a:rPr kumimoji="1" lang="en-US" altLang="zh-CN"/>
              <a:t>z</a:t>
            </a:r>
            <a:r>
              <a:rPr kumimoji="1" lang="zh-CN" altLang="en-US"/>
              <a:t>的所有</a:t>
            </a:r>
            <a:r>
              <a:rPr kumimoji="1" lang="en-US" altLang="zh-CN"/>
              <a:t>doc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en-US" altLang="zh-CN"/>
              <a:t>{z:{$in:[null],$exists:true}},</a:t>
            </a:r>
            <a:r>
              <a:rPr kumimoji="1" lang="zh-CN" altLang="en-US"/>
              <a:t>包含</a:t>
            </a:r>
            <a:r>
              <a:rPr kumimoji="1" lang="en-US" altLang="zh-CN"/>
              <a:t>z</a:t>
            </a:r>
            <a:r>
              <a:rPr kumimoji="1" lang="zh-CN" altLang="en-US"/>
              <a:t>但内容为</a:t>
            </a:r>
            <a:r>
              <a:rPr kumimoji="1" lang="en-US" altLang="zh-CN"/>
              <a:t>null</a:t>
            </a:r>
            <a:r>
              <a:rPr kumimoji="1" lang="zh-CN" altLang="en-US"/>
              <a:t>的所有的</a:t>
            </a:r>
            <a:r>
              <a:rPr kumimoji="1" lang="en-US" altLang="zh-CN"/>
              <a:t>doc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null</a:t>
            </a:r>
            <a:r>
              <a:rPr kumimoji="1" lang="zh-CN" altLang="en-US"/>
              <a:t>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$exists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310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数组查询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68" y="1453403"/>
            <a:ext cx="9029700" cy="118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68" y="2887009"/>
            <a:ext cx="94742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24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32" y="1614394"/>
            <a:ext cx="97155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内嵌文档查询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0403"/>
            <a:ext cx="90678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43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limit,skip,sort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90165"/>
            <a:ext cx="10375895" cy="153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最接近关系型数据库的文档型</a:t>
            </a:r>
            <a:r>
              <a:rPr kumimoji="1" lang="en-US" altLang="zh-CN"/>
              <a:t>NoSQL</a:t>
            </a:r>
            <a:r>
              <a:rPr kumimoji="1" lang="zh-CN" altLang="en-US"/>
              <a:t>数据库。</a:t>
            </a:r>
          </a:p>
          <a:p>
            <a:endParaRPr kumimoji="1" lang="zh-CN" altLang="en-US"/>
          </a:p>
          <a:p>
            <a:r>
              <a:rPr kumimoji="1" lang="en-US" altLang="zh-CN"/>
              <a:t>2007</a:t>
            </a:r>
            <a:r>
              <a:rPr kumimoji="1" lang="zh-CN" altLang="en-US"/>
              <a:t>年诞生的开源项目，目前版本</a:t>
            </a:r>
            <a:r>
              <a:rPr kumimoji="1" lang="en-US" altLang="zh-CN"/>
              <a:t>V3.2.7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存储格式为</a:t>
            </a:r>
            <a:r>
              <a:rPr kumimoji="1" lang="en-US" altLang="zh-CN"/>
              <a:t>BSON(BinarySON),</a:t>
            </a:r>
            <a:r>
              <a:rPr kumimoji="1" lang="zh-CN" altLang="en-US"/>
              <a:t> 是编译后的</a:t>
            </a:r>
            <a:r>
              <a:rPr kumimoji="1" lang="en-US" altLang="zh-CN"/>
              <a:t>JSON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en-US" altLang="zh-CN"/>
              <a:t>BSON</a:t>
            </a:r>
            <a:r>
              <a:rPr kumimoji="1" lang="zh-CN" altLang="en-US"/>
              <a:t>还有一些较为特殊的规定，这不同于</a:t>
            </a:r>
            <a:r>
              <a:rPr kumimoji="1" lang="en-US" altLang="zh-CN"/>
              <a:t>JSON</a:t>
            </a:r>
          </a:p>
          <a:p>
            <a:endParaRPr kumimoji="1" lang="en-US" altLang="zh-CN"/>
          </a:p>
          <a:p>
            <a:r>
              <a:rPr kumimoji="1" lang="en-US" altLang="zh-CN"/>
              <a:t>http://bsonspec.org/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MongoDB----mongodb.com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65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服务启动：</a:t>
            </a:r>
            <a:r>
              <a:rPr kumimoji="1" lang="en-US" altLang="zh-CN"/>
              <a:t>mongod</a:t>
            </a:r>
            <a:endParaRPr kumimoji="1" lang="zh-CN" altLang="en-US"/>
          </a:p>
          <a:p>
            <a:endParaRPr kumimoji="1" lang="en-US" altLang="zh-CN"/>
          </a:p>
          <a:p>
            <a:r>
              <a:rPr kumimoji="1" lang="zh-CN" altLang="en-US"/>
              <a:t>退出：</a:t>
            </a:r>
          </a:p>
          <a:p>
            <a:pPr lvl="1"/>
            <a:r>
              <a:rPr kumimoji="1" lang="en-US" altLang="zh-CN"/>
              <a:t>exit</a:t>
            </a:r>
            <a:endParaRPr kumimoji="1" lang="zh-CN" altLang="en-US"/>
          </a:p>
          <a:p>
            <a:endParaRPr kumimoji="1" lang="en-US" altLang="zh-CN"/>
          </a:p>
          <a:p>
            <a:r>
              <a:rPr kumimoji="1" lang="zh-CN" altLang="en-US"/>
              <a:t>停止服务：</a:t>
            </a:r>
          </a:p>
          <a:p>
            <a:pPr lvl="1"/>
            <a:r>
              <a:rPr kumimoji="1" lang="zh-CN" altLang="en-US"/>
              <a:t>从客户端</a:t>
            </a:r>
            <a:r>
              <a:rPr kumimoji="1" lang="en-US" altLang="zh-CN"/>
              <a:t>:mongo</a:t>
            </a:r>
            <a:endParaRPr kumimoji="1" lang="zh-CN" altLang="en-US"/>
          </a:p>
          <a:p>
            <a:pPr lvl="1"/>
            <a:r>
              <a:rPr kumimoji="1" lang="en-US" altLang="zh-CN"/>
              <a:t>use</a:t>
            </a:r>
            <a:r>
              <a:rPr kumimoji="1" lang="zh-CN" altLang="en-US"/>
              <a:t> </a:t>
            </a:r>
            <a:r>
              <a:rPr kumimoji="1" lang="en-US" altLang="zh-CN"/>
              <a:t>admin</a:t>
            </a:r>
            <a:endParaRPr kumimoji="1" lang="zh-CN" altLang="en-US"/>
          </a:p>
          <a:p>
            <a:pPr lvl="1"/>
            <a:r>
              <a:rPr kumimoji="1" lang="en-US" altLang="zh-CN"/>
              <a:t>db.shutdownServer();</a:t>
            </a:r>
          </a:p>
          <a:p>
            <a:pPr lvl="1"/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安装配置</a:t>
            </a:r>
          </a:p>
        </p:txBody>
      </p:sp>
    </p:spTree>
    <p:extLst>
      <p:ext uri="{BB962C8B-B14F-4D97-AF65-F5344CB8AC3E}">
        <p14:creationId xmlns:p14="http://schemas.microsoft.com/office/powerpoint/2010/main" val="201379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Document</a:t>
            </a:r>
            <a:r>
              <a:rPr kumimoji="1" lang="zh-CN" altLang="en-US"/>
              <a:t>：最基本单元，是</a:t>
            </a:r>
            <a:r>
              <a:rPr kumimoji="1" lang="en-US" altLang="zh-CN"/>
              <a:t>K-V</a:t>
            </a:r>
            <a:r>
              <a:rPr kumimoji="1" lang="zh-CN" altLang="en-US"/>
              <a:t>对的有序集合</a:t>
            </a:r>
          </a:p>
          <a:p>
            <a:endParaRPr kumimoji="1" lang="zh-CN" altLang="en-US"/>
          </a:p>
          <a:p>
            <a:r>
              <a:rPr kumimoji="1" lang="en-US" altLang="zh-CN"/>
              <a:t>Collection:</a:t>
            </a:r>
            <a:r>
              <a:rPr kumimoji="1" lang="zh-CN" altLang="en-US"/>
              <a:t>是</a:t>
            </a:r>
            <a:r>
              <a:rPr kumimoji="1" lang="en-US" altLang="zh-CN"/>
              <a:t>Document</a:t>
            </a:r>
            <a:r>
              <a:rPr kumimoji="1" lang="zh-CN" altLang="en-US"/>
              <a:t>的集合</a:t>
            </a:r>
          </a:p>
          <a:p>
            <a:endParaRPr kumimoji="1" lang="zh-CN" altLang="en-US"/>
          </a:p>
          <a:p>
            <a:r>
              <a:rPr kumimoji="1" lang="en-US" altLang="zh-CN"/>
              <a:t>DB:</a:t>
            </a:r>
            <a:r>
              <a:rPr kumimoji="1" lang="zh-CN" altLang="en-US"/>
              <a:t>是</a:t>
            </a:r>
            <a:r>
              <a:rPr kumimoji="1" lang="en-US" altLang="zh-CN"/>
              <a:t>Collection</a:t>
            </a:r>
            <a:r>
              <a:rPr kumimoji="1" lang="zh-CN" altLang="en-US"/>
              <a:t>的集合</a:t>
            </a:r>
          </a:p>
          <a:p>
            <a:endParaRPr kumimoji="1" lang="zh-CN" altLang="en-US"/>
          </a:p>
          <a:p>
            <a:r>
              <a:rPr kumimoji="1" lang="en-US" altLang="zh-CN"/>
              <a:t>_id,</a:t>
            </a:r>
            <a:r>
              <a:rPr kumimoji="1" lang="zh-CN" altLang="en-US"/>
              <a:t>每个文档都会有一个特殊的键，</a:t>
            </a:r>
            <a:r>
              <a:rPr kumimoji="1" lang="en-US" altLang="zh-CN"/>
              <a:t>type:ObjectId</a:t>
            </a:r>
            <a:endParaRPr kumimoji="1" lang="zh-CN" altLang="en-US"/>
          </a:p>
          <a:p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Core</a:t>
            </a:r>
            <a:r>
              <a:rPr kumimoji="1" lang="zh-CN" altLang="en-US"/>
              <a:t> </a:t>
            </a:r>
            <a:r>
              <a:rPr kumimoji="1" lang="en-US" altLang="zh-CN"/>
              <a:t>Concept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20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0647" y="1532965"/>
            <a:ext cx="11228294" cy="4643998"/>
          </a:xfrm>
        </p:spPr>
        <p:txBody>
          <a:bodyPr/>
          <a:lstStyle/>
          <a:p>
            <a:r>
              <a:rPr kumimoji="1" lang="en-US" altLang="zh-CN"/>
              <a:t>null:</a:t>
            </a:r>
            <a:r>
              <a:rPr kumimoji="1" lang="zh-CN" altLang="en-US"/>
              <a:t> </a:t>
            </a:r>
            <a:r>
              <a:rPr kumimoji="1" lang="en-US" altLang="zh-CN"/>
              <a:t>{x:null}</a:t>
            </a:r>
            <a:endParaRPr kumimoji="1" lang="zh-CN" altLang="en-US"/>
          </a:p>
          <a:p>
            <a:r>
              <a:rPr kumimoji="1" lang="en-US" altLang="zh-CN"/>
              <a:t>boolean:</a:t>
            </a:r>
            <a:r>
              <a:rPr kumimoji="1" lang="zh-CN" altLang="en-US"/>
              <a:t> </a:t>
            </a:r>
            <a:r>
              <a:rPr kumimoji="1" lang="en-US" altLang="zh-CN"/>
              <a:t>{x:true}</a:t>
            </a:r>
            <a:endParaRPr kumimoji="1" lang="zh-CN" altLang="en-US"/>
          </a:p>
          <a:p>
            <a:r>
              <a:rPr kumimoji="1" lang="en-US" altLang="zh-CN"/>
              <a:t>number</a:t>
            </a:r>
            <a:r>
              <a:rPr kumimoji="1" lang="zh-CN" altLang="en-US"/>
              <a:t> </a:t>
            </a:r>
            <a:r>
              <a:rPr kumimoji="1" lang="en-US" altLang="zh-CN"/>
              <a:t>64bit:</a:t>
            </a:r>
            <a:r>
              <a:rPr kumimoji="1" lang="zh-CN" altLang="en-US"/>
              <a:t> </a:t>
            </a:r>
            <a:r>
              <a:rPr kumimoji="1" lang="en-US" altLang="zh-CN"/>
              <a:t>float</a:t>
            </a:r>
            <a:r>
              <a:rPr kumimoji="1" lang="zh-CN" altLang="en-US"/>
              <a:t> </a:t>
            </a:r>
            <a:r>
              <a:rPr kumimoji="1" lang="en-US" altLang="zh-CN"/>
              <a:t>type{x:3.14},{x:numberInt(23)}</a:t>
            </a:r>
            <a:endParaRPr kumimoji="1" lang="zh-CN" altLang="en-US"/>
          </a:p>
          <a:p>
            <a:r>
              <a:rPr kumimoji="1" lang="en-US" altLang="zh-CN"/>
              <a:t>string:</a:t>
            </a:r>
            <a:r>
              <a:rPr kumimoji="1" lang="zh-CN" altLang="en-US"/>
              <a:t> </a:t>
            </a:r>
            <a:r>
              <a:rPr kumimoji="1" lang="en-US" altLang="zh-CN"/>
              <a:t>utf8</a:t>
            </a:r>
            <a:r>
              <a:rPr kumimoji="1" lang="zh-CN" altLang="en-US"/>
              <a:t> </a:t>
            </a:r>
            <a:r>
              <a:rPr kumimoji="1" lang="en-US" altLang="zh-CN"/>
              <a:t>form</a:t>
            </a:r>
            <a:r>
              <a:rPr kumimoji="1" lang="zh-CN" altLang="en-US"/>
              <a:t> </a:t>
            </a:r>
            <a:r>
              <a:rPr kumimoji="1" lang="en-US" altLang="zh-CN"/>
              <a:t>store</a:t>
            </a:r>
            <a:endParaRPr kumimoji="1" lang="zh-CN" altLang="en-US"/>
          </a:p>
          <a:p>
            <a:r>
              <a:rPr kumimoji="1" lang="en-US" altLang="zh-CN"/>
              <a:t>data,{x:new</a:t>
            </a:r>
            <a:r>
              <a:rPr kumimoji="1" lang="zh-CN" altLang="en-US"/>
              <a:t> </a:t>
            </a:r>
            <a:r>
              <a:rPr kumimoji="1" lang="en-US" altLang="zh-CN"/>
              <a:t>Date(1999,8,2)}</a:t>
            </a:r>
            <a:endParaRPr kumimoji="1" lang="zh-CN" altLang="en-US"/>
          </a:p>
          <a:p>
            <a:r>
              <a:rPr kumimoji="1" lang="en-US" altLang="zh-CN"/>
              <a:t>regexp,{x:/xx/igm}</a:t>
            </a:r>
            <a:endParaRPr kumimoji="1" lang="zh-CN" altLang="en-US"/>
          </a:p>
          <a:p>
            <a:r>
              <a:rPr kumimoji="1" lang="en-US" altLang="zh-CN"/>
              <a:t>array:{x:[1,2]}</a:t>
            </a:r>
            <a:endParaRPr kumimoji="1" lang="zh-CN" altLang="en-US"/>
          </a:p>
          <a:p>
            <a:r>
              <a:rPr kumimoji="1" lang="en-US" altLang="zh-CN"/>
              <a:t>embeded</a:t>
            </a:r>
            <a:r>
              <a:rPr kumimoji="1" lang="zh-CN" altLang="en-US"/>
              <a:t> </a:t>
            </a:r>
            <a:r>
              <a:rPr kumimoji="1" lang="en-US" altLang="zh-CN"/>
              <a:t>doc:{x:{x1:1}}</a:t>
            </a:r>
            <a:endParaRPr kumimoji="1" lang="zh-CN" altLang="en-US"/>
          </a:p>
          <a:p>
            <a:r>
              <a:rPr kumimoji="1" lang="en-US" altLang="zh-CN"/>
              <a:t>objectid</a:t>
            </a:r>
            <a:r>
              <a:rPr kumimoji="1" lang="zh-CN" altLang="en-US"/>
              <a:t> </a:t>
            </a:r>
            <a:r>
              <a:rPr kumimoji="1" lang="en-US" altLang="zh-CN"/>
              <a:t>:{x:objectId()}</a:t>
            </a:r>
            <a:r>
              <a:rPr kumimoji="1" lang="zh-CN" altLang="en-US"/>
              <a:t> </a:t>
            </a:r>
            <a:r>
              <a:rPr kumimoji="1" lang="en-US" altLang="zh-CN"/>
              <a:t>//12bit</a:t>
            </a:r>
            <a:r>
              <a:rPr kumimoji="1" lang="zh-CN" altLang="en-US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Data</a:t>
            </a:r>
            <a:r>
              <a:rPr kumimoji="1" lang="zh-CN" altLang="en-US"/>
              <a:t> </a:t>
            </a:r>
            <a:r>
              <a:rPr kumimoji="1" lang="en-US" altLang="zh-CN"/>
              <a:t>type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20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14" y="106829"/>
            <a:ext cx="84455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基础操作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59323"/>
            <a:ext cx="10395157" cy="19924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8199" y="4141694"/>
            <a:ext cx="556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db.dropDatabase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14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不需要使用</a:t>
            </a:r>
            <a:r>
              <a:rPr kumimoji="1" lang="en-US" altLang="zh-CN"/>
              <a:t>_id</a:t>
            </a:r>
            <a:r>
              <a:rPr kumimoji="1" lang="zh-CN" altLang="en-US"/>
              <a:t>字段，将会自动创建</a:t>
            </a:r>
          </a:p>
          <a:p>
            <a:r>
              <a:rPr kumimoji="1" lang="zh-CN" altLang="en-US"/>
              <a:t>可以使用无模式化数据</a:t>
            </a:r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insert/insertMany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70496"/>
            <a:ext cx="6229527" cy="20217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527" y="3182470"/>
            <a:ext cx="4851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5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9881</TotalTime>
  <Words>688</Words>
  <Application>Microsoft Macintosh PowerPoint</Application>
  <PresentationFormat>宽屏</PresentationFormat>
  <Paragraphs>100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DengXian</vt:lpstr>
      <vt:lpstr>DengXian Light</vt:lpstr>
      <vt:lpstr>Microsoft YaHei</vt:lpstr>
      <vt:lpstr>Monaco</vt:lpstr>
      <vt:lpstr>Arial</vt:lpstr>
      <vt:lpstr>Office 主题</vt:lpstr>
      <vt:lpstr>MongoDB</vt:lpstr>
      <vt:lpstr>NoSQL/NotOnlySQL</vt:lpstr>
      <vt:lpstr>MongoDB----mongodb.com</vt:lpstr>
      <vt:lpstr>安装配置</vt:lpstr>
      <vt:lpstr>Core Concept</vt:lpstr>
      <vt:lpstr>Data type</vt:lpstr>
      <vt:lpstr>PowerPoint 演示文稿</vt:lpstr>
      <vt:lpstr>基础操作</vt:lpstr>
      <vt:lpstr>insert/insertMany</vt:lpstr>
      <vt:lpstr>insert</vt:lpstr>
      <vt:lpstr>save()</vt:lpstr>
      <vt:lpstr>update</vt:lpstr>
      <vt:lpstr>remove</vt:lpstr>
      <vt:lpstr>find基本操作</vt:lpstr>
      <vt:lpstr>~/.mongorc.js</vt:lpstr>
      <vt:lpstr>find</vt:lpstr>
      <vt:lpstr>操作符</vt:lpstr>
      <vt:lpstr>OR查询</vt:lpstr>
      <vt:lpstr>$not</vt:lpstr>
      <vt:lpstr>null &amp; $exists</vt:lpstr>
      <vt:lpstr>数组查询</vt:lpstr>
      <vt:lpstr>PowerPoint 演示文稿</vt:lpstr>
      <vt:lpstr>内嵌文档查询</vt:lpstr>
      <vt:lpstr>limit,skip,sort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JavaScript面向对象</dc:title>
  <dc:creator>john yu</dc:creator>
  <cp:lastModifiedBy>Microsoft Office 用户</cp:lastModifiedBy>
  <cp:revision>191</cp:revision>
  <dcterms:created xsi:type="dcterms:W3CDTF">2016-05-12T01:33:20Z</dcterms:created>
  <dcterms:modified xsi:type="dcterms:W3CDTF">2016-08-15T02:32:17Z</dcterms:modified>
</cp:coreProperties>
</file>