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8" r:id="rId3"/>
    <p:sldId id="295" r:id="rId4"/>
    <p:sldId id="293" r:id="rId5"/>
    <p:sldId id="296" r:id="rId6"/>
    <p:sldId id="298" r:id="rId7"/>
    <p:sldId id="297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6" r:id="rId25"/>
    <p:sldId id="315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294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66"/>
    <a:srgbClr val="0066FF"/>
    <a:srgbClr val="00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7" autoAdjust="0"/>
    <p:restoredTop sz="94660"/>
  </p:normalViewPr>
  <p:slideViewPr>
    <p:cSldViewPr>
      <p:cViewPr varScale="1">
        <p:scale>
          <a:sx n="89" d="100"/>
          <a:sy n="89" d="100"/>
        </p:scale>
        <p:origin x="648" y="96"/>
      </p:cViewPr>
      <p:guideLst>
        <p:guide orient="horz" pos="2159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6B250D-62C3-4275-99F5-91462AC241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0510AA-091C-4EF1-8B01-F4833CB809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A431D5-09B9-40B7-91EB-F28B2F8D9B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7A836B-20E2-4BDD-A0FD-A5D2A8CD8D3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321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95B508-CB03-4013-BC9F-17C47F02E7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6F9175-D8FA-4729-B755-A79C0756F4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8C46D8-4834-4671-94C5-1F86070F1F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D5EF0-DC00-450A-9314-2DC1E424684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416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12CABD-90EE-4BBD-8EAC-41C88D9FBE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B80BD5-AA65-4BC8-9815-43E12C6A8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BA66A2-78D1-45AF-968A-CC70E8A5A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36E74-FF28-4C3B-B1EF-C4D5BE3EF08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129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DA42D9-DA74-42E8-8390-0E5381D64C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FC7B2E-9F12-445E-8F64-6FFD01C9CF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DB62F8-D60E-4546-B07C-40FC3FC848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1C88A5-7C27-4AA7-86E7-3AD8D05641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585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ECC2DA-16AA-4B3F-9F68-68BF319CBC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022894-0D35-43CC-9070-B5B29A962F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0119AF-BF99-4B3F-88B8-8C5042D834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F22F8-8556-4B73-9AB5-B4E56BFF06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37714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6B873D-E117-46F5-B9ED-4BC860833A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00E85B-7D29-440A-BF32-9BF90B530D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D9630E-3C1B-4AA8-A18C-A0A32DE330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7B4B2-71A9-4382-9D68-3EBF823F5F6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072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B29DED-01E6-4420-AF06-78B89771A6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67B8F8-20F1-489D-9278-766EA20EAD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D5AB3-B2E5-44A0-BBB3-8696E7403D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C725D5-9949-4D3B-9760-128C3284287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7245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CADBEA9-E6F3-474B-B9F1-3804D7C7D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8A73989-8FA2-4712-BFD3-26F37D401F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155E475-CF29-4279-9477-7D16E7818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4F507-E9C5-4E81-AD78-76D245AA30E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6808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D2E0F89-5FA3-4F4B-807A-6DC54AD766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16BD151-BE75-425F-A478-FE9E490355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6EBB2C-A902-42DE-94ED-8421D7EEBB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4389D-92F7-4C0D-B37B-8C31FFA59F2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6290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C4B2149-9C61-44CD-9CA3-34446166F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665F58-C070-4407-A0D8-038C53EF94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E17C3D-CFBB-4D8C-8967-ACBD7EAA4F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B2B6C-12A1-48D4-9445-BC88E5C3143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1955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044A1D-6B41-4FB1-8711-11BC89E190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E22452-C8D7-416E-9974-B1A0D39DEE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E1304-1DE4-4D71-A285-E2534A5030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1BA24-1AD4-4D7E-9A1B-FEC98E02C50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2642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19BCF2-01A5-44A0-B083-1A82554C0B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040CDB-8272-410F-80F0-EE6F1F6A90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725B4-F014-4B05-8E8D-9DA3B45E98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76277-0D42-4E03-97EE-7859502068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9228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A50D4-BD94-4112-AC08-B63590D205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337E7E-CF4B-481E-9197-640FD30E2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A6899-E372-4B2B-B85A-2E71CCDF3E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D7C3A4-8E33-4975-8F84-6F5D2D69CAF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0892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4C66D9-3204-4A58-A7FA-D5D45C1FD0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886630-52D7-45B0-A903-AD6CCB6087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22E27A-A028-47C4-B379-25C40615C5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10D95-08CE-4093-97FC-96DCFAB8248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00391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D66D52-C2F3-47A7-B2F2-236D11DB3C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51A41A-E971-4826-892E-C56B4110A3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47666C-207C-4C91-A191-1A552ADBD3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28B84-EBC7-47D7-86D1-BAA446DFE52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8928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61EB79B-495C-4584-B639-EDF1650335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E82553E-83DD-4D5C-8E75-DF1A16190A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B53EF6A-D9F0-44BD-AE27-1234FC38DB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1BC18C-11DC-4DCF-A059-A4B469CEDBF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6535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BE1832-393F-49E5-86DD-BB179456AC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AE9A48-EFD6-4AC8-BD4D-263EB19875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47EF5C-55E8-462F-8D09-22ACACAB84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109E8-B27D-4552-AFFF-48AF16F5F11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97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E1DF0-6303-4CC8-B88D-26A56BB6F4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8232F-CAB3-4351-9D84-22B2FB27A0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22B10-5BD9-4FC8-AEBB-D6A47235B4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D10BA6-E1F1-45FD-B1CA-C6664ABD740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9616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08B5E77-ADA0-402F-89C0-385B1D258A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513A6C9-0E81-454B-9B8A-0E7C7D7DDB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D0E2258-ABBD-49D5-B550-C8111639F7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8AE7-9B27-42AA-AC3C-AC80E1058CE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3779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C5706C8-55ED-48D1-9D59-4D000AA2AA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7B584E-6D7B-4A7E-BCE1-EEDA8C9C6E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89A768-EE78-4160-99B6-5667F5BBFC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A23399-BDEE-4A7D-AED3-1E5EFD6B78D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351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3ED187C-1E86-4939-80D1-64AA90D9A3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6F2F4A0-843E-4656-9258-E6C878BB5B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0223073-AC1F-4E54-A7A4-5266853CC6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3A72B-0DCA-4611-A513-E1C5E19CD85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025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907742-7E46-4B95-8524-4A389041A2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65EAF-01DC-4F14-BC1B-2BE8F5A9F5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52AF43-E180-453F-8B6D-34F010440F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7CFD2-5A1A-4635-8F84-1782FE5C1F1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570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70406E-329F-45F9-B49D-EB56E46732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3F1211-09CC-4C61-9860-EE912B21D8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8D8EDF-2E95-46B8-B181-7ECF5AF607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F77F51-AC24-4EE3-A39D-34C540292F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472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B905B0D-E1ED-4BDA-ACBA-F9990583E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DBDD5D9-C9D7-4A63-B038-8D8A7AFBB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54F03C7-739E-4996-824B-A4688FC2804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53512D-1626-4F5B-A86A-6AB83AC046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90DF25F-45FF-4D0C-AE3C-490A2A0468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33DDF51-9DAC-4A4F-87BA-B7DFBFA2E3E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D5E0C10-D7BD-4DA3-9DCE-CD7D40211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EF9A00-F783-47B3-84A2-86251AF1C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4FC49D2-C4AC-468D-AF9F-A2B347DC0E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14B5BAB-856B-47A8-B080-70150C4F7D4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FA6C063-D1B0-479F-9B63-80CA224519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11D36F-0C5C-4E0E-A077-0398F12CBBA0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content.research.neustar.biz/blog/hll.html" TargetMode="Externa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krisives.github.io/bloom-calculator/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yellowb/redis-application-sharing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7B74CED-F989-4BCE-957B-2F0A833913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49288" y="2708275"/>
            <a:ext cx="7845425" cy="360045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4800" dirty="0">
                <a:solidFill>
                  <a:srgbClr val="FFC000"/>
                </a:solidFill>
                <a:ea typeface="微软雅黑" panose="020B0503020204020204" pitchFamily="34" charset="-122"/>
              </a:rPr>
              <a:t>EP01. Redis</a:t>
            </a:r>
            <a:r>
              <a:rPr lang="zh-CN" altLang="en-US" sz="4800" dirty="0">
                <a:solidFill>
                  <a:srgbClr val="FFC000"/>
                </a:solidFill>
                <a:ea typeface="微软雅黑" panose="020B0503020204020204" pitchFamily="34" charset="-122"/>
              </a:rPr>
              <a:t>高级数据结构与应用场景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b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Yellow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FAFF30-5B67-49FE-A07E-80FD89750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101" y="741138"/>
            <a:ext cx="3003798" cy="26756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基本数据结构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hash (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字典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存储一个对象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88DDB-6843-42CA-A0D1-10777F3BC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463" y="1555051"/>
            <a:ext cx="6018841" cy="2126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A7750F-49BB-4D9F-8683-3B5016029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031" y="3600865"/>
            <a:ext cx="4680520" cy="316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8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基本数据结构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set (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D791B-702E-461E-B84E-1BE53F130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68" y="836712"/>
            <a:ext cx="5976664" cy="21770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ABCC4E-11F0-490E-B245-1556A28CA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140968"/>
            <a:ext cx="7723371" cy="257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8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基本数据结构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en-US" altLang="zh-CN" sz="48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zset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有序集合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D42E3-FB9F-42C2-ADF2-94FC7F0F5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908720"/>
            <a:ext cx="6377203" cy="23284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4E21B1-88C2-401A-868E-CA921AC5F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429000"/>
            <a:ext cx="5896264" cy="319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74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基本使用场景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8152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基本使用场景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业务常量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地理信息、公司部门关系、员工层级关系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D27D04-B01C-4BC9-8A24-A8D1D91B8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751791"/>
              </p:ext>
            </p:extLst>
          </p:nvPr>
        </p:nvGraphicFramePr>
        <p:xfrm>
          <a:off x="1524000" y="2019122"/>
          <a:ext cx="6096000" cy="2656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599157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32118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92800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EmployeeId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SupervisorId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769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Tom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14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Billy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4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Mary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8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Lily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5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Ray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76607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D94FCAA-549E-453C-B655-881698A1F27E}"/>
              </a:ext>
            </a:extLst>
          </p:cNvPr>
          <p:cNvSpPr txBox="1"/>
          <p:nvPr/>
        </p:nvSpPr>
        <p:spPr>
          <a:xfrm>
            <a:off x="47615" y="4696927"/>
            <a:ext cx="90963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8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Ray:Supervisors</a:t>
            </a:r>
            <a:r>
              <a:rPr 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[4, 2, 1]</a:t>
            </a:r>
          </a:p>
          <a:p>
            <a:pPr>
              <a:defRPr/>
            </a:pPr>
            <a:r>
              <a:rPr 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List</a:t>
            </a:r>
          </a:p>
        </p:txBody>
      </p:sp>
    </p:spTree>
    <p:extLst>
      <p:ext uri="{BB962C8B-B14F-4D97-AF65-F5344CB8AC3E}">
        <p14:creationId xmlns:p14="http://schemas.microsoft.com/office/powerpoint/2010/main" val="33236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基本使用场景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计数器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商品的购买数、收藏数、点赞数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pPr>
              <a:defRPr/>
            </a:pP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商品表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订单表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收藏表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点赞表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4FCAA-549E-453C-B655-881698A1F27E}"/>
              </a:ext>
            </a:extLst>
          </p:cNvPr>
          <p:cNvSpPr txBox="1"/>
          <p:nvPr/>
        </p:nvSpPr>
        <p:spPr>
          <a:xfrm>
            <a:off x="0" y="2780928"/>
            <a:ext cx="909638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Book:Counters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{</a:t>
            </a:r>
          </a:p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purchase: 100,</a:t>
            </a:r>
          </a:p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favorite: 300,</a:t>
            </a:r>
          </a:p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upvote: 500</a:t>
            </a:r>
          </a:p>
          <a:p>
            <a:pPr>
              <a:defRPr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defRPr/>
            </a:pPr>
            <a:r>
              <a:rPr 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Hash</a:t>
            </a:r>
          </a:p>
        </p:txBody>
      </p:sp>
    </p:spTree>
    <p:extLst>
      <p:ext uri="{BB962C8B-B14F-4D97-AF65-F5344CB8AC3E}">
        <p14:creationId xmlns:p14="http://schemas.microsoft.com/office/powerpoint/2010/main" val="2814756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基本使用场景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排行榜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论坛最多人回复的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个帖子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pPr>
              <a:defRPr/>
            </a:pP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GroupBy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+ Count + </a:t>
            </a: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OrderBy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+ Limit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4FCAA-549E-453C-B655-881698A1F27E}"/>
              </a:ext>
            </a:extLst>
          </p:cNvPr>
          <p:cNvSpPr txBox="1"/>
          <p:nvPr/>
        </p:nvSpPr>
        <p:spPr>
          <a:xfrm>
            <a:off x="0" y="2780928"/>
            <a:ext cx="909638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HottestTopics</a:t>
            </a:r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</a:t>
            </a:r>
          </a:p>
          <a:p>
            <a:pPr>
              <a:defRPr/>
            </a:pPr>
            <a:r>
              <a:rPr 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[(ID_5, 20), (ID_7, 50), (ID_2, 100)]</a:t>
            </a:r>
          </a:p>
          <a:p>
            <a:pPr>
              <a:defRPr/>
            </a:pPr>
            <a:endParaRPr 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</a:t>
            </a:r>
            <a:r>
              <a:rPr lang="en-US" sz="4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ZSet</a:t>
            </a:r>
            <a:endParaRPr 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5747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7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高级数据结构</a:t>
            </a:r>
            <a:br>
              <a:rPr lang="en-US" altLang="zh-CN" sz="7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7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与使用场景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9426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分布式发号器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全局唯一、单调递增的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05B98D-264F-4F32-8334-CCAB997AB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739717"/>
            <a:ext cx="4464496" cy="372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13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数据定时过期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、短信验证码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pPr>
              <a:defRPr/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77B143-C93C-4FCB-A73B-926A93E48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033" y="1540534"/>
            <a:ext cx="6446515" cy="22485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F1239A-DBCA-4E2A-8C07-FC3169CE6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837736"/>
            <a:ext cx="6696744" cy="267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5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1" y="0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92391" y="620688"/>
            <a:ext cx="8569325" cy="69865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能用来干什么？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基本数据结构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基本使用场景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高级数据结构与使用场景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附录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：各种缓存产品对比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附录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DSH Cache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设计（已搁置）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附录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：各种数据库的性能量级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806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集合运算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Tom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是你和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Mary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Billy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的共同好友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416450-0F7A-4274-AFA0-288DA1B0C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44" y="1727008"/>
            <a:ext cx="7032512" cy="29523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04C0AD-E6DA-4D84-82DB-9B99A588819A}"/>
              </a:ext>
            </a:extLst>
          </p:cNvPr>
          <p:cNvSpPr txBox="1"/>
          <p:nvPr/>
        </p:nvSpPr>
        <p:spPr>
          <a:xfrm>
            <a:off x="0" y="4840130"/>
            <a:ext cx="90963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你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:Friends = [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Tom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Mary, Billy, Mike]</a:t>
            </a:r>
          </a:p>
          <a:p>
            <a:pPr>
              <a:defRPr/>
            </a:pP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Mary:Friends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[Ken, 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Tom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>
              <a:defRPr/>
            </a:pP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Billy:Friends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= [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Tom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Dick]</a:t>
            </a:r>
          </a:p>
        </p:txBody>
      </p:sp>
    </p:spTree>
    <p:extLst>
      <p:ext uri="{BB962C8B-B14F-4D97-AF65-F5344CB8AC3E}">
        <p14:creationId xmlns:p14="http://schemas.microsoft.com/office/powerpoint/2010/main" val="704531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分布式锁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抢占式任务，只有一个能运行，注意任务执行时间和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过期时间的设置。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如果任务执行时间太长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，可能会错误地释放掉别的任务的锁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07BBC5-7C81-4947-8E65-DC97979CA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9040"/>
            <a:ext cx="9096385" cy="101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0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海量数据基数统计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想象一下如下场景：你在某新闻公司工作，网站每天都会新增很多新闻。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某一天，老板突然跟你提一个需求：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老板想知道每个新闻页面每天有多少个人访问过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。你会怎么做？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UV = Unique Visitor</a:t>
            </a:r>
          </a:p>
          <a:p>
            <a:pPr>
              <a:defRPr/>
            </a:pP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独立用户数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1775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海量数据基数统计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其实这个问题本质上是要求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统计一个序列中不同元素的个数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最容易的方法是用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把每一个</a:t>
            </a: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UserID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都存起来：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Page1:UV = {U1, U2, U3……}</a:t>
            </a: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如果你的网站活跃用户数上千万，这些数据会占多少空间？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0331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海量数据基数统计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基数是指一堆元素中不同元素的个数，比如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[1, 3, 5, 7, 5, 3, 1] -&gt; 4.</a:t>
            </a: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3600" dirty="0" err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HyperLogLog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是一种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概率数据结构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，它能够以固定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12KB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的空间，估算一个序列的基数，但是会有一定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误差，标准误差是 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0.81%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，也无法知道已经出现过哪些元素。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http://content.research.neustar.biz/blog/hll.html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8001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海量数据基数统计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适用于数量级特别大、能容忍一定误差、不关心出现过哪些元素的。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02BEB2-9CBF-4FD0-A60E-AC44CD6C5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84" y="2204864"/>
            <a:ext cx="7272808" cy="442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86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海量数据去重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想象一下如下场景：你在某新闻公司工作，网站每天都会新增很多新闻。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某一天，老板突然跟你提一个需求：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每次用户刷新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时，系统都会推送这个用户</a:t>
            </a:r>
            <a:r>
              <a:rPr lang="zh-CN" altLang="en-US" sz="3600" u="sng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没看过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的新闻。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你会怎么做？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7862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海量数据去重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Bloom Filter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：牺牲一定的准确性换取空间上的极小占用。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B367DD-CFE8-4E12-80EB-89A11618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4" y="2444695"/>
            <a:ext cx="8880772" cy="27363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6DC130-1424-4769-8EA2-DCB4C6240698}"/>
              </a:ext>
            </a:extLst>
          </p:cNvPr>
          <p:cNvSpPr txBox="1"/>
          <p:nvPr/>
        </p:nvSpPr>
        <p:spPr>
          <a:xfrm>
            <a:off x="1619672" y="5302949"/>
            <a:ext cx="495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4E88C-C317-44A2-90EE-27D98B97ABED}"/>
              </a:ext>
            </a:extLst>
          </p:cNvPr>
          <p:cNvSpPr txBox="1"/>
          <p:nvPr/>
        </p:nvSpPr>
        <p:spPr>
          <a:xfrm>
            <a:off x="3419872" y="5302949"/>
            <a:ext cx="495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87BC0D-195C-46B9-B5E5-8DC753D58BE5}"/>
              </a:ext>
            </a:extLst>
          </p:cNvPr>
          <p:cNvSpPr txBox="1"/>
          <p:nvPr/>
        </p:nvSpPr>
        <p:spPr>
          <a:xfrm>
            <a:off x="5292080" y="5302949"/>
            <a:ext cx="495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18F103-FE0D-4611-8D21-1D959918BA22}"/>
              </a:ext>
            </a:extLst>
          </p:cNvPr>
          <p:cNvSpPr txBox="1"/>
          <p:nvPr/>
        </p:nvSpPr>
        <p:spPr>
          <a:xfrm>
            <a:off x="6228184" y="5315561"/>
            <a:ext cx="495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44FCC3-9E97-4CFA-9587-62D67281D072}"/>
              </a:ext>
            </a:extLst>
          </p:cNvPr>
          <p:cNvSpPr txBox="1"/>
          <p:nvPr/>
        </p:nvSpPr>
        <p:spPr>
          <a:xfrm>
            <a:off x="8004256" y="5302948"/>
            <a:ext cx="495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29320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海量数据去重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需要开发人员对数据量有比较准确的预估，否则准确率会</a:t>
            </a:r>
            <a:r>
              <a:rPr lang="zh-CN" altLang="en-US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大大下降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需要指定的参数包括：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sz="3600" b="1" dirty="0">
                <a:solidFill>
                  <a:schemeClr val="bg1"/>
                </a:solidFill>
              </a:rPr>
              <a:t>Count ( </a:t>
            </a:r>
            <a:r>
              <a:rPr lang="en-US" sz="3600" b="1" i="1" dirty="0">
                <a:solidFill>
                  <a:schemeClr val="bg1"/>
                </a:solidFill>
              </a:rPr>
              <a:t>n</a:t>
            </a:r>
            <a:r>
              <a:rPr lang="en-US" sz="3600" b="1" dirty="0">
                <a:solidFill>
                  <a:schemeClr val="bg1"/>
                </a:solidFill>
              </a:rPr>
              <a:t> )   </a:t>
            </a:r>
            <a:r>
              <a:rPr lang="en-US" altLang="zh-CN" sz="3600" b="1" dirty="0">
                <a:solidFill>
                  <a:schemeClr val="bg1"/>
                </a:solidFill>
              </a:rPr>
              <a:t>-   </a:t>
            </a:r>
            <a:r>
              <a:rPr lang="zh-CN" altLang="en-US" sz="3600" b="1" dirty="0">
                <a:solidFill>
                  <a:schemeClr val="bg1"/>
                </a:solidFill>
              </a:rPr>
              <a:t>默认</a:t>
            </a:r>
            <a:r>
              <a:rPr lang="en-US" altLang="zh-CN" sz="3600" b="1" dirty="0">
                <a:solidFill>
                  <a:schemeClr val="bg1"/>
                </a:solidFill>
              </a:rPr>
              <a:t>100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sz="3600" b="1" dirty="0">
                <a:solidFill>
                  <a:schemeClr val="bg1"/>
                </a:solidFill>
              </a:rPr>
              <a:t>Error ( </a:t>
            </a:r>
            <a:r>
              <a:rPr lang="en-US" sz="3600" b="1" i="1" dirty="0">
                <a:solidFill>
                  <a:schemeClr val="bg1"/>
                </a:solidFill>
              </a:rPr>
              <a:t>p</a:t>
            </a:r>
            <a:r>
              <a:rPr lang="en-US" sz="3600" b="1" dirty="0">
                <a:solidFill>
                  <a:schemeClr val="bg1"/>
                </a:solidFill>
              </a:rPr>
              <a:t> )  </a:t>
            </a:r>
            <a:r>
              <a:rPr lang="en-US" altLang="zh-CN" sz="3600" b="1" dirty="0">
                <a:solidFill>
                  <a:schemeClr val="bg1"/>
                </a:solidFill>
              </a:rPr>
              <a:t>-  </a:t>
            </a:r>
            <a:r>
              <a:rPr lang="zh-CN" altLang="en-US" sz="3600" b="1" dirty="0">
                <a:solidFill>
                  <a:schemeClr val="bg1"/>
                </a:solidFill>
              </a:rPr>
              <a:t>默认</a:t>
            </a:r>
            <a:r>
              <a:rPr lang="en-US" altLang="zh-CN" sz="3600" b="1" dirty="0">
                <a:solidFill>
                  <a:schemeClr val="bg1"/>
                </a:solidFill>
              </a:rPr>
              <a:t>0.01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40031E-4563-4B11-BFD4-DE3A17CF0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861048"/>
            <a:ext cx="808269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78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海量数据去重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https://krisives.github.io/bloom-calculator/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ea typeface="微软雅黑" panose="020B0503020204020204" pitchFamily="34" charset="-122"/>
              </a:rPr>
              <a:t>用来干嘛？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如何找到附近的人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34F77-EB74-4FBE-9BF1-C2F0F5AAA337}"/>
              </a:ext>
            </a:extLst>
          </p:cNvPr>
          <p:cNvSpPr txBox="1"/>
          <p:nvPr/>
        </p:nvSpPr>
        <p:spPr>
          <a:xfrm>
            <a:off x="35496" y="908720"/>
            <a:ext cx="90963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类似微信、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WhatsApp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之类的软件都有一个“发现附近的人”功能，那么它是如何实现的呢？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1B906A-DBD2-4ACB-BF07-6FC58C6A0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695" y="2780928"/>
            <a:ext cx="4369986" cy="387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58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如何找到附近的人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34F77-EB74-4FBE-9BF1-C2F0F5AAA337}"/>
              </a:ext>
            </a:extLst>
          </p:cNvPr>
          <p:cNvSpPr txBox="1"/>
          <p:nvPr/>
        </p:nvSpPr>
        <p:spPr>
          <a:xfrm>
            <a:off x="35496" y="908720"/>
            <a:ext cx="90963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如果把（用户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id,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经度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维度）存储在数据库，首先，不可能遍历所有人计算跟目标用户的距离并排序，这样计算量太大。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838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如何找到附近的人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34F77-EB74-4FBE-9BF1-C2F0F5AAA337}"/>
              </a:ext>
            </a:extLst>
          </p:cNvPr>
          <p:cNvSpPr txBox="1"/>
          <p:nvPr/>
        </p:nvSpPr>
        <p:spPr>
          <a:xfrm>
            <a:off x="35496" y="908720"/>
            <a:ext cx="909638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一般的方法是以目标用户为中心划定一个矩形区域，只对区域内的用户做距离计算。通过在经度、纬度上建立联合索引，可以提升计算速度：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sz="3600" dirty="0">
                <a:solidFill>
                  <a:schemeClr val="bg1"/>
                </a:solidFill>
              </a:rPr>
              <a:t>select id from positions where </a:t>
            </a:r>
          </a:p>
          <a:p>
            <a:pPr>
              <a:defRPr/>
            </a:pPr>
            <a:r>
              <a:rPr lang="en-US" sz="3600" dirty="0">
                <a:solidFill>
                  <a:schemeClr val="bg1"/>
                </a:solidFill>
              </a:rPr>
              <a:t>x0-r &lt; x &lt; x0+r and y0-r &lt; y &lt; y0+r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4C4F96-19B6-41F1-984D-58CA76452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4446341"/>
            <a:ext cx="2622357" cy="232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99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高级场景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如何找到附近的人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34F77-EB74-4FBE-9BF1-C2F0F5AAA337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业界普遍使用的是</a:t>
            </a: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GeoHash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82E8E7-8945-40EA-AE71-E1C06C80D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555051"/>
            <a:ext cx="4347999" cy="434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EB8790-6B6A-4877-A36D-BC7CAD25F15E}"/>
              </a:ext>
            </a:extLst>
          </p:cNvPr>
          <p:cNvSpPr txBox="1"/>
          <p:nvPr/>
        </p:nvSpPr>
        <p:spPr>
          <a:xfrm>
            <a:off x="-252536" y="5953748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1,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21,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1,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2,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3,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4,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23,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24,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3,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96769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7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缓存穿透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21541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缓存穿透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34F77-EB74-4FBE-9BF1-C2F0F5AAA337}"/>
              </a:ext>
            </a:extLst>
          </p:cNvPr>
          <p:cNvSpPr txBox="1"/>
          <p:nvPr/>
        </p:nvSpPr>
        <p:spPr>
          <a:xfrm>
            <a:off x="35496" y="908720"/>
            <a:ext cx="909638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一般的缓存系统，都是按照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去缓存查询，如果不存在对应的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，就应该去后端系统查找（比如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DB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对应的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是一定不存在的，并且对该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并发请求量很大，就会对后端系统造成很大的压力。这就叫做缓存穿透。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一般可以对</a:t>
            </a:r>
            <a:r>
              <a:rPr lang="en-US" altLang="zh-CN" sz="3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值进行缓存来规避。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80002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552" y="5398813"/>
            <a:ext cx="7847012" cy="1079624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chemeClr val="bg1"/>
                </a:solidFill>
                <a:ea typeface="微软雅黑" panose="020B0503020204020204" pitchFamily="34" charset="-122"/>
              </a:rPr>
              <a:t>Q &amp; A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876553-B519-4967-8AFE-57E5812C4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4" y="116632"/>
            <a:ext cx="6408712" cy="528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1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用来干嘛？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07198-77E6-403E-92D4-FE0F5A5FE0B9}"/>
              </a:ext>
            </a:extLst>
          </p:cNvPr>
          <p:cNvSpPr txBox="1"/>
          <p:nvPr/>
        </p:nvSpPr>
        <p:spPr>
          <a:xfrm>
            <a:off x="35496" y="908720"/>
            <a:ext cx="909638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很多业务场景，在初期用一些简单的技术实现完全没有问题，但随着业务发展，系统的用户量、数据量涨上来之后，现有系统的问题就会层出不穷地暴露出来。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机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会总是留给那些有准备的孩子们，如果突然有一天流量涨上来了，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Redis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的这些稀有的高级功能势必能立即派上用场。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080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Before we start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07198-77E6-403E-92D4-FE0F5A5FE0B9}"/>
              </a:ext>
            </a:extLst>
          </p:cNvPr>
          <p:cNvSpPr txBox="1"/>
          <p:nvPr/>
        </p:nvSpPr>
        <p:spPr>
          <a:xfrm>
            <a:off x="35496" y="908720"/>
            <a:ext cx="909638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AutoNum type="arabicPeriod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安装指南（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by docker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indent="-742950">
              <a:buAutoNum type="arabicPeriod"/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示例代码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https://github.com/yellowb/redis-application-sharing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C9233A-FD93-41DA-8070-9FA5017C7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72" y="3212976"/>
            <a:ext cx="4019056" cy="331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3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zh-CN" altLang="en-US" sz="6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基本数据结构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80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69135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基本数据结构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07198-77E6-403E-92D4-FE0F5A5FE0B9}"/>
              </a:ext>
            </a:extLst>
          </p:cNvPr>
          <p:cNvSpPr txBox="1"/>
          <p:nvPr/>
        </p:nvSpPr>
        <p:spPr>
          <a:xfrm>
            <a:off x="35496" y="908720"/>
            <a:ext cx="9096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Redis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是一个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In-Memory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Key-Value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数据库。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C3D7C7-DDD3-4618-80D1-E3C7B29ED0B2}"/>
              </a:ext>
            </a:extLst>
          </p:cNvPr>
          <p:cNvSpPr txBox="1"/>
          <p:nvPr/>
        </p:nvSpPr>
        <p:spPr>
          <a:xfrm>
            <a:off x="2368576" y="2933807"/>
            <a:ext cx="4430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 - Value</a:t>
            </a:r>
            <a:endParaRPr lang="en-US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C161E-3E64-4F42-A648-F81DE4144515}"/>
              </a:ext>
            </a:extLst>
          </p:cNvPr>
          <p:cNvSpPr txBox="1"/>
          <p:nvPr/>
        </p:nvSpPr>
        <p:spPr>
          <a:xfrm>
            <a:off x="1565920" y="4466000"/>
            <a:ext cx="766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string   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多种内置数据结构</a:t>
            </a:r>
            <a:endParaRPr lang="en-US" sz="480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FA862CD-4CEE-4AD1-B654-155B8AC400E1}"/>
              </a:ext>
            </a:extLst>
          </p:cNvPr>
          <p:cNvSpPr/>
          <p:nvPr/>
        </p:nvSpPr>
        <p:spPr>
          <a:xfrm>
            <a:off x="2915816" y="3941263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223C306-55DA-41EF-AC16-14328B28816C}"/>
              </a:ext>
            </a:extLst>
          </p:cNvPr>
          <p:cNvSpPr/>
          <p:nvPr/>
        </p:nvSpPr>
        <p:spPr>
          <a:xfrm>
            <a:off x="5400092" y="3901578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基本数据结构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string (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字符串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支持最大长度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512MB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97D3B2-C5B1-4218-A2B6-F84976605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372" y="1707096"/>
            <a:ext cx="5688632" cy="1344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080AC1-649B-4F00-8BB6-11350E9FD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429" y="3429000"/>
            <a:ext cx="6453142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21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" y="84217"/>
            <a:ext cx="87363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基本数据结构 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list (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列表</a:t>
            </a: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5DFA7-0E5F-49E5-88D4-5AD68B41A2B2}"/>
              </a:ext>
            </a:extLst>
          </p:cNvPr>
          <p:cNvSpPr txBox="1"/>
          <p:nvPr/>
        </p:nvSpPr>
        <p:spPr>
          <a:xfrm>
            <a:off x="35496" y="908720"/>
            <a:ext cx="909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支持最大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2^32 – 1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个元素</a:t>
            </a:r>
            <a:endParaRPr 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FE77F7-5595-4C0B-BE95-CC943466D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37567"/>
            <a:ext cx="7613913" cy="16172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DF4E27-4692-4C39-B54E-A7A3A4B5C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700" y="3395669"/>
            <a:ext cx="5400600" cy="33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66421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3">
  <a:themeElements>
    <a:clrScheme name="默认设计模板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157257264</TotalTime>
  <Pages>0</Pages>
  <Words>517</Words>
  <Characters>0</Characters>
  <Application>Microsoft Office PowerPoint</Application>
  <DocSecurity>0</DocSecurity>
  <PresentationFormat>On-screen Show (4:3)</PresentationFormat>
  <Lines>0</Lines>
  <Paragraphs>140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宋体</vt:lpstr>
      <vt:lpstr>微软雅黑</vt:lpstr>
      <vt:lpstr>Arial</vt:lpstr>
      <vt:lpstr>Wingdings</vt:lpstr>
      <vt:lpstr>默认设计模板</vt:lpstr>
      <vt:lpstr>默认设计模板_3</vt:lpstr>
      <vt:lpstr>  EP01. Redis高级数据结构与应用场景  Yellow </vt:lpstr>
      <vt:lpstr>PowerPoint Presentation</vt:lpstr>
      <vt:lpstr> 用来干嘛？ </vt:lpstr>
      <vt:lpstr>PowerPoint Presentation</vt:lpstr>
      <vt:lpstr>PowerPoint Presentation</vt:lpstr>
      <vt:lpstr> 基本数据结构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基本使用场景 </vt:lpstr>
      <vt:lpstr>PowerPoint Presentation</vt:lpstr>
      <vt:lpstr>PowerPoint Presentation</vt:lpstr>
      <vt:lpstr>PowerPoint Presentation</vt:lpstr>
      <vt:lpstr> 高级数据结构 与使用场景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缓存穿透 </vt:lpstr>
      <vt:lpstr>PowerPoint Presentation</vt:lpstr>
      <vt:lpstr> Q &amp; A 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Redis  Yellow</dc:title>
  <dc:subject/>
  <dc:creator>beifeng.xy</dc:creator>
  <cp:keywords/>
  <dc:description/>
  <cp:lastModifiedBy>YELLOW HUANG (DOCU-IRIS-ISD-OOCLL/ZHA)</cp:lastModifiedBy>
  <cp:revision>243</cp:revision>
  <cp:lastPrinted>1899-12-30T00:00:00Z</cp:lastPrinted>
  <dcterms:created xsi:type="dcterms:W3CDTF">2011-04-14T14:51:18Z</dcterms:created>
  <dcterms:modified xsi:type="dcterms:W3CDTF">2018-09-11T01:44:36Z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