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池春" initials="周池春" lastIdx="1" clrIdx="0">
    <p:extLst>
      <p:ext uri="{19B8F6BF-5375-455C-9EA6-DF929625EA0E}">
        <p15:presenceInfo xmlns:p15="http://schemas.microsoft.com/office/powerpoint/2012/main" userId="周池春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19A5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755\Desktop\&#26032;&#24314;&#25991;&#20214;&#22841;%20(2)\data-acc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755\Desktop\&#26032;&#24314;&#25991;&#20214;&#22841;%20(2)\data-ac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755\Desktop\&#26032;&#24314;&#25991;&#20214;&#22841;%20(2)\data-ac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755\Desktop\&#26032;&#24314;&#25991;&#20214;&#22841;%20(2)\data-ac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755\Desktop\&#26032;&#24314;&#25991;&#20214;&#22841;%20(2)\data-acc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755\Desktop\&#26032;&#24314;&#25991;&#20214;&#22841;%20(2)\data-acc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755\Desktop\&#26032;&#24314;&#25991;&#20214;&#22841;%20(2)\data-acc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755\Desktop\&#26032;&#24314;&#25991;&#20214;&#22841;%20(2)\data-acc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56428525367939"/>
          <c:y val="0.10059401738839223"/>
          <c:w val="0.8198000081129253"/>
          <c:h val="0.78263712357284876"/>
        </c:manualLayout>
      </c:layout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With APCT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2153798521442203E-2"/>
                  <c:y val="6.36255288961272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E5-4F6A-ACA0-9307BD9CF3A2}"/>
                </c:ext>
              </c:extLst>
            </c:dLbl>
            <c:dLbl>
              <c:idx val="1"/>
              <c:layout>
                <c:manualLayout>
                  <c:x val="-3.3070319913812825E-2"/>
                  <c:y val="-2.23557030193852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E5-4F6A-ACA0-9307BD9CF3A2}"/>
                </c:ext>
              </c:extLst>
            </c:dLbl>
            <c:dLbl>
              <c:idx val="2"/>
              <c:layout>
                <c:manualLayout>
                  <c:x val="-3.1150112947640574E-2"/>
                  <c:y val="-2.98946681905534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E5-4F6A-ACA0-9307BD9CF3A2}"/>
                </c:ext>
              </c:extLst>
            </c:dLbl>
            <c:dLbl>
              <c:idx val="3"/>
              <c:layout>
                <c:manualLayout>
                  <c:x val="-2.9699650301450786E-2"/>
                  <c:y val="-2.73816798001640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E5-4F6A-ACA0-9307BD9CF3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Sheet1!$B$2:$E$2</c:f>
              <c:strCache>
                <c:ptCount val="4"/>
                <c:pt idx="0">
                  <c:v>0°</c:v>
                </c:pt>
                <c:pt idx="1">
                  <c:v>90°</c:v>
                </c:pt>
                <c:pt idx="2">
                  <c:v>180°</c:v>
                </c:pt>
                <c:pt idx="3">
                  <c:v>270°</c:v>
                </c:pt>
              </c:strCache>
            </c:strRef>
          </c:cat>
          <c:val>
            <c:numRef>
              <c:f>Sheet1!$B$3:$E$3</c:f>
              <c:numCache>
                <c:formatCode>0.0%</c:formatCode>
                <c:ptCount val="4"/>
                <c:pt idx="0">
                  <c:v>0.94699999999999995</c:v>
                </c:pt>
                <c:pt idx="1">
                  <c:v>0.94799999999999995</c:v>
                </c:pt>
                <c:pt idx="2">
                  <c:v>0.94499999999999995</c:v>
                </c:pt>
                <c:pt idx="3">
                  <c:v>0.94599999999999995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5E5-4F6A-ACA0-9307BD9CF3A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Without APCT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7821015650491953E-2"/>
                  <c:y val="-2.48686914097746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5E5-4F6A-ACA0-9307BD9CF3A2}"/>
                </c:ext>
              </c:extLst>
            </c:dLbl>
            <c:dLbl>
              <c:idx val="1"/>
              <c:layout>
                <c:manualLayout>
                  <c:x val="-1.8647581776113264E-2"/>
                  <c:y val="-2.85714907601176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5E5-4F6A-ACA0-9307BD9CF3A2}"/>
                </c:ext>
              </c:extLst>
            </c:dLbl>
            <c:dLbl>
              <c:idx val="2"/>
              <c:layout>
                <c:manualLayout>
                  <c:x val="-2.9699650301450678E-2"/>
                  <c:y val="-2.92329805387848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E5-4F6A-ACA0-9307BD9CF3A2}"/>
                </c:ext>
              </c:extLst>
            </c:dLbl>
            <c:dLbl>
              <c:idx val="3"/>
              <c:layout>
                <c:manualLayout>
                  <c:x val="-3.0639024731758741E-2"/>
                  <c:y val="-2.60585023697283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5E5-4F6A-ACA0-9307BD9CF3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Sheet1!$B$2:$E$2</c:f>
              <c:strCache>
                <c:ptCount val="4"/>
                <c:pt idx="0">
                  <c:v>0°</c:v>
                </c:pt>
                <c:pt idx="1">
                  <c:v>90°</c:v>
                </c:pt>
                <c:pt idx="2">
                  <c:v>180°</c:v>
                </c:pt>
                <c:pt idx="3">
                  <c:v>270°</c:v>
                </c:pt>
              </c:strCache>
            </c:strRef>
          </c:cat>
          <c:val>
            <c:numRef>
              <c:f>Sheet1!$B$4:$E$4</c:f>
              <c:numCache>
                <c:formatCode>0.0%</c:formatCode>
                <c:ptCount val="4"/>
                <c:pt idx="0">
                  <c:v>0.96699999999999997</c:v>
                </c:pt>
                <c:pt idx="1">
                  <c:v>0.82899999999999996</c:v>
                </c:pt>
                <c:pt idx="2">
                  <c:v>0.83299999999999996</c:v>
                </c:pt>
                <c:pt idx="3">
                  <c:v>0.83599999999999997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E5-4F6A-ACA0-9307BD9CF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6204608"/>
        <c:axId val="396206272"/>
      </c:lineChart>
      <c:catAx>
        <c:axId val="396204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i="0" baseline="0" dirty="0">
                    <a:effectLst/>
                  </a:rPr>
                  <a:t>Rotation degrees</a:t>
                </a:r>
                <a:endParaRPr lang="zh-CN" altLang="zh-CN" sz="7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206272"/>
        <c:crosses val="autoZero"/>
        <c:auto val="1"/>
        <c:lblAlgn val="ctr"/>
        <c:lblOffset val="100"/>
        <c:noMultiLvlLbl val="0"/>
      </c:catAx>
      <c:valAx>
        <c:axId val="396206272"/>
        <c:scaling>
          <c:orientation val="minMax"/>
          <c:max val="1"/>
          <c:min val="0.7000000000000000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i="0" baseline="0">
                    <a:effectLst/>
                  </a:rPr>
                  <a:t>Overall accuracies</a:t>
                </a:r>
                <a:endParaRPr lang="zh-CN" altLang="zh-CN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20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113765941791717"/>
          <c:y val="1.1156347799532939E-3"/>
          <c:w val="0.16886240443078648"/>
          <c:h val="0.194081655105600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04687240825019"/>
          <c:y val="0.13961695061811749"/>
          <c:w val="0.85114395601390658"/>
          <c:h val="0.6872037610340309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With APCT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Sheet1!$B$24:$E$24</c:f>
              <c:strCache>
                <c:ptCount val="4"/>
                <c:pt idx="0">
                  <c:v>0°</c:v>
                </c:pt>
                <c:pt idx="1">
                  <c:v>90°</c:v>
                </c:pt>
                <c:pt idx="2">
                  <c:v>180°</c:v>
                </c:pt>
                <c:pt idx="3">
                  <c:v>270°</c:v>
                </c:pt>
              </c:strCache>
            </c:strRef>
          </c:cat>
          <c:val>
            <c:numRef>
              <c:f>Sheet1!$B$25:$E$25</c:f>
              <c:numCache>
                <c:formatCode>0.0%</c:formatCode>
                <c:ptCount val="4"/>
                <c:pt idx="0">
                  <c:v>0.81200000000000006</c:v>
                </c:pt>
                <c:pt idx="1">
                  <c:v>0.81</c:v>
                </c:pt>
                <c:pt idx="2">
                  <c:v>0.81</c:v>
                </c:pt>
                <c:pt idx="3">
                  <c:v>0.81299999999999994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54-4C0E-AA1E-4C9585DAB6AC}"/>
            </c:ext>
          </c:extLst>
        </c:ser>
        <c:ser>
          <c:idx val="1"/>
          <c:order val="1"/>
          <c:tx>
            <c:strRef>
              <c:f>Sheet1!$A$26</c:f>
              <c:strCache>
                <c:ptCount val="1"/>
                <c:pt idx="0">
                  <c:v>Without APCT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Sheet1!$B$24:$E$24</c:f>
              <c:strCache>
                <c:ptCount val="4"/>
                <c:pt idx="0">
                  <c:v>0°</c:v>
                </c:pt>
                <c:pt idx="1">
                  <c:v>90°</c:v>
                </c:pt>
                <c:pt idx="2">
                  <c:v>180°</c:v>
                </c:pt>
                <c:pt idx="3">
                  <c:v>270°</c:v>
                </c:pt>
              </c:strCache>
            </c:strRef>
          </c:cat>
          <c:val>
            <c:numRef>
              <c:f>Sheet1!$B$26:$E$26</c:f>
              <c:numCache>
                <c:formatCode>0.0%</c:formatCode>
                <c:ptCount val="4"/>
                <c:pt idx="0">
                  <c:v>0.76800000000000002</c:v>
                </c:pt>
                <c:pt idx="1">
                  <c:v>0.75700000000000001</c:v>
                </c:pt>
                <c:pt idx="2">
                  <c:v>0.74</c:v>
                </c:pt>
                <c:pt idx="3">
                  <c:v>0.73899999999999999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54-4C0E-AA1E-4C9585DAB6A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65870783"/>
        <c:axId val="1265854559"/>
      </c:lineChart>
      <c:catAx>
        <c:axId val="1265870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1" i="0" baseline="0" dirty="0">
                    <a:effectLst/>
                  </a:rPr>
                  <a:t>Rotation degrees</a:t>
                </a:r>
                <a:endParaRPr lang="zh-CN" altLang="zh-CN" sz="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5854559"/>
        <c:crosses val="autoZero"/>
        <c:auto val="1"/>
        <c:lblAlgn val="ctr"/>
        <c:lblOffset val="100"/>
        <c:noMultiLvlLbl val="0"/>
      </c:catAx>
      <c:valAx>
        <c:axId val="1265854559"/>
        <c:scaling>
          <c:orientation val="minMax"/>
          <c:max val="1"/>
          <c:min val="0.70000000000000007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 w="28575">
            <a:solidFill>
              <a:schemeClr val="tx1"/>
            </a:solidFill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5870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562528436851461"/>
          <c:y val="0.13966469168361034"/>
          <c:w val="0.16494431224949563"/>
          <c:h val="0.15849185585244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56428525367939"/>
          <c:y val="0.10059401738839223"/>
          <c:w val="0.8198000081129253"/>
          <c:h val="0.78263712357284876"/>
        </c:manualLayout>
      </c:layout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With APCT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2153798521442203E-2"/>
                  <c:y val="6.36255288961272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E5-4F6A-ACA0-9307BD9CF3A2}"/>
                </c:ext>
              </c:extLst>
            </c:dLbl>
            <c:dLbl>
              <c:idx val="1"/>
              <c:layout>
                <c:manualLayout>
                  <c:x val="-3.3070319913812825E-2"/>
                  <c:y val="-2.23557030193852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E5-4F6A-ACA0-9307BD9CF3A2}"/>
                </c:ext>
              </c:extLst>
            </c:dLbl>
            <c:dLbl>
              <c:idx val="2"/>
              <c:layout>
                <c:manualLayout>
                  <c:x val="-3.1150112947640574E-2"/>
                  <c:y val="-2.98946681905534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E5-4F6A-ACA0-9307BD9CF3A2}"/>
                </c:ext>
              </c:extLst>
            </c:dLbl>
            <c:dLbl>
              <c:idx val="3"/>
              <c:layout>
                <c:manualLayout>
                  <c:x val="-2.9699650301450786E-2"/>
                  <c:y val="-2.73816798001640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E5-4F6A-ACA0-9307BD9CF3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Sheet1!$B$2:$E$2</c:f>
              <c:strCache>
                <c:ptCount val="4"/>
                <c:pt idx="0">
                  <c:v>0°</c:v>
                </c:pt>
                <c:pt idx="1">
                  <c:v>90°</c:v>
                </c:pt>
                <c:pt idx="2">
                  <c:v>180°</c:v>
                </c:pt>
                <c:pt idx="3">
                  <c:v>270°</c:v>
                </c:pt>
              </c:strCache>
            </c:strRef>
          </c:cat>
          <c:val>
            <c:numRef>
              <c:f>Sheet1!$B$3:$E$3</c:f>
              <c:numCache>
                <c:formatCode>0.0%</c:formatCode>
                <c:ptCount val="4"/>
                <c:pt idx="0">
                  <c:v>0.94699999999999995</c:v>
                </c:pt>
                <c:pt idx="1">
                  <c:v>0.94799999999999995</c:v>
                </c:pt>
                <c:pt idx="2">
                  <c:v>0.94499999999999995</c:v>
                </c:pt>
                <c:pt idx="3">
                  <c:v>0.94599999999999995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5E5-4F6A-ACA0-9307BD9CF3A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Without APCT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7821015650491953E-2"/>
                  <c:y val="-2.48686914097746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5E5-4F6A-ACA0-9307BD9CF3A2}"/>
                </c:ext>
              </c:extLst>
            </c:dLbl>
            <c:dLbl>
              <c:idx val="1"/>
              <c:layout>
                <c:manualLayout>
                  <c:x val="-1.8647581776113264E-2"/>
                  <c:y val="-2.85714907601176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5E5-4F6A-ACA0-9307BD9CF3A2}"/>
                </c:ext>
              </c:extLst>
            </c:dLbl>
            <c:dLbl>
              <c:idx val="2"/>
              <c:layout>
                <c:manualLayout>
                  <c:x val="-2.9699650301450678E-2"/>
                  <c:y val="-2.92329805387848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E5-4F6A-ACA0-9307BD9CF3A2}"/>
                </c:ext>
              </c:extLst>
            </c:dLbl>
            <c:dLbl>
              <c:idx val="3"/>
              <c:layout>
                <c:manualLayout>
                  <c:x val="-3.0639024731758741E-2"/>
                  <c:y val="-2.60585023697283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5E5-4F6A-ACA0-9307BD9CF3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Sheet1!$B$2:$E$2</c:f>
              <c:strCache>
                <c:ptCount val="4"/>
                <c:pt idx="0">
                  <c:v>0°</c:v>
                </c:pt>
                <c:pt idx="1">
                  <c:v>90°</c:v>
                </c:pt>
                <c:pt idx="2">
                  <c:v>180°</c:v>
                </c:pt>
                <c:pt idx="3">
                  <c:v>270°</c:v>
                </c:pt>
              </c:strCache>
            </c:strRef>
          </c:cat>
          <c:val>
            <c:numRef>
              <c:f>Sheet1!$B$4:$E$4</c:f>
              <c:numCache>
                <c:formatCode>0.0%</c:formatCode>
                <c:ptCount val="4"/>
                <c:pt idx="0">
                  <c:v>0.96699999999999997</c:v>
                </c:pt>
                <c:pt idx="1">
                  <c:v>0.82899999999999996</c:v>
                </c:pt>
                <c:pt idx="2">
                  <c:v>0.83299999999999996</c:v>
                </c:pt>
                <c:pt idx="3">
                  <c:v>0.83599999999999997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E5-4F6A-ACA0-9307BD9CF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6204608"/>
        <c:axId val="396206272"/>
      </c:lineChart>
      <c:catAx>
        <c:axId val="396204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i="0" baseline="0" dirty="0">
                    <a:effectLst/>
                  </a:rPr>
                  <a:t>Rotation degrees</a:t>
                </a:r>
                <a:endParaRPr lang="zh-CN" altLang="zh-CN" sz="7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206272"/>
        <c:crosses val="autoZero"/>
        <c:auto val="1"/>
        <c:lblAlgn val="ctr"/>
        <c:lblOffset val="100"/>
        <c:noMultiLvlLbl val="0"/>
      </c:catAx>
      <c:valAx>
        <c:axId val="396206272"/>
        <c:scaling>
          <c:orientation val="minMax"/>
          <c:max val="1"/>
          <c:min val="0.7000000000000000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i="0" baseline="0">
                    <a:effectLst/>
                  </a:rPr>
                  <a:t>Overall accuracies</a:t>
                </a:r>
                <a:endParaRPr lang="zh-CN" altLang="zh-CN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20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113765941791717"/>
          <c:y val="1.1156347799532939E-3"/>
          <c:w val="0.16886240443078648"/>
          <c:h val="0.194081655105600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04687240825019"/>
          <c:y val="0.13961695061811749"/>
          <c:w val="0.85114395601390658"/>
          <c:h val="0.6872037610340309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With APCT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Sheet1!$B$24:$E$24</c:f>
              <c:strCache>
                <c:ptCount val="4"/>
                <c:pt idx="0">
                  <c:v>0°</c:v>
                </c:pt>
                <c:pt idx="1">
                  <c:v>90°</c:v>
                </c:pt>
                <c:pt idx="2">
                  <c:v>180°</c:v>
                </c:pt>
                <c:pt idx="3">
                  <c:v>270°</c:v>
                </c:pt>
              </c:strCache>
            </c:strRef>
          </c:cat>
          <c:val>
            <c:numRef>
              <c:f>Sheet1!$B$25:$E$25</c:f>
              <c:numCache>
                <c:formatCode>0.0%</c:formatCode>
                <c:ptCount val="4"/>
                <c:pt idx="0">
                  <c:v>0.81200000000000006</c:v>
                </c:pt>
                <c:pt idx="1">
                  <c:v>0.81</c:v>
                </c:pt>
                <c:pt idx="2">
                  <c:v>0.81</c:v>
                </c:pt>
                <c:pt idx="3">
                  <c:v>0.81299999999999994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54-4C0E-AA1E-4C9585DAB6AC}"/>
            </c:ext>
          </c:extLst>
        </c:ser>
        <c:ser>
          <c:idx val="1"/>
          <c:order val="1"/>
          <c:tx>
            <c:strRef>
              <c:f>Sheet1!$A$26</c:f>
              <c:strCache>
                <c:ptCount val="1"/>
                <c:pt idx="0">
                  <c:v>Without APCT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Sheet1!$B$24:$E$24</c:f>
              <c:strCache>
                <c:ptCount val="4"/>
                <c:pt idx="0">
                  <c:v>0°</c:v>
                </c:pt>
                <c:pt idx="1">
                  <c:v>90°</c:v>
                </c:pt>
                <c:pt idx="2">
                  <c:v>180°</c:v>
                </c:pt>
                <c:pt idx="3">
                  <c:v>270°</c:v>
                </c:pt>
              </c:strCache>
            </c:strRef>
          </c:cat>
          <c:val>
            <c:numRef>
              <c:f>Sheet1!$B$26:$E$26</c:f>
              <c:numCache>
                <c:formatCode>0.0%</c:formatCode>
                <c:ptCount val="4"/>
                <c:pt idx="0">
                  <c:v>0.76800000000000002</c:v>
                </c:pt>
                <c:pt idx="1">
                  <c:v>0.75700000000000001</c:v>
                </c:pt>
                <c:pt idx="2">
                  <c:v>0.74</c:v>
                </c:pt>
                <c:pt idx="3">
                  <c:v>0.73899999999999999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54-4C0E-AA1E-4C9585DAB6A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65870783"/>
        <c:axId val="1265854559"/>
      </c:lineChart>
      <c:catAx>
        <c:axId val="1265870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1" i="0" baseline="0" dirty="0">
                    <a:effectLst/>
                  </a:rPr>
                  <a:t>Rotation degrees</a:t>
                </a:r>
                <a:endParaRPr lang="zh-CN" altLang="zh-CN" sz="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5854559"/>
        <c:crosses val="autoZero"/>
        <c:auto val="1"/>
        <c:lblAlgn val="ctr"/>
        <c:lblOffset val="100"/>
        <c:noMultiLvlLbl val="0"/>
      </c:catAx>
      <c:valAx>
        <c:axId val="1265854559"/>
        <c:scaling>
          <c:orientation val="minMax"/>
          <c:max val="1"/>
          <c:min val="0.70000000000000007"/>
        </c:scaling>
        <c:delete val="1"/>
        <c:axPos val="l"/>
        <c:numFmt formatCode="0.0%" sourceLinked="1"/>
        <c:majorTickMark val="none"/>
        <c:minorTickMark val="none"/>
        <c:tickLblPos val="nextTo"/>
        <c:crossAx val="1265870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562528436851461"/>
          <c:y val="0.13966469168361034"/>
          <c:w val="0.16494431224949563"/>
          <c:h val="0.15849185585244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56428525367939"/>
          <c:y val="0.10059401738839223"/>
          <c:w val="0.8198000081129253"/>
          <c:h val="0.78263712357284876"/>
        </c:manualLayout>
      </c:layout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With APCT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2153798521442203E-2"/>
                  <c:y val="6.36255288961272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E5-4F6A-ACA0-9307BD9CF3A2}"/>
                </c:ext>
              </c:extLst>
            </c:dLbl>
            <c:dLbl>
              <c:idx val="1"/>
              <c:layout>
                <c:manualLayout>
                  <c:x val="-3.3070319913812825E-2"/>
                  <c:y val="-2.23557030193852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E5-4F6A-ACA0-9307BD9CF3A2}"/>
                </c:ext>
              </c:extLst>
            </c:dLbl>
            <c:dLbl>
              <c:idx val="2"/>
              <c:layout>
                <c:manualLayout>
                  <c:x val="-3.1150112947640574E-2"/>
                  <c:y val="-2.98946681905534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E5-4F6A-ACA0-9307BD9CF3A2}"/>
                </c:ext>
              </c:extLst>
            </c:dLbl>
            <c:dLbl>
              <c:idx val="3"/>
              <c:layout>
                <c:manualLayout>
                  <c:x val="-2.9699650301450786E-2"/>
                  <c:y val="-2.73816798001640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E5-4F6A-ACA0-9307BD9CF3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Sheet1!$B$2:$E$2</c:f>
              <c:strCache>
                <c:ptCount val="4"/>
                <c:pt idx="0">
                  <c:v>0°</c:v>
                </c:pt>
                <c:pt idx="1">
                  <c:v>90°</c:v>
                </c:pt>
                <c:pt idx="2">
                  <c:v>180°</c:v>
                </c:pt>
                <c:pt idx="3">
                  <c:v>270°</c:v>
                </c:pt>
              </c:strCache>
            </c:strRef>
          </c:cat>
          <c:val>
            <c:numRef>
              <c:f>Sheet1!$B$3:$E$3</c:f>
              <c:numCache>
                <c:formatCode>0.0%</c:formatCode>
                <c:ptCount val="4"/>
                <c:pt idx="0">
                  <c:v>0.94699999999999995</c:v>
                </c:pt>
                <c:pt idx="1">
                  <c:v>0.94799999999999995</c:v>
                </c:pt>
                <c:pt idx="2">
                  <c:v>0.94499999999999995</c:v>
                </c:pt>
                <c:pt idx="3">
                  <c:v>0.94599999999999995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5E5-4F6A-ACA0-9307BD9CF3A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Without APCT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7821015650491953E-2"/>
                  <c:y val="-2.48686914097746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5E5-4F6A-ACA0-9307BD9CF3A2}"/>
                </c:ext>
              </c:extLst>
            </c:dLbl>
            <c:dLbl>
              <c:idx val="1"/>
              <c:layout>
                <c:manualLayout>
                  <c:x val="-1.8647581776113264E-2"/>
                  <c:y val="-2.85714907601176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5E5-4F6A-ACA0-9307BD9CF3A2}"/>
                </c:ext>
              </c:extLst>
            </c:dLbl>
            <c:dLbl>
              <c:idx val="2"/>
              <c:layout>
                <c:manualLayout>
                  <c:x val="-2.9699650301450678E-2"/>
                  <c:y val="-2.92329805387848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E5-4F6A-ACA0-9307BD9CF3A2}"/>
                </c:ext>
              </c:extLst>
            </c:dLbl>
            <c:dLbl>
              <c:idx val="3"/>
              <c:layout>
                <c:manualLayout>
                  <c:x val="-3.0639024731758741E-2"/>
                  <c:y val="-2.60585023697283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5E5-4F6A-ACA0-9307BD9CF3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Sheet1!$B$2:$E$2</c:f>
              <c:strCache>
                <c:ptCount val="4"/>
                <c:pt idx="0">
                  <c:v>0°</c:v>
                </c:pt>
                <c:pt idx="1">
                  <c:v>90°</c:v>
                </c:pt>
                <c:pt idx="2">
                  <c:v>180°</c:v>
                </c:pt>
                <c:pt idx="3">
                  <c:v>270°</c:v>
                </c:pt>
              </c:strCache>
            </c:strRef>
          </c:cat>
          <c:val>
            <c:numRef>
              <c:f>Sheet1!$B$4:$E$4</c:f>
              <c:numCache>
                <c:formatCode>0.0%</c:formatCode>
                <c:ptCount val="4"/>
                <c:pt idx="0">
                  <c:v>0.96699999999999997</c:v>
                </c:pt>
                <c:pt idx="1">
                  <c:v>0.82899999999999996</c:v>
                </c:pt>
                <c:pt idx="2">
                  <c:v>0.83299999999999996</c:v>
                </c:pt>
                <c:pt idx="3">
                  <c:v>0.83599999999999997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E5-4F6A-ACA0-9307BD9CF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6204608"/>
        <c:axId val="396206272"/>
      </c:lineChart>
      <c:catAx>
        <c:axId val="396204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i="0" baseline="0" dirty="0">
                    <a:effectLst/>
                  </a:rPr>
                  <a:t>Rotation degrees</a:t>
                </a:r>
                <a:endParaRPr lang="zh-CN" altLang="zh-CN" sz="7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206272"/>
        <c:crosses val="autoZero"/>
        <c:auto val="1"/>
        <c:lblAlgn val="ctr"/>
        <c:lblOffset val="100"/>
        <c:noMultiLvlLbl val="0"/>
      </c:catAx>
      <c:valAx>
        <c:axId val="396206272"/>
        <c:scaling>
          <c:orientation val="minMax"/>
          <c:max val="1"/>
          <c:min val="0.7000000000000000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i="0" baseline="0">
                    <a:effectLst/>
                  </a:rPr>
                  <a:t>Overall accuracies</a:t>
                </a:r>
                <a:endParaRPr lang="zh-CN" altLang="zh-CN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20460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04687240825019"/>
          <c:y val="0.13961695061811749"/>
          <c:w val="0.85114395601390658"/>
          <c:h val="0.6872037610340309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With APCT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Sheet1!$B$24:$E$24</c:f>
              <c:strCache>
                <c:ptCount val="4"/>
                <c:pt idx="0">
                  <c:v>0°</c:v>
                </c:pt>
                <c:pt idx="1">
                  <c:v>90°</c:v>
                </c:pt>
                <c:pt idx="2">
                  <c:v>180°</c:v>
                </c:pt>
                <c:pt idx="3">
                  <c:v>270°</c:v>
                </c:pt>
              </c:strCache>
            </c:strRef>
          </c:cat>
          <c:val>
            <c:numRef>
              <c:f>Sheet1!$B$25:$E$25</c:f>
              <c:numCache>
                <c:formatCode>0.0%</c:formatCode>
                <c:ptCount val="4"/>
                <c:pt idx="0">
                  <c:v>0.81200000000000006</c:v>
                </c:pt>
                <c:pt idx="1">
                  <c:v>0.81</c:v>
                </c:pt>
                <c:pt idx="2">
                  <c:v>0.81</c:v>
                </c:pt>
                <c:pt idx="3">
                  <c:v>0.81299999999999994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54-4C0E-AA1E-4C9585DAB6AC}"/>
            </c:ext>
          </c:extLst>
        </c:ser>
        <c:ser>
          <c:idx val="1"/>
          <c:order val="1"/>
          <c:tx>
            <c:strRef>
              <c:f>Sheet1!$A$26</c:f>
              <c:strCache>
                <c:ptCount val="1"/>
                <c:pt idx="0">
                  <c:v>Without APCT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Sheet1!$B$24:$E$24</c:f>
              <c:strCache>
                <c:ptCount val="4"/>
                <c:pt idx="0">
                  <c:v>0°</c:v>
                </c:pt>
                <c:pt idx="1">
                  <c:v>90°</c:v>
                </c:pt>
                <c:pt idx="2">
                  <c:v>180°</c:v>
                </c:pt>
                <c:pt idx="3">
                  <c:v>270°</c:v>
                </c:pt>
              </c:strCache>
            </c:strRef>
          </c:cat>
          <c:val>
            <c:numRef>
              <c:f>Sheet1!$B$26:$E$26</c:f>
              <c:numCache>
                <c:formatCode>0.0%</c:formatCode>
                <c:ptCount val="4"/>
                <c:pt idx="0">
                  <c:v>0.76800000000000002</c:v>
                </c:pt>
                <c:pt idx="1">
                  <c:v>0.75700000000000001</c:v>
                </c:pt>
                <c:pt idx="2">
                  <c:v>0.74</c:v>
                </c:pt>
                <c:pt idx="3">
                  <c:v>0.73899999999999999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54-4C0E-AA1E-4C9585DAB6A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65870783"/>
        <c:axId val="1265854559"/>
      </c:lineChart>
      <c:catAx>
        <c:axId val="1265870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1" i="0" baseline="0" dirty="0">
                    <a:effectLst/>
                  </a:rPr>
                  <a:t>Rotation degrees</a:t>
                </a:r>
                <a:endParaRPr lang="zh-CN" altLang="zh-CN" sz="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5854559"/>
        <c:crosses val="autoZero"/>
        <c:auto val="1"/>
        <c:lblAlgn val="ctr"/>
        <c:lblOffset val="100"/>
        <c:noMultiLvlLbl val="0"/>
      </c:catAx>
      <c:valAx>
        <c:axId val="1265854559"/>
        <c:scaling>
          <c:orientation val="minMax"/>
          <c:max val="1"/>
          <c:min val="0.70000000000000007"/>
        </c:scaling>
        <c:delete val="1"/>
        <c:axPos val="l"/>
        <c:numFmt formatCode="0.0%" sourceLinked="1"/>
        <c:majorTickMark val="none"/>
        <c:minorTickMark val="none"/>
        <c:tickLblPos val="nextTo"/>
        <c:crossAx val="1265870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74211627507686"/>
          <c:y val="0.10805426925995659"/>
          <c:w val="0.21314842396947986"/>
          <c:h val="0.19010225957826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56428525367939"/>
          <c:y val="0.10059401738839223"/>
          <c:w val="0.8198000081129253"/>
          <c:h val="0.78263712357284876"/>
        </c:manualLayout>
      </c:layout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With APCT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2153798521442203E-2"/>
                  <c:y val="6.36255288961272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E5-4F6A-ACA0-9307BD9CF3A2}"/>
                </c:ext>
              </c:extLst>
            </c:dLbl>
            <c:dLbl>
              <c:idx val="1"/>
              <c:layout>
                <c:manualLayout>
                  <c:x val="-3.3070319913812825E-2"/>
                  <c:y val="-2.23557030193852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E5-4F6A-ACA0-9307BD9CF3A2}"/>
                </c:ext>
              </c:extLst>
            </c:dLbl>
            <c:dLbl>
              <c:idx val="2"/>
              <c:layout>
                <c:manualLayout>
                  <c:x val="-3.1150112947640574E-2"/>
                  <c:y val="-2.98946681905534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E5-4F6A-ACA0-9307BD9CF3A2}"/>
                </c:ext>
              </c:extLst>
            </c:dLbl>
            <c:dLbl>
              <c:idx val="3"/>
              <c:layout>
                <c:manualLayout>
                  <c:x val="-2.9699650301450786E-2"/>
                  <c:y val="-2.73816798001640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E5-4F6A-ACA0-9307BD9CF3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Sheet1!$B$2:$E$2</c:f>
              <c:strCache>
                <c:ptCount val="4"/>
                <c:pt idx="0">
                  <c:v>0°</c:v>
                </c:pt>
                <c:pt idx="1">
                  <c:v>90°</c:v>
                </c:pt>
                <c:pt idx="2">
                  <c:v>180°</c:v>
                </c:pt>
                <c:pt idx="3">
                  <c:v>270°</c:v>
                </c:pt>
              </c:strCache>
            </c:strRef>
          </c:cat>
          <c:val>
            <c:numRef>
              <c:f>Sheet1!$B$3:$E$3</c:f>
              <c:numCache>
                <c:formatCode>0.0%</c:formatCode>
                <c:ptCount val="4"/>
                <c:pt idx="0">
                  <c:v>0.94699999999999995</c:v>
                </c:pt>
                <c:pt idx="1">
                  <c:v>0.94799999999999995</c:v>
                </c:pt>
                <c:pt idx="2">
                  <c:v>0.94499999999999995</c:v>
                </c:pt>
                <c:pt idx="3">
                  <c:v>0.94599999999999995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5E5-4F6A-ACA0-9307BD9CF3A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Without APCT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7821015650491953E-2"/>
                  <c:y val="-2.48686914097746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5E5-4F6A-ACA0-9307BD9CF3A2}"/>
                </c:ext>
              </c:extLst>
            </c:dLbl>
            <c:dLbl>
              <c:idx val="1"/>
              <c:layout>
                <c:manualLayout>
                  <c:x val="-1.8647581776113264E-2"/>
                  <c:y val="-2.85714907601176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5E5-4F6A-ACA0-9307BD9CF3A2}"/>
                </c:ext>
              </c:extLst>
            </c:dLbl>
            <c:dLbl>
              <c:idx val="2"/>
              <c:layout>
                <c:manualLayout>
                  <c:x val="-2.9699650301450678E-2"/>
                  <c:y val="-2.92329805387848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E5-4F6A-ACA0-9307BD9CF3A2}"/>
                </c:ext>
              </c:extLst>
            </c:dLbl>
            <c:dLbl>
              <c:idx val="3"/>
              <c:layout>
                <c:manualLayout>
                  <c:x val="-3.0639024731758741E-2"/>
                  <c:y val="-2.60585023697283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5E5-4F6A-ACA0-9307BD9CF3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Sheet1!$B$2:$E$2</c:f>
              <c:strCache>
                <c:ptCount val="4"/>
                <c:pt idx="0">
                  <c:v>0°</c:v>
                </c:pt>
                <c:pt idx="1">
                  <c:v>90°</c:v>
                </c:pt>
                <c:pt idx="2">
                  <c:v>180°</c:v>
                </c:pt>
                <c:pt idx="3">
                  <c:v>270°</c:v>
                </c:pt>
              </c:strCache>
            </c:strRef>
          </c:cat>
          <c:val>
            <c:numRef>
              <c:f>Sheet1!$B$4:$E$4</c:f>
              <c:numCache>
                <c:formatCode>0.0%</c:formatCode>
                <c:ptCount val="4"/>
                <c:pt idx="0">
                  <c:v>0.96699999999999997</c:v>
                </c:pt>
                <c:pt idx="1">
                  <c:v>0.82899999999999996</c:v>
                </c:pt>
                <c:pt idx="2">
                  <c:v>0.83299999999999996</c:v>
                </c:pt>
                <c:pt idx="3">
                  <c:v>0.83599999999999997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E5-4F6A-ACA0-9307BD9CF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6204608"/>
        <c:axId val="396206272"/>
      </c:lineChart>
      <c:catAx>
        <c:axId val="396204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i="0" baseline="0" dirty="0">
                    <a:effectLst/>
                  </a:rPr>
                  <a:t>Rotation degrees</a:t>
                </a:r>
                <a:endParaRPr lang="zh-CN" altLang="zh-CN" sz="7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206272"/>
        <c:crosses val="autoZero"/>
        <c:auto val="1"/>
        <c:lblAlgn val="ctr"/>
        <c:lblOffset val="100"/>
        <c:noMultiLvlLbl val="0"/>
      </c:catAx>
      <c:valAx>
        <c:axId val="396206272"/>
        <c:scaling>
          <c:orientation val="minMax"/>
          <c:max val="1"/>
          <c:min val="0.7000000000000000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i="0" baseline="0">
                    <a:effectLst/>
                  </a:rPr>
                  <a:t>Overall accuracies</a:t>
                </a:r>
                <a:endParaRPr lang="zh-CN" altLang="zh-CN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20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113765941791717"/>
          <c:y val="1.1156347799532939E-3"/>
          <c:w val="0.16886240443078648"/>
          <c:h val="0.194081655105600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04687240825019"/>
          <c:y val="0.13961695061811749"/>
          <c:w val="0.85114395601390658"/>
          <c:h val="0.6872037610340309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With APCT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Sheet1!$B$24:$E$24</c:f>
              <c:strCache>
                <c:ptCount val="4"/>
                <c:pt idx="0">
                  <c:v>0°</c:v>
                </c:pt>
                <c:pt idx="1">
                  <c:v>90°</c:v>
                </c:pt>
                <c:pt idx="2">
                  <c:v>180°</c:v>
                </c:pt>
                <c:pt idx="3">
                  <c:v>270°</c:v>
                </c:pt>
              </c:strCache>
            </c:strRef>
          </c:cat>
          <c:val>
            <c:numRef>
              <c:f>Sheet1!$B$25:$E$25</c:f>
              <c:numCache>
                <c:formatCode>0.0%</c:formatCode>
                <c:ptCount val="4"/>
                <c:pt idx="0">
                  <c:v>0.81200000000000006</c:v>
                </c:pt>
                <c:pt idx="1">
                  <c:v>0.81</c:v>
                </c:pt>
                <c:pt idx="2">
                  <c:v>0.81</c:v>
                </c:pt>
                <c:pt idx="3">
                  <c:v>0.81299999999999994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54-4C0E-AA1E-4C9585DAB6AC}"/>
            </c:ext>
          </c:extLst>
        </c:ser>
        <c:ser>
          <c:idx val="1"/>
          <c:order val="1"/>
          <c:tx>
            <c:strRef>
              <c:f>Sheet1!$A$26</c:f>
              <c:strCache>
                <c:ptCount val="1"/>
                <c:pt idx="0">
                  <c:v>Without APCT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Sheet1!$B$24:$E$24</c:f>
              <c:strCache>
                <c:ptCount val="4"/>
                <c:pt idx="0">
                  <c:v>0°</c:v>
                </c:pt>
                <c:pt idx="1">
                  <c:v>90°</c:v>
                </c:pt>
                <c:pt idx="2">
                  <c:v>180°</c:v>
                </c:pt>
                <c:pt idx="3">
                  <c:v>270°</c:v>
                </c:pt>
              </c:strCache>
            </c:strRef>
          </c:cat>
          <c:val>
            <c:numRef>
              <c:f>Sheet1!$B$26:$E$26</c:f>
              <c:numCache>
                <c:formatCode>0.0%</c:formatCode>
                <c:ptCount val="4"/>
                <c:pt idx="0">
                  <c:v>0.76800000000000002</c:v>
                </c:pt>
                <c:pt idx="1">
                  <c:v>0.75700000000000001</c:v>
                </c:pt>
                <c:pt idx="2">
                  <c:v>0.74</c:v>
                </c:pt>
                <c:pt idx="3">
                  <c:v>0.73899999999999999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54-4C0E-AA1E-4C9585DAB6A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65870783"/>
        <c:axId val="1265854559"/>
      </c:lineChart>
      <c:catAx>
        <c:axId val="1265870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1" i="0" baseline="0" dirty="0">
                    <a:effectLst/>
                  </a:rPr>
                  <a:t>Rotation degrees</a:t>
                </a:r>
                <a:endParaRPr lang="zh-CN" altLang="zh-CN" sz="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5854559"/>
        <c:crosses val="autoZero"/>
        <c:auto val="1"/>
        <c:lblAlgn val="ctr"/>
        <c:lblOffset val="100"/>
        <c:noMultiLvlLbl val="0"/>
      </c:catAx>
      <c:valAx>
        <c:axId val="1265854559"/>
        <c:scaling>
          <c:orientation val="minMax"/>
          <c:max val="1"/>
          <c:min val="0.70000000000000007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 w="28575">
            <a:solidFill>
              <a:schemeClr val="tx1"/>
            </a:solidFill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5870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562528436851461"/>
          <c:y val="0.13966469168361034"/>
          <c:w val="0.16494431224949563"/>
          <c:h val="0.15849185585244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0.2287</cdr:x>
      <cdr:y>0.06558</cdr:y>
    </cdr:from>
    <cdr:to>
      <cdr:x>0.26457</cdr:x>
      <cdr:y>0.12324</cdr:y>
    </cdr:to>
    <cdr:cxnSp macro="">
      <cdr:nvCxnSpPr>
        <cdr:cNvPr id="3" name="直接箭头连接符 2">
          <a:extLst xmlns:a="http://schemas.openxmlformats.org/drawingml/2006/main">
            <a:ext uri="{FF2B5EF4-FFF2-40B4-BE49-F238E27FC236}">
              <a16:creationId xmlns:a16="http://schemas.microsoft.com/office/drawing/2014/main" id="{470231CC-F1DA-4A45-B14F-904CB02BFABF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1232126" y="210028"/>
          <a:ext cx="193212" cy="184666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C00000"/>
          </a:solidFill>
          <a:prstDash val="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0.66813</cdr:x>
      <cdr:y>0.10214</cdr:y>
    </cdr:from>
    <cdr:to>
      <cdr:x>0.9433</cdr:x>
      <cdr:y>0.31622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EA0F242D-3155-4752-B443-83D6ED2D2D1D}"/>
            </a:ext>
          </a:extLst>
        </cdr:cNvPr>
        <cdr:cNvSpPr/>
      </cdr:nvSpPr>
      <cdr:spPr>
        <a:xfrm xmlns:a="http://schemas.openxmlformats.org/drawingml/2006/main">
          <a:off x="2992488" y="369332"/>
          <a:ext cx="1232452" cy="77409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62512-2B57-4B91-A095-5C48ED6C0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ED1697-115D-4E17-B7E1-225BC2FCB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AFF1F-EA81-4231-902A-95D19FC4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237-5510-4D88-97EA-EFF0D4CAD337}" type="datetimeFigureOut">
              <a:rPr lang="zh-CN" altLang="en-US" smtClean="0"/>
              <a:t>2022-10-11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FF92F-FB65-459D-B200-29137256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A2897-B0A5-40A2-9F5F-1843B89D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BC68-F9B5-4DE3-8F45-EEB057B2F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5457F-FEF4-44FB-9E56-4799F547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25B72C-9AF6-451F-9FA4-D338D39FD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7487A-EBF4-4144-B05A-9EFAD177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237-5510-4D88-97EA-EFF0D4CAD337}" type="datetimeFigureOut">
              <a:rPr lang="zh-CN" altLang="en-US" smtClean="0"/>
              <a:t>2022-10-11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7DF3C-521D-4BBA-8371-A5855F35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33EFF-68A9-42D2-9EC1-0DCC466F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BC68-F9B5-4DE3-8F45-EEB057B2F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51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7F4747-2B29-45FF-9EA9-B3641818A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2D021E-9E68-4C5A-9531-0A03BCF3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125D9-E071-49D2-B574-A418BC6C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237-5510-4D88-97EA-EFF0D4CAD337}" type="datetimeFigureOut">
              <a:rPr lang="zh-CN" altLang="en-US" smtClean="0"/>
              <a:t>2022-10-11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A3E2B-1B6A-4941-BA5C-A141A7FB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EE8F1-AB59-410C-BE02-06F9375D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BC68-F9B5-4DE3-8F45-EEB057B2F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75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7B548-73FC-473C-8743-E8970E6B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AABDF-7F0C-45C9-B69E-C25B36F7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FD752-0AC7-40CF-A1EC-D76D8F42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237-5510-4D88-97EA-EFF0D4CAD337}" type="datetimeFigureOut">
              <a:rPr lang="zh-CN" altLang="en-US" smtClean="0"/>
              <a:t>2022-10-11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0C308-4613-4322-89EA-0C2D5A31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27419-2445-4139-AD9E-A2267CD5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BC68-F9B5-4DE3-8F45-EEB057B2F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91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F2246-5FAA-484A-8AAC-82BA58B1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D00864-F6E9-428D-BF08-6BA259A9E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09A4E-145A-4DC7-A06B-F028B83F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237-5510-4D88-97EA-EFF0D4CAD337}" type="datetimeFigureOut">
              <a:rPr lang="zh-CN" altLang="en-US" smtClean="0"/>
              <a:t>2022-10-11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0F1B8-9629-4A4A-A97E-A9AACAD9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352FB-8F40-4D22-A6B1-41BB5BB5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BC68-F9B5-4DE3-8F45-EEB057B2F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9733B-591A-4B0B-AEC3-03C9590A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D27F33-5B94-49B4-9D1F-52FBF2F07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D6545F-7BED-48C2-B723-583FA992C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790184-5791-43AA-8340-46455A7C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237-5510-4D88-97EA-EFF0D4CAD337}" type="datetimeFigureOut">
              <a:rPr lang="zh-CN" altLang="en-US" smtClean="0"/>
              <a:t>2022-10-11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F80C9-84A4-42E0-9CE0-E56CA545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E8882-4547-4708-A722-56371D6F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BC68-F9B5-4DE3-8F45-EEB057B2F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3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C7DF4-CD68-4DF2-B5CF-0ED785972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3243A6-9D6B-4434-A8B3-48F59C36F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266334-09E1-441D-988A-74477A012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ADD430-C72C-456E-82BC-037A861DF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C96074-F8F7-4927-B31E-BD82417C7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ED2B3C-A350-47E4-BCFC-BAB66567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237-5510-4D88-97EA-EFF0D4CAD337}" type="datetimeFigureOut">
              <a:rPr lang="zh-CN" altLang="en-US" smtClean="0"/>
              <a:t>2022-10-11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328EF2-670E-45A2-8780-8D62D344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410912-86C5-40C5-8E33-EB9513F2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BC68-F9B5-4DE3-8F45-EEB057B2F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2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4C3D1-0D13-49BD-9BBA-9B93D480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42EE64-7B97-47E1-99C7-2EB3C7EB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237-5510-4D88-97EA-EFF0D4CAD337}" type="datetimeFigureOut">
              <a:rPr lang="zh-CN" altLang="en-US" smtClean="0"/>
              <a:t>2022-10-11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3737D0-21ED-46F1-A70B-B2545351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E7B2C3-8279-4B3E-AEE7-2ACB22FA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BC68-F9B5-4DE3-8F45-EEB057B2F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3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81FDFB-C08D-4C85-BDEC-751FBCEE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237-5510-4D88-97EA-EFF0D4CAD337}" type="datetimeFigureOut">
              <a:rPr lang="zh-CN" altLang="en-US" smtClean="0"/>
              <a:t>2022-10-11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466A26-655F-463D-B78F-DBBC9FBC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B1D6D5-91EE-480F-BE09-3F8C219B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BC68-F9B5-4DE3-8F45-EEB057B2F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5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A9E46-36BB-4792-9E0C-A12A7FC2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70C44-4E07-42D0-B5FF-AF4D7E403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9EBFC-7321-4481-8299-663A2A656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45E152-64B4-4E9B-9494-E3AF84F0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237-5510-4D88-97EA-EFF0D4CAD337}" type="datetimeFigureOut">
              <a:rPr lang="zh-CN" altLang="en-US" smtClean="0"/>
              <a:t>2022-10-11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C519A3-C619-432B-ADCB-5F7A4E7C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EC002E-EA7E-431D-B472-4B2AF294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BC68-F9B5-4DE3-8F45-EEB057B2F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1B568-B3AC-4EA6-9418-E956E05E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17DD0A-3850-49CE-8350-6CFFED6D6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A3857A-307D-4B85-B074-8788813EE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0B8EB-22EF-4C41-BA29-BDDBB251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237-5510-4D88-97EA-EFF0D4CAD337}" type="datetimeFigureOut">
              <a:rPr lang="zh-CN" altLang="en-US" smtClean="0"/>
              <a:t>2022-10-11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0032E-0DCD-442B-A30D-879A4A7B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4D639-63C2-47C0-8FEF-1C03E925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BC68-F9B5-4DE3-8F45-EEB057B2F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5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5B1263-AF6E-4890-96BF-AA4C8E5C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60EA-A309-46C1-AFC4-7EE5AD48A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F2FFD-339A-4B5D-86EB-622BD6B16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B8237-5510-4D88-97EA-EFF0D4CAD337}" type="datetimeFigureOut">
              <a:rPr lang="zh-CN" altLang="en-US" smtClean="0"/>
              <a:t>2022-10-11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A19C6-DD9B-4E12-B5BA-A86A91088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793F3-D62D-4C87-AE4A-8B9B4E4EE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5BC68-F9B5-4DE3-8F45-EEB057B2F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41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F0FA5F4-C623-4077-BF81-09340E3E7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9" y="649432"/>
            <a:ext cx="1179368" cy="117936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0699BB1-2F7B-4596-AC0B-83A154A587CB}"/>
              </a:ext>
            </a:extLst>
          </p:cNvPr>
          <p:cNvSpPr/>
          <p:nvPr/>
        </p:nvSpPr>
        <p:spPr>
          <a:xfrm>
            <a:off x="1268787" y="1830305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IRR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BD62F4-B7FA-4089-9B90-9B443ABA618C}"/>
              </a:ext>
            </a:extLst>
          </p:cNvPr>
          <p:cNvSpPr/>
          <p:nvPr/>
        </p:nvSpPr>
        <p:spPr>
          <a:xfrm>
            <a:off x="1046926" y="625000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aegis_40566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E5930A-3B89-4B81-B128-90F433B8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14651" y="649432"/>
            <a:ext cx="1179368" cy="117936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ABB75AF-4DAD-4895-A38D-4E7EA09659B3}"/>
              </a:ext>
            </a:extLst>
          </p:cNvPr>
          <p:cNvSpPr/>
          <p:nvPr/>
        </p:nvSpPr>
        <p:spPr>
          <a:xfrm>
            <a:off x="3218839" y="182524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LTD</a:t>
            </a:r>
          </a:p>
        </p:txBody>
      </p:sp>
      <p:sp>
        <p:nvSpPr>
          <p:cNvPr id="12" name="箭头: 右弧形 11">
            <a:extLst>
              <a:ext uri="{FF2B5EF4-FFF2-40B4-BE49-F238E27FC236}">
                <a16:creationId xmlns:a16="http://schemas.microsoft.com/office/drawing/2014/main" id="{62A8889F-FB5F-468A-A178-70CE293E70AE}"/>
              </a:ext>
            </a:extLst>
          </p:cNvPr>
          <p:cNvSpPr/>
          <p:nvPr/>
        </p:nvSpPr>
        <p:spPr>
          <a:xfrm rot="19770290">
            <a:off x="4006850" y="239120"/>
            <a:ext cx="529160" cy="9300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16C3E0-2A25-48D5-8705-AE7AD5A6F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36" y="2293432"/>
            <a:ext cx="1179368" cy="117936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07F2767-DCD9-417F-B0DF-3623DEEBE40A}"/>
              </a:ext>
            </a:extLst>
          </p:cNvPr>
          <p:cNvSpPr/>
          <p:nvPr/>
        </p:nvSpPr>
        <p:spPr>
          <a:xfrm>
            <a:off x="975437" y="2276428"/>
            <a:ext cx="1196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cosmos_32842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E5EA63A-4DCA-4749-984A-CFF54849080B}"/>
              </a:ext>
            </a:extLst>
          </p:cNvPr>
          <p:cNvSpPr/>
          <p:nvPr/>
        </p:nvSpPr>
        <p:spPr>
          <a:xfrm>
            <a:off x="1259841" y="3493263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LTD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35F0CF7-F822-4675-89C9-0F2F5DD6A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14520" y="2288644"/>
            <a:ext cx="1179368" cy="1179368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1748F58-97B7-4792-904A-A1136DAD82CF}"/>
              </a:ext>
            </a:extLst>
          </p:cNvPr>
          <p:cNvSpPr/>
          <p:nvPr/>
        </p:nvSpPr>
        <p:spPr>
          <a:xfrm>
            <a:off x="3197070" y="3468012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ETD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C73D164-4D5C-41FA-A577-BC1B22721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36" y="3927857"/>
            <a:ext cx="1179367" cy="117936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202ECEA6-3A55-426A-9B0E-1409244EF65D}"/>
              </a:ext>
            </a:extLst>
          </p:cNvPr>
          <p:cNvSpPr/>
          <p:nvPr/>
        </p:nvSpPr>
        <p:spPr>
          <a:xfrm>
            <a:off x="984636" y="3927856"/>
            <a:ext cx="11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goodsn_12606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79DA18D-85A6-4CF7-A6F1-4412D69D7226}"/>
              </a:ext>
            </a:extLst>
          </p:cNvPr>
          <p:cNvSpPr/>
          <p:nvPr/>
        </p:nvSpPr>
        <p:spPr>
          <a:xfrm>
            <a:off x="3206269" y="5132476"/>
            <a:ext cx="588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LTD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9B3199E-1E08-4FEF-B54F-B8178E35D4DA}"/>
              </a:ext>
            </a:extLst>
          </p:cNvPr>
          <p:cNvSpPr/>
          <p:nvPr/>
        </p:nvSpPr>
        <p:spPr>
          <a:xfrm>
            <a:off x="1303833" y="5118621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ETD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235BC90-E69A-44BA-9092-97A5AFF0B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14904" y="3927856"/>
            <a:ext cx="1179367" cy="11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6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4DF72D3-99C4-4EE6-81D6-6632A616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5" y="89975"/>
            <a:ext cx="2239876" cy="19172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FBD3BB-515D-4AFA-B236-2FD1C0719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389" y="79106"/>
            <a:ext cx="2234386" cy="19549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0FC923A-51E7-4456-8E5C-0C09F72A7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5" y="2034059"/>
            <a:ext cx="2234386" cy="19172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0DB43F1-7D95-486B-9880-0FE2DFAB7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387" y="2082927"/>
            <a:ext cx="2234387" cy="19172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B800F23-3C20-4D52-A08F-228A60229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300" y="3978143"/>
            <a:ext cx="2242231" cy="191720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9153283-8333-41E1-B435-500A76B327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66" y="650745"/>
            <a:ext cx="1516386" cy="113729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32369C1-8F0A-4333-BCF6-DF2C7946D9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55" y="622806"/>
            <a:ext cx="1516386" cy="113729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D511C851-664A-44B6-8710-0429B2C3F6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66" y="2571501"/>
            <a:ext cx="1516386" cy="113729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A59844E4-7F2F-4190-8911-87DD43E617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204" y="2634611"/>
            <a:ext cx="1516386" cy="113729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70B3873-4511-4E63-AA61-37F5F0D791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66" y="4491986"/>
            <a:ext cx="1516386" cy="113729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BEA47D-00CE-4350-8926-8DD68F351D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86" y="5053176"/>
            <a:ext cx="1055923" cy="884212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FBF3F7B1-9A07-4BAD-933F-31C99449445F}"/>
              </a:ext>
            </a:extLst>
          </p:cNvPr>
          <p:cNvSpPr txBox="1"/>
          <p:nvPr/>
        </p:nvSpPr>
        <p:spPr>
          <a:xfrm>
            <a:off x="2851645" y="4048998"/>
            <a:ext cx="2072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APCT converges faster during training, except for 0 degree </a:t>
            </a:r>
            <a:endParaRPr lang="zh-CN" altLang="en-US" sz="1000" b="1" dirty="0"/>
          </a:p>
        </p:txBody>
      </p:sp>
      <p:sp>
        <p:nvSpPr>
          <p:cNvPr id="55" name="星形: 五角 54">
            <a:extLst>
              <a:ext uri="{FF2B5EF4-FFF2-40B4-BE49-F238E27FC236}">
                <a16:creationId xmlns:a16="http://schemas.microsoft.com/office/drawing/2014/main" id="{62FAEBCB-E219-4C9F-AE7F-3D94AD0A5A3B}"/>
              </a:ext>
            </a:extLst>
          </p:cNvPr>
          <p:cNvSpPr/>
          <p:nvPr/>
        </p:nvSpPr>
        <p:spPr>
          <a:xfrm>
            <a:off x="2694785" y="4204506"/>
            <a:ext cx="149159" cy="145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5F56919-701F-42CD-82E8-AB948CADD166}"/>
              </a:ext>
            </a:extLst>
          </p:cNvPr>
          <p:cNvSpPr txBox="1"/>
          <p:nvPr/>
        </p:nvSpPr>
        <p:spPr>
          <a:xfrm>
            <a:off x="2851645" y="4463010"/>
            <a:ext cx="2072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The more rotated images are added, the closer accuracies with that of APCT</a:t>
            </a:r>
          </a:p>
        </p:txBody>
      </p:sp>
      <p:sp>
        <p:nvSpPr>
          <p:cNvPr id="57" name="星形: 五角 56">
            <a:extLst>
              <a:ext uri="{FF2B5EF4-FFF2-40B4-BE49-F238E27FC236}">
                <a16:creationId xmlns:a16="http://schemas.microsoft.com/office/drawing/2014/main" id="{33368842-F49A-48E8-866C-9F93F029D95F}"/>
              </a:ext>
            </a:extLst>
          </p:cNvPr>
          <p:cNvSpPr/>
          <p:nvPr/>
        </p:nvSpPr>
        <p:spPr>
          <a:xfrm>
            <a:off x="2702486" y="4628841"/>
            <a:ext cx="149159" cy="145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1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B8B37C70-45F8-4D99-80C8-1800E8A16B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577088"/>
              </p:ext>
            </p:extLst>
          </p:nvPr>
        </p:nvGraphicFramePr>
        <p:xfrm>
          <a:off x="372739" y="3381742"/>
          <a:ext cx="5387412" cy="3202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43F1E22-8194-4991-92FA-A63142C48E4D}"/>
              </a:ext>
            </a:extLst>
          </p:cNvPr>
          <p:cNvCxnSpPr>
            <a:cxnSpLocks/>
          </p:cNvCxnSpPr>
          <p:nvPr/>
        </p:nvCxnSpPr>
        <p:spPr>
          <a:xfrm>
            <a:off x="6106818" y="487017"/>
            <a:ext cx="65382" cy="6304003"/>
          </a:xfrm>
          <a:prstGeom prst="line">
            <a:avLst/>
          </a:prstGeom>
          <a:ln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4E400B0-D7EC-44A1-B1D2-D1D1799EE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606" y="134590"/>
            <a:ext cx="2926080" cy="21945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C1635C-1DB4-47D4-9C52-039DB93E4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0" y="134590"/>
            <a:ext cx="2926080" cy="219456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930A855-CDA7-4011-9BC9-F47CC5827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9" y="134590"/>
            <a:ext cx="2926079" cy="219456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1F3121E-E0B5-463F-B96A-F703285E96CE}"/>
              </a:ext>
            </a:extLst>
          </p:cNvPr>
          <p:cNvSpPr txBox="1"/>
          <p:nvPr/>
        </p:nvSpPr>
        <p:spPr>
          <a:xfrm>
            <a:off x="1734670" y="232915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Training</a:t>
            </a:r>
            <a:r>
              <a:rPr lang="zh-CN" altLang="en-US" b="1" dirty="0"/>
              <a:t> </a:t>
            </a:r>
            <a:r>
              <a:rPr lang="en-US" altLang="zh-CN" b="1" dirty="0"/>
              <a:t>set 1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71D0AC-C5FD-4E4D-9D23-9E3988EC3F02}"/>
              </a:ext>
            </a:extLst>
          </p:cNvPr>
          <p:cNvSpPr txBox="1"/>
          <p:nvPr/>
        </p:nvSpPr>
        <p:spPr>
          <a:xfrm>
            <a:off x="8847596" y="232915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Training</a:t>
            </a:r>
            <a:r>
              <a:rPr lang="zh-CN" altLang="en-US" b="1" dirty="0"/>
              <a:t> </a:t>
            </a:r>
            <a:r>
              <a:rPr lang="en-US" altLang="zh-CN" b="1" dirty="0"/>
              <a:t>set 2</a:t>
            </a:r>
            <a:endParaRPr lang="zh-CN" altLang="en-US" b="1" dirty="0"/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8D888281-06BB-422D-AFBB-F8E494EC5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465003"/>
              </p:ext>
            </p:extLst>
          </p:nvPr>
        </p:nvGraphicFramePr>
        <p:xfrm>
          <a:off x="6360238" y="3175124"/>
          <a:ext cx="5208910" cy="361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74B653C1-94D1-4B33-A45F-2493275E4DA4}"/>
              </a:ext>
            </a:extLst>
          </p:cNvPr>
          <p:cNvSpPr/>
          <p:nvPr/>
        </p:nvSpPr>
        <p:spPr>
          <a:xfrm>
            <a:off x="1396425" y="5438052"/>
            <a:ext cx="3329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The overall accuracies of the test set. </a:t>
            </a:r>
          </a:p>
          <a:p>
            <a:pPr algn="ctr"/>
            <a:r>
              <a:rPr lang="en-US" altLang="zh-CN" sz="1400" dirty="0"/>
              <a:t>The training set 1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D629DC-BDFF-4B24-BF09-26AB36C62A43}"/>
              </a:ext>
            </a:extLst>
          </p:cNvPr>
          <p:cNvSpPr/>
          <p:nvPr/>
        </p:nvSpPr>
        <p:spPr>
          <a:xfrm>
            <a:off x="7234009" y="4173306"/>
            <a:ext cx="3329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The overall accuracies of the test set. </a:t>
            </a:r>
          </a:p>
          <a:p>
            <a:pPr algn="ctr"/>
            <a:r>
              <a:rPr lang="en-US" altLang="zh-CN" sz="1400" dirty="0"/>
              <a:t>The training set 2</a:t>
            </a:r>
            <a:endParaRPr lang="zh-CN" altLang="en-US" sz="1400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1283BE89-C783-4004-AC85-B8F1AAAA62DE}"/>
              </a:ext>
            </a:extLst>
          </p:cNvPr>
          <p:cNvSpPr/>
          <p:nvPr/>
        </p:nvSpPr>
        <p:spPr>
          <a:xfrm rot="8112820">
            <a:off x="3072598" y="3198197"/>
            <a:ext cx="1503876" cy="191469"/>
          </a:xfrm>
          <a:prstGeom prst="rightArrow">
            <a:avLst>
              <a:gd name="adj1" fmla="val 50000"/>
              <a:gd name="adj2" fmla="val 13342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D3BF508B-9DEE-4788-A78B-DFE9BC342109}"/>
              </a:ext>
            </a:extLst>
          </p:cNvPr>
          <p:cNvSpPr/>
          <p:nvPr/>
        </p:nvSpPr>
        <p:spPr>
          <a:xfrm rot="5400000">
            <a:off x="4171111" y="1840062"/>
            <a:ext cx="315287" cy="1299360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CC8065D2-12C7-43A1-A649-EBCF6A9609AC}"/>
              </a:ext>
            </a:extLst>
          </p:cNvPr>
          <p:cNvSpPr/>
          <p:nvPr/>
        </p:nvSpPr>
        <p:spPr>
          <a:xfrm rot="5400000">
            <a:off x="7750186" y="1843275"/>
            <a:ext cx="315287" cy="1299360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62832213-234D-46BA-B984-9094AC686616}"/>
              </a:ext>
            </a:extLst>
          </p:cNvPr>
          <p:cNvSpPr/>
          <p:nvPr/>
        </p:nvSpPr>
        <p:spPr>
          <a:xfrm rot="2857593">
            <a:off x="7642391" y="3246076"/>
            <a:ext cx="1503876" cy="191469"/>
          </a:xfrm>
          <a:prstGeom prst="rightArrow">
            <a:avLst>
              <a:gd name="adj1" fmla="val 50000"/>
              <a:gd name="adj2" fmla="val 13342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C219109-C800-4C42-862A-98E82D8F63A0}"/>
              </a:ext>
            </a:extLst>
          </p:cNvPr>
          <p:cNvSpPr/>
          <p:nvPr/>
        </p:nvSpPr>
        <p:spPr>
          <a:xfrm>
            <a:off x="5760151" y="2329149"/>
            <a:ext cx="769858" cy="1052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3FB64DD-9B61-443A-88E1-3B5595B20CAF}"/>
              </a:ext>
            </a:extLst>
          </p:cNvPr>
          <p:cNvSpPr txBox="1"/>
          <p:nvPr/>
        </p:nvSpPr>
        <p:spPr>
          <a:xfrm>
            <a:off x="5642425" y="23327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Test</a:t>
            </a:r>
            <a:r>
              <a:rPr lang="zh-CN" altLang="en-US" b="1" dirty="0"/>
              <a:t> </a:t>
            </a:r>
            <a:r>
              <a:rPr lang="en-US" altLang="zh-CN" b="1" dirty="0"/>
              <a:t>set </a:t>
            </a:r>
            <a:endParaRPr lang="zh-CN" altLang="en-US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6AE5C5-29A9-4277-AEF0-CC4C795700A4}"/>
              </a:ext>
            </a:extLst>
          </p:cNvPr>
          <p:cNvSpPr/>
          <p:nvPr/>
        </p:nvSpPr>
        <p:spPr>
          <a:xfrm>
            <a:off x="5783441" y="6370983"/>
            <a:ext cx="769858" cy="420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92008BC4-92D4-4C9C-9B2B-3C70F30AFCDF}"/>
              </a:ext>
            </a:extLst>
          </p:cNvPr>
          <p:cNvSpPr/>
          <p:nvPr/>
        </p:nvSpPr>
        <p:spPr>
          <a:xfrm>
            <a:off x="3824536" y="1231870"/>
            <a:ext cx="895442" cy="139730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06F71058-5F5C-4CCC-AE33-5B3A0B55F556}"/>
              </a:ext>
            </a:extLst>
          </p:cNvPr>
          <p:cNvSpPr/>
          <p:nvPr/>
        </p:nvSpPr>
        <p:spPr>
          <a:xfrm>
            <a:off x="7335849" y="1231870"/>
            <a:ext cx="895442" cy="139730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9C10B48-529F-41DF-952D-07DC378E308D}"/>
              </a:ext>
            </a:extLst>
          </p:cNvPr>
          <p:cNvSpPr txBox="1"/>
          <p:nvPr/>
        </p:nvSpPr>
        <p:spPr>
          <a:xfrm>
            <a:off x="3704722" y="435591"/>
            <a:ext cx="11352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similar</a:t>
            </a:r>
          </a:p>
          <a:p>
            <a:pPr algn="ctr"/>
            <a:r>
              <a:rPr lang="en-US" altLang="zh-CN" sz="1400" dirty="0"/>
              <a:t>angle</a:t>
            </a:r>
          </a:p>
          <a:p>
            <a:pPr algn="ctr"/>
            <a:r>
              <a:rPr lang="en-US" altLang="zh-CN" sz="1400" dirty="0"/>
              <a:t>distributions</a:t>
            </a:r>
            <a:endParaRPr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C69556-AF28-4002-91C3-85F1D0F91879}"/>
              </a:ext>
            </a:extLst>
          </p:cNvPr>
          <p:cNvSpPr txBox="1"/>
          <p:nvPr/>
        </p:nvSpPr>
        <p:spPr>
          <a:xfrm>
            <a:off x="7225885" y="437100"/>
            <a:ext cx="1135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different</a:t>
            </a:r>
          </a:p>
          <a:p>
            <a:pPr algn="ctr"/>
            <a:r>
              <a:rPr lang="en-US" altLang="zh-CN" sz="1400" dirty="0"/>
              <a:t>angle</a:t>
            </a:r>
          </a:p>
          <a:p>
            <a:pPr algn="ctr"/>
            <a:r>
              <a:rPr lang="en-US" altLang="zh-CN" sz="1400" dirty="0"/>
              <a:t>distributions</a:t>
            </a:r>
            <a:endParaRPr lang="zh-CN" altLang="en-US" sz="1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2EA996A-64AF-4998-A97D-4875FE6F7D70}"/>
              </a:ext>
            </a:extLst>
          </p:cNvPr>
          <p:cNvSpPr txBox="1"/>
          <p:nvPr/>
        </p:nvSpPr>
        <p:spPr>
          <a:xfrm>
            <a:off x="1483964" y="43559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a)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E044695-917A-4647-8B60-74F9E4533093}"/>
              </a:ext>
            </a:extLst>
          </p:cNvPr>
          <p:cNvSpPr txBox="1"/>
          <p:nvPr/>
        </p:nvSpPr>
        <p:spPr>
          <a:xfrm>
            <a:off x="5016001" y="4231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b)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C02B52E-E37C-485F-AF25-CDEE465872C7}"/>
              </a:ext>
            </a:extLst>
          </p:cNvPr>
          <p:cNvSpPr txBox="1"/>
          <p:nvPr/>
        </p:nvSpPr>
        <p:spPr>
          <a:xfrm>
            <a:off x="8597285" y="42319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c)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5860FB4-36FD-4DEE-9499-8ED440687503}"/>
              </a:ext>
            </a:extLst>
          </p:cNvPr>
          <p:cNvSpPr txBox="1"/>
          <p:nvPr/>
        </p:nvSpPr>
        <p:spPr>
          <a:xfrm>
            <a:off x="1078240" y="334181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d)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F785622-6AD5-4F57-A46B-EE1B41179C4F}"/>
              </a:ext>
            </a:extLst>
          </p:cNvPr>
          <p:cNvSpPr txBox="1"/>
          <p:nvPr/>
        </p:nvSpPr>
        <p:spPr>
          <a:xfrm>
            <a:off x="7051405" y="338098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e)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61680C4-ECD8-49DD-ACBB-F58846A302AA}"/>
              </a:ext>
            </a:extLst>
          </p:cNvPr>
          <p:cNvSpPr txBox="1"/>
          <p:nvPr/>
        </p:nvSpPr>
        <p:spPr>
          <a:xfrm>
            <a:off x="3116273" y="4296769"/>
            <a:ext cx="2585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different angle distribution</a:t>
            </a:r>
          </a:p>
          <a:p>
            <a:pPr algn="ctr"/>
            <a:r>
              <a:rPr lang="en-US" altLang="zh-CN" sz="1600" dirty="0"/>
              <a:t>after rotation</a:t>
            </a:r>
            <a:endParaRPr lang="zh-CN" altLang="en-US" sz="16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783303F-114D-4D28-951E-96FDCF4F6E05}"/>
              </a:ext>
            </a:extLst>
          </p:cNvPr>
          <p:cNvSpPr txBox="1"/>
          <p:nvPr/>
        </p:nvSpPr>
        <p:spPr>
          <a:xfrm>
            <a:off x="1651320" y="3055619"/>
            <a:ext cx="1350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similar angle </a:t>
            </a:r>
          </a:p>
          <a:p>
            <a:pPr algn="ctr"/>
            <a:r>
              <a:rPr lang="en-US" altLang="zh-CN" sz="1600" dirty="0"/>
              <a:t>distribution</a:t>
            </a:r>
          </a:p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012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B8B37C70-45F8-4D99-80C8-1800E8A16B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386365"/>
              </p:ext>
            </p:extLst>
          </p:nvPr>
        </p:nvGraphicFramePr>
        <p:xfrm>
          <a:off x="670916" y="3381742"/>
          <a:ext cx="4478879" cy="3202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44E400B0-D7EC-44A1-B1D2-D1D1799EE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606" y="134590"/>
            <a:ext cx="2926080" cy="21945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C1635C-1DB4-47D4-9C52-039DB93E4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0" y="134590"/>
            <a:ext cx="2926080" cy="219456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930A855-CDA7-4011-9BC9-F47CC5827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9" y="134590"/>
            <a:ext cx="2926079" cy="219456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1F3121E-E0B5-463F-B96A-F703285E96CE}"/>
              </a:ext>
            </a:extLst>
          </p:cNvPr>
          <p:cNvSpPr txBox="1"/>
          <p:nvPr/>
        </p:nvSpPr>
        <p:spPr>
          <a:xfrm>
            <a:off x="1734670" y="232915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Training</a:t>
            </a:r>
            <a:r>
              <a:rPr lang="zh-CN" altLang="en-US" b="1" dirty="0"/>
              <a:t> </a:t>
            </a:r>
            <a:r>
              <a:rPr lang="en-US" altLang="zh-CN" b="1" dirty="0"/>
              <a:t>set 1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71D0AC-C5FD-4E4D-9D23-9E3988EC3F02}"/>
              </a:ext>
            </a:extLst>
          </p:cNvPr>
          <p:cNvSpPr txBox="1"/>
          <p:nvPr/>
        </p:nvSpPr>
        <p:spPr>
          <a:xfrm>
            <a:off x="8847596" y="232915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Training</a:t>
            </a:r>
            <a:r>
              <a:rPr lang="zh-CN" altLang="en-US" b="1" dirty="0"/>
              <a:t> </a:t>
            </a:r>
            <a:r>
              <a:rPr lang="en-US" altLang="zh-CN" b="1" dirty="0"/>
              <a:t>set 2</a:t>
            </a:r>
            <a:endParaRPr lang="zh-CN" altLang="en-US" b="1" dirty="0"/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8D888281-06BB-422D-AFBB-F8E494EC5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440235"/>
              </p:ext>
            </p:extLst>
          </p:nvPr>
        </p:nvGraphicFramePr>
        <p:xfrm>
          <a:off x="6638530" y="3175124"/>
          <a:ext cx="4478879" cy="361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74B653C1-94D1-4B33-A45F-2493275E4DA4}"/>
              </a:ext>
            </a:extLst>
          </p:cNvPr>
          <p:cNvSpPr/>
          <p:nvPr/>
        </p:nvSpPr>
        <p:spPr>
          <a:xfrm>
            <a:off x="1651673" y="2767030"/>
            <a:ext cx="3329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The overall accuracies of the test set. </a:t>
            </a:r>
          </a:p>
          <a:p>
            <a:pPr algn="ctr"/>
            <a:r>
              <a:rPr lang="en-US" altLang="zh-CN" sz="1400" dirty="0"/>
              <a:t>The training set 1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D629DC-BDFF-4B24-BF09-26AB36C62A43}"/>
              </a:ext>
            </a:extLst>
          </p:cNvPr>
          <p:cNvSpPr/>
          <p:nvPr/>
        </p:nvSpPr>
        <p:spPr>
          <a:xfrm>
            <a:off x="7059290" y="2767030"/>
            <a:ext cx="3329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The overall accuracies of the test set. </a:t>
            </a:r>
          </a:p>
          <a:p>
            <a:pPr algn="ctr"/>
            <a:r>
              <a:rPr lang="en-US" altLang="zh-CN" sz="1400" dirty="0"/>
              <a:t>The training set 2</a:t>
            </a:r>
            <a:endParaRPr lang="zh-CN" altLang="en-US" sz="1400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1283BE89-C783-4004-AC85-B8F1AAAA62DE}"/>
              </a:ext>
            </a:extLst>
          </p:cNvPr>
          <p:cNvSpPr/>
          <p:nvPr/>
        </p:nvSpPr>
        <p:spPr>
          <a:xfrm rot="8112820">
            <a:off x="3912111" y="2575468"/>
            <a:ext cx="551638" cy="127150"/>
          </a:xfrm>
          <a:prstGeom prst="rightArrow">
            <a:avLst>
              <a:gd name="adj1" fmla="val 50000"/>
              <a:gd name="adj2" fmla="val 13342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D3BF508B-9DEE-4788-A78B-DFE9BC342109}"/>
              </a:ext>
            </a:extLst>
          </p:cNvPr>
          <p:cNvSpPr/>
          <p:nvPr/>
        </p:nvSpPr>
        <p:spPr>
          <a:xfrm rot="5400000">
            <a:off x="4310482" y="1630563"/>
            <a:ext cx="139729" cy="1299360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CC8065D2-12C7-43A1-A649-EBCF6A9609AC}"/>
              </a:ext>
            </a:extLst>
          </p:cNvPr>
          <p:cNvSpPr/>
          <p:nvPr/>
        </p:nvSpPr>
        <p:spPr>
          <a:xfrm rot="5400000">
            <a:off x="7839948" y="1631007"/>
            <a:ext cx="139729" cy="1299360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62832213-234D-46BA-B984-9094AC686616}"/>
              </a:ext>
            </a:extLst>
          </p:cNvPr>
          <p:cNvSpPr/>
          <p:nvPr/>
        </p:nvSpPr>
        <p:spPr>
          <a:xfrm rot="2857593">
            <a:off x="7805509" y="2568088"/>
            <a:ext cx="518914" cy="103842"/>
          </a:xfrm>
          <a:prstGeom prst="rightArrow">
            <a:avLst>
              <a:gd name="adj1" fmla="val 50000"/>
              <a:gd name="adj2" fmla="val 13342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C219109-C800-4C42-862A-98E82D8F63A0}"/>
              </a:ext>
            </a:extLst>
          </p:cNvPr>
          <p:cNvSpPr/>
          <p:nvPr/>
        </p:nvSpPr>
        <p:spPr>
          <a:xfrm>
            <a:off x="5760151" y="2329149"/>
            <a:ext cx="769858" cy="1052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3FB64DD-9B61-443A-88E1-3B5595B20CAF}"/>
              </a:ext>
            </a:extLst>
          </p:cNvPr>
          <p:cNvSpPr txBox="1"/>
          <p:nvPr/>
        </p:nvSpPr>
        <p:spPr>
          <a:xfrm>
            <a:off x="5642425" y="23327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Test</a:t>
            </a:r>
            <a:r>
              <a:rPr lang="zh-CN" altLang="en-US" b="1" dirty="0"/>
              <a:t> </a:t>
            </a:r>
            <a:r>
              <a:rPr lang="en-US" altLang="zh-CN" b="1" dirty="0"/>
              <a:t>set </a:t>
            </a:r>
            <a:endParaRPr lang="zh-CN" altLang="en-US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6AE5C5-29A9-4277-AEF0-CC4C795700A4}"/>
              </a:ext>
            </a:extLst>
          </p:cNvPr>
          <p:cNvSpPr/>
          <p:nvPr/>
        </p:nvSpPr>
        <p:spPr>
          <a:xfrm>
            <a:off x="5783441" y="6370983"/>
            <a:ext cx="769858" cy="420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92008BC4-92D4-4C9C-9B2B-3C70F30AFCDF}"/>
              </a:ext>
            </a:extLst>
          </p:cNvPr>
          <p:cNvSpPr/>
          <p:nvPr/>
        </p:nvSpPr>
        <p:spPr>
          <a:xfrm>
            <a:off x="3824536" y="1231870"/>
            <a:ext cx="895442" cy="139730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06F71058-5F5C-4CCC-AE33-5B3A0B55F556}"/>
              </a:ext>
            </a:extLst>
          </p:cNvPr>
          <p:cNvSpPr/>
          <p:nvPr/>
        </p:nvSpPr>
        <p:spPr>
          <a:xfrm>
            <a:off x="7335849" y="1231870"/>
            <a:ext cx="895442" cy="139730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9C10B48-529F-41DF-952D-07DC378E308D}"/>
              </a:ext>
            </a:extLst>
          </p:cNvPr>
          <p:cNvSpPr txBox="1"/>
          <p:nvPr/>
        </p:nvSpPr>
        <p:spPr>
          <a:xfrm>
            <a:off x="3704722" y="435591"/>
            <a:ext cx="11352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similar</a:t>
            </a:r>
          </a:p>
          <a:p>
            <a:pPr algn="ctr"/>
            <a:r>
              <a:rPr lang="en-US" altLang="zh-CN" sz="1400" dirty="0"/>
              <a:t>angle</a:t>
            </a:r>
          </a:p>
          <a:p>
            <a:pPr algn="ctr"/>
            <a:r>
              <a:rPr lang="en-US" altLang="zh-CN" sz="1400" dirty="0"/>
              <a:t>distributions</a:t>
            </a:r>
            <a:endParaRPr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C69556-AF28-4002-91C3-85F1D0F91879}"/>
              </a:ext>
            </a:extLst>
          </p:cNvPr>
          <p:cNvSpPr txBox="1"/>
          <p:nvPr/>
        </p:nvSpPr>
        <p:spPr>
          <a:xfrm>
            <a:off x="7225885" y="437100"/>
            <a:ext cx="1135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different</a:t>
            </a:r>
          </a:p>
          <a:p>
            <a:pPr algn="ctr"/>
            <a:r>
              <a:rPr lang="en-US" altLang="zh-CN" sz="1400" dirty="0"/>
              <a:t>angle</a:t>
            </a:r>
          </a:p>
          <a:p>
            <a:pPr algn="ctr"/>
            <a:r>
              <a:rPr lang="en-US" altLang="zh-CN" sz="1400" dirty="0"/>
              <a:t>distributions</a:t>
            </a:r>
            <a:endParaRPr lang="zh-CN" altLang="en-US" sz="1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2EA996A-64AF-4998-A97D-4875FE6F7D70}"/>
              </a:ext>
            </a:extLst>
          </p:cNvPr>
          <p:cNvSpPr txBox="1"/>
          <p:nvPr/>
        </p:nvSpPr>
        <p:spPr>
          <a:xfrm>
            <a:off x="1483964" y="43559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a)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E044695-917A-4647-8B60-74F9E4533093}"/>
              </a:ext>
            </a:extLst>
          </p:cNvPr>
          <p:cNvSpPr txBox="1"/>
          <p:nvPr/>
        </p:nvSpPr>
        <p:spPr>
          <a:xfrm>
            <a:off x="5016001" y="4231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b)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C02B52E-E37C-485F-AF25-CDEE465872C7}"/>
              </a:ext>
            </a:extLst>
          </p:cNvPr>
          <p:cNvSpPr txBox="1"/>
          <p:nvPr/>
        </p:nvSpPr>
        <p:spPr>
          <a:xfrm>
            <a:off x="8597285" y="42319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c)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5860FB4-36FD-4DEE-9499-8ED440687503}"/>
              </a:ext>
            </a:extLst>
          </p:cNvPr>
          <p:cNvSpPr txBox="1"/>
          <p:nvPr/>
        </p:nvSpPr>
        <p:spPr>
          <a:xfrm>
            <a:off x="1266631" y="33817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d)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F785622-6AD5-4F57-A46B-EE1B41179C4F}"/>
              </a:ext>
            </a:extLst>
          </p:cNvPr>
          <p:cNvSpPr txBox="1"/>
          <p:nvPr/>
        </p:nvSpPr>
        <p:spPr>
          <a:xfrm>
            <a:off x="7326873" y="338174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e)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E781F9A-91C0-46B0-AD53-70919C87D5A5}"/>
              </a:ext>
            </a:extLst>
          </p:cNvPr>
          <p:cNvSpPr txBox="1"/>
          <p:nvPr/>
        </p:nvSpPr>
        <p:spPr>
          <a:xfrm>
            <a:off x="4874815" y="4004216"/>
            <a:ext cx="2308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4472C4"/>
                </a:solidFill>
              </a:rPr>
              <a:t>APCT is </a:t>
            </a:r>
          </a:p>
          <a:p>
            <a:pPr algn="ctr"/>
            <a:r>
              <a:rPr lang="en-US" altLang="zh-CN" sz="1600" b="1" dirty="0">
                <a:solidFill>
                  <a:srgbClr val="4472C4"/>
                </a:solidFill>
              </a:rPr>
              <a:t>angle distribution free </a:t>
            </a:r>
            <a:endParaRPr lang="zh-CN" altLang="en-US" sz="1600" b="1" dirty="0">
              <a:solidFill>
                <a:srgbClr val="4472C4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CC7BF46-5A63-42DB-97B0-CA57BCD81D47}"/>
              </a:ext>
            </a:extLst>
          </p:cNvPr>
          <p:cNvSpPr txBox="1"/>
          <p:nvPr/>
        </p:nvSpPr>
        <p:spPr>
          <a:xfrm>
            <a:off x="4931600" y="5211468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ED7D31"/>
                </a:solidFill>
              </a:rPr>
              <a:t>angle distribution </a:t>
            </a:r>
          </a:p>
          <a:p>
            <a:pPr algn="ctr"/>
            <a:r>
              <a:rPr lang="en-US" altLang="zh-CN" sz="1600" b="1" dirty="0">
                <a:solidFill>
                  <a:srgbClr val="ED7D31"/>
                </a:solidFill>
              </a:rPr>
              <a:t>dependent </a:t>
            </a:r>
            <a:endParaRPr lang="zh-CN" altLang="en-US" sz="1600" b="1" dirty="0">
              <a:solidFill>
                <a:srgbClr val="ED7D3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342A090-113F-4858-A791-DBEE873684B6}"/>
              </a:ext>
            </a:extLst>
          </p:cNvPr>
          <p:cNvCxnSpPr/>
          <p:nvPr/>
        </p:nvCxnSpPr>
        <p:spPr>
          <a:xfrm flipV="1">
            <a:off x="7198199" y="3633942"/>
            <a:ext cx="0" cy="2515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C8414CF-9494-4007-BDCE-6417439CD77E}"/>
              </a:ext>
            </a:extLst>
          </p:cNvPr>
          <p:cNvCxnSpPr/>
          <p:nvPr/>
        </p:nvCxnSpPr>
        <p:spPr>
          <a:xfrm>
            <a:off x="4187930" y="4224130"/>
            <a:ext cx="686885" cy="18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AEFF85A-BB9E-49D8-BEC8-50026AF9740B}"/>
              </a:ext>
            </a:extLst>
          </p:cNvPr>
          <p:cNvCxnSpPr>
            <a:cxnSpLocks/>
          </p:cNvCxnSpPr>
          <p:nvPr/>
        </p:nvCxnSpPr>
        <p:spPr>
          <a:xfrm flipH="1" flipV="1">
            <a:off x="7069526" y="4373546"/>
            <a:ext cx="2134109" cy="68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31BFCFA-AD55-4D0D-AC14-C5F58597E89E}"/>
              </a:ext>
            </a:extLst>
          </p:cNvPr>
          <p:cNvCxnSpPr>
            <a:cxnSpLocks/>
          </p:cNvCxnSpPr>
          <p:nvPr/>
        </p:nvCxnSpPr>
        <p:spPr>
          <a:xfrm>
            <a:off x="4002578" y="5211468"/>
            <a:ext cx="868111" cy="192798"/>
          </a:xfrm>
          <a:prstGeom prst="straightConnector1">
            <a:avLst/>
          </a:prstGeom>
          <a:ln>
            <a:solidFill>
              <a:srgbClr val="F19A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7B677EA-A0BF-4494-917C-FEEF6A2455E6}"/>
              </a:ext>
            </a:extLst>
          </p:cNvPr>
          <p:cNvCxnSpPr>
            <a:cxnSpLocks/>
          </p:cNvCxnSpPr>
          <p:nvPr/>
        </p:nvCxnSpPr>
        <p:spPr>
          <a:xfrm flipH="1" flipV="1">
            <a:off x="6796216" y="5503855"/>
            <a:ext cx="714361" cy="116770"/>
          </a:xfrm>
          <a:prstGeom prst="straightConnector1">
            <a:avLst/>
          </a:prstGeom>
          <a:ln>
            <a:solidFill>
              <a:srgbClr val="F19A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箭头: 上下 46">
            <a:extLst>
              <a:ext uri="{FF2B5EF4-FFF2-40B4-BE49-F238E27FC236}">
                <a16:creationId xmlns:a16="http://schemas.microsoft.com/office/drawing/2014/main" id="{3B7406AC-B673-490D-AC9C-9AA2BFEE996D}"/>
              </a:ext>
            </a:extLst>
          </p:cNvPr>
          <p:cNvSpPr/>
          <p:nvPr/>
        </p:nvSpPr>
        <p:spPr>
          <a:xfrm>
            <a:off x="2534327" y="4257197"/>
            <a:ext cx="159026" cy="634329"/>
          </a:xfrm>
          <a:prstGeom prst="upDownArrow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2692C79-34B7-4CFF-B622-C45068EFE6F9}"/>
              </a:ext>
            </a:extLst>
          </p:cNvPr>
          <p:cNvSpPr txBox="1"/>
          <p:nvPr/>
        </p:nvSpPr>
        <p:spPr>
          <a:xfrm>
            <a:off x="2825236" y="4179834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different angle </a:t>
            </a:r>
          </a:p>
          <a:p>
            <a:pPr algn="ctr"/>
            <a:r>
              <a:rPr lang="en-US" altLang="zh-CN" sz="1400" dirty="0"/>
              <a:t>distribution</a:t>
            </a:r>
          </a:p>
          <a:p>
            <a:pPr algn="ctr"/>
            <a:r>
              <a:rPr lang="en-US" altLang="zh-CN" sz="1400" dirty="0"/>
              <a:t>after rotation</a:t>
            </a:r>
            <a:endParaRPr lang="zh-CN" altLang="en-US" sz="14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B02FC42-459C-4DC8-B03B-EEE5A157BE61}"/>
              </a:ext>
            </a:extLst>
          </p:cNvPr>
          <p:cNvCxnSpPr>
            <a:cxnSpLocks/>
          </p:cNvCxnSpPr>
          <p:nvPr/>
        </p:nvCxnSpPr>
        <p:spPr>
          <a:xfrm flipV="1">
            <a:off x="2708092" y="4549166"/>
            <a:ext cx="280273" cy="9199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36BF939-FDC1-41F8-BBA4-8CB507814EDE}"/>
              </a:ext>
            </a:extLst>
          </p:cNvPr>
          <p:cNvSpPr txBox="1"/>
          <p:nvPr/>
        </p:nvSpPr>
        <p:spPr>
          <a:xfrm>
            <a:off x="1803916" y="3307123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similar angle </a:t>
            </a:r>
          </a:p>
          <a:p>
            <a:pPr algn="ctr"/>
            <a:r>
              <a:rPr lang="en-US" altLang="zh-CN" sz="1400" dirty="0"/>
              <a:t>distribution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80CF22B-3AED-4888-9A81-8655452E301A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1733573" y="3568733"/>
            <a:ext cx="70343" cy="10772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DA97AC4-8292-4154-BD82-6A9D87627586}"/>
              </a:ext>
            </a:extLst>
          </p:cNvPr>
          <p:cNvSpPr/>
          <p:nvPr/>
        </p:nvSpPr>
        <p:spPr>
          <a:xfrm>
            <a:off x="2848228" y="4257197"/>
            <a:ext cx="1211029" cy="634329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66D85F0-EB27-4E41-99DD-2D98D637AFAF}"/>
              </a:ext>
            </a:extLst>
          </p:cNvPr>
          <p:cNvSpPr/>
          <p:nvPr/>
        </p:nvSpPr>
        <p:spPr>
          <a:xfrm>
            <a:off x="1858772" y="3377306"/>
            <a:ext cx="1050521" cy="404777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星形: 五角 58">
            <a:extLst>
              <a:ext uri="{FF2B5EF4-FFF2-40B4-BE49-F238E27FC236}">
                <a16:creationId xmlns:a16="http://schemas.microsoft.com/office/drawing/2014/main" id="{36A4B13C-8BC4-40ED-B998-1E3D89CAD55A}"/>
              </a:ext>
            </a:extLst>
          </p:cNvPr>
          <p:cNvSpPr/>
          <p:nvPr/>
        </p:nvSpPr>
        <p:spPr>
          <a:xfrm>
            <a:off x="5343199" y="3983441"/>
            <a:ext cx="269935" cy="273756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B8B37C70-45F8-4D99-80C8-1800E8A16B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318702"/>
              </p:ext>
            </p:extLst>
          </p:nvPr>
        </p:nvGraphicFramePr>
        <p:xfrm>
          <a:off x="869696" y="3292291"/>
          <a:ext cx="4478879" cy="3202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44E400B0-D7EC-44A1-B1D2-D1D1799EE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606" y="134590"/>
            <a:ext cx="2926080" cy="21945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C1635C-1DB4-47D4-9C52-039DB93E4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0" y="134590"/>
            <a:ext cx="2926080" cy="219456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930A855-CDA7-4011-9BC9-F47CC5827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9" y="134590"/>
            <a:ext cx="2926079" cy="219456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1F3121E-E0B5-463F-B96A-F703285E96CE}"/>
              </a:ext>
            </a:extLst>
          </p:cNvPr>
          <p:cNvSpPr txBox="1"/>
          <p:nvPr/>
        </p:nvSpPr>
        <p:spPr>
          <a:xfrm>
            <a:off x="1734670" y="232915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Training</a:t>
            </a:r>
            <a:r>
              <a:rPr lang="zh-CN" altLang="en-US" b="1" dirty="0"/>
              <a:t> </a:t>
            </a:r>
            <a:r>
              <a:rPr lang="en-US" altLang="zh-CN" b="1" dirty="0"/>
              <a:t>set 1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71D0AC-C5FD-4E4D-9D23-9E3988EC3F02}"/>
              </a:ext>
            </a:extLst>
          </p:cNvPr>
          <p:cNvSpPr txBox="1"/>
          <p:nvPr/>
        </p:nvSpPr>
        <p:spPr>
          <a:xfrm>
            <a:off x="8847596" y="232915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Training</a:t>
            </a:r>
            <a:r>
              <a:rPr lang="zh-CN" altLang="en-US" b="1" dirty="0"/>
              <a:t> </a:t>
            </a:r>
            <a:r>
              <a:rPr lang="en-US" altLang="zh-CN" b="1" dirty="0"/>
              <a:t>set 2</a:t>
            </a:r>
            <a:endParaRPr lang="zh-CN" altLang="en-US" b="1" dirty="0"/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8D888281-06BB-422D-AFBB-F8E494EC5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41416"/>
              </p:ext>
            </p:extLst>
          </p:nvPr>
        </p:nvGraphicFramePr>
        <p:xfrm>
          <a:off x="6837310" y="3085673"/>
          <a:ext cx="4478879" cy="361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74B653C1-94D1-4B33-A45F-2493275E4DA4}"/>
              </a:ext>
            </a:extLst>
          </p:cNvPr>
          <p:cNvSpPr/>
          <p:nvPr/>
        </p:nvSpPr>
        <p:spPr>
          <a:xfrm>
            <a:off x="1651673" y="2767030"/>
            <a:ext cx="3329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The overall accuracies of the test set. </a:t>
            </a:r>
          </a:p>
          <a:p>
            <a:pPr algn="ctr"/>
            <a:r>
              <a:rPr lang="en-US" altLang="zh-CN" sz="1400" dirty="0"/>
              <a:t>Model trained on the training set 1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D629DC-BDFF-4B24-BF09-26AB36C62A43}"/>
              </a:ext>
            </a:extLst>
          </p:cNvPr>
          <p:cNvSpPr/>
          <p:nvPr/>
        </p:nvSpPr>
        <p:spPr>
          <a:xfrm>
            <a:off x="7059290" y="2767030"/>
            <a:ext cx="3329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The overall accuracies of the test set. </a:t>
            </a:r>
          </a:p>
          <a:p>
            <a:pPr algn="ctr"/>
            <a:r>
              <a:rPr lang="en-US" altLang="zh-CN" sz="1400" dirty="0"/>
              <a:t>Model trained on the training set 2</a:t>
            </a:r>
            <a:endParaRPr lang="zh-CN" altLang="en-US" sz="1400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1283BE89-C783-4004-AC85-B8F1AAAA62DE}"/>
              </a:ext>
            </a:extLst>
          </p:cNvPr>
          <p:cNvSpPr/>
          <p:nvPr/>
        </p:nvSpPr>
        <p:spPr>
          <a:xfrm rot="8112820">
            <a:off x="3912111" y="2575468"/>
            <a:ext cx="551638" cy="127150"/>
          </a:xfrm>
          <a:prstGeom prst="rightArrow">
            <a:avLst>
              <a:gd name="adj1" fmla="val 50000"/>
              <a:gd name="adj2" fmla="val 13342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D3BF508B-9DEE-4788-A78B-DFE9BC342109}"/>
              </a:ext>
            </a:extLst>
          </p:cNvPr>
          <p:cNvSpPr/>
          <p:nvPr/>
        </p:nvSpPr>
        <p:spPr>
          <a:xfrm rot="5400000">
            <a:off x="4310482" y="1630563"/>
            <a:ext cx="139729" cy="1299360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CC8065D2-12C7-43A1-A649-EBCF6A9609AC}"/>
              </a:ext>
            </a:extLst>
          </p:cNvPr>
          <p:cNvSpPr/>
          <p:nvPr/>
        </p:nvSpPr>
        <p:spPr>
          <a:xfrm rot="5400000">
            <a:off x="7839948" y="1631007"/>
            <a:ext cx="139729" cy="1299360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62832213-234D-46BA-B984-9094AC686616}"/>
              </a:ext>
            </a:extLst>
          </p:cNvPr>
          <p:cNvSpPr/>
          <p:nvPr/>
        </p:nvSpPr>
        <p:spPr>
          <a:xfrm rot="2857593">
            <a:off x="7815448" y="2597905"/>
            <a:ext cx="518914" cy="103842"/>
          </a:xfrm>
          <a:prstGeom prst="rightArrow">
            <a:avLst>
              <a:gd name="adj1" fmla="val 50000"/>
              <a:gd name="adj2" fmla="val 13342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C219109-C800-4C42-862A-98E82D8F63A0}"/>
              </a:ext>
            </a:extLst>
          </p:cNvPr>
          <p:cNvSpPr/>
          <p:nvPr/>
        </p:nvSpPr>
        <p:spPr>
          <a:xfrm>
            <a:off x="5760151" y="2329149"/>
            <a:ext cx="769858" cy="1052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3FB64DD-9B61-443A-88E1-3B5595B20CAF}"/>
              </a:ext>
            </a:extLst>
          </p:cNvPr>
          <p:cNvSpPr txBox="1"/>
          <p:nvPr/>
        </p:nvSpPr>
        <p:spPr>
          <a:xfrm>
            <a:off x="5642425" y="23327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Test</a:t>
            </a:r>
            <a:r>
              <a:rPr lang="zh-CN" altLang="en-US" b="1" dirty="0"/>
              <a:t> </a:t>
            </a:r>
            <a:r>
              <a:rPr lang="en-US" altLang="zh-CN" b="1" dirty="0"/>
              <a:t>set </a:t>
            </a:r>
            <a:endParaRPr lang="zh-CN" altLang="en-US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6AE5C5-29A9-4277-AEF0-CC4C795700A4}"/>
              </a:ext>
            </a:extLst>
          </p:cNvPr>
          <p:cNvSpPr/>
          <p:nvPr/>
        </p:nvSpPr>
        <p:spPr>
          <a:xfrm>
            <a:off x="5982221" y="6281532"/>
            <a:ext cx="769858" cy="420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92008BC4-92D4-4C9C-9B2B-3C70F30AFCDF}"/>
              </a:ext>
            </a:extLst>
          </p:cNvPr>
          <p:cNvSpPr/>
          <p:nvPr/>
        </p:nvSpPr>
        <p:spPr>
          <a:xfrm>
            <a:off x="3824536" y="1231870"/>
            <a:ext cx="895442" cy="139730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06F71058-5F5C-4CCC-AE33-5B3A0B55F556}"/>
              </a:ext>
            </a:extLst>
          </p:cNvPr>
          <p:cNvSpPr/>
          <p:nvPr/>
        </p:nvSpPr>
        <p:spPr>
          <a:xfrm>
            <a:off x="7335849" y="1231870"/>
            <a:ext cx="895442" cy="139730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9C10B48-529F-41DF-952D-07DC378E308D}"/>
              </a:ext>
            </a:extLst>
          </p:cNvPr>
          <p:cNvSpPr txBox="1"/>
          <p:nvPr/>
        </p:nvSpPr>
        <p:spPr>
          <a:xfrm>
            <a:off x="3704722" y="435591"/>
            <a:ext cx="11352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similar</a:t>
            </a:r>
          </a:p>
          <a:p>
            <a:pPr algn="ctr"/>
            <a:r>
              <a:rPr lang="en-US" altLang="zh-CN" sz="1400" dirty="0"/>
              <a:t>angle</a:t>
            </a:r>
          </a:p>
          <a:p>
            <a:pPr algn="ctr"/>
            <a:r>
              <a:rPr lang="en-US" altLang="zh-CN" sz="1400" dirty="0"/>
              <a:t>distributions</a:t>
            </a:r>
            <a:endParaRPr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C69556-AF28-4002-91C3-85F1D0F91879}"/>
              </a:ext>
            </a:extLst>
          </p:cNvPr>
          <p:cNvSpPr txBox="1"/>
          <p:nvPr/>
        </p:nvSpPr>
        <p:spPr>
          <a:xfrm>
            <a:off x="7225885" y="437100"/>
            <a:ext cx="1135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different</a:t>
            </a:r>
          </a:p>
          <a:p>
            <a:pPr algn="ctr"/>
            <a:r>
              <a:rPr lang="en-US" altLang="zh-CN" sz="1400" dirty="0"/>
              <a:t>angle</a:t>
            </a:r>
          </a:p>
          <a:p>
            <a:pPr algn="ctr"/>
            <a:r>
              <a:rPr lang="en-US" altLang="zh-CN" sz="1400" dirty="0"/>
              <a:t>distributions</a:t>
            </a:r>
            <a:endParaRPr lang="zh-CN" altLang="en-US" sz="1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2EA996A-64AF-4998-A97D-4875FE6F7D70}"/>
              </a:ext>
            </a:extLst>
          </p:cNvPr>
          <p:cNvSpPr txBox="1"/>
          <p:nvPr/>
        </p:nvSpPr>
        <p:spPr>
          <a:xfrm>
            <a:off x="1483964" y="43559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a)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E044695-917A-4647-8B60-74F9E4533093}"/>
              </a:ext>
            </a:extLst>
          </p:cNvPr>
          <p:cNvSpPr txBox="1"/>
          <p:nvPr/>
        </p:nvSpPr>
        <p:spPr>
          <a:xfrm>
            <a:off x="5016001" y="4231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b)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C02B52E-E37C-485F-AF25-CDEE465872C7}"/>
              </a:ext>
            </a:extLst>
          </p:cNvPr>
          <p:cNvSpPr txBox="1"/>
          <p:nvPr/>
        </p:nvSpPr>
        <p:spPr>
          <a:xfrm>
            <a:off x="8597285" y="42319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c)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5860FB4-36FD-4DEE-9499-8ED440687503}"/>
              </a:ext>
            </a:extLst>
          </p:cNvPr>
          <p:cNvSpPr txBox="1"/>
          <p:nvPr/>
        </p:nvSpPr>
        <p:spPr>
          <a:xfrm>
            <a:off x="1465411" y="329228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d)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F785622-6AD5-4F57-A46B-EE1B41179C4F}"/>
              </a:ext>
            </a:extLst>
          </p:cNvPr>
          <p:cNvSpPr txBox="1"/>
          <p:nvPr/>
        </p:nvSpPr>
        <p:spPr>
          <a:xfrm>
            <a:off x="7525653" y="329228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e)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E781F9A-91C0-46B0-AD53-70919C87D5A5}"/>
              </a:ext>
            </a:extLst>
          </p:cNvPr>
          <p:cNvSpPr txBox="1"/>
          <p:nvPr/>
        </p:nvSpPr>
        <p:spPr>
          <a:xfrm>
            <a:off x="5078395" y="3940208"/>
            <a:ext cx="2308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4472C4"/>
                </a:solidFill>
              </a:rPr>
              <a:t>APCT is </a:t>
            </a:r>
          </a:p>
          <a:p>
            <a:pPr algn="ctr"/>
            <a:r>
              <a:rPr lang="en-US" altLang="zh-CN" sz="1600" b="1" dirty="0">
                <a:solidFill>
                  <a:srgbClr val="4472C4"/>
                </a:solidFill>
              </a:rPr>
              <a:t>angle distribution free </a:t>
            </a:r>
            <a:endParaRPr lang="zh-CN" altLang="en-US" sz="1600" b="1" dirty="0">
              <a:solidFill>
                <a:srgbClr val="4472C4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342A090-113F-4858-A791-DBEE873684B6}"/>
              </a:ext>
            </a:extLst>
          </p:cNvPr>
          <p:cNvCxnSpPr/>
          <p:nvPr/>
        </p:nvCxnSpPr>
        <p:spPr>
          <a:xfrm flipV="1">
            <a:off x="7387040" y="3544491"/>
            <a:ext cx="0" cy="2515168"/>
          </a:xfrm>
          <a:prstGeom prst="straightConnector1">
            <a:avLst/>
          </a:prstGeom>
          <a:ln w="25400">
            <a:solidFill>
              <a:schemeClr val="tx1">
                <a:alpha val="1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C8414CF-9494-4007-BDCE-6417439CD77E}"/>
              </a:ext>
            </a:extLst>
          </p:cNvPr>
          <p:cNvCxnSpPr/>
          <p:nvPr/>
        </p:nvCxnSpPr>
        <p:spPr>
          <a:xfrm>
            <a:off x="4386710" y="4134679"/>
            <a:ext cx="686885" cy="18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AEFF85A-BB9E-49D8-BEC8-50026AF9740B}"/>
              </a:ext>
            </a:extLst>
          </p:cNvPr>
          <p:cNvCxnSpPr>
            <a:cxnSpLocks/>
          </p:cNvCxnSpPr>
          <p:nvPr/>
        </p:nvCxnSpPr>
        <p:spPr>
          <a:xfrm flipH="1" flipV="1">
            <a:off x="7268306" y="4284095"/>
            <a:ext cx="2134109" cy="68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星形: 五角 58">
            <a:extLst>
              <a:ext uri="{FF2B5EF4-FFF2-40B4-BE49-F238E27FC236}">
                <a16:creationId xmlns:a16="http://schemas.microsoft.com/office/drawing/2014/main" id="{36A4B13C-8BC4-40ED-B998-1E3D89CAD55A}"/>
              </a:ext>
            </a:extLst>
          </p:cNvPr>
          <p:cNvSpPr/>
          <p:nvPr/>
        </p:nvSpPr>
        <p:spPr>
          <a:xfrm>
            <a:off x="5477248" y="3955345"/>
            <a:ext cx="269935" cy="273756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3C8461-53E7-4837-AB4D-0CE6EAEC39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0351" y="3115029"/>
            <a:ext cx="1562100" cy="638175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75341F7D-D35A-43A0-9A96-7BFA7B5E8920}"/>
              </a:ext>
            </a:extLst>
          </p:cNvPr>
          <p:cNvSpPr txBox="1"/>
          <p:nvPr/>
        </p:nvSpPr>
        <p:spPr>
          <a:xfrm>
            <a:off x="5203110" y="4695387"/>
            <a:ext cx="1975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ED7D31"/>
                </a:solidFill>
              </a:rPr>
              <a:t>The accuracy drops</a:t>
            </a:r>
          </a:p>
          <a:p>
            <a:pPr algn="ctr"/>
            <a:r>
              <a:rPr lang="en-US" altLang="zh-CN" sz="1600" b="1" dirty="0">
                <a:solidFill>
                  <a:srgbClr val="ED7D31"/>
                </a:solidFill>
              </a:rPr>
              <a:t>due to different </a:t>
            </a:r>
          </a:p>
          <a:p>
            <a:pPr algn="ctr"/>
            <a:r>
              <a:rPr lang="en-US" altLang="zh-CN" sz="1600" b="1" dirty="0">
                <a:solidFill>
                  <a:srgbClr val="ED7D31"/>
                </a:solidFill>
              </a:rPr>
              <a:t>angle distributions</a:t>
            </a:r>
            <a:endParaRPr lang="zh-CN" altLang="en-US" sz="1600" b="1" dirty="0">
              <a:solidFill>
                <a:srgbClr val="ED7D31"/>
              </a:solidFill>
            </a:endParaRPr>
          </a:p>
        </p:txBody>
      </p:sp>
      <p:sp>
        <p:nvSpPr>
          <p:cNvPr id="52" name="星形: 五角 51">
            <a:extLst>
              <a:ext uri="{FF2B5EF4-FFF2-40B4-BE49-F238E27FC236}">
                <a16:creationId xmlns:a16="http://schemas.microsoft.com/office/drawing/2014/main" id="{B2BC731D-144A-40CF-ADDF-60A8A878C188}"/>
              </a:ext>
            </a:extLst>
          </p:cNvPr>
          <p:cNvSpPr/>
          <p:nvPr/>
        </p:nvSpPr>
        <p:spPr>
          <a:xfrm>
            <a:off x="5077315" y="5012908"/>
            <a:ext cx="269935" cy="273756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653821E-C451-4D78-9174-022D11CD17CC}"/>
              </a:ext>
            </a:extLst>
          </p:cNvPr>
          <p:cNvCxnSpPr>
            <a:cxnSpLocks/>
          </p:cNvCxnSpPr>
          <p:nvPr/>
        </p:nvCxnSpPr>
        <p:spPr>
          <a:xfrm flipH="1" flipV="1">
            <a:off x="7116552" y="5397805"/>
            <a:ext cx="667018" cy="9502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AD70AF8-3F3C-49F9-A24F-807597141624}"/>
              </a:ext>
            </a:extLst>
          </p:cNvPr>
          <p:cNvCxnSpPr>
            <a:cxnSpLocks/>
          </p:cNvCxnSpPr>
          <p:nvPr/>
        </p:nvCxnSpPr>
        <p:spPr>
          <a:xfrm flipV="1">
            <a:off x="4719978" y="4950484"/>
            <a:ext cx="557966" cy="103861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283EFAE-5895-4F14-81E5-0E0CAE31F6EB}"/>
              </a:ext>
            </a:extLst>
          </p:cNvPr>
          <p:cNvSpPr txBox="1"/>
          <p:nvPr/>
        </p:nvSpPr>
        <p:spPr>
          <a:xfrm>
            <a:off x="1620337" y="5376473"/>
            <a:ext cx="3828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</a:rPr>
              <a:t>The</a:t>
            </a:r>
            <a:r>
              <a:rPr lang="zh-CN" altLang="en-US" sz="1600" b="1" dirty="0">
                <a:solidFill>
                  <a:srgbClr val="C00000"/>
                </a:solidFill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</a:rPr>
              <a:t>high accuracy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</a:rPr>
              <a:t>is due to the ‘similar angle distribution’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62" name="星形: 五角 61">
            <a:extLst>
              <a:ext uri="{FF2B5EF4-FFF2-40B4-BE49-F238E27FC236}">
                <a16:creationId xmlns:a16="http://schemas.microsoft.com/office/drawing/2014/main" id="{BA26B9C9-E46B-46F6-B7C8-BBB99035FD27}"/>
              </a:ext>
            </a:extLst>
          </p:cNvPr>
          <p:cNvSpPr/>
          <p:nvPr/>
        </p:nvSpPr>
        <p:spPr>
          <a:xfrm>
            <a:off x="2382081" y="5402299"/>
            <a:ext cx="269935" cy="273756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1259344-CC3D-4827-8EA5-26EC533C46A0}"/>
              </a:ext>
            </a:extLst>
          </p:cNvPr>
          <p:cNvCxnSpPr>
            <a:cxnSpLocks/>
          </p:cNvCxnSpPr>
          <p:nvPr/>
        </p:nvCxnSpPr>
        <p:spPr>
          <a:xfrm>
            <a:off x="2047461" y="3898691"/>
            <a:ext cx="742124" cy="15319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3E1C2DBE-B024-4D45-8195-661491E5F8A8}"/>
              </a:ext>
            </a:extLst>
          </p:cNvPr>
          <p:cNvSpPr/>
          <p:nvPr/>
        </p:nvSpPr>
        <p:spPr>
          <a:xfrm>
            <a:off x="8417998" y="4133826"/>
            <a:ext cx="3329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7030A0"/>
                </a:solidFill>
              </a:rPr>
              <a:t>The accuracies are smaller</a:t>
            </a:r>
          </a:p>
          <a:p>
            <a:pPr algn="ctr"/>
            <a:r>
              <a:rPr lang="en-US" altLang="zh-CN" sz="1400" b="1" dirty="0">
                <a:solidFill>
                  <a:srgbClr val="7030A0"/>
                </a:solidFill>
              </a:rPr>
              <a:t>due to the smaller size of training set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65" name="星形: 五角 64">
            <a:extLst>
              <a:ext uri="{FF2B5EF4-FFF2-40B4-BE49-F238E27FC236}">
                <a16:creationId xmlns:a16="http://schemas.microsoft.com/office/drawing/2014/main" id="{BDD37B9A-EDE8-4696-8814-855A6FD319A7}"/>
              </a:ext>
            </a:extLst>
          </p:cNvPr>
          <p:cNvSpPr/>
          <p:nvPr/>
        </p:nvSpPr>
        <p:spPr>
          <a:xfrm>
            <a:off x="8775721" y="4179303"/>
            <a:ext cx="223886" cy="216723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23741CD-66F1-42B8-9B49-485D06565DF1}"/>
              </a:ext>
            </a:extLst>
          </p:cNvPr>
          <p:cNvCxnSpPr>
            <a:cxnSpLocks/>
          </p:cNvCxnSpPr>
          <p:nvPr/>
        </p:nvCxnSpPr>
        <p:spPr>
          <a:xfrm flipH="1" flipV="1">
            <a:off x="9841903" y="4628355"/>
            <a:ext cx="302636" cy="3740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17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B8B37C70-45F8-4D99-80C8-1800E8A16B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660075"/>
              </p:ext>
            </p:extLst>
          </p:nvPr>
        </p:nvGraphicFramePr>
        <p:xfrm>
          <a:off x="402557" y="419881"/>
          <a:ext cx="5387412" cy="3202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箭头: 上下 43">
            <a:extLst>
              <a:ext uri="{FF2B5EF4-FFF2-40B4-BE49-F238E27FC236}">
                <a16:creationId xmlns:a16="http://schemas.microsoft.com/office/drawing/2014/main" id="{1E98DBBF-1D61-420B-856E-6CC27EE685CA}"/>
              </a:ext>
            </a:extLst>
          </p:cNvPr>
          <p:cNvSpPr/>
          <p:nvPr/>
        </p:nvSpPr>
        <p:spPr>
          <a:xfrm>
            <a:off x="2663688" y="1296852"/>
            <a:ext cx="159026" cy="634329"/>
          </a:xfrm>
          <a:prstGeom prst="upDownArrow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43F1E22-8194-4991-92FA-A63142C48E4D}"/>
              </a:ext>
            </a:extLst>
          </p:cNvPr>
          <p:cNvCxnSpPr>
            <a:cxnSpLocks/>
          </p:cNvCxnSpPr>
          <p:nvPr/>
        </p:nvCxnSpPr>
        <p:spPr>
          <a:xfrm>
            <a:off x="6202018" y="665922"/>
            <a:ext cx="0" cy="3163237"/>
          </a:xfrm>
          <a:prstGeom prst="line">
            <a:avLst/>
          </a:prstGeom>
          <a:ln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8D888281-06BB-422D-AFBB-F8E494EC5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171103"/>
              </p:ext>
            </p:extLst>
          </p:nvPr>
        </p:nvGraphicFramePr>
        <p:xfrm>
          <a:off x="6390056" y="213263"/>
          <a:ext cx="5208910" cy="361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74B653C1-94D1-4B33-A45F-2493275E4DA4}"/>
              </a:ext>
            </a:extLst>
          </p:cNvPr>
          <p:cNvSpPr/>
          <p:nvPr/>
        </p:nvSpPr>
        <p:spPr>
          <a:xfrm>
            <a:off x="1426243" y="2476191"/>
            <a:ext cx="3329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The overall accuracies of the test set. </a:t>
            </a:r>
          </a:p>
          <a:p>
            <a:pPr algn="ctr"/>
            <a:r>
              <a:rPr lang="en-US" altLang="zh-CN" sz="1400" dirty="0"/>
              <a:t>The training set 1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D629DC-BDFF-4B24-BF09-26AB36C62A43}"/>
              </a:ext>
            </a:extLst>
          </p:cNvPr>
          <p:cNvSpPr/>
          <p:nvPr/>
        </p:nvSpPr>
        <p:spPr>
          <a:xfrm>
            <a:off x="7263827" y="1211445"/>
            <a:ext cx="3329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The overall accuracies of the test set. </a:t>
            </a:r>
          </a:p>
          <a:p>
            <a:pPr algn="ctr"/>
            <a:r>
              <a:rPr lang="en-US" altLang="zh-CN" sz="1400" dirty="0"/>
              <a:t>The training set 2</a:t>
            </a:r>
            <a:endParaRPr lang="zh-CN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6AE5C5-29A9-4277-AEF0-CC4C795700A4}"/>
              </a:ext>
            </a:extLst>
          </p:cNvPr>
          <p:cNvSpPr/>
          <p:nvPr/>
        </p:nvSpPr>
        <p:spPr>
          <a:xfrm>
            <a:off x="5813259" y="3409122"/>
            <a:ext cx="769858" cy="420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5860FB4-36FD-4DEE-9499-8ED440687503}"/>
              </a:ext>
            </a:extLst>
          </p:cNvPr>
          <p:cNvSpPr txBox="1"/>
          <p:nvPr/>
        </p:nvSpPr>
        <p:spPr>
          <a:xfrm>
            <a:off x="1108058" y="37994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d)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F785622-6AD5-4F57-A46B-EE1B41179C4F}"/>
              </a:ext>
            </a:extLst>
          </p:cNvPr>
          <p:cNvSpPr txBox="1"/>
          <p:nvPr/>
        </p:nvSpPr>
        <p:spPr>
          <a:xfrm>
            <a:off x="7081223" y="41912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e)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61680C4-ECD8-49DD-ACBB-F58846A302AA}"/>
              </a:ext>
            </a:extLst>
          </p:cNvPr>
          <p:cNvSpPr txBox="1"/>
          <p:nvPr/>
        </p:nvSpPr>
        <p:spPr>
          <a:xfrm>
            <a:off x="3146091" y="1334908"/>
            <a:ext cx="2585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different angle distribution</a:t>
            </a:r>
          </a:p>
          <a:p>
            <a:pPr algn="ctr"/>
            <a:r>
              <a:rPr lang="en-US" altLang="zh-CN" sz="1600" dirty="0"/>
              <a:t>after rotation</a:t>
            </a:r>
            <a:endParaRPr lang="zh-CN" altLang="en-US" sz="16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70231CC-F1DA-4A45-B14F-904CB02BFABF}"/>
              </a:ext>
            </a:extLst>
          </p:cNvPr>
          <p:cNvCxnSpPr>
            <a:cxnSpLocks/>
            <a:stCxn id="44" idx="6"/>
          </p:cNvCxnSpPr>
          <p:nvPr/>
        </p:nvCxnSpPr>
        <p:spPr>
          <a:xfrm flipV="1">
            <a:off x="2782958" y="1561849"/>
            <a:ext cx="386423" cy="5216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箭头: 上下 50">
            <a:extLst>
              <a:ext uri="{FF2B5EF4-FFF2-40B4-BE49-F238E27FC236}">
                <a16:creationId xmlns:a16="http://schemas.microsoft.com/office/drawing/2014/main" id="{5872434C-FB43-4340-84B2-8ACA6269AB60}"/>
              </a:ext>
            </a:extLst>
          </p:cNvPr>
          <p:cNvSpPr/>
          <p:nvPr/>
        </p:nvSpPr>
        <p:spPr>
          <a:xfrm>
            <a:off x="8065785" y="2321139"/>
            <a:ext cx="147639" cy="310104"/>
          </a:xfrm>
          <a:prstGeom prst="upDownArrow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5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A4123E-3FF6-4606-AF4E-35569107C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81"/>
            <a:ext cx="12192000" cy="6785037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A9909693-A35F-4681-BA30-C65A4A81A515}"/>
              </a:ext>
            </a:extLst>
          </p:cNvPr>
          <p:cNvSpPr/>
          <p:nvPr/>
        </p:nvSpPr>
        <p:spPr>
          <a:xfrm>
            <a:off x="1868557" y="765313"/>
            <a:ext cx="387626" cy="924339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18AD7D-79DB-46A8-A869-8F6FF0C0745B}"/>
              </a:ext>
            </a:extLst>
          </p:cNvPr>
          <p:cNvSpPr txBox="1"/>
          <p:nvPr/>
        </p:nvSpPr>
        <p:spPr>
          <a:xfrm>
            <a:off x="1289166" y="3531282"/>
            <a:ext cx="3457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The accuracies on raw  test set drop due to the emergence of </a:t>
            </a:r>
          </a:p>
          <a:p>
            <a:r>
              <a:rPr lang="en-US" altLang="zh-CN" sz="1600" b="1" dirty="0"/>
              <a:t>angle distribution difference</a:t>
            </a:r>
          </a:p>
          <a:p>
            <a:r>
              <a:rPr lang="en-US" altLang="zh-CN" sz="1600" b="1" dirty="0"/>
              <a:t>after data augmentation </a:t>
            </a:r>
            <a:endParaRPr lang="zh-CN" altLang="en-US" sz="1600" b="1" dirty="0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55F7DC5-6B59-41C9-A748-07DFACD2BBC0}"/>
              </a:ext>
            </a:extLst>
          </p:cNvPr>
          <p:cNvSpPr/>
          <p:nvPr/>
        </p:nvSpPr>
        <p:spPr>
          <a:xfrm>
            <a:off x="975441" y="3690692"/>
            <a:ext cx="269935" cy="27375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A3D0AA9-335D-46DB-A899-4EF43F67BCDB}"/>
              </a:ext>
            </a:extLst>
          </p:cNvPr>
          <p:cNvCxnSpPr/>
          <p:nvPr/>
        </p:nvCxnSpPr>
        <p:spPr>
          <a:xfrm>
            <a:off x="2062370" y="1779104"/>
            <a:ext cx="382656" cy="17249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头: 下 10">
            <a:extLst>
              <a:ext uri="{FF2B5EF4-FFF2-40B4-BE49-F238E27FC236}">
                <a16:creationId xmlns:a16="http://schemas.microsoft.com/office/drawing/2014/main" id="{3B3E26C2-B3FD-4254-ADF3-7AD662180B76}"/>
              </a:ext>
            </a:extLst>
          </p:cNvPr>
          <p:cNvSpPr/>
          <p:nvPr/>
        </p:nvSpPr>
        <p:spPr>
          <a:xfrm rot="10800000">
            <a:off x="5902187" y="3145552"/>
            <a:ext cx="387626" cy="924339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E30D7C-F5DB-43DB-B062-8440C5F1F83E}"/>
              </a:ext>
            </a:extLst>
          </p:cNvPr>
          <p:cNvSpPr txBox="1"/>
          <p:nvPr/>
        </p:nvSpPr>
        <p:spPr>
          <a:xfrm>
            <a:off x="7048126" y="3069112"/>
            <a:ext cx="40521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The accuracies on rotated  test set rise due to the differences between angle distribution is reducing after data augmentation </a:t>
            </a:r>
            <a:endParaRPr lang="zh-CN" altLang="en-US" sz="1600" b="1" dirty="0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1B0BB60F-9452-4245-AE38-683FA7BC5449}"/>
              </a:ext>
            </a:extLst>
          </p:cNvPr>
          <p:cNvSpPr/>
          <p:nvPr/>
        </p:nvSpPr>
        <p:spPr>
          <a:xfrm>
            <a:off x="6711603" y="3227709"/>
            <a:ext cx="269935" cy="27375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30C1BF-C0B7-460D-A08D-A9E95A37EE8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289814" y="3607721"/>
            <a:ext cx="758312" cy="153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07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2906BF-611B-492C-94A6-DC3B13DE7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8" y="224512"/>
            <a:ext cx="11126164" cy="64089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185826-DB78-41A6-A897-99AF63045A12}"/>
              </a:ext>
            </a:extLst>
          </p:cNvPr>
          <p:cNvSpPr txBox="1"/>
          <p:nvPr/>
        </p:nvSpPr>
        <p:spPr>
          <a:xfrm>
            <a:off x="7640274" y="4089818"/>
            <a:ext cx="4052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For the training set A, the model gives lower accuracy on test set rotated at missing angles, 90 </a:t>
            </a:r>
            <a:r>
              <a:rPr lang="en-US" altLang="zh-CN" sz="1600" b="1" dirty="0" err="1"/>
              <a:t>degress</a:t>
            </a:r>
            <a:r>
              <a:rPr lang="en-US" altLang="zh-CN" sz="1600" b="1" dirty="0"/>
              <a:t> here.</a:t>
            </a:r>
            <a:endParaRPr lang="zh-CN" altLang="en-US" sz="1600" b="1" dirty="0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59EE9487-DA27-4076-9DE2-1EE7FBB1ABCE}"/>
              </a:ext>
            </a:extLst>
          </p:cNvPr>
          <p:cNvSpPr/>
          <p:nvPr/>
        </p:nvSpPr>
        <p:spPr>
          <a:xfrm>
            <a:off x="7270457" y="4231561"/>
            <a:ext cx="269935" cy="27375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36BA854-BA62-4852-83BD-53C756B1819E}"/>
              </a:ext>
            </a:extLst>
          </p:cNvPr>
          <p:cNvCxnSpPr>
            <a:cxnSpLocks/>
          </p:cNvCxnSpPr>
          <p:nvPr/>
        </p:nvCxnSpPr>
        <p:spPr>
          <a:xfrm>
            <a:off x="6483299" y="4368439"/>
            <a:ext cx="1057093" cy="2569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C41F0BB-BB23-40E3-BD53-82261DEF48FA}"/>
              </a:ext>
            </a:extLst>
          </p:cNvPr>
          <p:cNvSpPr txBox="1"/>
          <p:nvPr/>
        </p:nvSpPr>
        <p:spPr>
          <a:xfrm>
            <a:off x="2381256" y="4496890"/>
            <a:ext cx="4052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For the training set B, the model gives lower accuracy on test set rotated at missing angles, 80 degrees here.</a:t>
            </a:r>
            <a:endParaRPr lang="zh-CN" altLang="en-US" sz="1600" b="1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D0723CC-AABA-409D-AD7F-7C034624F2A4}"/>
              </a:ext>
            </a:extLst>
          </p:cNvPr>
          <p:cNvCxnSpPr>
            <a:cxnSpLocks/>
          </p:cNvCxnSpPr>
          <p:nvPr/>
        </p:nvCxnSpPr>
        <p:spPr>
          <a:xfrm>
            <a:off x="3359426" y="3538330"/>
            <a:ext cx="695739" cy="9585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星形: 五角 13">
            <a:extLst>
              <a:ext uri="{FF2B5EF4-FFF2-40B4-BE49-F238E27FC236}">
                <a16:creationId xmlns:a16="http://schemas.microsoft.com/office/drawing/2014/main" id="{381C841F-8244-4071-86C6-5402E3BF71B6}"/>
              </a:ext>
            </a:extLst>
          </p:cNvPr>
          <p:cNvSpPr/>
          <p:nvPr/>
        </p:nvSpPr>
        <p:spPr>
          <a:xfrm>
            <a:off x="2011439" y="4625341"/>
            <a:ext cx="269935" cy="27375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5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29A10F24-1BA7-470B-835E-24A9AD2D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992" y="3408232"/>
            <a:ext cx="3781839" cy="321601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5D9B00A-D838-4F93-B05D-0021E1BE8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9" y="3429000"/>
            <a:ext cx="3743230" cy="313442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30F2CF4-EDAB-48D0-9FEC-871EFA19F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971" y="233754"/>
            <a:ext cx="3767012" cy="313442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22D2DF8-F289-4453-AA01-C7F5F57E0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318" y="233754"/>
            <a:ext cx="3680570" cy="313442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09D38E7-1280-451D-B71A-D3B97DC13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09" y="273812"/>
            <a:ext cx="3763209" cy="313442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F85553-B7C2-4B28-8E8B-07F0FF303E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19" y="4400478"/>
            <a:ext cx="2484487" cy="18633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B19A6F5-6504-4BA5-BC9D-BA4647530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17" y="1245365"/>
            <a:ext cx="2335044" cy="175128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F05DDA4-8666-4109-8951-90E8981F5D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47" y="1173714"/>
            <a:ext cx="2430579" cy="182293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3587C29-0008-45C6-A662-E95577DCF4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652" y="1149371"/>
            <a:ext cx="2562427" cy="192182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72C719B-284B-4874-9AEB-190CD96DB1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17" y="4375042"/>
            <a:ext cx="2518401" cy="188880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D445EF0-B93C-46F3-92D0-C3EFCD3AF8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652" y="4940078"/>
            <a:ext cx="1910920" cy="1600172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2623B15-566D-4F69-9799-295867C68835}"/>
              </a:ext>
            </a:extLst>
          </p:cNvPr>
          <p:cNvSpPr txBox="1"/>
          <p:nvPr/>
        </p:nvSpPr>
        <p:spPr>
          <a:xfrm>
            <a:off x="8422650" y="3481291"/>
            <a:ext cx="2996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APCT converges faster during </a:t>
            </a:r>
          </a:p>
          <a:p>
            <a:r>
              <a:rPr lang="en-US" altLang="zh-CN" sz="1600" b="1" dirty="0"/>
              <a:t>training, except for 0 degree </a:t>
            </a:r>
            <a:endParaRPr lang="zh-CN" altLang="en-US" sz="1600" b="1" dirty="0"/>
          </a:p>
        </p:txBody>
      </p:sp>
      <p:sp>
        <p:nvSpPr>
          <p:cNvPr id="32" name="星形: 五角 31">
            <a:extLst>
              <a:ext uri="{FF2B5EF4-FFF2-40B4-BE49-F238E27FC236}">
                <a16:creationId xmlns:a16="http://schemas.microsoft.com/office/drawing/2014/main" id="{4684E40E-9C53-4E03-A6FC-085A4BFE7309}"/>
              </a:ext>
            </a:extLst>
          </p:cNvPr>
          <p:cNvSpPr/>
          <p:nvPr/>
        </p:nvSpPr>
        <p:spPr>
          <a:xfrm>
            <a:off x="8116652" y="3636800"/>
            <a:ext cx="269935" cy="273756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CD20C1B-4DEB-4597-8E95-1F0A8354D3AC}"/>
              </a:ext>
            </a:extLst>
          </p:cNvPr>
          <p:cNvSpPr txBox="1"/>
          <p:nvPr/>
        </p:nvSpPr>
        <p:spPr>
          <a:xfrm>
            <a:off x="948266" y="904587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a) Test set rotated at 0 degree</a:t>
            </a:r>
            <a:endParaRPr lang="zh-CN" altLang="en-US" sz="1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E8EDCCD-ECA9-43E1-B3DA-F621FD9E7A62}"/>
              </a:ext>
            </a:extLst>
          </p:cNvPr>
          <p:cNvSpPr txBox="1"/>
          <p:nvPr/>
        </p:nvSpPr>
        <p:spPr>
          <a:xfrm>
            <a:off x="6418795" y="109147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b) 80 degrees</a:t>
            </a:r>
            <a:endParaRPr lang="zh-CN" altLang="en-US" sz="14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883861E-9B31-43A0-9415-872E89FA5766}"/>
              </a:ext>
            </a:extLst>
          </p:cNvPr>
          <p:cNvSpPr txBox="1"/>
          <p:nvPr/>
        </p:nvSpPr>
        <p:spPr>
          <a:xfrm>
            <a:off x="10009101" y="1058475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c) 90 degrees</a:t>
            </a:r>
            <a:endParaRPr lang="zh-CN" altLang="en-US" sz="14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7817666-52E6-4118-9865-9157AB9ACED3}"/>
              </a:ext>
            </a:extLst>
          </p:cNvPr>
          <p:cNvSpPr txBox="1"/>
          <p:nvPr/>
        </p:nvSpPr>
        <p:spPr>
          <a:xfrm>
            <a:off x="2593951" y="4246589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d) 180 degrees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355ECE0-25F7-4A8A-8BB4-3F5F61E809CC}"/>
              </a:ext>
            </a:extLst>
          </p:cNvPr>
          <p:cNvSpPr txBox="1"/>
          <p:nvPr/>
        </p:nvSpPr>
        <p:spPr>
          <a:xfrm>
            <a:off x="6283476" y="4230329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e) 270 degrees</a:t>
            </a:r>
            <a:endParaRPr lang="zh-CN" altLang="en-US" sz="14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46E796D-C2FE-4E55-8766-E537A3B7E94E}"/>
              </a:ext>
            </a:extLst>
          </p:cNvPr>
          <p:cNvSpPr txBox="1"/>
          <p:nvPr/>
        </p:nvSpPr>
        <p:spPr>
          <a:xfrm>
            <a:off x="1859355" y="1756552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Log scale </a:t>
            </a:r>
          </a:p>
          <a:p>
            <a:r>
              <a:rPr lang="en-US" altLang="zh-CN" sz="1400" b="1" dirty="0"/>
              <a:t>of steps</a:t>
            </a:r>
            <a:endParaRPr lang="zh-CN" altLang="en-US" sz="14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0B9E37A-CC78-4458-9D76-6232C7EB7F2E}"/>
              </a:ext>
            </a:extLst>
          </p:cNvPr>
          <p:cNvSpPr txBox="1"/>
          <p:nvPr/>
        </p:nvSpPr>
        <p:spPr>
          <a:xfrm>
            <a:off x="8423662" y="4122607"/>
            <a:ext cx="3299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The more rotated images are </a:t>
            </a:r>
          </a:p>
          <a:p>
            <a:r>
              <a:rPr lang="en-US" altLang="zh-CN" sz="1600" b="1" dirty="0"/>
              <a:t>added, the closer accuracies with </a:t>
            </a:r>
          </a:p>
          <a:p>
            <a:r>
              <a:rPr lang="en-US" altLang="zh-CN" sz="1600" b="1" dirty="0"/>
              <a:t>that of APCT</a:t>
            </a:r>
          </a:p>
        </p:txBody>
      </p:sp>
      <p:sp>
        <p:nvSpPr>
          <p:cNvPr id="40" name="星形: 五角 39">
            <a:extLst>
              <a:ext uri="{FF2B5EF4-FFF2-40B4-BE49-F238E27FC236}">
                <a16:creationId xmlns:a16="http://schemas.microsoft.com/office/drawing/2014/main" id="{F473EC48-0796-4A48-8A84-52FCE6A39592}"/>
              </a:ext>
            </a:extLst>
          </p:cNvPr>
          <p:cNvSpPr/>
          <p:nvPr/>
        </p:nvSpPr>
        <p:spPr>
          <a:xfrm>
            <a:off x="8124353" y="4288439"/>
            <a:ext cx="269935" cy="273756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3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8D445EF0-B93C-46F3-92D0-C3EFCD3AF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47" y="5375587"/>
            <a:ext cx="1177991" cy="98643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2623B15-566D-4F69-9799-295867C68835}"/>
              </a:ext>
            </a:extLst>
          </p:cNvPr>
          <p:cNvSpPr txBox="1"/>
          <p:nvPr/>
        </p:nvSpPr>
        <p:spPr>
          <a:xfrm>
            <a:off x="3591619" y="4140068"/>
            <a:ext cx="1847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APCT converges faster during training, except for 0 degree </a:t>
            </a:r>
            <a:endParaRPr lang="zh-CN" altLang="en-US" sz="1000" b="1" dirty="0"/>
          </a:p>
        </p:txBody>
      </p:sp>
      <p:sp>
        <p:nvSpPr>
          <p:cNvPr id="32" name="星形: 五角 31">
            <a:extLst>
              <a:ext uri="{FF2B5EF4-FFF2-40B4-BE49-F238E27FC236}">
                <a16:creationId xmlns:a16="http://schemas.microsoft.com/office/drawing/2014/main" id="{4684E40E-9C53-4E03-A6FC-085A4BFE7309}"/>
              </a:ext>
            </a:extLst>
          </p:cNvPr>
          <p:cNvSpPr/>
          <p:nvPr/>
        </p:nvSpPr>
        <p:spPr>
          <a:xfrm>
            <a:off x="3285621" y="4295577"/>
            <a:ext cx="166402" cy="15246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3866F6-E3C3-4ABA-9C18-594D822D8A36}"/>
              </a:ext>
            </a:extLst>
          </p:cNvPr>
          <p:cNvGrpSpPr/>
          <p:nvPr/>
        </p:nvGrpSpPr>
        <p:grpSpPr>
          <a:xfrm>
            <a:off x="2953443" y="255012"/>
            <a:ext cx="2799448" cy="1963723"/>
            <a:chOff x="4060318" y="233754"/>
            <a:chExt cx="3680570" cy="3134420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122D2DF8-F289-4453-AA01-C7F5F57E0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0318" y="233754"/>
              <a:ext cx="3680570" cy="313442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2F05DDA4-8666-4109-8951-90E8981F5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047" y="1173714"/>
              <a:ext cx="2430579" cy="1822934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E8EDCCD-ECA9-43E1-B3DA-F621FD9E7A62}"/>
                </a:ext>
              </a:extLst>
            </p:cNvPr>
            <p:cNvSpPr txBox="1"/>
            <p:nvPr/>
          </p:nvSpPr>
          <p:spPr>
            <a:xfrm>
              <a:off x="6418795" y="1091476"/>
              <a:ext cx="1295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/>
                <a:t>b) 80 degrees</a:t>
              </a:r>
              <a:endParaRPr lang="zh-CN" altLang="en-US" sz="1400" b="1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CD9169C-EF31-4AA3-B60D-60DB47002EF5}"/>
              </a:ext>
            </a:extLst>
          </p:cNvPr>
          <p:cNvGrpSpPr/>
          <p:nvPr/>
        </p:nvGrpSpPr>
        <p:grpSpPr>
          <a:xfrm>
            <a:off x="318438" y="2199935"/>
            <a:ext cx="2716530" cy="1963723"/>
            <a:chOff x="7651971" y="233754"/>
            <a:chExt cx="3767012" cy="3134420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30F2CF4-EDAB-48D0-9FEC-871EFA19F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1971" y="233754"/>
              <a:ext cx="3767012" cy="313442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3587C29-0008-45C6-A662-E95577DCF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6652" y="1149371"/>
              <a:ext cx="2562427" cy="1921820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883861E-9B31-43A0-9415-872E89FA5766}"/>
                </a:ext>
              </a:extLst>
            </p:cNvPr>
            <p:cNvSpPr txBox="1"/>
            <p:nvPr/>
          </p:nvSpPr>
          <p:spPr>
            <a:xfrm>
              <a:off x="10009101" y="1058475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/>
                <a:t>c) 90 degrees</a:t>
              </a:r>
              <a:endParaRPr lang="zh-CN" altLang="en-US" sz="1400" b="1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615325D-B5EB-41F0-BE1F-94C4CE7BABC8}"/>
              </a:ext>
            </a:extLst>
          </p:cNvPr>
          <p:cNvGrpSpPr/>
          <p:nvPr/>
        </p:nvGrpSpPr>
        <p:grpSpPr>
          <a:xfrm>
            <a:off x="2953443" y="2214376"/>
            <a:ext cx="2799448" cy="1963723"/>
            <a:chOff x="297109" y="3429000"/>
            <a:chExt cx="3743230" cy="3134420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25D9B00A-D838-4F93-B05D-0021E1BE8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7109" y="3429000"/>
              <a:ext cx="3743230" cy="313442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72C719B-284B-4874-9AEB-190CD96DB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017" y="4375042"/>
              <a:ext cx="2518401" cy="1888801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7817666-52E6-4118-9865-9157AB9ACED3}"/>
                </a:ext>
              </a:extLst>
            </p:cNvPr>
            <p:cNvSpPr txBox="1"/>
            <p:nvPr/>
          </p:nvSpPr>
          <p:spPr>
            <a:xfrm>
              <a:off x="2593951" y="4246589"/>
              <a:ext cx="1394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/>
                <a:t>d) 180 degrees</a:t>
              </a:r>
              <a:endParaRPr lang="zh-CN" altLang="en-US" sz="1400" b="1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C94464A-E60D-478B-AB0E-96E2545B21C9}"/>
              </a:ext>
            </a:extLst>
          </p:cNvPr>
          <p:cNvGrpSpPr/>
          <p:nvPr/>
        </p:nvGrpSpPr>
        <p:grpSpPr>
          <a:xfrm>
            <a:off x="276979" y="4241618"/>
            <a:ext cx="2728615" cy="1895846"/>
            <a:chOff x="4018992" y="3408232"/>
            <a:chExt cx="3781839" cy="3216014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9A10F24-1BA7-470B-835E-24A9AD2DF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8992" y="3408232"/>
              <a:ext cx="3781839" cy="321601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6F85553-B7C2-4B28-8E8B-07F0FF303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8119" y="4400478"/>
              <a:ext cx="2484487" cy="1863365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355ECE0-25F7-4A8A-8BB4-3F5F61E809CC}"/>
                </a:ext>
              </a:extLst>
            </p:cNvPr>
            <p:cNvSpPr txBox="1"/>
            <p:nvPr/>
          </p:nvSpPr>
          <p:spPr>
            <a:xfrm>
              <a:off x="6283476" y="4230329"/>
              <a:ext cx="13837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/>
                <a:t>e) 270 degrees</a:t>
              </a:r>
              <a:endParaRPr lang="zh-CN" altLang="en-US" sz="1400" b="1" dirty="0"/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70B9E37A-CC78-4458-9D76-6232C7EB7F2E}"/>
              </a:ext>
            </a:extLst>
          </p:cNvPr>
          <p:cNvSpPr txBox="1"/>
          <p:nvPr/>
        </p:nvSpPr>
        <p:spPr>
          <a:xfrm>
            <a:off x="3592631" y="4781384"/>
            <a:ext cx="20338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The more rotated images are </a:t>
            </a:r>
          </a:p>
          <a:p>
            <a:r>
              <a:rPr lang="en-US" altLang="zh-CN" sz="1000" b="1" dirty="0"/>
              <a:t>added, the closer accuracies with that of APCT</a:t>
            </a:r>
          </a:p>
        </p:txBody>
      </p:sp>
      <p:sp>
        <p:nvSpPr>
          <p:cNvPr id="40" name="星形: 五角 39">
            <a:extLst>
              <a:ext uri="{FF2B5EF4-FFF2-40B4-BE49-F238E27FC236}">
                <a16:creationId xmlns:a16="http://schemas.microsoft.com/office/drawing/2014/main" id="{F473EC48-0796-4A48-8A84-52FCE6A39592}"/>
              </a:ext>
            </a:extLst>
          </p:cNvPr>
          <p:cNvSpPr/>
          <p:nvPr/>
        </p:nvSpPr>
        <p:spPr>
          <a:xfrm>
            <a:off x="3293322" y="4947216"/>
            <a:ext cx="166402" cy="15246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3B67D37-964B-4D67-BFA2-BA7A9BCF51C1}"/>
              </a:ext>
            </a:extLst>
          </p:cNvPr>
          <p:cNvGrpSpPr/>
          <p:nvPr/>
        </p:nvGrpSpPr>
        <p:grpSpPr>
          <a:xfrm>
            <a:off x="265359" y="235960"/>
            <a:ext cx="2740235" cy="2001575"/>
            <a:chOff x="265359" y="235960"/>
            <a:chExt cx="2740235" cy="200157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6E1582D-A122-4839-BEC6-FA183B22AAD2}"/>
                </a:ext>
              </a:extLst>
            </p:cNvPr>
            <p:cNvGrpSpPr/>
            <p:nvPr/>
          </p:nvGrpSpPr>
          <p:grpSpPr>
            <a:xfrm>
              <a:off x="297110" y="273812"/>
              <a:ext cx="2708484" cy="1963723"/>
              <a:chOff x="297109" y="273812"/>
              <a:chExt cx="3763209" cy="3134420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309D38E7-1280-451D-B71A-D3B97DC13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7109" y="273812"/>
                <a:ext cx="3763209" cy="3134420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8B19A6F5-6504-4BA5-BC9D-BA4647530A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739" y="956085"/>
                <a:ext cx="2665047" cy="1998786"/>
              </a:xfrm>
              <a:prstGeom prst="rect">
                <a:avLst/>
              </a:prstGeom>
            </p:spPr>
          </p:pic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4028356-F3CF-4BCF-BD2E-7303DA56999C}"/>
                </a:ext>
              </a:extLst>
            </p:cNvPr>
            <p:cNvSpPr/>
            <p:nvPr/>
          </p:nvSpPr>
          <p:spPr>
            <a:xfrm>
              <a:off x="1248963" y="235960"/>
              <a:ext cx="916387" cy="91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9FBC56C-A346-43E7-BD90-17C43E6A7C6B}"/>
                </a:ext>
              </a:extLst>
            </p:cNvPr>
            <p:cNvSpPr/>
            <p:nvPr/>
          </p:nvSpPr>
          <p:spPr>
            <a:xfrm>
              <a:off x="2409992" y="1740436"/>
              <a:ext cx="499178" cy="3577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138699A-7685-4CA7-AD5E-4E878E99131B}"/>
                </a:ext>
              </a:extLst>
            </p:cNvPr>
            <p:cNvSpPr/>
            <p:nvPr/>
          </p:nvSpPr>
          <p:spPr>
            <a:xfrm>
              <a:off x="1974967" y="1398786"/>
              <a:ext cx="510001" cy="38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A6C796B-45F9-49D8-A322-32A9068A0464}"/>
                </a:ext>
              </a:extLst>
            </p:cNvPr>
            <p:cNvSpPr/>
            <p:nvPr/>
          </p:nvSpPr>
          <p:spPr>
            <a:xfrm>
              <a:off x="1287183" y="739170"/>
              <a:ext cx="960717" cy="83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F52D753-D775-431C-9582-6D00E962BEFE}"/>
                </a:ext>
              </a:extLst>
            </p:cNvPr>
            <p:cNvSpPr/>
            <p:nvPr/>
          </p:nvSpPr>
          <p:spPr>
            <a:xfrm>
              <a:off x="870931" y="1141040"/>
              <a:ext cx="94249" cy="639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515B988-A3F8-4825-973E-5DE66F367F19}"/>
                </a:ext>
              </a:extLst>
            </p:cNvPr>
            <p:cNvSpPr/>
            <p:nvPr/>
          </p:nvSpPr>
          <p:spPr>
            <a:xfrm>
              <a:off x="265359" y="958530"/>
              <a:ext cx="94249" cy="639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6A2EE75B-5D72-4340-AFEF-D7BF89A53C39}"/>
              </a:ext>
            </a:extLst>
          </p:cNvPr>
          <p:cNvSpPr txBox="1"/>
          <p:nvPr/>
        </p:nvSpPr>
        <p:spPr>
          <a:xfrm>
            <a:off x="764706" y="143665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b="1" dirty="0"/>
              <a:t>a) Test set rotated at 0 degree</a:t>
            </a:r>
            <a:endParaRPr lang="zh-CN" altLang="en-US" sz="9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4B3F3CF-DDFA-49AA-831F-9E987790BF9E}"/>
              </a:ext>
            </a:extLst>
          </p:cNvPr>
          <p:cNvSpPr txBox="1"/>
          <p:nvPr/>
        </p:nvSpPr>
        <p:spPr>
          <a:xfrm>
            <a:off x="121062" y="1696493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b="1" dirty="0"/>
              <a:t>Log scale </a:t>
            </a:r>
          </a:p>
          <a:p>
            <a:pPr algn="ctr"/>
            <a:r>
              <a:rPr lang="en-US" altLang="zh-CN" sz="800" b="1" dirty="0"/>
              <a:t>of steps</a:t>
            </a:r>
            <a:endParaRPr lang="zh-CN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29500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7560</TotalTime>
  <Words>502</Words>
  <Application>Microsoft Office PowerPoint</Application>
  <PresentationFormat>宽屏</PresentationFormat>
  <Paragraphs>143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周池春</dc:creator>
  <cp:lastModifiedBy>周池春</cp:lastModifiedBy>
  <cp:revision>38</cp:revision>
  <dcterms:created xsi:type="dcterms:W3CDTF">2022-08-29T07:05:31Z</dcterms:created>
  <dcterms:modified xsi:type="dcterms:W3CDTF">2022-10-12T05:50:07Z</dcterms:modified>
</cp:coreProperties>
</file>