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tags/tag3.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0" r:id="rId5"/>
    <p:sldMasterId id="2147483666" r:id="rId6"/>
    <p:sldMasterId id="2147483656" r:id="rId7"/>
    <p:sldMasterId id="2147483660" r:id="rId8"/>
    <p:sldMasterId id="2147483669" r:id="rId9"/>
    <p:sldMasterId id="2147483674" r:id="rId10"/>
  </p:sldMasterIdLst>
  <p:notesMasterIdLst>
    <p:notesMasterId r:id="rId19"/>
  </p:notesMasterIdLst>
  <p:handoutMasterIdLst>
    <p:handoutMasterId r:id="rId20"/>
  </p:handoutMasterIdLst>
  <p:sldIdLst>
    <p:sldId id="256" r:id="rId11"/>
    <p:sldId id="306" r:id="rId12"/>
    <p:sldId id="307" r:id="rId13"/>
    <p:sldId id="311" r:id="rId14"/>
    <p:sldId id="312" r:id="rId15"/>
    <p:sldId id="308" r:id="rId16"/>
    <p:sldId id="310" r:id="rId17"/>
    <p:sldId id="313"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b-icons" panose="020B0604020202020204" charset="0"/>
      <p:regular r:id="rId25"/>
    </p:embeddedFont>
    <p:embeddedFont>
      <p:font typeface="Bariol Regular" panose="02000506040000020003" pitchFamily="2" charset="0"/>
      <p:regular r:id="rId26"/>
      <p:italic r:id="rId27"/>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83390" autoAdjust="0"/>
  </p:normalViewPr>
  <p:slideViewPr>
    <p:cSldViewPr snapToGrid="0">
      <p:cViewPr varScale="1">
        <p:scale>
          <a:sx n="74" d="100"/>
          <a:sy n="74" d="100"/>
        </p:scale>
        <p:origin x="123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font" Target="fonts/font3.fntdata"/><Relationship Id="rId28" Type="http://schemas.openxmlformats.org/officeDocument/2006/relationships/tags" Target="tags/tag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4CDB8-F903-4842-9E51-59984E401F90}" type="datetimeFigureOut">
              <a:rPr lang="en-US" smtClean="0"/>
              <a:t>8/14/2017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951DF-494B-4378-942A-4C7AA5C9A017}" type="slidenum">
              <a:rPr lang="en-US" smtClean="0"/>
              <a:t>‹#›</a:t>
            </a:fld>
            <a:endParaRPr lang="en-US"/>
          </a:p>
        </p:txBody>
      </p:sp>
    </p:spTree>
    <p:extLst>
      <p:ext uri="{BB962C8B-B14F-4D97-AF65-F5344CB8AC3E}">
        <p14:creationId xmlns:p14="http://schemas.microsoft.com/office/powerpoint/2010/main" val="2740927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C1F26-7265-449E-9E5D-879E09DE41AE}" type="datetimeFigureOut">
              <a:rPr lang="en-US" smtClean="0"/>
              <a:t>8/14/2017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28029-89E2-4F41-8C3A-C5DAE3C9C5AF}" type="slidenum">
              <a:rPr lang="en-US" smtClean="0"/>
              <a:t>‹#›</a:t>
            </a:fld>
            <a:endParaRPr lang="en-US"/>
          </a:p>
        </p:txBody>
      </p:sp>
    </p:spTree>
    <p:extLst>
      <p:ext uri="{BB962C8B-B14F-4D97-AF65-F5344CB8AC3E}">
        <p14:creationId xmlns:p14="http://schemas.microsoft.com/office/powerpoint/2010/main" val="6780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the future state of our company? How are we going to help our customers?</a:t>
            </a:r>
            <a:endParaRPr lang="en-US" dirty="0"/>
          </a:p>
        </p:txBody>
      </p:sp>
      <p:sp>
        <p:nvSpPr>
          <p:cNvPr id="4" name="Slide Number Placeholder 3"/>
          <p:cNvSpPr>
            <a:spLocks noGrp="1"/>
          </p:cNvSpPr>
          <p:nvPr>
            <p:ph type="sldNum" sz="quarter" idx="10"/>
          </p:nvPr>
        </p:nvSpPr>
        <p:spPr/>
        <p:txBody>
          <a:bodyPr/>
          <a:lstStyle/>
          <a:p>
            <a:fld id="{1CE28029-89E2-4F41-8C3A-C5DAE3C9C5AF}" type="slidenum">
              <a:rPr lang="en-US" smtClean="0"/>
              <a:t>2</a:t>
            </a:fld>
            <a:endParaRPr lang="en-US"/>
          </a:p>
        </p:txBody>
      </p:sp>
    </p:spTree>
    <p:extLst>
      <p:ext uri="{BB962C8B-B14F-4D97-AF65-F5344CB8AC3E}">
        <p14:creationId xmlns:p14="http://schemas.microsoft.com/office/powerpoint/2010/main" val="410001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are the essential themes supporting our vision? </a:t>
            </a:r>
            <a:endParaRPr lang="en-US" sz="1200" b="0" i="0" u="sng" kern="1200" dirty="0" smtClean="0">
              <a:solidFill>
                <a:schemeClr val="tx1"/>
              </a:solidFill>
              <a:effectLst/>
              <a:latin typeface="+mn-lt"/>
              <a:ea typeface="+mn-ea"/>
              <a:cs typeface="+mn-cs"/>
            </a:endParaRPr>
          </a:p>
          <a:p>
            <a:endParaRPr lang="en-US" sz="1200" b="0" i="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E28029-89E2-4F41-8C3A-C5DAE3C9C5AF}" type="slidenum">
              <a:rPr lang="en-US" smtClean="0"/>
              <a:t>3</a:t>
            </a:fld>
            <a:endParaRPr lang="en-US"/>
          </a:p>
        </p:txBody>
      </p:sp>
    </p:spTree>
    <p:extLst>
      <p:ext uri="{BB962C8B-B14F-4D97-AF65-F5344CB8AC3E}">
        <p14:creationId xmlns:p14="http://schemas.microsoft.com/office/powerpoint/2010/main" val="383115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are the supports that enable us to reach our future?</a:t>
            </a:r>
            <a:endParaRPr lang="en-US" sz="1200" b="0" i="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E28029-89E2-4F41-8C3A-C5DAE3C9C5AF}" type="slidenum">
              <a:rPr lang="en-US" smtClean="0"/>
              <a:t>4</a:t>
            </a:fld>
            <a:endParaRPr lang="en-US"/>
          </a:p>
        </p:txBody>
      </p:sp>
    </p:spTree>
    <p:extLst>
      <p:ext uri="{BB962C8B-B14F-4D97-AF65-F5344CB8AC3E}">
        <p14:creationId xmlns:p14="http://schemas.microsoft.com/office/powerpoint/2010/main" val="158698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are the challenges that hinder us from reaching our future?</a:t>
            </a:r>
            <a:endParaRPr lang="en-US" sz="1200" b="0" i="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E28029-89E2-4F41-8C3A-C5DAE3C9C5AF}" type="slidenum">
              <a:rPr lang="en-US" smtClean="0"/>
              <a:t>5</a:t>
            </a:fld>
            <a:endParaRPr lang="en-US"/>
          </a:p>
        </p:txBody>
      </p:sp>
    </p:spTree>
    <p:extLst>
      <p:ext uri="{BB962C8B-B14F-4D97-AF65-F5344CB8AC3E}">
        <p14:creationId xmlns:p14="http://schemas.microsoft.com/office/powerpoint/2010/main" val="36302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are the 5 bold steps to take in order to achieve your vision?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CE28029-89E2-4F41-8C3A-C5DAE3C9C5AF}" type="slidenum">
              <a:rPr lang="en-US" smtClean="0"/>
              <a:t>6</a:t>
            </a:fld>
            <a:endParaRPr lang="en-US"/>
          </a:p>
        </p:txBody>
      </p:sp>
    </p:spTree>
    <p:extLst>
      <p:ext uri="{BB962C8B-B14F-4D97-AF65-F5344CB8AC3E}">
        <p14:creationId xmlns:p14="http://schemas.microsoft.com/office/powerpoint/2010/main" val="30912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E28029-89E2-4F41-8C3A-C5DAE3C9C5AF}" type="slidenum">
              <a:rPr lang="en-US" smtClean="0"/>
              <a:t>7</a:t>
            </a:fld>
            <a:endParaRPr lang="en-US"/>
          </a:p>
        </p:txBody>
      </p:sp>
    </p:spTree>
    <p:extLst>
      <p:ext uri="{BB962C8B-B14F-4D97-AF65-F5344CB8AC3E}">
        <p14:creationId xmlns:p14="http://schemas.microsoft.com/office/powerpoint/2010/main" val="131252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ho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430380"/>
            <a:ext cx="10515600" cy="688056"/>
          </a:xfrm>
          <a:prstGeom prst="rect">
            <a:avLst/>
          </a:prstGeom>
        </p:spPr>
        <p:txBody>
          <a:bodyPr/>
          <a:lstStyle>
            <a:lvl1pPr>
              <a:defRPr sz="4800"/>
            </a:lvl1pPr>
          </a:lstStyle>
          <a:p>
            <a:r>
              <a:rPr lang="en-US" dirty="0" smtClean="0"/>
              <a:t>Click to Add Title</a:t>
            </a:r>
            <a:endParaRPr lang="en-US" dirty="0"/>
          </a:p>
        </p:txBody>
      </p:sp>
      <p:sp>
        <p:nvSpPr>
          <p:cNvPr id="4" name="Text Placeholder 3"/>
          <p:cNvSpPr>
            <a:spLocks noGrp="1"/>
          </p:cNvSpPr>
          <p:nvPr>
            <p:ph type="body" sz="quarter" idx="10" hasCustomPrompt="1"/>
          </p:nvPr>
        </p:nvSpPr>
        <p:spPr>
          <a:xfrm>
            <a:off x="838200" y="3208339"/>
            <a:ext cx="10515600" cy="553536"/>
          </a:xfrm>
          <a:prstGeom prst="rect">
            <a:avLst/>
          </a:prstGeom>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5951296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hasis wit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5" name="Content Placeholder 6"/>
          <p:cNvSpPr>
            <a:spLocks noGrp="1"/>
          </p:cNvSpPr>
          <p:nvPr>
            <p:ph sz="quarter" idx="16" hasCustomPrompt="1"/>
          </p:nvPr>
        </p:nvSpPr>
        <p:spPr>
          <a:xfrm>
            <a:off x="430213" y="3761873"/>
            <a:ext cx="11331575" cy="2374233"/>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9893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hasis Two Column">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6" name="Content Placeholder 6"/>
          <p:cNvSpPr>
            <a:spLocks noGrp="1"/>
          </p:cNvSpPr>
          <p:nvPr>
            <p:ph sz="quarter" idx="16" hasCustomPrompt="1"/>
          </p:nvPr>
        </p:nvSpPr>
        <p:spPr>
          <a:xfrm>
            <a:off x="430213" y="3761873"/>
            <a:ext cx="5372103" cy="2374233"/>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6"/>
          <p:cNvSpPr>
            <a:spLocks noGrp="1"/>
          </p:cNvSpPr>
          <p:nvPr>
            <p:ph sz="quarter" idx="17" hasCustomPrompt="1"/>
          </p:nvPr>
        </p:nvSpPr>
        <p:spPr>
          <a:xfrm>
            <a:off x="6389147" y="3761873"/>
            <a:ext cx="5372103" cy="2374233"/>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4805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 Blu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Section Title</a:t>
            </a:r>
            <a:endParaRPr lang="en-US" dirty="0"/>
          </a:p>
        </p:txBody>
      </p:sp>
    </p:spTree>
    <p:extLst>
      <p:ext uri="{BB962C8B-B14F-4D97-AF65-F5344CB8AC3E}">
        <p14:creationId xmlns:p14="http://schemas.microsoft.com/office/powerpoint/2010/main" val="5083312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Pur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Section Title</a:t>
            </a:r>
            <a:endParaRPr lang="en-US" dirty="0"/>
          </a:p>
        </p:txBody>
      </p:sp>
    </p:spTree>
    <p:extLst>
      <p:ext uri="{BB962C8B-B14F-4D97-AF65-F5344CB8AC3E}">
        <p14:creationId xmlns:p14="http://schemas.microsoft.com/office/powerpoint/2010/main" val="7796495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Section Title</a:t>
            </a:r>
            <a:endParaRPr lang="en-US" dirty="0"/>
          </a:p>
        </p:txBody>
      </p:sp>
    </p:spTree>
    <p:extLst>
      <p:ext uri="{BB962C8B-B14F-4D97-AF65-F5344CB8AC3E}">
        <p14:creationId xmlns:p14="http://schemas.microsoft.com/office/powerpoint/2010/main" val="12649510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Yell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Section Title</a:t>
            </a:r>
            <a:endParaRPr lang="en-US" dirty="0"/>
          </a:p>
        </p:txBody>
      </p:sp>
    </p:spTree>
    <p:extLst>
      <p:ext uri="{BB962C8B-B14F-4D97-AF65-F5344CB8AC3E}">
        <p14:creationId xmlns:p14="http://schemas.microsoft.com/office/powerpoint/2010/main" val="23740970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30750" y="2974976"/>
            <a:ext cx="11330500" cy="821328"/>
          </a:xfrm>
          <a:prstGeom prst="rect">
            <a:avLst/>
          </a:prstGeom>
        </p:spPr>
        <p:txBody>
          <a:bodyPr/>
          <a:lstStyle>
            <a:lvl1pPr algn="ctr">
              <a:defRPr sz="4400"/>
            </a:lvl1pPr>
          </a:lstStyle>
          <a:p>
            <a:r>
              <a:rPr lang="en-US" dirty="0" smtClean="0"/>
              <a:t>Click to Add Closing Text</a:t>
            </a:r>
            <a:endParaRPr lang="en-US" dirty="0"/>
          </a:p>
        </p:txBody>
      </p:sp>
    </p:spTree>
    <p:extLst>
      <p:ext uri="{BB962C8B-B14F-4D97-AF65-F5344CB8AC3E}">
        <p14:creationId xmlns:p14="http://schemas.microsoft.com/office/powerpoint/2010/main" val="24374842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solidFill>
                  <a:srgbClr val="FF8A00"/>
                </a:solidFill>
              </a:rPr>
              <a:pPr/>
              <a:t>‹#›</a:t>
            </a:fld>
            <a:endParaRPr lang="en-US" dirty="0">
              <a:solidFill>
                <a:srgbClr val="FF8A00"/>
              </a:solidFill>
            </a:endParaRPr>
          </a:p>
        </p:txBody>
      </p:sp>
      <p:sp>
        <p:nvSpPr>
          <p:cNvPr id="7" name="Content Placeholder 6"/>
          <p:cNvSpPr>
            <a:spLocks noGrp="1"/>
          </p:cNvSpPr>
          <p:nvPr>
            <p:ph sz="quarter" idx="15" hasCustomPrompt="1"/>
          </p:nvPr>
        </p:nvSpPr>
        <p:spPr>
          <a:xfrm>
            <a:off x="430213" y="1572127"/>
            <a:ext cx="11331575" cy="445243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10852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Logo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solidFill>
                  <a:srgbClr val="FF8A00"/>
                </a:solidFill>
              </a:rPr>
              <a:pPr/>
              <a:t>‹#›</a:t>
            </a:fld>
            <a:endParaRPr lang="en-US" dirty="0">
              <a:solidFill>
                <a:srgbClr val="FF8A00"/>
              </a:solidFill>
            </a:endParaRPr>
          </a:p>
        </p:txBody>
      </p:sp>
    </p:spTree>
    <p:extLst>
      <p:ext uri="{BB962C8B-B14F-4D97-AF65-F5344CB8AC3E}">
        <p14:creationId xmlns:p14="http://schemas.microsoft.com/office/powerpoint/2010/main" val="21581772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4"/>
          <p:cNvSpPr>
            <a:spLocks noGrp="1"/>
          </p:cNvSpPr>
          <p:nvPr>
            <p:ph type="body" sz="quarter" idx="13" hasCustomPrompt="1"/>
          </p:nvPr>
        </p:nvSpPr>
        <p:spPr>
          <a:xfrm>
            <a:off x="430214" y="1315955"/>
            <a:ext cx="11331036" cy="6000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aseline="0">
                <a:solidFill>
                  <a:schemeClr val="accent2"/>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Click to enter intro copy</a:t>
            </a:r>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solidFill>
                  <a:srgbClr val="FF8A00"/>
                </a:solidFill>
              </a:rPr>
              <a:pPr/>
              <a:t>‹#›</a:t>
            </a:fld>
            <a:endParaRPr lang="en-US" dirty="0">
              <a:solidFill>
                <a:srgbClr val="FF8A00"/>
              </a:solidFill>
            </a:endParaRPr>
          </a:p>
        </p:txBody>
      </p:sp>
      <p:sp>
        <p:nvSpPr>
          <p:cNvPr id="6" name="Content Placeholder 6"/>
          <p:cNvSpPr>
            <a:spLocks noGrp="1"/>
          </p:cNvSpPr>
          <p:nvPr>
            <p:ph sz="quarter" idx="16" hasCustomPrompt="1"/>
          </p:nvPr>
        </p:nvSpPr>
        <p:spPr>
          <a:xfrm>
            <a:off x="430213" y="2078321"/>
            <a:ext cx="11331575" cy="4025700"/>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9172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hoto Tw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38200" y="2430380"/>
            <a:ext cx="10515600" cy="688056"/>
          </a:xfrm>
          <a:prstGeom prst="rect">
            <a:avLst/>
          </a:prstGeom>
        </p:spPr>
        <p:txBody>
          <a:bodyPr/>
          <a:lstStyle>
            <a:lvl1pPr>
              <a:defRPr sz="4800"/>
            </a:lvl1pPr>
          </a:lstStyle>
          <a:p>
            <a:r>
              <a:rPr lang="en-US" dirty="0" smtClean="0"/>
              <a:t>Click to Add Title</a:t>
            </a:r>
            <a:endParaRPr lang="en-US" dirty="0"/>
          </a:p>
        </p:txBody>
      </p:sp>
      <p:sp>
        <p:nvSpPr>
          <p:cNvPr id="5" name="Text Placeholder 3"/>
          <p:cNvSpPr>
            <a:spLocks noGrp="1"/>
          </p:cNvSpPr>
          <p:nvPr>
            <p:ph type="body" sz="quarter" idx="10" hasCustomPrompt="1"/>
          </p:nvPr>
        </p:nvSpPr>
        <p:spPr>
          <a:xfrm>
            <a:off x="838200" y="3208339"/>
            <a:ext cx="10515600" cy="553536"/>
          </a:xfrm>
          <a:prstGeom prst="rect">
            <a:avLst/>
          </a:prstGeom>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15194804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Two Column">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solidFill>
                  <a:srgbClr val="FF8A00"/>
                </a:solidFill>
              </a:rPr>
              <a:pPr/>
              <a:t>‹#›</a:t>
            </a:fld>
            <a:endParaRPr lang="en-US" dirty="0">
              <a:solidFill>
                <a:srgbClr val="FF8A00"/>
              </a:solidFill>
            </a:endParaRPr>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6" name="Text Placeholder 4"/>
          <p:cNvSpPr>
            <a:spLocks noGrp="1"/>
          </p:cNvSpPr>
          <p:nvPr>
            <p:ph type="body" sz="quarter" idx="13" hasCustomPrompt="1"/>
          </p:nvPr>
        </p:nvSpPr>
        <p:spPr>
          <a:xfrm>
            <a:off x="430214" y="1340018"/>
            <a:ext cx="11331036" cy="600075"/>
          </a:xfrm>
          <a:prstGeom prst="rect">
            <a:avLst/>
          </a:prstGeom>
        </p:spPr>
        <p:txBody>
          <a:bodyPr/>
          <a:lstStyle>
            <a:lvl1pPr>
              <a:defRPr sz="3000" baseline="0">
                <a:solidFill>
                  <a:schemeClr val="accent2"/>
                </a:solidFill>
              </a:defRPr>
            </a:lvl1pPr>
          </a:lstStyle>
          <a:p>
            <a:pPr lvl="0"/>
            <a:r>
              <a:rPr lang="en-US" dirty="0" smtClean="0"/>
              <a:t>Click to enter intro copy</a:t>
            </a:r>
            <a:endParaRPr lang="en-US" dirty="0"/>
          </a:p>
        </p:txBody>
      </p:sp>
      <p:sp>
        <p:nvSpPr>
          <p:cNvPr id="10" name="Content Placeholder 6"/>
          <p:cNvSpPr>
            <a:spLocks noGrp="1"/>
          </p:cNvSpPr>
          <p:nvPr>
            <p:ph sz="quarter" idx="15" hasCustomPrompt="1"/>
          </p:nvPr>
        </p:nvSpPr>
        <p:spPr>
          <a:xfrm>
            <a:off x="430214" y="2093657"/>
            <a:ext cx="5521408" cy="393090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6" hasCustomPrompt="1"/>
          </p:nvPr>
        </p:nvSpPr>
        <p:spPr>
          <a:xfrm>
            <a:off x="6239842" y="2093657"/>
            <a:ext cx="5521408" cy="393090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544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38200" y="2430380"/>
            <a:ext cx="10515600" cy="688056"/>
          </a:xfrm>
          <a:prstGeom prst="rect">
            <a:avLst/>
          </a:prstGeom>
        </p:spPr>
        <p:txBody>
          <a:bodyPr/>
          <a:lstStyle>
            <a:lvl1pPr>
              <a:defRPr sz="4800"/>
            </a:lvl1pPr>
          </a:lstStyle>
          <a:p>
            <a:r>
              <a:rPr lang="en-US" dirty="0" smtClean="0"/>
              <a:t>Click to Add Title</a:t>
            </a:r>
            <a:endParaRPr lang="en-US" dirty="0"/>
          </a:p>
        </p:txBody>
      </p:sp>
      <p:sp>
        <p:nvSpPr>
          <p:cNvPr id="8" name="Text Placeholder 3"/>
          <p:cNvSpPr>
            <a:spLocks noGrp="1"/>
          </p:cNvSpPr>
          <p:nvPr>
            <p:ph type="body" sz="quarter" idx="10" hasCustomPrompt="1"/>
          </p:nvPr>
        </p:nvSpPr>
        <p:spPr>
          <a:xfrm>
            <a:off x="838200" y="3208339"/>
            <a:ext cx="10515600" cy="553536"/>
          </a:xfrm>
          <a:prstGeom prst="rect">
            <a:avLst/>
          </a:prstGeom>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125533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7" name="Content Placeholder 6"/>
          <p:cNvSpPr>
            <a:spLocks noGrp="1"/>
          </p:cNvSpPr>
          <p:nvPr>
            <p:ph sz="quarter" idx="15" hasCustomPrompt="1"/>
          </p:nvPr>
        </p:nvSpPr>
        <p:spPr>
          <a:xfrm>
            <a:off x="430213" y="1572127"/>
            <a:ext cx="11331575" cy="445243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24521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ogo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Tree>
    <p:extLst>
      <p:ext uri="{BB962C8B-B14F-4D97-AF65-F5344CB8AC3E}">
        <p14:creationId xmlns:p14="http://schemas.microsoft.com/office/powerpoint/2010/main" val="23355270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4"/>
          <p:cNvSpPr>
            <a:spLocks noGrp="1"/>
          </p:cNvSpPr>
          <p:nvPr>
            <p:ph type="body" sz="quarter" idx="13" hasCustomPrompt="1"/>
          </p:nvPr>
        </p:nvSpPr>
        <p:spPr>
          <a:xfrm>
            <a:off x="430214" y="1315955"/>
            <a:ext cx="11331036" cy="6000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aseline="0">
                <a:solidFill>
                  <a:schemeClr val="accent2"/>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Click to enter intro copy</a:t>
            </a:r>
          </a:p>
        </p:txBody>
      </p:sp>
      <p:sp>
        <p:nvSpPr>
          <p:cNvPr id="8"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6" name="Content Placeholder 6"/>
          <p:cNvSpPr>
            <a:spLocks noGrp="1"/>
          </p:cNvSpPr>
          <p:nvPr>
            <p:ph sz="quarter" idx="16" hasCustomPrompt="1"/>
          </p:nvPr>
        </p:nvSpPr>
        <p:spPr>
          <a:xfrm>
            <a:off x="430213" y="2078321"/>
            <a:ext cx="11331575" cy="4025700"/>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19645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Two Column">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6" name="Text Placeholder 4"/>
          <p:cNvSpPr>
            <a:spLocks noGrp="1"/>
          </p:cNvSpPr>
          <p:nvPr>
            <p:ph type="body" sz="quarter" idx="13" hasCustomPrompt="1"/>
          </p:nvPr>
        </p:nvSpPr>
        <p:spPr>
          <a:xfrm>
            <a:off x="430214" y="1340018"/>
            <a:ext cx="11331036" cy="600075"/>
          </a:xfrm>
          <a:prstGeom prst="rect">
            <a:avLst/>
          </a:prstGeom>
        </p:spPr>
        <p:txBody>
          <a:bodyPr/>
          <a:lstStyle>
            <a:lvl1pPr>
              <a:defRPr sz="3000" baseline="0">
                <a:solidFill>
                  <a:schemeClr val="accent2"/>
                </a:solidFill>
              </a:defRPr>
            </a:lvl1pPr>
          </a:lstStyle>
          <a:p>
            <a:pPr lvl="0"/>
            <a:r>
              <a:rPr lang="en-US" dirty="0" smtClean="0"/>
              <a:t>Click to enter intro copy</a:t>
            </a:r>
            <a:endParaRPr lang="en-US" dirty="0"/>
          </a:p>
        </p:txBody>
      </p:sp>
      <p:sp>
        <p:nvSpPr>
          <p:cNvPr id="10" name="Content Placeholder 6"/>
          <p:cNvSpPr>
            <a:spLocks noGrp="1"/>
          </p:cNvSpPr>
          <p:nvPr>
            <p:ph sz="quarter" idx="15" hasCustomPrompt="1"/>
          </p:nvPr>
        </p:nvSpPr>
        <p:spPr>
          <a:xfrm>
            <a:off x="430214" y="2093657"/>
            <a:ext cx="5521408" cy="393090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6" hasCustomPrompt="1"/>
          </p:nvPr>
        </p:nvSpPr>
        <p:spPr>
          <a:xfrm>
            <a:off x="6239842" y="2093657"/>
            <a:ext cx="5521408" cy="3930906"/>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44863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ly Texture">
    <p:spTree>
      <p:nvGrpSpPr>
        <p:cNvPr id="1" name=""/>
        <p:cNvGrpSpPr/>
        <p:nvPr/>
      </p:nvGrpSpPr>
      <p:grpSpPr>
        <a:xfrm>
          <a:off x="0" y="0"/>
          <a:ext cx="0" cy="0"/>
          <a:chOff x="0" y="0"/>
          <a:chExt cx="0" cy="0"/>
        </a:xfrm>
      </p:grpSpPr>
      <p:sp>
        <p:nvSpPr>
          <p:cNvPr id="4" name="Content Placeholder 6"/>
          <p:cNvSpPr>
            <a:spLocks noGrp="1"/>
          </p:cNvSpPr>
          <p:nvPr>
            <p:ph sz="quarter" idx="16" hasCustomPrompt="1"/>
          </p:nvPr>
        </p:nvSpPr>
        <p:spPr>
          <a:xfrm>
            <a:off x="430213" y="473240"/>
            <a:ext cx="11331575" cy="5943601"/>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17706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4" name="Content Placeholder 6"/>
          <p:cNvSpPr>
            <a:spLocks noGrp="1"/>
          </p:cNvSpPr>
          <p:nvPr>
            <p:ph sz="quarter" idx="16" hasCustomPrompt="1"/>
          </p:nvPr>
        </p:nvSpPr>
        <p:spPr>
          <a:xfrm>
            <a:off x="430213" y="473240"/>
            <a:ext cx="11331575" cy="5943601"/>
          </a:xfrm>
          <a:prstGeom prst="rect">
            <a:avLst/>
          </a:prstGeom>
        </p:spPr>
        <p:txBody>
          <a:bodyPr/>
          <a:lstStyle>
            <a:lvl2pPr marL="685800" indent="-228600">
              <a:buClr>
                <a:schemeClr val="accent1"/>
              </a:buClr>
              <a:buSzPct val="100000"/>
              <a:buFontTx/>
              <a:buBlip>
                <a:blip r:embed="rId2"/>
              </a:buBlip>
              <a:defRPr/>
            </a:lvl2pPr>
            <a:lvl3pPr marL="1143000" indent="-228600">
              <a:buFontTx/>
              <a:buBlip>
                <a:blip r:embed="rId3"/>
              </a:buBlip>
              <a:defRPr/>
            </a:lvl3pPr>
            <a:lvl5pPr>
              <a:buSzPct val="7500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65772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6.xml"/><Relationship Id="rId7" Type="http://schemas.openxmlformats.org/officeDocument/2006/relationships/tags" Target="../tags/tag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vmlDrawing" Target="../drawings/vmlDrawing1.vml"/><Relationship Id="rId11" Type="http://schemas.openxmlformats.org/officeDocument/2006/relationships/image" Target="../media/image7.png"/><Relationship Id="rId5" Type="http://schemas.openxmlformats.org/officeDocument/2006/relationships/theme" Target="../theme/theme2.xml"/><Relationship Id="rId10" Type="http://schemas.openxmlformats.org/officeDocument/2006/relationships/image" Target="../media/image5.emf"/><Relationship Id="rId4" Type="http://schemas.openxmlformats.org/officeDocument/2006/relationships/slideLayout" Target="../slideLayouts/slideLayout7.xml"/><Relationship Id="rId9"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6.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10.jp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theme" Target="../theme/theme5.xml"/><Relationship Id="rId4"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9.xml"/><Relationship Id="rId7" Type="http://schemas.openxmlformats.org/officeDocument/2006/relationships/tags" Target="../tags/tag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vmlDrawing" Target="../drawings/vmlDrawing2.vml"/><Relationship Id="rId11" Type="http://schemas.openxmlformats.org/officeDocument/2006/relationships/image" Target="../media/image7.png"/><Relationship Id="rId5" Type="http://schemas.openxmlformats.org/officeDocument/2006/relationships/theme" Target="../theme/theme7.xml"/><Relationship Id="rId10" Type="http://schemas.openxmlformats.org/officeDocument/2006/relationships/image" Target="../media/image5.emf"/><Relationship Id="rId4" Type="http://schemas.openxmlformats.org/officeDocument/2006/relationships/slideLayout" Target="../slideLayouts/slideLayout20.xml"/><Relationship Id="rId9"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4310" y="4716992"/>
            <a:ext cx="2603380" cy="520676"/>
          </a:xfrm>
          <a:prstGeom prst="rect">
            <a:avLst/>
          </a:prstGeom>
        </p:spPr>
      </p:pic>
      <p:sp>
        <p:nvSpPr>
          <p:cNvPr id="8" name="Title Placeholder 1"/>
          <p:cNvSpPr txBox="1">
            <a:spLocks/>
          </p:cNvSpPr>
          <p:nvPr/>
        </p:nvSpPr>
        <p:spPr>
          <a:xfrm>
            <a:off x="430750" y="6238809"/>
            <a:ext cx="11330500" cy="3259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1200" kern="1200" dirty="0" smtClean="0">
                <a:solidFill>
                  <a:schemeClr val="bg1"/>
                </a:solidFill>
                <a:latin typeface="+mj-lt"/>
                <a:ea typeface="+mj-ea"/>
                <a:cs typeface="+mj-cs"/>
              </a:rPr>
              <a:t>© 2015 </a:t>
            </a:r>
            <a:r>
              <a:rPr lang="en-US" sz="1200" kern="1200" dirty="0" err="1" smtClean="0">
                <a:solidFill>
                  <a:schemeClr val="bg1"/>
                </a:solidFill>
                <a:latin typeface="+mj-lt"/>
                <a:ea typeface="+mj-ea"/>
                <a:cs typeface="+mj-cs"/>
              </a:rPr>
              <a:t>cleverbridge</a:t>
            </a:r>
            <a:r>
              <a:rPr lang="en-US" sz="1200" kern="1200" dirty="0" smtClean="0">
                <a:solidFill>
                  <a:schemeClr val="bg1"/>
                </a:solidFill>
                <a:latin typeface="+mj-lt"/>
                <a:ea typeface="+mj-ea"/>
                <a:cs typeface="+mj-cs"/>
              </a:rPr>
              <a:t> AG</a:t>
            </a:r>
          </a:p>
        </p:txBody>
      </p:sp>
      <p:sp>
        <p:nvSpPr>
          <p:cNvPr id="5" name="Slide Number Placeholder 5"/>
          <p:cNvSpPr>
            <a:spLocks noGrp="1"/>
          </p:cNvSpPr>
          <p:nvPr>
            <p:ph type="sldNum" sz="quarter" idx="4"/>
          </p:nvPr>
        </p:nvSpPr>
        <p:spPr>
          <a:xfrm>
            <a:off x="245788" y="6266313"/>
            <a:ext cx="381802" cy="365125"/>
          </a:xfrm>
          <a:prstGeom prst="rect">
            <a:avLst/>
          </a:prstGeom>
          <a:solidFill>
            <a:schemeClr val="bg1">
              <a:alpha val="0"/>
            </a:schemeClr>
          </a:solidFill>
        </p:spPr>
        <p:txBody>
          <a:bodyPr vert="horz" lIns="91440" tIns="45720" rIns="91440" bIns="45720" rtlCol="0" anchor="ctr"/>
          <a:lstStyle>
            <a:lvl1pPr algn="ctr">
              <a:defRPr sz="1200">
                <a:solidFill>
                  <a:schemeClr val="accent1">
                    <a:alpha val="0"/>
                  </a:schemeClr>
                </a:solidFill>
              </a:defRPr>
            </a:lvl1pPr>
          </a:lstStyle>
          <a:p>
            <a:fld id="{96D674E5-A722-4E19-B69E-A5B20B316396}" type="slidenum">
              <a:rPr lang="en-US" smtClean="0"/>
              <a:pPr/>
              <a:t>‹#›</a:t>
            </a:fld>
            <a:endParaRPr lang="en-US" dirty="0"/>
          </a:p>
        </p:txBody>
      </p:sp>
    </p:spTree>
    <p:extLst>
      <p:ext uri="{BB962C8B-B14F-4D97-AF65-F5344CB8AC3E}">
        <p14:creationId xmlns:p14="http://schemas.microsoft.com/office/powerpoint/2010/main" val="178028160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71" r:id="rId3"/>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7"/>
            </p:custDataLst>
            <p:extLst>
              <p:ext uri="{D42A27DB-BD31-4B8C-83A1-F6EECF244321}">
                <p14:modId xmlns:p14="http://schemas.microsoft.com/office/powerpoint/2010/main" val="2342572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1"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30750" y="365126"/>
            <a:ext cx="11330500" cy="821328"/>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7"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8" name="Oval 7"/>
          <p:cNvSpPr/>
          <p:nvPr/>
        </p:nvSpPr>
        <p:spPr>
          <a:xfrm>
            <a:off x="289557" y="6306283"/>
            <a:ext cx="282574" cy="28257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23597" y="6257238"/>
            <a:ext cx="1839790" cy="342900"/>
          </a:xfrm>
          <a:prstGeom prst="rect">
            <a:avLst/>
          </a:prstGeom>
        </p:spPr>
      </p:pic>
    </p:spTree>
    <p:extLst>
      <p:ext uri="{BB962C8B-B14F-4D97-AF65-F5344CB8AC3E}">
        <p14:creationId xmlns:p14="http://schemas.microsoft.com/office/powerpoint/2010/main" val="2841672763"/>
      </p:ext>
    </p:extLst>
  </p:cSld>
  <p:clrMap bg1="lt1" tx1="dk1" bg2="lt2" tx2="dk2" accent1="accent1" accent2="accent2" accent3="accent3" accent4="accent4" accent5="accent5" accent6="accent6" hlink="hlink" folHlink="folHlink"/>
  <p:sldLayoutIdLst>
    <p:sldLayoutId id="2147483651" r:id="rId1"/>
    <p:sldLayoutId id="2147483672" r:id="rId2"/>
    <p:sldLayoutId id="2147483652" r:id="rId3"/>
    <p:sldLayoutId id="2147483653"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245788" y="6266313"/>
            <a:ext cx="381802" cy="365125"/>
          </a:xfrm>
          <a:prstGeom prst="rect">
            <a:avLst/>
          </a:prstGeom>
          <a:solidFill>
            <a:schemeClr val="bg1">
              <a:alpha val="0"/>
            </a:schemeClr>
          </a:solidFill>
        </p:spPr>
        <p:txBody>
          <a:bodyPr vert="horz" lIns="91440" tIns="45720" rIns="91440" bIns="45720" rtlCol="0" anchor="ctr"/>
          <a:lstStyle>
            <a:lvl1pPr algn="ctr">
              <a:defRPr sz="1200">
                <a:solidFill>
                  <a:schemeClr val="accent1">
                    <a:alpha val="0"/>
                  </a:schemeClr>
                </a:solidFill>
              </a:defRPr>
            </a:lvl1pPr>
          </a:lstStyle>
          <a:p>
            <a:fld id="{96D674E5-A722-4E19-B69E-A5B20B316396}" type="slidenum">
              <a:rPr lang="en-US" smtClean="0"/>
              <a:pPr/>
              <a:t>‹#›</a:t>
            </a:fld>
            <a:endParaRPr lang="en-US" dirty="0"/>
          </a:p>
        </p:txBody>
      </p:sp>
    </p:spTree>
    <p:extLst>
      <p:ext uri="{BB962C8B-B14F-4D97-AF65-F5344CB8AC3E}">
        <p14:creationId xmlns:p14="http://schemas.microsoft.com/office/powerpoint/2010/main" val="2419667834"/>
      </p:ext>
    </p:extLst>
  </p:cSld>
  <p:clrMap bg1="lt1" tx1="dk1" bg2="lt2" tx2="dk2" accent1="accent1" accent2="accent2" accent3="accent3" accent4="accent4" accent5="accent5" accent6="accent6" hlink="hlink" folHlink="folHlink"/>
  <p:sldLayoutIdLst>
    <p:sldLayoutId id="2147483667" r:id="rId1"/>
    <p:sldLayoutId id="2147483668"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750" y="2384426"/>
            <a:ext cx="11330500" cy="821328"/>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7"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pPr/>
              <a:t>‹#›</a:t>
            </a:fld>
            <a:endParaRPr lang="en-US" dirty="0"/>
          </a:p>
        </p:txBody>
      </p:sp>
      <p:sp>
        <p:nvSpPr>
          <p:cNvPr id="8" name="Oval 7"/>
          <p:cNvSpPr/>
          <p:nvPr/>
        </p:nvSpPr>
        <p:spPr>
          <a:xfrm>
            <a:off x="289557" y="6306283"/>
            <a:ext cx="282574" cy="28257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3597" y="6257238"/>
            <a:ext cx="1839790" cy="342900"/>
          </a:xfrm>
          <a:prstGeom prst="rect">
            <a:avLst/>
          </a:prstGeom>
        </p:spPr>
      </p:pic>
    </p:spTree>
    <p:extLst>
      <p:ext uri="{BB962C8B-B14F-4D97-AF65-F5344CB8AC3E}">
        <p14:creationId xmlns:p14="http://schemas.microsoft.com/office/powerpoint/2010/main" val="1176497696"/>
      </p:ext>
    </p:extLst>
  </p:cSld>
  <p:clrMap bg1="lt1" tx1="dk1" bg2="lt2" tx2="dk2" accent1="accent1" accent2="accent2" accent3="accent3" accent4="accent4" accent5="accent5" accent6="accent6" hlink="hlink" folHlink="folHlink"/>
  <p:sldLayoutIdLst>
    <p:sldLayoutId id="2147483657" r:id="rId1"/>
    <p:sldLayoutId id="214748365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245788" y="6266313"/>
            <a:ext cx="381802" cy="365125"/>
          </a:xfrm>
          <a:prstGeom prst="rect">
            <a:avLst/>
          </a:prstGeom>
          <a:solidFill>
            <a:schemeClr val="bg1">
              <a:alpha val="0"/>
            </a:schemeClr>
          </a:solidFill>
        </p:spPr>
        <p:txBody>
          <a:bodyPr vert="horz" lIns="91440" tIns="45720" rIns="91440" bIns="45720" rtlCol="0" anchor="ctr"/>
          <a:lstStyle>
            <a:lvl1pPr algn="ctr">
              <a:defRPr sz="1200">
                <a:solidFill>
                  <a:schemeClr val="accent1">
                    <a:alpha val="0"/>
                  </a:schemeClr>
                </a:solidFill>
              </a:defRPr>
            </a:lvl1pPr>
          </a:lstStyle>
          <a:p>
            <a:fld id="{96D674E5-A722-4E19-B69E-A5B20B316396}" type="slidenum">
              <a:rPr lang="en-US" smtClean="0"/>
              <a:pPr/>
              <a:t>‹#›</a:t>
            </a:fld>
            <a:endParaRPr lang="en-US" dirty="0"/>
          </a:p>
        </p:txBody>
      </p:sp>
      <p:sp>
        <p:nvSpPr>
          <p:cNvPr id="2" name="Title Placeholder 1"/>
          <p:cNvSpPr>
            <a:spLocks noGrp="1"/>
          </p:cNvSpPr>
          <p:nvPr>
            <p:ph type="title"/>
          </p:nvPr>
        </p:nvSpPr>
        <p:spPr>
          <a:xfrm>
            <a:off x="430750" y="2974976"/>
            <a:ext cx="11330500" cy="821328"/>
          </a:xfrm>
          <a:prstGeom prst="rect">
            <a:avLst/>
          </a:prstGeom>
        </p:spPr>
        <p:txBody>
          <a:bodyPr vert="horz" lIns="91440" tIns="45720" rIns="91440" bIns="45720" rtlCol="0" anchor="ctr">
            <a:normAutofit/>
          </a:bodyPr>
          <a:lstStyle/>
          <a:p>
            <a:r>
              <a:rPr lang="en-US" dirty="0" smtClean="0"/>
              <a:t>Click to Add Section Title</a:t>
            </a:r>
            <a:endParaRPr lang="en-US" dirty="0"/>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9109" y="6233811"/>
            <a:ext cx="1948765" cy="389753"/>
          </a:xfrm>
          <a:prstGeom prst="rect">
            <a:avLst/>
          </a:prstGeom>
        </p:spPr>
      </p:pic>
    </p:spTree>
    <p:extLst>
      <p:ext uri="{BB962C8B-B14F-4D97-AF65-F5344CB8AC3E}">
        <p14:creationId xmlns:p14="http://schemas.microsoft.com/office/powerpoint/2010/main" val="4525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245788" y="6266313"/>
            <a:ext cx="381802" cy="365125"/>
          </a:xfrm>
          <a:prstGeom prst="rect">
            <a:avLst/>
          </a:prstGeom>
          <a:solidFill>
            <a:schemeClr val="bg1">
              <a:alpha val="0"/>
            </a:schemeClr>
          </a:solidFill>
        </p:spPr>
        <p:txBody>
          <a:bodyPr vert="horz" lIns="91440" tIns="45720" rIns="91440" bIns="45720" rtlCol="0" anchor="ctr"/>
          <a:lstStyle>
            <a:lvl1pPr algn="ctr">
              <a:defRPr sz="1200">
                <a:solidFill>
                  <a:schemeClr val="accent1">
                    <a:alpha val="0"/>
                  </a:schemeClr>
                </a:solidFill>
              </a:defRPr>
            </a:lvl1pPr>
          </a:lstStyle>
          <a:p>
            <a:fld id="{96D674E5-A722-4E19-B69E-A5B20B316396}" type="slidenum">
              <a:rPr lang="en-US" smtClean="0"/>
              <a:pPr/>
              <a:t>‹#›</a:t>
            </a:fld>
            <a:endParaRPr lang="en-US" dirty="0"/>
          </a:p>
        </p:txBody>
      </p:sp>
      <p:sp>
        <p:nvSpPr>
          <p:cNvPr id="3" name="TextBox 2"/>
          <p:cNvSpPr txBox="1"/>
          <p:nvPr/>
        </p:nvSpPr>
        <p:spPr>
          <a:xfrm>
            <a:off x="11622505" y="6262106"/>
            <a:ext cx="569495" cy="369332"/>
          </a:xfrm>
          <a:prstGeom prst="rect">
            <a:avLst/>
          </a:prstGeom>
          <a:noFill/>
        </p:spPr>
        <p:txBody>
          <a:bodyPr wrap="square" rtlCol="0">
            <a:spAutoFit/>
          </a:bodyPr>
          <a:lstStyle/>
          <a:p>
            <a:r>
              <a:rPr lang="en-US" dirty="0" smtClean="0">
                <a:solidFill>
                  <a:srgbClr val="000000">
                    <a:alpha val="0"/>
                  </a:srgbClr>
                </a:solidFill>
                <a:latin typeface="cb-icons" panose="02000609000000000000" pitchFamily="49" charset="0"/>
              </a:rPr>
              <a:t></a:t>
            </a:r>
            <a:endParaRPr lang="en-US" dirty="0">
              <a:solidFill>
                <a:srgbClr val="000000">
                  <a:alpha val="0"/>
                </a:srgbClr>
              </a:solidFill>
            </a:endParaRPr>
          </a:p>
        </p:txBody>
      </p:sp>
    </p:spTree>
    <p:extLst>
      <p:ext uri="{BB962C8B-B14F-4D97-AF65-F5344CB8AC3E}">
        <p14:creationId xmlns:p14="http://schemas.microsoft.com/office/powerpoint/2010/main" val="3405229537"/>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hdr="0" ftr="0" dt="0"/>
  <p:txStyles>
    <p:titleStyle>
      <a:lvl1pPr algn="l" defTabSz="914400" rtl="0" eaLnBrk="1" latinLnBrk="0" hangingPunct="1">
        <a:lnSpc>
          <a:spcPct val="120000"/>
        </a:lnSpc>
        <a:spcBef>
          <a:spcPct val="0"/>
        </a:spcBef>
        <a:buNone/>
        <a:defRPr lang="en-US" sz="1400" u="none" kern="1200" baseline="0" dirty="0" smtClean="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7"/>
            </p:custDataLst>
            <p:extLst>
              <p:ext uri="{D42A27DB-BD31-4B8C-83A1-F6EECF244321}">
                <p14:modId xmlns:p14="http://schemas.microsoft.com/office/powerpoint/2010/main" val="25076935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39"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30750" y="365126"/>
            <a:ext cx="11330500" cy="821328"/>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7" name="Slide Number Placeholder 5"/>
          <p:cNvSpPr>
            <a:spLocks noGrp="1"/>
          </p:cNvSpPr>
          <p:nvPr>
            <p:ph type="sldNum" sz="quarter" idx="4"/>
          </p:nvPr>
        </p:nvSpPr>
        <p:spPr>
          <a:xfrm>
            <a:off x="245788" y="6266313"/>
            <a:ext cx="381802" cy="365125"/>
          </a:xfrm>
          <a:prstGeom prst="rect">
            <a:avLst/>
          </a:prstGeom>
        </p:spPr>
        <p:txBody>
          <a:bodyPr vert="horz" lIns="91440" tIns="45720" rIns="91440" bIns="45720" rtlCol="0" anchor="ctr"/>
          <a:lstStyle>
            <a:lvl1pPr algn="ctr">
              <a:defRPr sz="1200">
                <a:solidFill>
                  <a:schemeClr val="accent1"/>
                </a:solidFill>
              </a:defRPr>
            </a:lvl1pPr>
          </a:lstStyle>
          <a:p>
            <a:fld id="{96D674E5-A722-4E19-B69E-A5B20B316396}" type="slidenum">
              <a:rPr lang="en-US" smtClean="0">
                <a:solidFill>
                  <a:srgbClr val="FF8A00"/>
                </a:solidFill>
              </a:rPr>
              <a:pPr/>
              <a:t>‹#›</a:t>
            </a:fld>
            <a:endParaRPr lang="en-US" dirty="0">
              <a:solidFill>
                <a:srgbClr val="FF8A00"/>
              </a:solidFill>
            </a:endParaRPr>
          </a:p>
        </p:txBody>
      </p:sp>
      <p:sp>
        <p:nvSpPr>
          <p:cNvPr id="8" name="Oval 7"/>
          <p:cNvSpPr/>
          <p:nvPr/>
        </p:nvSpPr>
        <p:spPr>
          <a:xfrm>
            <a:off x="289557" y="6306283"/>
            <a:ext cx="282574" cy="28257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23597" y="6257238"/>
            <a:ext cx="1839790" cy="342900"/>
          </a:xfrm>
          <a:prstGeom prst="rect">
            <a:avLst/>
          </a:prstGeom>
        </p:spPr>
      </p:pic>
    </p:spTree>
    <p:extLst>
      <p:ext uri="{BB962C8B-B14F-4D97-AF65-F5344CB8AC3E}">
        <p14:creationId xmlns:p14="http://schemas.microsoft.com/office/powerpoint/2010/main" val="17160154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7673"/>
            <a:ext cx="10515600" cy="688056"/>
          </a:xfrm>
        </p:spPr>
        <p:txBody>
          <a:bodyPr/>
          <a:lstStyle/>
          <a:p>
            <a:r>
              <a:rPr lang="en-US" dirty="0" smtClean="0"/>
              <a:t>Go-To-Market Strategy</a:t>
            </a:r>
            <a:endParaRPr lang="en-US" dirty="0"/>
          </a:p>
        </p:txBody>
      </p:sp>
      <p:sp>
        <p:nvSpPr>
          <p:cNvPr id="4" name="Text Placeholder 3"/>
          <p:cNvSpPr>
            <a:spLocks noGrp="1"/>
          </p:cNvSpPr>
          <p:nvPr>
            <p:ph type="body" sz="quarter" idx="10"/>
          </p:nvPr>
        </p:nvSpPr>
        <p:spPr/>
        <p:txBody>
          <a:bodyPr/>
          <a:lstStyle/>
          <a:p>
            <a:r>
              <a:rPr lang="en-US" dirty="0" smtClean="0"/>
              <a:t>5 Bold Steps </a:t>
            </a:r>
            <a:r>
              <a:rPr lang="en-US" smtClean="0"/>
              <a:t>Vision Canvas</a:t>
            </a:r>
            <a:endParaRPr lang="en-US" dirty="0"/>
          </a:p>
        </p:txBody>
      </p:sp>
    </p:spTree>
    <p:extLst>
      <p:ext uri="{BB962C8B-B14F-4D97-AF65-F5344CB8AC3E}">
        <p14:creationId xmlns:p14="http://schemas.microsoft.com/office/powerpoint/2010/main" val="369963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Statement</a:t>
            </a:r>
            <a:endParaRPr lang="en-US" dirty="0"/>
          </a:p>
        </p:txBody>
      </p:sp>
      <p:sp>
        <p:nvSpPr>
          <p:cNvPr id="5" name="Text Placeholder 4"/>
          <p:cNvSpPr>
            <a:spLocks noGrp="1"/>
          </p:cNvSpPr>
          <p:nvPr>
            <p:ph type="body" sz="quarter" idx="13"/>
          </p:nvPr>
        </p:nvSpPr>
        <p:spPr>
          <a:xfrm>
            <a:off x="508035" y="1143921"/>
            <a:ext cx="11331036" cy="600075"/>
          </a:xfrm>
        </p:spPr>
        <p:txBody>
          <a:bodyPr/>
          <a:lstStyle/>
          <a:p>
            <a:r>
              <a:rPr lang="en-US" dirty="0" smtClean="0"/>
              <a:t>Statement that describes what we hope our new solution will achieve </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2</a:t>
            </a:fld>
            <a:endParaRPr lang="en-US" dirty="0"/>
          </a:p>
        </p:txBody>
      </p:sp>
      <p:sp>
        <p:nvSpPr>
          <p:cNvPr id="3" name="Content Placeholder 2"/>
          <p:cNvSpPr>
            <a:spLocks noGrp="1"/>
          </p:cNvSpPr>
          <p:nvPr>
            <p:ph sz="quarter" idx="16"/>
          </p:nvPr>
        </p:nvSpPr>
        <p:spPr>
          <a:xfrm>
            <a:off x="430212" y="2240613"/>
            <a:ext cx="11331575" cy="4025700"/>
          </a:xfrm>
        </p:spPr>
        <p:txBody>
          <a:bodyPr/>
          <a:lstStyle/>
          <a:p>
            <a:pPr algn="ctr"/>
            <a:r>
              <a:rPr lang="en-US" dirty="0" smtClean="0"/>
              <a:t>Enable </a:t>
            </a:r>
            <a:r>
              <a:rPr lang="en-US" dirty="0"/>
              <a:t>a great customer experience that maximizes subscriber </a:t>
            </a:r>
            <a:r>
              <a:rPr lang="en-US" dirty="0" smtClean="0"/>
              <a:t>revenue</a:t>
            </a:r>
            <a:r>
              <a:rPr lang="en-US" i="1" dirty="0"/>
              <a:t> </a:t>
            </a:r>
            <a:endParaRPr lang="en-US" i="1" dirty="0" smtClean="0"/>
          </a:p>
          <a:p>
            <a:pPr algn="ctr"/>
            <a:endParaRPr lang="en-US" dirty="0"/>
          </a:p>
          <a:p>
            <a:endParaRPr lang="en-US" dirty="0" smtClean="0"/>
          </a:p>
          <a:p>
            <a:endParaRPr lang="en-US" dirty="0"/>
          </a:p>
        </p:txBody>
      </p:sp>
      <p:pic>
        <p:nvPicPr>
          <p:cNvPr id="9218" name="Picture 2" descr="Image result for company v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256" y="3233847"/>
            <a:ext cx="5689488" cy="251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885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5" name="Text Placeholder 4"/>
          <p:cNvSpPr>
            <a:spLocks noGrp="1"/>
          </p:cNvSpPr>
          <p:nvPr>
            <p:ph type="body" sz="quarter" idx="13"/>
          </p:nvPr>
        </p:nvSpPr>
        <p:spPr>
          <a:xfrm>
            <a:off x="527491" y="1097063"/>
            <a:ext cx="11331036" cy="600075"/>
          </a:xfrm>
        </p:spPr>
        <p:txBody>
          <a:bodyPr/>
          <a:lstStyle/>
          <a:p>
            <a:r>
              <a:rPr lang="en-US" dirty="0" smtClean="0"/>
              <a:t>Essential topics that support our vision</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3</a:t>
            </a:fld>
            <a:endParaRPr lang="en-US" dirty="0"/>
          </a:p>
        </p:txBody>
      </p:sp>
      <p:sp>
        <p:nvSpPr>
          <p:cNvPr id="3" name="Content Placeholder 2"/>
          <p:cNvSpPr>
            <a:spLocks noGrp="1"/>
          </p:cNvSpPr>
          <p:nvPr>
            <p:ph sz="quarter" idx="16"/>
          </p:nvPr>
        </p:nvSpPr>
        <p:spPr>
          <a:xfrm>
            <a:off x="527491" y="1729929"/>
            <a:ext cx="11134735" cy="4025700"/>
          </a:xfrm>
        </p:spPr>
        <p:txBody>
          <a:bodyPr/>
          <a:lstStyle/>
          <a:p>
            <a:pPr>
              <a:lnSpc>
                <a:spcPct val="100000"/>
              </a:lnSpc>
            </a:pPr>
            <a:r>
              <a:rPr lang="en-US" sz="2000" b="1" dirty="0" smtClean="0"/>
              <a:t>Make </a:t>
            </a:r>
            <a:r>
              <a:rPr lang="en-US" sz="2000" b="1" dirty="0"/>
              <a:t>the Complex </a:t>
            </a:r>
            <a:r>
              <a:rPr lang="en-US" sz="2000" b="1" dirty="0" smtClean="0"/>
              <a:t>Simple </a:t>
            </a:r>
            <a:r>
              <a:rPr lang="en-US" dirty="0" smtClean="0"/>
              <a:t>- </a:t>
            </a:r>
            <a:r>
              <a:rPr lang="en-US" sz="1600" dirty="0"/>
              <a:t>We believe that less is </a:t>
            </a:r>
            <a:r>
              <a:rPr lang="en-US" sz="1600" dirty="0" smtClean="0"/>
              <a:t>more. From </a:t>
            </a:r>
            <a:r>
              <a:rPr lang="en-US" sz="1600" dirty="0"/>
              <a:t>seamless client self-signup to intuitive customer subscription and simple plan management, our priority is to make </a:t>
            </a:r>
            <a:r>
              <a:rPr lang="en-US" sz="1600" dirty="0" smtClean="0"/>
              <a:t>the lives of our clients easier </a:t>
            </a:r>
            <a:r>
              <a:rPr lang="en-US" sz="1600" dirty="0"/>
              <a:t>and </a:t>
            </a:r>
            <a:r>
              <a:rPr lang="en-US" sz="1600" dirty="0" smtClean="0"/>
              <a:t>the experience of their customers better</a:t>
            </a:r>
            <a:r>
              <a:rPr lang="en-US" sz="1600" dirty="0"/>
              <a:t>.</a:t>
            </a:r>
          </a:p>
          <a:p>
            <a:pPr>
              <a:lnSpc>
                <a:spcPct val="100000"/>
              </a:lnSpc>
            </a:pPr>
            <a:r>
              <a:rPr lang="en-US" sz="2000" b="1" dirty="0" smtClean="0"/>
              <a:t>Go </a:t>
            </a:r>
            <a:r>
              <a:rPr lang="en-US" sz="2000" b="1" dirty="0"/>
              <a:t>Global, Act </a:t>
            </a:r>
            <a:r>
              <a:rPr lang="en-US" sz="2000" b="1" dirty="0" smtClean="0"/>
              <a:t>Local </a:t>
            </a:r>
            <a:r>
              <a:rPr lang="en-US" b="1" dirty="0" smtClean="0"/>
              <a:t>- </a:t>
            </a:r>
            <a:r>
              <a:rPr lang="en-US" sz="1600" dirty="0"/>
              <a:t>We support global expansion by offering local configuration and optimization that </a:t>
            </a:r>
            <a:r>
              <a:rPr lang="en-US" sz="1600" dirty="0" smtClean="0"/>
              <a:t>removes </a:t>
            </a:r>
            <a:r>
              <a:rPr lang="en-US" sz="1600" dirty="0"/>
              <a:t>barriers in order to satisfy the local buying </a:t>
            </a:r>
            <a:r>
              <a:rPr lang="en-US" sz="1600" dirty="0" smtClean="0"/>
              <a:t>behavior </a:t>
            </a:r>
            <a:r>
              <a:rPr lang="en-US" sz="1600" dirty="0"/>
              <a:t>to increase conversion and retention.</a:t>
            </a:r>
          </a:p>
          <a:p>
            <a:pPr>
              <a:lnSpc>
                <a:spcPct val="100000"/>
              </a:lnSpc>
            </a:pPr>
            <a:r>
              <a:rPr lang="en-US" sz="2000" b="1" dirty="0" smtClean="0"/>
              <a:t>Customer Centric </a:t>
            </a:r>
            <a:r>
              <a:rPr lang="en-US" b="1" dirty="0" smtClean="0"/>
              <a:t>- </a:t>
            </a:r>
            <a:r>
              <a:rPr lang="en-US" dirty="0"/>
              <a:t>​</a:t>
            </a:r>
            <a:r>
              <a:rPr lang="en-US" sz="1600" dirty="0"/>
              <a:t>We believe that the customer is the </a:t>
            </a:r>
            <a:r>
              <a:rPr lang="en-US" sz="1600" dirty="0" smtClean="0"/>
              <a:t>focus. When </a:t>
            </a:r>
            <a:r>
              <a:rPr lang="en-US" sz="1600" dirty="0"/>
              <a:t>faced with </a:t>
            </a:r>
            <a:r>
              <a:rPr lang="en-US" sz="1600" dirty="0" smtClean="0"/>
              <a:t>a decision related to our solution, </a:t>
            </a:r>
            <a:r>
              <a:rPr lang="en-US" sz="1600" dirty="0"/>
              <a:t>we choose the </a:t>
            </a:r>
            <a:r>
              <a:rPr lang="en-US" sz="1600" dirty="0" smtClean="0"/>
              <a:t>option that provides the best outcome for our clients.</a:t>
            </a:r>
            <a:r>
              <a:rPr lang="en-US" sz="1600" dirty="0"/>
              <a:t> Control, flexibility and convenience are characteristics of our </a:t>
            </a:r>
            <a:r>
              <a:rPr lang="en-US" sz="1600" dirty="0" smtClean="0"/>
              <a:t>customer-centric </a:t>
            </a:r>
            <a:r>
              <a:rPr lang="en-US" sz="1600" dirty="0"/>
              <a:t>approach.</a:t>
            </a:r>
          </a:p>
          <a:p>
            <a:pPr>
              <a:lnSpc>
                <a:spcPct val="100000"/>
              </a:lnSpc>
            </a:pPr>
            <a:r>
              <a:rPr lang="en-US" sz="2000" b="1" dirty="0" smtClean="0"/>
              <a:t>Trusted Expert </a:t>
            </a:r>
            <a:r>
              <a:rPr lang="en-US" b="1" dirty="0" smtClean="0"/>
              <a:t>- </a:t>
            </a:r>
            <a:r>
              <a:rPr lang="en-US" sz="1600" dirty="0"/>
              <a:t>Our expertise and vast years of experience </a:t>
            </a:r>
            <a:r>
              <a:rPr lang="en-US" sz="1600" dirty="0" smtClean="0"/>
              <a:t>enable us to </a:t>
            </a:r>
            <a:r>
              <a:rPr lang="en-US" sz="1600" dirty="0"/>
              <a:t>be a trusted advisor to our clients. Our suite of managed service </a:t>
            </a:r>
            <a:r>
              <a:rPr lang="en-US" sz="1600" dirty="0" smtClean="0"/>
              <a:t>offerings – such </a:t>
            </a:r>
            <a:r>
              <a:rPr lang="en-US" sz="1600" dirty="0"/>
              <a:t>as fraud, </a:t>
            </a:r>
            <a:r>
              <a:rPr lang="en-US" sz="1600" dirty="0" smtClean="0"/>
              <a:t>compliance and </a:t>
            </a:r>
            <a:r>
              <a:rPr lang="en-US" sz="1600" dirty="0"/>
              <a:t>global </a:t>
            </a:r>
            <a:r>
              <a:rPr lang="en-US" sz="1600" dirty="0" smtClean="0"/>
              <a:t>payments – are tools </a:t>
            </a:r>
            <a:r>
              <a:rPr lang="en-US" sz="1600" dirty="0"/>
              <a:t>our clients can leverage to grow their business.</a:t>
            </a:r>
          </a:p>
          <a:p>
            <a:pPr>
              <a:lnSpc>
                <a:spcPct val="100000"/>
              </a:lnSpc>
            </a:pPr>
            <a:r>
              <a:rPr lang="en-US" sz="2000" b="1" dirty="0" smtClean="0"/>
              <a:t>Maximize Customer </a:t>
            </a:r>
            <a:r>
              <a:rPr lang="en-US" sz="2000" b="1" dirty="0"/>
              <a:t>Lifetime </a:t>
            </a:r>
            <a:r>
              <a:rPr lang="en-US" sz="2000" b="1" dirty="0" smtClean="0"/>
              <a:t>Value </a:t>
            </a:r>
            <a:r>
              <a:rPr lang="en-US" b="1" dirty="0" smtClean="0"/>
              <a:t>- </a:t>
            </a:r>
            <a:r>
              <a:rPr lang="en-US" sz="1600" dirty="0"/>
              <a:t>We believe </a:t>
            </a:r>
            <a:r>
              <a:rPr lang="en-US" sz="1600" dirty="0" smtClean="0"/>
              <a:t>​that customer </a:t>
            </a:r>
            <a:r>
              <a:rPr lang="en-US" sz="1600" dirty="0"/>
              <a:t>l</a:t>
            </a:r>
            <a:r>
              <a:rPr lang="en-US" sz="1600" dirty="0" smtClean="0"/>
              <a:t>ifetime </a:t>
            </a:r>
            <a:r>
              <a:rPr lang="en-US" sz="1600" dirty="0"/>
              <a:t>v</a:t>
            </a:r>
            <a:r>
              <a:rPr lang="en-US" sz="1600" dirty="0" smtClean="0"/>
              <a:t>alue </a:t>
            </a:r>
            <a:r>
              <a:rPr lang="en-US" sz="1600" dirty="0"/>
              <a:t>is the key metric of a subscription </a:t>
            </a:r>
            <a:r>
              <a:rPr lang="en-US" sz="1600" dirty="0" smtClean="0"/>
              <a:t>relationship and our goal is </a:t>
            </a:r>
            <a:r>
              <a:rPr lang="en-US" sz="1600" dirty="0"/>
              <a:t>to enable </a:t>
            </a:r>
            <a:r>
              <a:rPr lang="en-US" sz="1600" dirty="0" smtClean="0"/>
              <a:t>our clients </a:t>
            </a:r>
            <a:r>
              <a:rPr lang="en-US" sz="1600" dirty="0"/>
              <a:t>to make </a:t>
            </a:r>
            <a:r>
              <a:rPr lang="en-US" sz="1600" dirty="0" smtClean="0"/>
              <a:t>informed decisions </a:t>
            </a:r>
            <a:r>
              <a:rPr lang="en-US" sz="1600" dirty="0"/>
              <a:t>at the right time. We achieve this by providing the tools </a:t>
            </a:r>
            <a:r>
              <a:rPr lang="en-US" sz="1600" dirty="0" smtClean="0"/>
              <a:t>our clients can use to accurately </a:t>
            </a:r>
            <a:r>
              <a:rPr lang="en-US" sz="1600" dirty="0"/>
              <a:t>measure, </a:t>
            </a:r>
            <a:r>
              <a:rPr lang="en-US" sz="1600" dirty="0" smtClean="0"/>
              <a:t>monitor and report on the health </a:t>
            </a:r>
            <a:r>
              <a:rPr lang="en-US" sz="1600" dirty="0"/>
              <a:t>of </a:t>
            </a:r>
            <a:r>
              <a:rPr lang="en-US" sz="1600" dirty="0" smtClean="0"/>
              <a:t>their </a:t>
            </a:r>
            <a:r>
              <a:rPr lang="en-US" sz="1600" dirty="0"/>
              <a:t>organization and </a:t>
            </a:r>
            <a:r>
              <a:rPr lang="en-US" sz="1600" dirty="0" smtClean="0"/>
              <a:t>their drivers of success.</a:t>
            </a:r>
            <a:endParaRPr lang="en-US" sz="1600" dirty="0"/>
          </a:p>
          <a:p>
            <a:endParaRPr lang="en-US" dirty="0" smtClean="0"/>
          </a:p>
          <a:p>
            <a:endParaRPr lang="en-US" dirty="0"/>
          </a:p>
        </p:txBody>
      </p:sp>
    </p:spTree>
    <p:extLst>
      <p:ext uri="{BB962C8B-B14F-4D97-AF65-F5344CB8AC3E}">
        <p14:creationId xmlns:p14="http://schemas.microsoft.com/office/powerpoint/2010/main" val="230315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Supports</a:t>
            </a:r>
            <a:endParaRPr lang="en-US" dirty="0"/>
          </a:p>
        </p:txBody>
      </p:sp>
      <p:sp>
        <p:nvSpPr>
          <p:cNvPr id="5" name="Text Placeholder 4"/>
          <p:cNvSpPr>
            <a:spLocks noGrp="1"/>
          </p:cNvSpPr>
          <p:nvPr>
            <p:ph type="body" sz="quarter" idx="13"/>
          </p:nvPr>
        </p:nvSpPr>
        <p:spPr>
          <a:xfrm>
            <a:off x="436689" y="1179183"/>
            <a:ext cx="11331036" cy="600075"/>
          </a:xfrm>
        </p:spPr>
        <p:txBody>
          <a:bodyPr/>
          <a:lstStyle/>
          <a:p>
            <a:r>
              <a:rPr lang="en-US" dirty="0" smtClean="0"/>
              <a:t>Items that strengthen our team as we work towards our vision</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4</a:t>
            </a:fld>
            <a:endParaRPr lang="en-US" dirty="0"/>
          </a:p>
        </p:txBody>
      </p:sp>
      <p:sp>
        <p:nvSpPr>
          <p:cNvPr id="3" name="Content Placeholder 2"/>
          <p:cNvSpPr>
            <a:spLocks noGrp="1"/>
          </p:cNvSpPr>
          <p:nvPr>
            <p:ph sz="quarter" idx="16"/>
          </p:nvPr>
        </p:nvSpPr>
        <p:spPr>
          <a:xfrm>
            <a:off x="430750" y="2000511"/>
            <a:ext cx="11097064" cy="3575732"/>
          </a:xfrm>
        </p:spPr>
        <p:txBody>
          <a:bodyPr/>
          <a:lstStyle/>
          <a:p>
            <a:pPr>
              <a:lnSpc>
                <a:spcPct val="100000"/>
              </a:lnSpc>
            </a:pPr>
            <a:r>
              <a:rPr lang="en-US" sz="2000" b="1" dirty="0" smtClean="0"/>
              <a:t>Executive Leadership </a:t>
            </a:r>
            <a:r>
              <a:rPr lang="en-US" sz="1600" b="1" dirty="0" smtClean="0"/>
              <a:t>– </a:t>
            </a:r>
            <a:r>
              <a:rPr lang="en-US" sz="1600" dirty="0" smtClean="0"/>
              <a:t>Executive leadership has prioritized the new subscription platform as they believe it will enable cleverbridge to play a role in the growing subscription economy.</a:t>
            </a:r>
          </a:p>
          <a:p>
            <a:pPr>
              <a:lnSpc>
                <a:spcPct val="100000"/>
              </a:lnSpc>
            </a:pPr>
            <a:r>
              <a:rPr lang="en-US" sz="2000" b="1" dirty="0" smtClean="0"/>
              <a:t>Financial Commitment </a:t>
            </a:r>
            <a:r>
              <a:rPr lang="en-US" sz="1600" b="1" dirty="0" smtClean="0"/>
              <a:t>– </a:t>
            </a:r>
            <a:r>
              <a:rPr lang="en-US" sz="1600" dirty="0" smtClean="0"/>
              <a:t>The commitment from the executive leadership is backed by a financial commitment that will be used to build the new solution.</a:t>
            </a:r>
          </a:p>
          <a:p>
            <a:pPr>
              <a:lnSpc>
                <a:spcPct val="100000"/>
              </a:lnSpc>
            </a:pPr>
            <a:r>
              <a:rPr lang="en-US" sz="2000" b="1" dirty="0" smtClean="0"/>
              <a:t>Past Experience </a:t>
            </a:r>
            <a:r>
              <a:rPr lang="en-US" sz="1600" b="1" dirty="0" smtClean="0"/>
              <a:t>– </a:t>
            </a:r>
            <a:r>
              <a:rPr lang="en-US" sz="1600" dirty="0" smtClean="0"/>
              <a:t>cleverbridge brings 12 years of experience from the ecommerce space with our consultative approach to providing localization, compliance and optimization support that leads to increased conversions and revenue for our clients. </a:t>
            </a:r>
            <a:endParaRPr lang="en-US" sz="1600" dirty="0"/>
          </a:p>
          <a:p>
            <a:pPr>
              <a:lnSpc>
                <a:spcPct val="100000"/>
              </a:lnSpc>
            </a:pPr>
            <a:r>
              <a:rPr lang="en-US" sz="2000" b="1" dirty="0" smtClean="0"/>
              <a:t>Trusted Network Feedback </a:t>
            </a:r>
            <a:r>
              <a:rPr lang="en-US" sz="1600" b="1" dirty="0" smtClean="0"/>
              <a:t>– </a:t>
            </a:r>
            <a:r>
              <a:rPr lang="en-US" sz="1600" dirty="0" smtClean="0"/>
              <a:t>Through the Early Access Program, we’ll create a </a:t>
            </a:r>
            <a:r>
              <a:rPr lang="en-US" sz="1600" dirty="0"/>
              <a:t>network of trusted partners </a:t>
            </a:r>
            <a:r>
              <a:rPr lang="en-US" sz="1600" dirty="0" smtClean="0"/>
              <a:t>that will provide feedback and validate the direction of our solution. </a:t>
            </a:r>
          </a:p>
          <a:p>
            <a:pPr>
              <a:lnSpc>
                <a:spcPct val="100000"/>
              </a:lnSpc>
            </a:pPr>
            <a:r>
              <a:rPr lang="en-US" sz="2000" b="1" dirty="0" smtClean="0"/>
              <a:t>Marketing Positioning</a:t>
            </a:r>
            <a:r>
              <a:rPr lang="en-US" sz="1600" b="1" dirty="0" smtClean="0"/>
              <a:t> – </a:t>
            </a:r>
            <a:r>
              <a:rPr lang="en-US" sz="1600" dirty="0" smtClean="0"/>
              <a:t>cleverbridge is recognized as a contender in the subscription space and our coverage by the market supports this. </a:t>
            </a:r>
            <a:endParaRPr lang="en-US" dirty="0" smtClean="0"/>
          </a:p>
          <a:p>
            <a:endParaRPr lang="en-US" dirty="0"/>
          </a:p>
        </p:txBody>
      </p:sp>
    </p:spTree>
    <p:extLst>
      <p:ext uri="{BB962C8B-B14F-4D97-AF65-F5344CB8AC3E}">
        <p14:creationId xmlns:p14="http://schemas.microsoft.com/office/powerpoint/2010/main" val="399768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sz="quarter" idx="13"/>
          </p:nvPr>
        </p:nvSpPr>
        <p:spPr>
          <a:xfrm>
            <a:off x="436689" y="1186454"/>
            <a:ext cx="11331036" cy="600075"/>
          </a:xfrm>
        </p:spPr>
        <p:txBody>
          <a:bodyPr/>
          <a:lstStyle/>
          <a:p>
            <a:r>
              <a:rPr lang="en-US" dirty="0" smtClean="0"/>
              <a:t>Items that may hinder our team as we work towards our vision</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5</a:t>
            </a:fld>
            <a:endParaRPr lang="en-US" dirty="0"/>
          </a:p>
        </p:txBody>
      </p:sp>
      <p:sp>
        <p:nvSpPr>
          <p:cNvPr id="3" name="Content Placeholder 2"/>
          <p:cNvSpPr>
            <a:spLocks noGrp="1"/>
          </p:cNvSpPr>
          <p:nvPr>
            <p:ph sz="quarter" idx="16"/>
          </p:nvPr>
        </p:nvSpPr>
        <p:spPr>
          <a:xfrm>
            <a:off x="542604" y="2007782"/>
            <a:ext cx="11106791" cy="4025700"/>
          </a:xfrm>
        </p:spPr>
        <p:txBody>
          <a:bodyPr/>
          <a:lstStyle/>
          <a:p>
            <a:r>
              <a:rPr lang="en-US" sz="2000" b="1" dirty="0" smtClean="0"/>
              <a:t>Time To Market </a:t>
            </a:r>
            <a:r>
              <a:rPr lang="en-US" sz="1600" b="1" dirty="0" smtClean="0"/>
              <a:t>– </a:t>
            </a:r>
            <a:r>
              <a:rPr lang="en-US" sz="1600" dirty="0"/>
              <a:t>W</a:t>
            </a:r>
            <a:r>
              <a:rPr lang="en-US" sz="1600" dirty="0" smtClean="0"/>
              <a:t>e’re late in taking a subscription offering to market. Most of the players in the subscription billing space have been online for several years now and it will take time before we have a similar product and equal experience to offer new clients.</a:t>
            </a:r>
            <a:endParaRPr lang="en-US" sz="1600" dirty="0"/>
          </a:p>
          <a:p>
            <a:r>
              <a:rPr lang="en-US" sz="2000" b="1" dirty="0" smtClean="0"/>
              <a:t>Subscription Industry Expertise </a:t>
            </a:r>
            <a:r>
              <a:rPr lang="en-US" sz="1600" b="1" dirty="0" smtClean="0"/>
              <a:t>– </a:t>
            </a:r>
            <a:r>
              <a:rPr lang="en-US" sz="1600" dirty="0" smtClean="0"/>
              <a:t>While we have a breadth of ecommerce experience, we have very little knowledge of what is necessary to support companies delivering their product through a subscription model. This will be a steep learning curve. </a:t>
            </a:r>
            <a:endParaRPr lang="en-US" sz="1600" dirty="0"/>
          </a:p>
          <a:p>
            <a:r>
              <a:rPr lang="en-US" sz="2000" b="1" dirty="0" smtClean="0"/>
              <a:t>Not Thinking Big Enough </a:t>
            </a:r>
            <a:r>
              <a:rPr lang="en-US" sz="1600" b="1" dirty="0" smtClean="0"/>
              <a:t>– </a:t>
            </a:r>
            <a:r>
              <a:rPr lang="en-US" sz="1600" dirty="0" smtClean="0"/>
              <a:t>Over the last 12 years we have slowly lost our ability to think big and innovate. We now have a tendency to limit ourselves and the ideas we bring forward.</a:t>
            </a:r>
            <a:endParaRPr lang="en-US" sz="1600" dirty="0"/>
          </a:p>
          <a:p>
            <a:r>
              <a:rPr lang="en-US" sz="2000" b="1" dirty="0" smtClean="0"/>
              <a:t>Lack of Motivation </a:t>
            </a:r>
            <a:r>
              <a:rPr lang="en-US" sz="1600" b="1" dirty="0" smtClean="0"/>
              <a:t>– </a:t>
            </a:r>
            <a:r>
              <a:rPr lang="en-US" sz="1600" dirty="0" smtClean="0"/>
              <a:t>Several less successful projects and multiple reorganizations have impacted the company culture negatively.</a:t>
            </a:r>
            <a:endParaRPr lang="en-US" sz="1600" dirty="0"/>
          </a:p>
          <a:p>
            <a:r>
              <a:rPr lang="en-US" sz="2000" b="1" dirty="0" smtClean="0"/>
              <a:t>Brand Expectation </a:t>
            </a:r>
            <a:r>
              <a:rPr lang="en-US" sz="1600" b="1" dirty="0" smtClean="0"/>
              <a:t>– </a:t>
            </a:r>
            <a:r>
              <a:rPr lang="en-US" sz="1600" dirty="0" smtClean="0"/>
              <a:t>We’ll be delivering two different solutions (Ecommerce and Subscription) through two different models (Reseller and Service Provider). This may cause confusion for prospects and clients. </a:t>
            </a:r>
            <a:endParaRPr lang="en-US" sz="1600" dirty="0"/>
          </a:p>
          <a:p>
            <a:endParaRPr lang="en-US" dirty="0" smtClean="0"/>
          </a:p>
          <a:p>
            <a:endParaRPr lang="en-US" dirty="0"/>
          </a:p>
        </p:txBody>
      </p:sp>
    </p:spTree>
    <p:extLst>
      <p:ext uri="{BB962C8B-B14F-4D97-AF65-F5344CB8AC3E}">
        <p14:creationId xmlns:p14="http://schemas.microsoft.com/office/powerpoint/2010/main" val="3597238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Bold Steps</a:t>
            </a:r>
            <a:endParaRPr lang="en-US" dirty="0"/>
          </a:p>
        </p:txBody>
      </p:sp>
      <p:sp>
        <p:nvSpPr>
          <p:cNvPr id="5" name="Text Placeholder 4"/>
          <p:cNvSpPr>
            <a:spLocks noGrp="1"/>
          </p:cNvSpPr>
          <p:nvPr>
            <p:ph type="body" sz="quarter" idx="13"/>
          </p:nvPr>
        </p:nvSpPr>
        <p:spPr>
          <a:xfrm>
            <a:off x="436689" y="1186454"/>
            <a:ext cx="11331036" cy="600075"/>
          </a:xfrm>
        </p:spPr>
        <p:txBody>
          <a:bodyPr/>
          <a:lstStyle/>
          <a:p>
            <a:r>
              <a:rPr lang="en-US" dirty="0" smtClean="0"/>
              <a:t>Steps we must take to achieve our vision</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6</a:t>
            </a:fld>
            <a:endParaRPr lang="en-US" dirty="0"/>
          </a:p>
        </p:txBody>
      </p:sp>
      <p:sp>
        <p:nvSpPr>
          <p:cNvPr id="3" name="Content Placeholder 2"/>
          <p:cNvSpPr>
            <a:spLocks noGrp="1"/>
          </p:cNvSpPr>
          <p:nvPr>
            <p:ph sz="quarter" idx="16"/>
          </p:nvPr>
        </p:nvSpPr>
        <p:spPr>
          <a:xfrm>
            <a:off x="627590" y="2097776"/>
            <a:ext cx="9211869" cy="2659049"/>
          </a:xfrm>
        </p:spPr>
        <p:txBody>
          <a:bodyPr/>
          <a:lstStyle/>
          <a:p>
            <a:r>
              <a:rPr lang="en-US" sz="2600" dirty="0" smtClean="0"/>
              <a:t>1. Launch </a:t>
            </a:r>
            <a:r>
              <a:rPr lang="en-US" sz="2600" dirty="0"/>
              <a:t>Early Access </a:t>
            </a:r>
            <a:r>
              <a:rPr lang="en-US" sz="2600" dirty="0" smtClean="0"/>
              <a:t>Program </a:t>
            </a:r>
            <a:r>
              <a:rPr lang="en-US" sz="2600" dirty="0"/>
              <a:t>for market feedback</a:t>
            </a:r>
          </a:p>
          <a:p>
            <a:r>
              <a:rPr lang="en-US" sz="2600" dirty="0" smtClean="0"/>
              <a:t>2. Advertise </a:t>
            </a:r>
            <a:r>
              <a:rPr lang="en-US" sz="2600" dirty="0"/>
              <a:t>our </a:t>
            </a:r>
            <a:r>
              <a:rPr lang="en-US" sz="2600" dirty="0" smtClean="0"/>
              <a:t>MVP at </a:t>
            </a:r>
            <a:r>
              <a:rPr lang="en-US" sz="2600" dirty="0"/>
              <a:t>a major tradeshow</a:t>
            </a:r>
          </a:p>
          <a:p>
            <a:r>
              <a:rPr lang="en-US" sz="2600" dirty="0" smtClean="0"/>
              <a:t>3. Acquire </a:t>
            </a:r>
            <a:r>
              <a:rPr lang="en-US" sz="2600" dirty="0"/>
              <a:t>clients via self-service signup process</a:t>
            </a:r>
          </a:p>
          <a:p>
            <a:r>
              <a:rPr lang="en-US" sz="2600" dirty="0" smtClean="0"/>
              <a:t>4. Integrate </a:t>
            </a:r>
            <a:r>
              <a:rPr lang="en-US" sz="2600" dirty="0"/>
              <a:t>non-US centric payment gateways</a:t>
            </a:r>
          </a:p>
          <a:p>
            <a:r>
              <a:rPr lang="en-US" sz="2600" dirty="0" smtClean="0"/>
              <a:t>5. Onboard </a:t>
            </a:r>
            <a:r>
              <a:rPr lang="en-US" sz="2600" dirty="0"/>
              <a:t>first client </a:t>
            </a:r>
            <a:r>
              <a:rPr lang="en-US" sz="2600" dirty="0" smtClean="0"/>
              <a:t>utilizing a business service provider model</a:t>
            </a:r>
            <a:endParaRPr lang="en-US" sz="2600" dirty="0"/>
          </a:p>
          <a:p>
            <a:pPr algn="ctr"/>
            <a:endParaRPr lang="en-US" dirty="0" smtClean="0"/>
          </a:p>
          <a:p>
            <a:endParaRPr lang="en-US" dirty="0"/>
          </a:p>
        </p:txBody>
      </p:sp>
    </p:spTree>
    <p:extLst>
      <p:ext uri="{BB962C8B-B14F-4D97-AF65-F5344CB8AC3E}">
        <p14:creationId xmlns:p14="http://schemas.microsoft.com/office/powerpoint/2010/main" val="3213152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Bold </a:t>
            </a:r>
            <a:r>
              <a:rPr lang="en-US" smtClean="0"/>
              <a:t>Steps Framework</a:t>
            </a:r>
            <a:endParaRPr lang="en-US" dirty="0"/>
          </a:p>
        </p:txBody>
      </p:sp>
      <p:sp>
        <p:nvSpPr>
          <p:cNvPr id="4" name="Slide Number Placeholder 3"/>
          <p:cNvSpPr>
            <a:spLocks noGrp="1"/>
          </p:cNvSpPr>
          <p:nvPr>
            <p:ph type="sldNum" sz="quarter" idx="4"/>
          </p:nvPr>
        </p:nvSpPr>
        <p:spPr/>
        <p:txBody>
          <a:bodyPr/>
          <a:lstStyle/>
          <a:p>
            <a:fld id="{96D674E5-A722-4E19-B69E-A5B20B316396}"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2477346" y="1570286"/>
            <a:ext cx="6971097" cy="4312195"/>
          </a:xfrm>
          <a:prstGeom prst="rect">
            <a:avLst/>
          </a:prstGeom>
        </p:spPr>
      </p:pic>
    </p:spTree>
    <p:extLst>
      <p:ext uri="{BB962C8B-B14F-4D97-AF65-F5344CB8AC3E}">
        <p14:creationId xmlns:p14="http://schemas.microsoft.com/office/powerpoint/2010/main" val="36153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Subscription Platform Release Timeline</a:t>
            </a:r>
            <a:endParaRPr lang="en-US" dirty="0"/>
          </a:p>
        </p:txBody>
      </p:sp>
      <p:cxnSp>
        <p:nvCxnSpPr>
          <p:cNvPr id="11" name="Straight Connector 10"/>
          <p:cNvCxnSpPr/>
          <p:nvPr/>
        </p:nvCxnSpPr>
        <p:spPr>
          <a:xfrm>
            <a:off x="430213" y="4795286"/>
            <a:ext cx="0" cy="7336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a:off x="430213" y="4965407"/>
            <a:ext cx="14623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1006" y="4545541"/>
            <a:ext cx="1409220" cy="276999"/>
          </a:xfrm>
          <a:prstGeom prst="rect">
            <a:avLst/>
          </a:prstGeom>
          <a:noFill/>
        </p:spPr>
        <p:txBody>
          <a:bodyPr wrap="square" rtlCol="0">
            <a:spAutoFit/>
          </a:bodyPr>
          <a:lstStyle/>
          <a:p>
            <a:r>
              <a:rPr lang="en-US" sz="1200" dirty="0" smtClean="0"/>
              <a:t>Strategy Alignment</a:t>
            </a:r>
          </a:p>
        </p:txBody>
      </p:sp>
      <p:cxnSp>
        <p:nvCxnSpPr>
          <p:cNvPr id="16" name="Straight Connector 15"/>
          <p:cNvCxnSpPr/>
          <p:nvPr/>
        </p:nvCxnSpPr>
        <p:spPr>
          <a:xfrm>
            <a:off x="1892595" y="4765922"/>
            <a:ext cx="0" cy="422769"/>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p:nvPr/>
        </p:nvCxnSpPr>
        <p:spPr>
          <a:xfrm>
            <a:off x="436212" y="5423267"/>
            <a:ext cx="456200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7255" y="5540109"/>
            <a:ext cx="1457839" cy="276999"/>
          </a:xfrm>
          <a:prstGeom prst="rect">
            <a:avLst/>
          </a:prstGeom>
          <a:noFill/>
        </p:spPr>
        <p:txBody>
          <a:bodyPr wrap="square" rtlCol="0">
            <a:spAutoFit/>
          </a:bodyPr>
          <a:lstStyle/>
          <a:p>
            <a:r>
              <a:rPr lang="en-US" sz="1200" dirty="0" smtClean="0"/>
              <a:t>MVP Platform </a:t>
            </a:r>
            <a:r>
              <a:rPr lang="en-US" sz="1200" dirty="0" err="1" smtClean="0"/>
              <a:t>Dev</a:t>
            </a:r>
            <a:endParaRPr lang="en-US" sz="1200" dirty="0" smtClean="0"/>
          </a:p>
        </p:txBody>
      </p:sp>
      <p:sp>
        <p:nvSpPr>
          <p:cNvPr id="24" name="TextBox 23"/>
          <p:cNvSpPr txBox="1"/>
          <p:nvPr/>
        </p:nvSpPr>
        <p:spPr>
          <a:xfrm>
            <a:off x="7949407" y="4241297"/>
            <a:ext cx="1245476" cy="276999"/>
          </a:xfrm>
          <a:prstGeom prst="rect">
            <a:avLst/>
          </a:prstGeom>
          <a:noFill/>
        </p:spPr>
        <p:txBody>
          <a:bodyPr wrap="square" rtlCol="0">
            <a:spAutoFit/>
          </a:bodyPr>
          <a:lstStyle/>
          <a:p>
            <a:pPr algn="ctr"/>
            <a:r>
              <a:rPr lang="en-US" sz="1200" dirty="0" smtClean="0"/>
              <a:t>MMP Release</a:t>
            </a:r>
          </a:p>
        </p:txBody>
      </p:sp>
      <p:sp>
        <p:nvSpPr>
          <p:cNvPr id="27" name="TextBox 26"/>
          <p:cNvSpPr txBox="1"/>
          <p:nvPr/>
        </p:nvSpPr>
        <p:spPr>
          <a:xfrm>
            <a:off x="3192263" y="4511448"/>
            <a:ext cx="1409220" cy="276999"/>
          </a:xfrm>
          <a:prstGeom prst="rect">
            <a:avLst/>
          </a:prstGeom>
          <a:noFill/>
        </p:spPr>
        <p:txBody>
          <a:bodyPr wrap="square" rtlCol="0">
            <a:spAutoFit/>
          </a:bodyPr>
          <a:lstStyle/>
          <a:p>
            <a:r>
              <a:rPr lang="en-US" sz="1200" dirty="0" smtClean="0"/>
              <a:t>Early Access Search</a:t>
            </a:r>
          </a:p>
        </p:txBody>
      </p:sp>
      <p:cxnSp>
        <p:nvCxnSpPr>
          <p:cNvPr id="30" name="Straight Arrow Connector 29"/>
          <p:cNvCxnSpPr/>
          <p:nvPr/>
        </p:nvCxnSpPr>
        <p:spPr>
          <a:xfrm>
            <a:off x="3250474" y="4977306"/>
            <a:ext cx="12321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647772" y="5537705"/>
            <a:ext cx="1350878" cy="276999"/>
          </a:xfrm>
          <a:prstGeom prst="rect">
            <a:avLst/>
          </a:prstGeom>
          <a:noFill/>
        </p:spPr>
        <p:txBody>
          <a:bodyPr wrap="square" rtlCol="0">
            <a:spAutoFit/>
          </a:bodyPr>
          <a:lstStyle/>
          <a:p>
            <a:r>
              <a:rPr lang="en-US" sz="1200" dirty="0" smtClean="0"/>
              <a:t>G.R. 1 Platform </a:t>
            </a:r>
            <a:r>
              <a:rPr lang="en-US" sz="1200" dirty="0" err="1" smtClean="0"/>
              <a:t>Dev</a:t>
            </a:r>
            <a:endParaRPr lang="en-US" sz="1200" dirty="0" smtClean="0"/>
          </a:p>
        </p:txBody>
      </p:sp>
      <p:cxnSp>
        <p:nvCxnSpPr>
          <p:cNvPr id="36" name="Straight Connector 35"/>
          <p:cNvCxnSpPr/>
          <p:nvPr/>
        </p:nvCxnSpPr>
        <p:spPr>
          <a:xfrm>
            <a:off x="8612166" y="4562177"/>
            <a:ext cx="2999" cy="1049283"/>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a:off x="5023202" y="5427474"/>
            <a:ext cx="3573698" cy="85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19305" y="4430933"/>
            <a:ext cx="1409220" cy="461665"/>
          </a:xfrm>
          <a:prstGeom prst="rect">
            <a:avLst/>
          </a:prstGeom>
          <a:noFill/>
        </p:spPr>
        <p:txBody>
          <a:bodyPr wrap="square" rtlCol="0">
            <a:spAutoFit/>
          </a:bodyPr>
          <a:lstStyle/>
          <a:p>
            <a:r>
              <a:rPr lang="en-US" sz="1200" dirty="0" smtClean="0"/>
              <a:t>Sales Prospecting</a:t>
            </a:r>
          </a:p>
          <a:p>
            <a:r>
              <a:rPr lang="en-US" sz="1200" dirty="0" smtClean="0"/>
              <a:t>Marketing Launch</a:t>
            </a:r>
          </a:p>
        </p:txBody>
      </p:sp>
      <p:cxnSp>
        <p:nvCxnSpPr>
          <p:cNvPr id="41" name="Straight Connector 40"/>
          <p:cNvCxnSpPr/>
          <p:nvPr/>
        </p:nvCxnSpPr>
        <p:spPr>
          <a:xfrm>
            <a:off x="6826647" y="4779788"/>
            <a:ext cx="0" cy="422769"/>
          </a:xfrm>
          <a:prstGeom prst="line">
            <a:avLst/>
          </a:prstGeom>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p:nvPr/>
        </p:nvCxnSpPr>
        <p:spPr>
          <a:xfrm flipV="1">
            <a:off x="7507002" y="4955329"/>
            <a:ext cx="1050591" cy="114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87429" y="4501800"/>
            <a:ext cx="1409220" cy="276999"/>
          </a:xfrm>
          <a:prstGeom prst="rect">
            <a:avLst/>
          </a:prstGeom>
          <a:noFill/>
        </p:spPr>
        <p:txBody>
          <a:bodyPr wrap="square" rtlCol="0">
            <a:spAutoFit/>
          </a:bodyPr>
          <a:lstStyle/>
          <a:p>
            <a:r>
              <a:rPr lang="en-US" sz="1200" dirty="0" smtClean="0"/>
              <a:t>Early Access Live</a:t>
            </a:r>
          </a:p>
        </p:txBody>
      </p:sp>
      <p:cxnSp>
        <p:nvCxnSpPr>
          <p:cNvPr id="48" name="Straight Arrow Connector 47"/>
          <p:cNvCxnSpPr/>
          <p:nvPr/>
        </p:nvCxnSpPr>
        <p:spPr>
          <a:xfrm>
            <a:off x="4468483" y="4977306"/>
            <a:ext cx="2358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977798" y="4242402"/>
            <a:ext cx="1736410" cy="276999"/>
          </a:xfrm>
          <a:prstGeom prst="rect">
            <a:avLst/>
          </a:prstGeom>
          <a:noFill/>
        </p:spPr>
        <p:txBody>
          <a:bodyPr wrap="square" rtlCol="0">
            <a:spAutoFit/>
          </a:bodyPr>
          <a:lstStyle/>
          <a:p>
            <a:pPr algn="ctr"/>
            <a:r>
              <a:rPr lang="en-US" sz="1200" dirty="0" smtClean="0"/>
              <a:t>General Release 1 (v1.0)</a:t>
            </a:r>
          </a:p>
        </p:txBody>
      </p:sp>
      <p:cxnSp>
        <p:nvCxnSpPr>
          <p:cNvPr id="25" name="Straight Connector 24"/>
          <p:cNvCxnSpPr/>
          <p:nvPr/>
        </p:nvCxnSpPr>
        <p:spPr>
          <a:xfrm>
            <a:off x="5014377" y="4562985"/>
            <a:ext cx="2999" cy="1049283"/>
          </a:xfrm>
          <a:prstGeom prst="line">
            <a:avLst/>
          </a:prstGeom>
        </p:spPr>
        <p:style>
          <a:lnRef idx="3">
            <a:schemeClr val="accent5"/>
          </a:lnRef>
          <a:fillRef idx="0">
            <a:schemeClr val="accent5"/>
          </a:fillRef>
          <a:effectRef idx="2">
            <a:schemeClr val="accent5"/>
          </a:effectRef>
          <a:fontRef idx="minor">
            <a:schemeClr val="tx1"/>
          </a:fontRef>
        </p:style>
      </p:cxnSp>
      <p:sp>
        <p:nvSpPr>
          <p:cNvPr id="26" name="TextBox 25"/>
          <p:cNvSpPr txBox="1"/>
          <p:nvPr/>
        </p:nvSpPr>
        <p:spPr>
          <a:xfrm>
            <a:off x="3794653" y="4263089"/>
            <a:ext cx="2505984" cy="276999"/>
          </a:xfrm>
          <a:prstGeom prst="rect">
            <a:avLst/>
          </a:prstGeom>
          <a:noFill/>
        </p:spPr>
        <p:txBody>
          <a:bodyPr wrap="square" rtlCol="0">
            <a:spAutoFit/>
          </a:bodyPr>
          <a:lstStyle/>
          <a:p>
            <a:pPr algn="ctr"/>
            <a:r>
              <a:rPr lang="en-US" sz="1200" dirty="0" smtClean="0"/>
              <a:t>MVP Release</a:t>
            </a:r>
          </a:p>
        </p:txBody>
      </p:sp>
      <p:sp>
        <p:nvSpPr>
          <p:cNvPr id="32" name="TextBox 31"/>
          <p:cNvSpPr txBox="1"/>
          <p:nvPr/>
        </p:nvSpPr>
        <p:spPr>
          <a:xfrm>
            <a:off x="6237299" y="5527550"/>
            <a:ext cx="1393557" cy="276999"/>
          </a:xfrm>
          <a:prstGeom prst="rect">
            <a:avLst/>
          </a:prstGeom>
          <a:noFill/>
        </p:spPr>
        <p:txBody>
          <a:bodyPr wrap="square" rtlCol="0">
            <a:spAutoFit/>
          </a:bodyPr>
          <a:lstStyle/>
          <a:p>
            <a:r>
              <a:rPr lang="en-US" sz="1200" dirty="0" smtClean="0"/>
              <a:t>MMP Platform </a:t>
            </a:r>
            <a:r>
              <a:rPr lang="en-US" sz="1200" dirty="0" err="1" smtClean="0"/>
              <a:t>Dev</a:t>
            </a:r>
            <a:endParaRPr lang="en-US" sz="1200" dirty="0" smtClean="0"/>
          </a:p>
        </p:txBody>
      </p:sp>
      <p:cxnSp>
        <p:nvCxnSpPr>
          <p:cNvPr id="38" name="Straight Connector 37"/>
          <p:cNvCxnSpPr/>
          <p:nvPr/>
        </p:nvCxnSpPr>
        <p:spPr>
          <a:xfrm>
            <a:off x="9904448" y="4568475"/>
            <a:ext cx="2999" cy="1049283"/>
          </a:xfrm>
          <a:prstGeom prst="line">
            <a:avLst/>
          </a:prstGeom>
        </p:spPr>
        <p:style>
          <a:lnRef idx="3">
            <a:schemeClr val="accent5"/>
          </a:lnRef>
          <a:fillRef idx="0">
            <a:schemeClr val="accent5"/>
          </a:fillRef>
          <a:effectRef idx="2">
            <a:schemeClr val="accent5"/>
          </a:effectRef>
          <a:fontRef idx="minor">
            <a:schemeClr val="tx1"/>
          </a:fontRef>
        </p:style>
      </p:cxnSp>
      <p:sp>
        <p:nvSpPr>
          <p:cNvPr id="39" name="TextBox 38"/>
          <p:cNvSpPr txBox="1"/>
          <p:nvPr/>
        </p:nvSpPr>
        <p:spPr>
          <a:xfrm>
            <a:off x="10565633" y="4237586"/>
            <a:ext cx="1195617" cy="276999"/>
          </a:xfrm>
          <a:prstGeom prst="rect">
            <a:avLst/>
          </a:prstGeom>
          <a:noFill/>
        </p:spPr>
        <p:txBody>
          <a:bodyPr wrap="square" rtlCol="0">
            <a:spAutoFit/>
          </a:bodyPr>
          <a:lstStyle/>
          <a:p>
            <a:pPr algn="ctr"/>
            <a:r>
              <a:rPr lang="en-US" sz="1200" dirty="0" smtClean="0"/>
              <a:t>G.R. 2 (v2.0)</a:t>
            </a:r>
          </a:p>
        </p:txBody>
      </p:sp>
      <p:cxnSp>
        <p:nvCxnSpPr>
          <p:cNvPr id="43" name="Straight Connector 42"/>
          <p:cNvCxnSpPr/>
          <p:nvPr/>
        </p:nvCxnSpPr>
        <p:spPr>
          <a:xfrm>
            <a:off x="11179520" y="4534799"/>
            <a:ext cx="2999" cy="1049283"/>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p:nvPr/>
        </p:nvCxnSpPr>
        <p:spPr>
          <a:xfrm>
            <a:off x="9968843" y="5433433"/>
            <a:ext cx="1197798" cy="42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0092853" y="5527551"/>
            <a:ext cx="820987" cy="276999"/>
          </a:xfrm>
          <a:prstGeom prst="rect">
            <a:avLst/>
          </a:prstGeom>
          <a:noFill/>
        </p:spPr>
        <p:txBody>
          <a:bodyPr wrap="square" rtlCol="0">
            <a:spAutoFit/>
          </a:bodyPr>
          <a:lstStyle/>
          <a:p>
            <a:r>
              <a:rPr lang="en-US" sz="1200" dirty="0" smtClean="0"/>
              <a:t>G.R. 2 PD</a:t>
            </a:r>
          </a:p>
        </p:txBody>
      </p:sp>
      <p:cxnSp>
        <p:nvCxnSpPr>
          <p:cNvPr id="53" name="Gerade Verbindung mit Pfeil 52"/>
          <p:cNvCxnSpPr/>
          <p:nvPr/>
        </p:nvCxnSpPr>
        <p:spPr>
          <a:xfrm>
            <a:off x="392300" y="5199143"/>
            <a:ext cx="11092901"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p:nvCxnSpPr>
        <p:spPr>
          <a:xfrm>
            <a:off x="6096000" y="1498597"/>
            <a:ext cx="0" cy="190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8816358" y="1498597"/>
            <a:ext cx="0" cy="190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extplatzhalter 2"/>
          <p:cNvSpPr txBox="1">
            <a:spLocks/>
          </p:cNvSpPr>
          <p:nvPr/>
        </p:nvSpPr>
        <p:spPr>
          <a:xfrm>
            <a:off x="3470390" y="1444514"/>
            <a:ext cx="2376000" cy="19933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kern="1200" baseline="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smtClean="0">
                <a:solidFill>
                  <a:schemeClr val="tx1"/>
                </a:solidFill>
              </a:rPr>
              <a:t>MVP Release </a:t>
            </a:r>
            <a:endParaRPr lang="en-US" sz="2400" b="1" dirty="0" smtClean="0">
              <a:solidFill>
                <a:schemeClr val="tx1"/>
              </a:solidFill>
            </a:endParaRPr>
          </a:p>
          <a:p>
            <a:pPr algn="ctr"/>
            <a:r>
              <a:rPr lang="en-US" sz="1050" dirty="0" smtClean="0">
                <a:solidFill>
                  <a:schemeClr val="tx1"/>
                </a:solidFill>
              </a:rPr>
              <a:t>Minimum Viable Product</a:t>
            </a:r>
            <a:endParaRPr lang="en-US" sz="1050" dirty="0">
              <a:solidFill>
                <a:schemeClr val="tx1"/>
              </a:solidFill>
            </a:endParaRPr>
          </a:p>
          <a:p>
            <a:pPr algn="ctr"/>
            <a:r>
              <a:rPr lang="en-US" sz="1050" dirty="0" smtClean="0">
                <a:solidFill>
                  <a:schemeClr val="bg1">
                    <a:lumMod val="65000"/>
                  </a:schemeClr>
                </a:solidFill>
              </a:rPr>
              <a:t>SCOPE</a:t>
            </a:r>
          </a:p>
          <a:p>
            <a:pPr algn="ctr"/>
            <a:r>
              <a:rPr lang="en-US" sz="1050" dirty="0">
                <a:solidFill>
                  <a:schemeClr val="tx1"/>
                </a:solidFill>
              </a:rPr>
              <a:t>(Basic </a:t>
            </a:r>
            <a:r>
              <a:rPr lang="en-US" sz="1050" dirty="0" smtClean="0">
                <a:solidFill>
                  <a:schemeClr val="tx1"/>
                </a:solidFill>
              </a:rPr>
              <a:t>Functionality)</a:t>
            </a:r>
            <a:endParaRPr lang="en-US" sz="1050" dirty="0">
              <a:solidFill>
                <a:schemeClr val="tx1"/>
              </a:solidFill>
            </a:endParaRPr>
          </a:p>
          <a:p>
            <a:pPr algn="ctr"/>
            <a:r>
              <a:rPr lang="en-US" sz="1050" dirty="0" smtClean="0">
                <a:solidFill>
                  <a:schemeClr val="tx1"/>
                </a:solidFill>
              </a:rPr>
              <a:t>Simplified Subscription Program based on Fixed </a:t>
            </a:r>
            <a:r>
              <a:rPr lang="en-US" sz="1050" dirty="0">
                <a:solidFill>
                  <a:schemeClr val="tx1"/>
                </a:solidFill>
              </a:rPr>
              <a:t>Price Model  </a:t>
            </a:r>
            <a:endParaRPr lang="en-US" sz="1050" dirty="0" smtClean="0">
              <a:solidFill>
                <a:schemeClr val="tx1"/>
              </a:solidFill>
            </a:endParaRPr>
          </a:p>
          <a:p>
            <a:pPr algn="ctr"/>
            <a:r>
              <a:rPr lang="fr-FR" sz="1050" u="sng" dirty="0">
                <a:solidFill>
                  <a:schemeClr val="tx1"/>
                </a:solidFill>
              </a:rPr>
              <a:t>EARLY ACCESS FOR </a:t>
            </a:r>
            <a:r>
              <a:rPr lang="fr-FR" sz="1050" u="sng" dirty="0" smtClean="0">
                <a:solidFill>
                  <a:schemeClr val="tx1"/>
                </a:solidFill>
              </a:rPr>
              <a:t>EARLY ADOPTERS</a:t>
            </a:r>
            <a:endParaRPr lang="fr-FR" sz="1050" u="sng" dirty="0">
              <a:solidFill>
                <a:schemeClr val="tx1"/>
              </a:solidFill>
            </a:endParaRPr>
          </a:p>
        </p:txBody>
      </p:sp>
      <p:sp>
        <p:nvSpPr>
          <p:cNvPr id="57" name="Textplatzhalter 2"/>
          <p:cNvSpPr txBox="1">
            <a:spLocks/>
          </p:cNvSpPr>
          <p:nvPr/>
        </p:nvSpPr>
        <p:spPr>
          <a:xfrm>
            <a:off x="8726246" y="1529849"/>
            <a:ext cx="2376000" cy="177191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kern="1200" baseline="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smtClean="0">
                <a:solidFill>
                  <a:schemeClr val="tx1"/>
                </a:solidFill>
              </a:rPr>
              <a:t>General Release</a:t>
            </a:r>
            <a:endParaRPr lang="en-US" sz="2400" b="1" dirty="0" smtClean="0">
              <a:solidFill>
                <a:schemeClr val="tx1"/>
              </a:solidFill>
            </a:endParaRPr>
          </a:p>
          <a:p>
            <a:pPr algn="ctr"/>
            <a:r>
              <a:rPr lang="en-US" sz="1050" dirty="0" smtClean="0">
                <a:solidFill>
                  <a:srgbClr val="55514D"/>
                </a:solidFill>
              </a:rPr>
              <a:t>Public Product</a:t>
            </a:r>
            <a:endParaRPr lang="en-US" sz="1050" dirty="0">
              <a:solidFill>
                <a:srgbClr val="55514D"/>
              </a:solidFill>
            </a:endParaRPr>
          </a:p>
          <a:p>
            <a:pPr algn="ctr"/>
            <a:r>
              <a:rPr lang="en-US" sz="1050" dirty="0" smtClean="0">
                <a:solidFill>
                  <a:schemeClr val="bg1">
                    <a:lumMod val="65000"/>
                  </a:schemeClr>
                </a:solidFill>
              </a:rPr>
              <a:t>SCOPE</a:t>
            </a:r>
          </a:p>
          <a:p>
            <a:pPr algn="ctr"/>
            <a:r>
              <a:rPr lang="en-US" sz="1050" dirty="0" smtClean="0">
                <a:solidFill>
                  <a:srgbClr val="55514D"/>
                </a:solidFill>
              </a:rPr>
              <a:t>(+</a:t>
            </a:r>
            <a:r>
              <a:rPr lang="en-US" sz="1050" dirty="0">
                <a:solidFill>
                  <a:srgbClr val="55514D"/>
                </a:solidFill>
              </a:rPr>
              <a:t>Delighters</a:t>
            </a:r>
            <a:r>
              <a:rPr lang="en-US" sz="1050" dirty="0" smtClean="0">
                <a:solidFill>
                  <a:srgbClr val="55514D"/>
                </a:solidFill>
              </a:rPr>
              <a:t>)</a:t>
            </a:r>
          </a:p>
          <a:p>
            <a:pPr algn="ctr"/>
            <a:r>
              <a:rPr lang="en-US" sz="1050" dirty="0" smtClean="0">
                <a:solidFill>
                  <a:srgbClr val="55514D"/>
                </a:solidFill>
              </a:rPr>
              <a:t>TBD</a:t>
            </a:r>
          </a:p>
          <a:p>
            <a:pPr algn="ctr"/>
            <a:r>
              <a:rPr lang="en-US" sz="1050" u="sng" dirty="0" smtClean="0">
                <a:solidFill>
                  <a:srgbClr val="55514D"/>
                </a:solidFill>
              </a:rPr>
              <a:t>OFFICIAL MARKETING LAUNCH</a:t>
            </a:r>
          </a:p>
        </p:txBody>
      </p:sp>
      <p:sp>
        <p:nvSpPr>
          <p:cNvPr id="58" name="Textplatzhalter 2"/>
          <p:cNvSpPr txBox="1">
            <a:spLocks/>
          </p:cNvSpPr>
          <p:nvPr/>
        </p:nvSpPr>
        <p:spPr>
          <a:xfrm>
            <a:off x="6199329" y="1413224"/>
            <a:ext cx="2376000" cy="19933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kern="1200" baseline="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smtClean="0">
                <a:solidFill>
                  <a:schemeClr val="tx1"/>
                </a:solidFill>
              </a:rPr>
              <a:t>MMP Release</a:t>
            </a:r>
          </a:p>
          <a:p>
            <a:pPr algn="ctr"/>
            <a:r>
              <a:rPr lang="fr-FR" sz="1050" dirty="0" smtClean="0">
                <a:solidFill>
                  <a:srgbClr val="55514D"/>
                </a:solidFill>
              </a:rPr>
              <a:t>Minimum </a:t>
            </a:r>
            <a:r>
              <a:rPr lang="fr-FR" sz="1050" dirty="0" err="1">
                <a:solidFill>
                  <a:srgbClr val="55514D"/>
                </a:solidFill>
              </a:rPr>
              <a:t>Marketable</a:t>
            </a:r>
            <a:r>
              <a:rPr lang="fr-FR" sz="1050" dirty="0">
                <a:solidFill>
                  <a:srgbClr val="55514D"/>
                </a:solidFill>
              </a:rPr>
              <a:t> </a:t>
            </a:r>
            <a:r>
              <a:rPr lang="fr-FR" sz="1050" dirty="0" smtClean="0">
                <a:solidFill>
                  <a:srgbClr val="55514D"/>
                </a:solidFill>
              </a:rPr>
              <a:t>Product</a:t>
            </a:r>
            <a:endParaRPr lang="fr-FR" sz="1050" dirty="0">
              <a:solidFill>
                <a:srgbClr val="55514D"/>
              </a:solidFill>
            </a:endParaRPr>
          </a:p>
          <a:p>
            <a:pPr algn="ctr"/>
            <a:r>
              <a:rPr lang="fr-FR" sz="1050" dirty="0" smtClean="0">
                <a:solidFill>
                  <a:schemeClr val="bg1">
                    <a:lumMod val="65000"/>
                  </a:schemeClr>
                </a:solidFill>
              </a:rPr>
              <a:t>SCOPE</a:t>
            </a:r>
          </a:p>
          <a:p>
            <a:pPr algn="ctr"/>
            <a:r>
              <a:rPr lang="fr-FR" sz="1050" dirty="0" smtClean="0">
                <a:solidFill>
                  <a:srgbClr val="55514D"/>
                </a:solidFill>
              </a:rPr>
              <a:t>(+</a:t>
            </a:r>
            <a:r>
              <a:rPr lang="fr-FR" sz="1050" dirty="0" err="1">
                <a:solidFill>
                  <a:srgbClr val="55514D"/>
                </a:solidFill>
              </a:rPr>
              <a:t>Satisfiers</a:t>
            </a:r>
            <a:r>
              <a:rPr lang="fr-FR" sz="1050" dirty="0" smtClean="0">
                <a:solidFill>
                  <a:srgbClr val="55514D"/>
                </a:solidFill>
              </a:rPr>
              <a:t>)</a:t>
            </a:r>
          </a:p>
          <a:p>
            <a:pPr marL="268287">
              <a:buClr>
                <a:schemeClr val="tx1"/>
              </a:buClr>
            </a:pPr>
            <a:r>
              <a:rPr lang="fr-FR" sz="1050" dirty="0" smtClean="0">
                <a:solidFill>
                  <a:schemeClr val="tx1"/>
                </a:solidFill>
              </a:rPr>
              <a:t>Globalisation of </a:t>
            </a:r>
            <a:r>
              <a:rPr lang="fr-FR" sz="1050" dirty="0" err="1" smtClean="0">
                <a:solidFill>
                  <a:schemeClr val="tx1"/>
                </a:solidFill>
              </a:rPr>
              <a:t>Sign</a:t>
            </a:r>
            <a:r>
              <a:rPr lang="fr-FR" sz="1050" dirty="0" smtClean="0">
                <a:solidFill>
                  <a:schemeClr val="tx1"/>
                </a:solidFill>
              </a:rPr>
              <a:t> </a:t>
            </a:r>
            <a:r>
              <a:rPr lang="fr-FR" sz="1050" dirty="0" err="1" smtClean="0">
                <a:solidFill>
                  <a:schemeClr val="tx1"/>
                </a:solidFill>
              </a:rPr>
              <a:t>Ups</a:t>
            </a:r>
            <a:r>
              <a:rPr lang="fr-FR" sz="1050" dirty="0" smtClean="0">
                <a:solidFill>
                  <a:schemeClr val="tx1"/>
                </a:solidFill>
              </a:rPr>
              <a:t> and Revenue </a:t>
            </a:r>
            <a:r>
              <a:rPr lang="fr-FR" sz="1050" dirty="0" err="1" smtClean="0">
                <a:solidFill>
                  <a:schemeClr val="tx1"/>
                </a:solidFill>
              </a:rPr>
              <a:t>Recovery</a:t>
            </a:r>
            <a:r>
              <a:rPr lang="fr-FR" sz="1050" dirty="0" smtClean="0">
                <a:solidFill>
                  <a:schemeClr val="tx1"/>
                </a:solidFill>
              </a:rPr>
              <a:t> Programs</a:t>
            </a:r>
          </a:p>
          <a:p>
            <a:pPr algn="ctr">
              <a:buClr>
                <a:schemeClr val="tx1"/>
              </a:buClr>
            </a:pPr>
            <a:r>
              <a:rPr lang="fr-FR" sz="1050" u="sng" dirty="0" smtClean="0">
                <a:solidFill>
                  <a:schemeClr val="tx1"/>
                </a:solidFill>
              </a:rPr>
              <a:t>SALES PROSPECTING FOR NEW CLIENTS</a:t>
            </a:r>
            <a:endParaRPr lang="fr-FR" sz="1050" u="sng" dirty="0">
              <a:solidFill>
                <a:schemeClr val="tx1"/>
              </a:solidFill>
            </a:endParaRPr>
          </a:p>
        </p:txBody>
      </p:sp>
      <p:cxnSp>
        <p:nvCxnSpPr>
          <p:cNvPr id="10" name="Gewinkelte Verbindung 9"/>
          <p:cNvCxnSpPr>
            <a:stCxn id="58" idx="2"/>
            <a:endCxn id="24" idx="0"/>
          </p:cNvCxnSpPr>
          <p:nvPr/>
        </p:nvCxnSpPr>
        <p:spPr>
          <a:xfrm rot="16200000" flipH="1">
            <a:off x="7562387" y="3231539"/>
            <a:ext cx="834700" cy="118481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Gewinkelte Verbindung 58"/>
          <p:cNvCxnSpPr>
            <a:endCxn id="26" idx="0"/>
          </p:cNvCxnSpPr>
          <p:nvPr/>
        </p:nvCxnSpPr>
        <p:spPr>
          <a:xfrm rot="16200000" flipH="1">
            <a:off x="4419256" y="3634700"/>
            <a:ext cx="946466" cy="3103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88791" y="4776374"/>
            <a:ext cx="0" cy="422769"/>
          </a:xfrm>
          <a:prstGeom prst="line">
            <a:avLst/>
          </a:prstGeom>
        </p:spPr>
        <p:style>
          <a:lnRef idx="3">
            <a:schemeClr val="accent5"/>
          </a:lnRef>
          <a:fillRef idx="0">
            <a:schemeClr val="accent5"/>
          </a:fillRef>
          <a:effectRef idx="2">
            <a:schemeClr val="accent5"/>
          </a:effectRef>
          <a:fontRef idx="minor">
            <a:schemeClr val="tx1"/>
          </a:fontRef>
        </p:style>
      </p:cxnSp>
      <p:cxnSp>
        <p:nvCxnSpPr>
          <p:cNvPr id="61" name="Straight Connector 60"/>
          <p:cNvCxnSpPr/>
          <p:nvPr/>
        </p:nvCxnSpPr>
        <p:spPr>
          <a:xfrm>
            <a:off x="3257672" y="4782977"/>
            <a:ext cx="0" cy="422769"/>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Arrow Connector 61"/>
          <p:cNvCxnSpPr/>
          <p:nvPr/>
        </p:nvCxnSpPr>
        <p:spPr>
          <a:xfrm>
            <a:off x="8596900" y="5435430"/>
            <a:ext cx="13026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453217" y="4779429"/>
            <a:ext cx="0" cy="422769"/>
          </a:xfrm>
          <a:prstGeom prst="line">
            <a:avLst/>
          </a:prstGeom>
        </p:spPr>
        <p:style>
          <a:lnRef idx="3">
            <a:schemeClr val="accent5"/>
          </a:lnRef>
          <a:fillRef idx="0">
            <a:schemeClr val="accent5"/>
          </a:fillRef>
          <a:effectRef idx="2">
            <a:schemeClr val="accent5"/>
          </a:effectRef>
          <a:fontRef idx="minor">
            <a:schemeClr val="tx1"/>
          </a:fontRef>
        </p:style>
      </p:cxnSp>
      <p:cxnSp>
        <p:nvCxnSpPr>
          <p:cNvPr id="46" name="Gewinkelte Verbindung 58"/>
          <p:cNvCxnSpPr/>
          <p:nvPr/>
        </p:nvCxnSpPr>
        <p:spPr>
          <a:xfrm rot="16200000" flipH="1">
            <a:off x="9532187" y="3631218"/>
            <a:ext cx="946466" cy="3103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0837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b ppt template final v1.1">
  <a:themeElements>
    <a:clrScheme name="cleverbridge">
      <a:dk1>
        <a:srgbClr val="7B7570"/>
      </a:dk1>
      <a:lt1>
        <a:sysClr val="window" lastClr="FFFFFF"/>
      </a:lt1>
      <a:dk2>
        <a:srgbClr val="B6B2AE"/>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2285AAB5-9EB2-4ECF-AA39-46776904456D}"/>
    </a:ext>
  </a:extLst>
</a:theme>
</file>

<file path=ppt/theme/theme2.xml><?xml version="1.0" encoding="utf-8"?>
<a:theme xmlns:a="http://schemas.openxmlformats.org/drawingml/2006/main" name="Content">
  <a:themeElements>
    <a:clrScheme name="Custom 1">
      <a:dk1>
        <a:srgbClr val="55514D"/>
      </a:dk1>
      <a:lt1>
        <a:sysClr val="window" lastClr="FFFFFF"/>
      </a:lt1>
      <a:dk2>
        <a:srgbClr val="7B7570"/>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DC5BCB1A-F64C-4920-9511-98CD16EF8BA9}"/>
    </a:ext>
  </a:extLst>
</a:theme>
</file>

<file path=ppt/theme/theme3.xml><?xml version="1.0" encoding="utf-8"?>
<a:theme xmlns:a="http://schemas.openxmlformats.org/drawingml/2006/main" name="Blank">
  <a:themeElements>
    <a:clrScheme name="Custom 1">
      <a:dk1>
        <a:srgbClr val="55514D"/>
      </a:dk1>
      <a:lt1>
        <a:sysClr val="window" lastClr="FFFFFF"/>
      </a:lt1>
      <a:dk2>
        <a:srgbClr val="7B7570"/>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9777647A-DFA1-4FDF-90CB-6A894B9BBA70}"/>
    </a:ext>
  </a:extLst>
</a:theme>
</file>

<file path=ppt/theme/theme4.xml><?xml version="1.0" encoding="utf-8"?>
<a:theme xmlns:a="http://schemas.openxmlformats.org/drawingml/2006/main" name="Emphasis Slides">
  <a:themeElements>
    <a:clrScheme name="Custom 1">
      <a:dk1>
        <a:srgbClr val="55514D"/>
      </a:dk1>
      <a:lt1>
        <a:sysClr val="window" lastClr="FFFFFF"/>
      </a:lt1>
      <a:dk2>
        <a:srgbClr val="7B7570"/>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5F8435BE-8C51-471E-9B1A-4F792E8BF56B}"/>
    </a:ext>
  </a:extLst>
</a:theme>
</file>

<file path=ppt/theme/theme5.xml><?xml version="1.0" encoding="utf-8"?>
<a:theme xmlns:a="http://schemas.openxmlformats.org/drawingml/2006/main" name="Section Headers">
  <a:themeElements>
    <a:clrScheme name="Custom 1">
      <a:dk1>
        <a:srgbClr val="55514D"/>
      </a:dk1>
      <a:lt1>
        <a:sysClr val="window" lastClr="FFFFFF"/>
      </a:lt1>
      <a:dk2>
        <a:srgbClr val="7B7570"/>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706CB7F7-81E2-4878-A400-9A2981FDE070}"/>
    </a:ext>
  </a:extLst>
</a:theme>
</file>

<file path=ppt/theme/theme6.xml><?xml version="1.0" encoding="utf-8"?>
<a:theme xmlns:a="http://schemas.openxmlformats.org/drawingml/2006/main" name="Final Slide">
  <a:themeElements>
    <a:clrScheme name="cleverbridge">
      <a:dk1>
        <a:srgbClr val="7B7570"/>
      </a:dk1>
      <a:lt1>
        <a:sysClr val="window" lastClr="FFFFFF"/>
      </a:lt1>
      <a:dk2>
        <a:srgbClr val="B6B2AE"/>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F1E20765-7E0D-4B0C-9B46-A6062E2A5333}"/>
    </a:ext>
  </a:extLst>
</a:theme>
</file>

<file path=ppt/theme/theme7.xml><?xml version="1.0" encoding="utf-8"?>
<a:theme xmlns:a="http://schemas.openxmlformats.org/drawingml/2006/main" name="1_Content">
  <a:themeElements>
    <a:clrScheme name="Custom 1">
      <a:dk1>
        <a:srgbClr val="55514D"/>
      </a:dk1>
      <a:lt1>
        <a:sysClr val="window" lastClr="FFFFFF"/>
      </a:lt1>
      <a:dk2>
        <a:srgbClr val="7B7570"/>
      </a:dk2>
      <a:lt2>
        <a:srgbClr val="FFFFFF"/>
      </a:lt2>
      <a:accent1>
        <a:srgbClr val="FF8A00"/>
      </a:accent1>
      <a:accent2>
        <a:srgbClr val="007285"/>
      </a:accent2>
      <a:accent3>
        <a:srgbClr val="F9C62D"/>
      </a:accent3>
      <a:accent4>
        <a:srgbClr val="E4342B"/>
      </a:accent4>
      <a:accent5>
        <a:srgbClr val="33385D"/>
      </a:accent5>
      <a:accent6>
        <a:srgbClr val="E5641F"/>
      </a:accent6>
      <a:hlink>
        <a:srgbClr val="007285"/>
      </a:hlink>
      <a:folHlink>
        <a:srgbClr val="004550"/>
      </a:folHlink>
    </a:clrScheme>
    <a:fontScheme name="Bariol">
      <a:majorFont>
        <a:latin typeface="Bariol Regular"/>
        <a:ea typeface=""/>
        <a:cs typeface=""/>
      </a:majorFont>
      <a:minorFont>
        <a:latin typeface="Bariol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16x9-final.potx" id="{CC7C69CD-0FA2-4164-9328-3FC46238ACCE}" vid="{DC5BCB1A-F64C-4920-9511-98CD16EF8BA9}"/>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8A440106A72F44B333991406239B3C" ma:contentTypeVersion="0" ma:contentTypeDescription="Create a new document." ma:contentTypeScope="" ma:versionID="e0f82a672bd1c71f713274729abb004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BF8DD-D4A3-42A9-91E1-D135657C23DF}">
  <ds:schemaRefs>
    <ds:schemaRef ds:uri="http://schemas.microsoft.com/sharepoint/v3/contenttype/forms"/>
  </ds:schemaRefs>
</ds:datastoreItem>
</file>

<file path=customXml/itemProps2.xml><?xml version="1.0" encoding="utf-8"?>
<ds:datastoreItem xmlns:ds="http://schemas.openxmlformats.org/officeDocument/2006/customXml" ds:itemID="{BF0CF78B-AC52-44DE-A604-54142913A1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544E2CC-1813-41A5-81B9-ABF90267C098}">
  <ds:schemaRefs>
    <ds:schemaRef ds:uri="http://schemas.microsoft.com/office/infopath/2007/PartnerControls"/>
    <ds:schemaRef ds:uri="http://purl.org/dc/terms/"/>
    <ds:schemaRef ds:uri="http://purl.org/dc/dcmitype/"/>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cb ppt template final v1.1</Template>
  <TotalTime>91045</TotalTime>
  <Words>678</Words>
  <Application>Microsoft Office PowerPoint</Application>
  <PresentationFormat>Widescreen</PresentationFormat>
  <Paragraphs>84</Paragraphs>
  <Slides>8</Slides>
  <Notes>6</Notes>
  <HiddenSlides>0</HiddenSlides>
  <MMClips>0</MMClips>
  <ScaleCrop>false</ScaleCrop>
  <HeadingPairs>
    <vt:vector size="8" baseType="variant">
      <vt:variant>
        <vt:lpstr>Fonts Used</vt:lpstr>
      </vt:variant>
      <vt:variant>
        <vt:i4>4</vt:i4>
      </vt:variant>
      <vt:variant>
        <vt:lpstr>Theme</vt:lpstr>
      </vt:variant>
      <vt:variant>
        <vt:i4>7</vt:i4>
      </vt:variant>
      <vt:variant>
        <vt:lpstr>Embedded OLE Servers</vt:lpstr>
      </vt:variant>
      <vt:variant>
        <vt:i4>1</vt:i4>
      </vt:variant>
      <vt:variant>
        <vt:lpstr>Slide Titles</vt:lpstr>
      </vt:variant>
      <vt:variant>
        <vt:i4>8</vt:i4>
      </vt:variant>
    </vt:vector>
  </HeadingPairs>
  <TitlesOfParts>
    <vt:vector size="20" baseType="lpstr">
      <vt:lpstr>Calibri</vt:lpstr>
      <vt:lpstr>cb-icons</vt:lpstr>
      <vt:lpstr>Arial</vt:lpstr>
      <vt:lpstr>Bariol Regular</vt:lpstr>
      <vt:lpstr>cb ppt template final v1.1</vt:lpstr>
      <vt:lpstr>Content</vt:lpstr>
      <vt:lpstr>Blank</vt:lpstr>
      <vt:lpstr>Emphasis Slides</vt:lpstr>
      <vt:lpstr>Section Headers</vt:lpstr>
      <vt:lpstr>Final Slide</vt:lpstr>
      <vt:lpstr>1_Content</vt:lpstr>
      <vt:lpstr>think-cell Folie</vt:lpstr>
      <vt:lpstr>Go-To-Market Strategy</vt:lpstr>
      <vt:lpstr>Vision Statement</vt:lpstr>
      <vt:lpstr>Themes</vt:lpstr>
      <vt:lpstr>Supports</vt:lpstr>
      <vt:lpstr>Challenges</vt:lpstr>
      <vt:lpstr>5 Bold Steps</vt:lpstr>
      <vt:lpstr>5 Bold Steps Framework</vt:lpstr>
      <vt:lpstr>Subscription Platform Release Timeline</vt:lpstr>
    </vt:vector>
  </TitlesOfParts>
  <Company>cleverbridge AG&gt;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&amp; Assessment Details (for PPM)</dc:title>
  <dc:creator>Kay Küsgen</dc:creator>
  <cp:lastModifiedBy>Andrea Bailiff-Gush</cp:lastModifiedBy>
  <cp:revision>191</cp:revision>
  <dcterms:created xsi:type="dcterms:W3CDTF">2015-02-09T16:30:09Z</dcterms:created>
  <dcterms:modified xsi:type="dcterms:W3CDTF">2017-08-14T16:41:49Z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0x010100EE8A440106A72F44B333991406239B3C</vt:lpwstr>
  </property>
</Properties>
</file>