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665" r:id="rId2"/>
  </p:sldMasterIdLst>
  <p:notesMasterIdLst>
    <p:notesMasterId r:id="rId46"/>
  </p:notesMasterIdLst>
  <p:sldIdLst>
    <p:sldId id="300" r:id="rId3"/>
    <p:sldId id="369" r:id="rId4"/>
    <p:sldId id="370" r:id="rId5"/>
    <p:sldId id="371" r:id="rId6"/>
    <p:sldId id="372" r:id="rId7"/>
    <p:sldId id="373" r:id="rId8"/>
    <p:sldId id="374" r:id="rId9"/>
    <p:sldId id="375" r:id="rId10"/>
    <p:sldId id="376" r:id="rId11"/>
    <p:sldId id="377" r:id="rId12"/>
    <p:sldId id="380" r:id="rId13"/>
    <p:sldId id="381" r:id="rId14"/>
    <p:sldId id="382" r:id="rId15"/>
    <p:sldId id="379" r:id="rId16"/>
    <p:sldId id="378" r:id="rId17"/>
    <p:sldId id="323" r:id="rId18"/>
    <p:sldId id="302" r:id="rId19"/>
    <p:sldId id="259" r:id="rId20"/>
    <p:sldId id="358" r:id="rId21"/>
    <p:sldId id="303" r:id="rId22"/>
    <p:sldId id="359" r:id="rId23"/>
    <p:sldId id="304" r:id="rId24"/>
    <p:sldId id="305" r:id="rId25"/>
    <p:sldId id="360" r:id="rId26"/>
    <p:sldId id="361" r:id="rId27"/>
    <p:sldId id="320" r:id="rId28"/>
    <p:sldId id="322" r:id="rId29"/>
    <p:sldId id="321" r:id="rId30"/>
    <p:sldId id="317" r:id="rId31"/>
    <p:sldId id="316" r:id="rId32"/>
    <p:sldId id="362" r:id="rId33"/>
    <p:sldId id="319" r:id="rId34"/>
    <p:sldId id="331" r:id="rId35"/>
    <p:sldId id="363" r:id="rId36"/>
    <p:sldId id="333" r:id="rId37"/>
    <p:sldId id="334" r:id="rId38"/>
    <p:sldId id="364" r:id="rId39"/>
    <p:sldId id="365" r:id="rId40"/>
    <p:sldId id="366" r:id="rId41"/>
    <p:sldId id="367" r:id="rId42"/>
    <p:sldId id="368" r:id="rId43"/>
    <p:sldId id="318" r:id="rId44"/>
    <p:sldId id="315"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E8B64A6-0FAB-4476-8E77-322531AE5864}" v="45" dt="2019-02-17T14:04:52.91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007" autoAdjust="0"/>
    <p:restoredTop sz="78482" autoAdjust="0"/>
  </p:normalViewPr>
  <p:slideViewPr>
    <p:cSldViewPr snapToGrid="0">
      <p:cViewPr>
        <p:scale>
          <a:sx n="72" d="100"/>
          <a:sy n="72" d="100"/>
        </p:scale>
        <p:origin x="1311" y="45"/>
      </p:cViewPr>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viewProps" Target="viewProps.xml"/><Relationship Id="rId8" Type="http://schemas.openxmlformats.org/officeDocument/2006/relationships/slide" Target="slides/slide6.xml"/><Relationship Id="rId51" Type="http://schemas.microsoft.com/office/2015/10/relationships/revisionInfo" Target="revisionInfo.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notesMaster" Target="notesMasters/notesMaster1.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2/17/2019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microsoft.com/en-us/legal/intellectualproperty/Trademarks/Usage/General.aspx"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8" Type="http://schemas.openxmlformats.org/officeDocument/2006/relationships/hyperlink" Target="https://docs.microsoft.com/en-us/azure/service-fabric/service-fabric-reliable-services-communication-aspnetcore" TargetMode="External"/><Relationship Id="rId3" Type="http://schemas.openxmlformats.org/officeDocument/2006/relationships/hyperlink" Target="https://docs.microsoft.com/en-us/azure/service-fabric/service-fabric-containers-overview" TargetMode="External"/><Relationship Id="rId7" Type="http://schemas.openxmlformats.org/officeDocument/2006/relationships/hyperlink" Target="https://docs.microsoft.com/en-us/azure/service-fabric/service-fabric-reliable-actors-introduction" TargetMode="External"/><Relationship Id="rId2" Type="http://schemas.openxmlformats.org/officeDocument/2006/relationships/slide" Target="../slides/slide11.xml"/><Relationship Id="rId1" Type="http://schemas.openxmlformats.org/officeDocument/2006/relationships/notesMaster" Target="../notesMasters/notesMaster1.xml"/><Relationship Id="rId6" Type="http://schemas.openxmlformats.org/officeDocument/2006/relationships/hyperlink" Target="https://docs.microsoft.com/en-us/azure/service-fabric/service-fabric-concepts-partitioning" TargetMode="External"/><Relationship Id="rId5" Type="http://schemas.openxmlformats.org/officeDocument/2006/relationships/hyperlink" Target="https://docs.microsoft.com/en-us/azure/service-fabric/service-fabric-availability-services" TargetMode="External"/><Relationship Id="rId4" Type="http://schemas.openxmlformats.org/officeDocument/2006/relationships/hyperlink" Target="https://docs.microsoft.com/en-us/azure/service-fabric/service-fabric-reliable-services-introduction" TargetMode="External"/><Relationship Id="rId9" Type="http://schemas.openxmlformats.org/officeDocument/2006/relationships/hyperlink" Target="https://docs.microsoft.com/en-us/azure/service-fabric/service-fabric-guest-executables-introduction"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docs.microsoft.com/en-us/azure/service-fabric/service-fabric-guest-executables-introduction" TargetMode="External"/><Relationship Id="rId2" Type="http://schemas.openxmlformats.org/officeDocument/2006/relationships/slide" Target="../slides/slide12.xml"/><Relationship Id="rId1" Type="http://schemas.openxmlformats.org/officeDocument/2006/relationships/notesMaster" Target="../notesMasters/notesMaster1.xml"/><Relationship Id="rId5" Type="http://schemas.openxmlformats.org/officeDocument/2006/relationships/hyperlink" Target="https://docs.microsoft.com/en-us/azure/service-fabric/service-fabric-reliable-services-communication-webapi" TargetMode="External"/><Relationship Id="rId4" Type="http://schemas.openxmlformats.org/officeDocument/2006/relationships/hyperlink" Target="https://docs.microsoft.com/en-us/azure/service-fabric/service-fabric-reliable-services-reliable-collections" TargetMode="Externa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en.wikipedia.org/wiki/Actor_model" TargetMode="External"/><Relationship Id="rId2" Type="http://schemas.openxmlformats.org/officeDocument/2006/relationships/slide" Target="../slides/slide13.xml"/><Relationship Id="rId1" Type="http://schemas.openxmlformats.org/officeDocument/2006/relationships/notesMaster" Target="../notesMasters/notesMaster1.xml"/><Relationship Id="rId4" Type="http://schemas.openxmlformats.org/officeDocument/2006/relationships/hyperlink" Target="https://docs.microsoft.com/en-us/azure/service-fabric/service-fabric-concepts-partitioning"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kern="1200" dirty="0">
                <a:solidFill>
                  <a:schemeClr val="tx1"/>
                </a:solidFill>
                <a:effectLst/>
                <a:latin typeface="+mn-lt"/>
                <a:ea typeface="+mn-ea"/>
                <a:cs typeface="+mn-cs"/>
              </a:rPr>
              <a:t>Information in this document, including URL and other Internet Web site references, is subject to change without notice. Unless otherwise noted, the example companies, organizations, products, domain names, e-mail addresses, logos, people, places, and events depicted herein are fictitious, and no association with any real company, organization, product, domain name, e-mail address, logo, person, place or event is intended or should be inferred. 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a:t>
            </a:r>
          </a:p>
          <a:p>
            <a:r>
              <a:rPr lang="en-US" sz="1000" kern="1200" dirty="0">
                <a:solidFill>
                  <a:schemeClr val="tx1"/>
                </a:solidFill>
                <a:effectLst/>
                <a:latin typeface="+mn-lt"/>
                <a:ea typeface="+mn-ea"/>
                <a:cs typeface="+mn-cs"/>
              </a:rPr>
              <a:t>Microsoft may have patents, patent applications, trademarks, copyrights, or other intellectual property rights covering subject matter in this document. Except as expressly provided in any written license agreement from Microsoft, the furnishing of this document does not give you any license to these patents, trademarks, copyrights, or other intellectual property.</a:t>
            </a:r>
          </a:p>
          <a:p>
            <a:r>
              <a:rPr lang="en-US" sz="1000" kern="1200" dirty="0">
                <a:solidFill>
                  <a:schemeClr val="tx1"/>
                </a:solidFill>
                <a:effectLst/>
                <a:latin typeface="+mn-lt"/>
                <a:ea typeface="+mn-ea"/>
                <a:cs typeface="+mn-cs"/>
              </a:rPr>
              <a:t>The names of manufacturers, products, or URLs are provided for informational purposes only and Microsoft makes no representations and warranties, either expressed, implied, or statutory, regarding these manufacturers or the use of the products with any Microsoft technologies. The inclusion of a manufacturer or product does not imply endorsement of Microsoft of the manufacturer or product. Links may be provided to third party sites. Such sites are not under the control of Microsoft and Microsoft is not responsible for the contents of any linked site or any link contained in a linked site, or any changes or updates to such sites. Microsoft is not responsible for webcasting or any other form of transmission received from any linked site. Microsoft is providing these links to you only as a convenience, and the inclusion of any link does not imply endorsement of Microsoft of the site or the products contained therein.</a:t>
            </a:r>
          </a:p>
          <a:p>
            <a:r>
              <a:rPr lang="en-US" sz="1000" kern="1200" dirty="0">
                <a:solidFill>
                  <a:schemeClr val="tx1"/>
                </a:solidFill>
                <a:effectLst/>
                <a:latin typeface="+mn-lt"/>
                <a:ea typeface="+mn-ea"/>
                <a:cs typeface="+mn-cs"/>
              </a:rPr>
              <a:t>© 2017 Microsoft Corporation. All rights reserved.</a:t>
            </a:r>
          </a:p>
          <a:p>
            <a:r>
              <a:rPr lang="en-US" sz="1000" kern="1200" dirty="0">
                <a:solidFill>
                  <a:schemeClr val="tx1"/>
                </a:solidFill>
                <a:effectLst/>
                <a:latin typeface="+mn-lt"/>
                <a:ea typeface="+mn-ea"/>
                <a:cs typeface="+mn-cs"/>
              </a:rPr>
              <a:t>Microsoft and the trademarks listed at </a:t>
            </a:r>
            <a:r>
              <a:rPr lang="en-US" sz="1000" u="sng" kern="1200" dirty="0">
                <a:solidFill>
                  <a:schemeClr val="tx1"/>
                </a:solidFill>
                <a:effectLst/>
                <a:latin typeface="+mn-lt"/>
                <a:ea typeface="+mn-ea"/>
                <a:cs typeface="+mn-cs"/>
                <a:hlinkClick r:id="rId3"/>
              </a:rPr>
              <a:t>https://www.microsoft.com/en-us/legal/intellectualproperty/Trademarks/Usage/General.aspx</a:t>
            </a:r>
            <a:r>
              <a:rPr lang="en-US" sz="1000" kern="1200" dirty="0">
                <a:solidFill>
                  <a:schemeClr val="tx1"/>
                </a:solidFill>
                <a:effectLst/>
                <a:latin typeface="+mn-lt"/>
                <a:ea typeface="+mn-ea"/>
                <a:cs typeface="+mn-cs"/>
              </a:rPr>
              <a:t> are trademarks of the Microsoft group of companies. All other trademarks are property of their respective owners.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solidFill>
                  <a:schemeClr val="bg1"/>
                </a:solidFill>
                <a:latin typeface="+mn-lt"/>
                <a:cs typeface="Segoe UI" panose="020B0502040204020203" pitchFamily="34" charset="0"/>
              </a:rPr>
              <a:t>Contoso Events is an online service provider for concerts, sporting and other large event ticket sales.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bg1"/>
                </a:solidFill>
                <a:latin typeface="+mn-lt"/>
                <a:cs typeface="Segoe UI" panose="020B0502040204020203" pitchFamily="34" charset="0"/>
              </a:rPr>
              <a:t>Contoso Events has experienced consistent growth trends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bg1"/>
                </a:solidFill>
                <a:latin typeface="+mn-lt"/>
                <a:cs typeface="Segoe UI" panose="020B0502040204020203" pitchFamily="34" charset="0"/>
              </a:rPr>
              <a:t>Has marketing and partner engagement plans to further grow demand.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bg1"/>
                </a:solidFill>
                <a:latin typeface="+mn-lt"/>
                <a:cs typeface="Segoe UI" panose="020B0502040204020203" pitchFamily="34" charset="0"/>
              </a:rPr>
              <a:t>They plan to extend customer reach through partners by exposing its core event ticket sales and reporting APIs to partners.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bg1"/>
                </a:solidFill>
                <a:latin typeface="+mn-lt"/>
                <a:cs typeface="Segoe UI" panose="020B0502040204020203" pitchFamily="34" charset="0"/>
              </a:rPr>
              <a:t>They plan to retire and replace their existing solution in order to serve customers with a better experience – preserving code where possible. </a:t>
            </a:r>
          </a:p>
          <a:p>
            <a:pPr marL="628650" lvl="1" indent="-171450">
              <a:buFont typeface="Arial" panose="020B0604020202020204" pitchFamily="34" charset="0"/>
              <a:buChar char="•"/>
            </a:pPr>
            <a:r>
              <a:rPr lang="en-US" dirty="0">
                <a:solidFill>
                  <a:schemeClr val="bg1"/>
                </a:solidFill>
                <a:latin typeface="+mn-lt"/>
                <a:cs typeface="Segoe UI" panose="020B0502040204020203" pitchFamily="34" charset="0"/>
              </a:rPr>
              <a:t>The current Contoso Events solution consists of a collection of web sites implemented in ASP.NET</a:t>
            </a:r>
          </a:p>
          <a:p>
            <a:pPr marL="628650" lvl="1" indent="-171450">
              <a:buFont typeface="Arial" panose="020B0604020202020204" pitchFamily="34" charset="0"/>
              <a:buChar char="•"/>
            </a:pPr>
            <a:r>
              <a:rPr lang="en-US" dirty="0">
                <a:solidFill>
                  <a:schemeClr val="bg1"/>
                </a:solidFill>
                <a:latin typeface="+mn-lt"/>
                <a:cs typeface="Segoe UI" panose="020B0502040204020203" pitchFamily="34" charset="0"/>
              </a:rPr>
              <a:t>SQL Server back-end</a:t>
            </a:r>
          </a:p>
          <a:p>
            <a:pPr marL="628650" lvl="1" indent="-171450">
              <a:buFont typeface="Arial" panose="020B0604020202020204" pitchFamily="34" charset="0"/>
              <a:buChar char="•"/>
            </a:pPr>
            <a:r>
              <a:rPr lang="en-US" dirty="0">
                <a:solidFill>
                  <a:schemeClr val="bg1"/>
                </a:solidFill>
                <a:latin typeface="+mn-lt"/>
                <a:cs typeface="Segoe UI" panose="020B0502040204020203" pitchFamily="34" charset="0"/>
              </a:rPr>
              <a:t>Hosted by Azure on Virtual Machines (VMs)</a:t>
            </a:r>
          </a:p>
          <a:p>
            <a:pPr marL="171450" indent="-171450">
              <a:buFont typeface="Arial" panose="020B0604020202020204" pitchFamily="34" charset="0"/>
              <a:buChar char="•"/>
            </a:pPr>
            <a:endParaRPr lang="en-US" dirty="0">
              <a:solidFill>
                <a:schemeClr val="bg1"/>
              </a:solidFill>
              <a:latin typeface="+mn-lt"/>
              <a:cs typeface="Segoe UI" panose="020B0502040204020203" pitchFamily="34" charset="0"/>
            </a:endParaRPr>
          </a:p>
          <a:p>
            <a:pPr marL="171450" indent="-171450">
              <a:buFont typeface="Arial" panose="020B0604020202020204" pitchFamily="34" charset="0"/>
              <a:buChar char="•"/>
            </a:pPr>
            <a:endParaRPr lang="en-US" dirty="0">
              <a:solidFill>
                <a:schemeClr val="bg1"/>
              </a:solidFill>
              <a:latin typeface="+mn-lt"/>
              <a:cs typeface="Segoe UI" panose="020B0502040204020203" pitchFamily="34" charset="0"/>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dirty="0"/>
          </a:p>
        </p:txBody>
      </p:sp>
    </p:spTree>
    <p:extLst>
      <p:ext uri="{BB962C8B-B14F-4D97-AF65-F5344CB8AC3E}">
        <p14:creationId xmlns:p14="http://schemas.microsoft.com/office/powerpoint/2010/main" val="7677108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dirty="0">
                <a:solidFill>
                  <a:schemeClr val="bg1"/>
                </a:solidFill>
                <a:latin typeface="+mn-lt"/>
                <a:cs typeface="Segoe UI" panose="020B0502040204020203" pitchFamily="34" charset="0"/>
              </a:rPr>
              <a:t>They are concerned about performance, scale and costs as they grow. </a:t>
            </a:r>
          </a:p>
          <a:p>
            <a:pPr marL="628650" lvl="1" indent="-171450">
              <a:buFont typeface="Arial" panose="020B0604020202020204" pitchFamily="34" charset="0"/>
              <a:buChar char="•"/>
            </a:pPr>
            <a:r>
              <a:rPr lang="en-US" dirty="0">
                <a:solidFill>
                  <a:schemeClr val="bg1"/>
                </a:solidFill>
                <a:latin typeface="+mn-lt"/>
                <a:cs typeface="Segoe UI" panose="020B0502040204020203" pitchFamily="34" charset="0"/>
              </a:rPr>
              <a:t>Must be able to handle significant increases in demand during peak periods – such as when a popular event has tickets first go on sale.</a:t>
            </a:r>
          </a:p>
          <a:p>
            <a:pPr marL="628650" lvl="1" indent="-171450">
              <a:buFont typeface="Arial" panose="020B0604020202020204" pitchFamily="34" charset="0"/>
              <a:buChar char="•"/>
            </a:pPr>
            <a:r>
              <a:rPr lang="en-US" dirty="0">
                <a:solidFill>
                  <a:schemeClr val="bg1"/>
                </a:solidFill>
                <a:latin typeface="+mn-lt"/>
                <a:cs typeface="Segoe UI" panose="020B0502040204020203" pitchFamily="34" charset="0"/>
              </a:rPr>
              <a:t>They want to meet the demand of peak traffic periods while conserving costs during non-peak periods.</a:t>
            </a:r>
          </a:p>
          <a:p>
            <a:pPr marL="628650" lvl="1" indent="-171450">
              <a:buFont typeface="Arial" panose="020B0604020202020204" pitchFamily="34" charset="0"/>
              <a:buChar char="•"/>
            </a:pPr>
            <a:r>
              <a:rPr lang="en-US" dirty="0">
                <a:solidFill>
                  <a:schemeClr val="bg1"/>
                </a:solidFill>
                <a:latin typeface="+mn-lt"/>
                <a:cs typeface="Segoe UI" panose="020B0502040204020203" pitchFamily="34" charset="0"/>
              </a:rPr>
              <a:t>They will create mobile apps for iPhone, Android and Windows Phone devices. </a:t>
            </a:r>
          </a:p>
          <a:p>
            <a:pPr marL="628650" lvl="1" indent="-171450">
              <a:buFont typeface="Arial" panose="020B0604020202020204" pitchFamily="34" charset="0"/>
              <a:buChar char="•"/>
            </a:pPr>
            <a:r>
              <a:rPr lang="en-US" dirty="0">
                <a:solidFill>
                  <a:schemeClr val="bg1"/>
                </a:solidFill>
                <a:latin typeface="+mn-lt"/>
                <a:cs typeface="Segoe UI" panose="020B0502040204020203" pitchFamily="34" charset="0"/>
              </a:rPr>
              <a:t>They would like to investigate options for optimizing hosting and related operational costs. </a:t>
            </a:r>
          </a:p>
          <a:p>
            <a:pPr marL="628650" lvl="1" indent="-171450">
              <a:buFont typeface="Arial" panose="020B0604020202020204" pitchFamily="34" charset="0"/>
              <a:buChar char="•"/>
            </a:pPr>
            <a:endParaRPr lang="en-US" dirty="0">
              <a:solidFill>
                <a:schemeClr val="bg1"/>
              </a:solidFill>
              <a:latin typeface="+mn-lt"/>
              <a:cs typeface="Segoe UI" panose="020B0502040204020203" pitchFamily="34" charset="0"/>
            </a:endParaRPr>
          </a:p>
          <a:p>
            <a:pPr marL="171450" indent="-171450">
              <a:buFont typeface="Arial" panose="020B0604020202020204" pitchFamily="34" charset="0"/>
              <a:buChar char="•"/>
            </a:pPr>
            <a:r>
              <a:rPr lang="en-US" dirty="0">
                <a:solidFill>
                  <a:schemeClr val="bg1"/>
                </a:solidFill>
                <a:latin typeface="+mn-lt"/>
                <a:cs typeface="Segoe UI" panose="020B0502040204020203" pitchFamily="34" charset="0"/>
              </a:rPr>
              <a:t>They want to migrate to a decoupled design with improved business agility</a:t>
            </a:r>
          </a:p>
          <a:p>
            <a:pPr marL="628650" lvl="1" indent="-171450">
              <a:buFont typeface="Arial" panose="020B0604020202020204" pitchFamily="34" charset="0"/>
              <a:buChar char="•"/>
            </a:pPr>
            <a:r>
              <a:rPr lang="en-US" dirty="0">
                <a:solidFill>
                  <a:schemeClr val="bg1"/>
                </a:solidFill>
                <a:latin typeface="+mn-lt"/>
                <a:cs typeface="Segoe UI" panose="020B0502040204020203" pitchFamily="34" charset="0"/>
              </a:rPr>
              <a:t>They have challenges rolling out new features and supporting new events on demand. The code base has many interdependencies and this increases the risk of regressions across features when changes are introduced.</a:t>
            </a:r>
          </a:p>
          <a:p>
            <a:pPr marL="628650" lvl="1" indent="-171450">
              <a:buFont typeface="Arial" panose="020B0604020202020204" pitchFamily="34" charset="0"/>
              <a:buChar char="•"/>
            </a:pPr>
            <a:r>
              <a:rPr lang="en-US" dirty="0">
                <a:solidFill>
                  <a:schemeClr val="bg1"/>
                </a:solidFill>
                <a:latin typeface="+mn-lt"/>
                <a:cs typeface="Segoe UI" panose="020B0502040204020203" pitchFamily="34" charset="0"/>
              </a:rPr>
              <a:t>The ticket ordering process is a pain point as the data model for new events is often slightly different – which means that supporting new events may have impact on the user experience and UI, the middle tier and storage. </a:t>
            </a:r>
          </a:p>
          <a:p>
            <a:pPr marL="628650" lvl="1" indent="-171450">
              <a:buFont typeface="Arial" panose="020B0604020202020204" pitchFamily="34" charset="0"/>
              <a:buChar char="•"/>
            </a:pPr>
            <a:r>
              <a:rPr lang="en-US" dirty="0">
                <a:solidFill>
                  <a:schemeClr val="bg1"/>
                </a:solidFill>
                <a:latin typeface="+mn-lt"/>
                <a:cs typeface="Segoe UI" panose="020B0502040204020203" pitchFamily="34" charset="0"/>
              </a:rPr>
              <a:t>Rolling out changes that impact this area while upwards of 50,000 users are actively placing orders, has proven to be a fragile process and requires them to schedule down time to ensure safe deployment. </a:t>
            </a:r>
          </a:p>
          <a:p>
            <a:pPr marL="628650" lvl="1" indent="-171450">
              <a:buFont typeface="Arial" panose="020B0604020202020204" pitchFamily="34" charset="0"/>
              <a:buChar char="•"/>
            </a:pPr>
            <a:endParaRPr lang="en-US" dirty="0">
              <a:solidFill>
                <a:schemeClr val="bg1"/>
              </a:solidFill>
              <a:latin typeface="+mn-lt"/>
              <a:cs typeface="Segoe UI" panose="020B0502040204020203" pitchFamily="34" charset="0"/>
            </a:endParaRPr>
          </a:p>
          <a:p>
            <a:pPr marL="171450" indent="-171450">
              <a:buFont typeface="Arial" panose="020B0604020202020204" pitchFamily="34" charset="0"/>
              <a:buChar char="•"/>
            </a:pPr>
            <a:r>
              <a:rPr lang="en-US" dirty="0">
                <a:solidFill>
                  <a:schemeClr val="bg1"/>
                </a:solidFill>
                <a:latin typeface="+mn-lt"/>
                <a:cs typeface="Segoe UI" panose="020B0502040204020203" pitchFamily="34" charset="0"/>
              </a:rPr>
              <a:t>The CIO has heard about microservices, and is interested in exploring how Service Fabric, Azure Functions and supporting Azure features may help the team:</a:t>
            </a:r>
          </a:p>
          <a:p>
            <a:pPr marL="628650" lvl="1" indent="-171450">
              <a:buFont typeface="Arial" panose="020B0604020202020204" pitchFamily="34" charset="0"/>
              <a:buChar char="•"/>
            </a:pPr>
            <a:r>
              <a:rPr lang="en-US" dirty="0">
                <a:solidFill>
                  <a:schemeClr val="bg1"/>
                </a:solidFill>
                <a:latin typeface="+mn-lt"/>
                <a:cs typeface="Segoe UI" panose="020B0502040204020203" pitchFamily="34" charset="0"/>
              </a:rPr>
              <a:t>Increase agility in their development cycle</a:t>
            </a:r>
          </a:p>
          <a:p>
            <a:pPr marL="628650" lvl="1" indent="-171450">
              <a:buFont typeface="Arial" panose="020B0604020202020204" pitchFamily="34" charset="0"/>
              <a:buChar char="•"/>
            </a:pPr>
            <a:r>
              <a:rPr lang="en-US" dirty="0">
                <a:solidFill>
                  <a:schemeClr val="bg1"/>
                </a:solidFill>
                <a:latin typeface="+mn-lt"/>
                <a:cs typeface="Segoe UI" panose="020B0502040204020203" pitchFamily="34" charset="0"/>
              </a:rPr>
              <a:t>Decrease impact across features</a:t>
            </a:r>
          </a:p>
          <a:p>
            <a:pPr marL="628650" lvl="1" indent="-171450">
              <a:buFont typeface="Arial" panose="020B0604020202020204" pitchFamily="34" charset="0"/>
              <a:buChar char="•"/>
            </a:pPr>
            <a:r>
              <a:rPr lang="en-US" dirty="0">
                <a:solidFill>
                  <a:schemeClr val="bg1"/>
                </a:solidFill>
                <a:latin typeface="+mn-lt"/>
                <a:cs typeface="Segoe UI" panose="020B0502040204020203" pitchFamily="34" charset="0"/>
              </a:rPr>
              <a:t>Support continuous delivery</a:t>
            </a:r>
          </a:p>
          <a:p>
            <a:pPr marL="628650" lvl="1" indent="-171450">
              <a:buFont typeface="Arial" panose="020B0604020202020204" pitchFamily="34" charset="0"/>
              <a:buChar char="•"/>
            </a:pPr>
            <a:r>
              <a:rPr lang="en-US" dirty="0">
                <a:solidFill>
                  <a:schemeClr val="bg1"/>
                </a:solidFill>
                <a:latin typeface="+mn-lt"/>
                <a:cs typeface="Segoe UI" panose="020B0502040204020203" pitchFamily="34" charset="0"/>
              </a:rPr>
              <a:t>Keep operations lean</a:t>
            </a:r>
          </a:p>
          <a:p>
            <a:pPr marL="628650" lvl="1" indent="-171450">
              <a:buFont typeface="Arial" panose="020B0604020202020204" pitchFamily="34" charset="0"/>
              <a:buChar char="•"/>
            </a:pPr>
            <a:r>
              <a:rPr lang="en-US" dirty="0">
                <a:solidFill>
                  <a:schemeClr val="bg1"/>
                </a:solidFill>
                <a:latin typeface="+mn-lt"/>
                <a:cs typeface="Segoe UI" panose="020B0502040204020203" pitchFamily="34" charset="0"/>
              </a:rPr>
              <a:t>Keep costs contained during peak loads</a:t>
            </a:r>
          </a:p>
          <a:p>
            <a:pPr marL="628650" lvl="1" indent="-171450">
              <a:buFont typeface="Arial" panose="020B0604020202020204" pitchFamily="34" charset="0"/>
              <a:buChar char="•"/>
            </a:pPr>
            <a:endParaRPr lang="en-US" dirty="0">
              <a:solidFill>
                <a:schemeClr val="bg1"/>
              </a:solidFill>
              <a:latin typeface="+mn-lt"/>
              <a:cs typeface="Segoe UI" panose="020B0502040204020203" pitchFamily="34" charset="0"/>
            </a:endParaRPr>
          </a:p>
          <a:p>
            <a:pPr marL="171450" indent="-171450">
              <a:buFont typeface="Arial" panose="020B0604020202020204" pitchFamily="34" charset="0"/>
              <a:buChar char="•"/>
            </a:pPr>
            <a:r>
              <a:rPr lang="en-US" dirty="0">
                <a:solidFill>
                  <a:schemeClr val="bg1"/>
                </a:solidFill>
                <a:latin typeface="+mn-lt"/>
                <a:cs typeface="Segoe UI" panose="020B0502040204020203" pitchFamily="34" charset="0"/>
              </a:rPr>
              <a:t>In addition, they want a solid strategy for exposing APIs to partners in a secure and manageable way</a:t>
            </a:r>
          </a:p>
          <a:p>
            <a:pPr marL="171450" indent="-171450">
              <a:buFont typeface="Arial" panose="020B0604020202020204" pitchFamily="34" charset="0"/>
              <a:buChar char="•"/>
            </a:pPr>
            <a:endParaRPr lang="en-US" dirty="0">
              <a:solidFill>
                <a:schemeClr val="bg1"/>
              </a:solidFill>
              <a:latin typeface="+mn-lt"/>
              <a:cs typeface="Segoe UI" panose="020B0502040204020203" pitchFamily="34" charset="0"/>
            </a:endParaRPr>
          </a:p>
          <a:p>
            <a:pPr marL="171450" indent="-171450">
              <a:buFont typeface="Arial" panose="020B0604020202020204" pitchFamily="34" charset="0"/>
              <a:buChar char="•"/>
            </a:pPr>
            <a:endParaRPr lang="en-US" dirty="0">
              <a:solidFill>
                <a:schemeClr val="bg1"/>
              </a:solidFill>
              <a:latin typeface="+mn-lt"/>
              <a:cs typeface="Segoe UI" panose="020B0502040204020203" pitchFamily="34" charset="0"/>
            </a:endParaRPr>
          </a:p>
          <a:p>
            <a:pPr marL="171450" indent="-171450">
              <a:buFont typeface="Arial" panose="020B0604020202020204" pitchFamily="34" charset="0"/>
              <a:buChar char="•"/>
            </a:pPr>
            <a:endParaRPr lang="en-US" dirty="0">
              <a:solidFill>
                <a:schemeClr val="bg1"/>
              </a:solidFill>
              <a:latin typeface="+mn-lt"/>
              <a:cs typeface="Segoe UI" panose="020B0502040204020203" pitchFamily="34" charset="0"/>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dirty="0"/>
          </a:p>
        </p:txBody>
      </p:sp>
    </p:spTree>
    <p:extLst>
      <p:ext uri="{BB962C8B-B14F-4D97-AF65-F5344CB8AC3E}">
        <p14:creationId xmlns:p14="http://schemas.microsoft.com/office/powerpoint/2010/main" val="1779712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Event tickets can be ordered from multiple channels: the web site, new mobile applications, and third-party site and applications via available APIs.</a:t>
            </a:r>
          </a:p>
          <a:p>
            <a:pPr marL="171450" indent="-171450">
              <a:buFont typeface="Arial" panose="020B0604020202020204" pitchFamily="34" charset="0"/>
              <a:buChar char="•"/>
            </a:pPr>
            <a:r>
              <a:rPr lang="en-US" dirty="0"/>
              <a:t>Customers must be registered / logged in to place orders, so that they can login and find their orders, and for reporting and analytics purposes. </a:t>
            </a:r>
          </a:p>
          <a:p>
            <a:pPr marL="171450" indent="-171450">
              <a:buFont typeface="Arial" panose="020B0604020202020204" pitchFamily="34" charset="0"/>
              <a:buChar char="•"/>
            </a:pPr>
            <a:r>
              <a:rPr lang="en-US" dirty="0"/>
              <a:t>Internal staff will manage orders and view reports from the Admin site. </a:t>
            </a:r>
          </a:p>
          <a:p>
            <a:pPr marL="171450" indent="-171450">
              <a:buFont typeface="Arial" panose="020B0604020202020204" pitchFamily="34" charset="0"/>
              <a:buChar char="•"/>
            </a:pPr>
            <a:r>
              <a:rPr lang="en-US" dirty="0"/>
              <a:t>The ability to rapidly release new features that may involve UI, business logic and data model changes. Reduce dependency across features.</a:t>
            </a:r>
          </a:p>
          <a:p>
            <a:pPr marL="171450" indent="-171450">
              <a:buFont typeface="Arial" panose="020B0604020202020204" pitchFamily="34" charset="0"/>
              <a:buChar char="•"/>
            </a:pPr>
            <a:r>
              <a:rPr lang="en-US" dirty="0"/>
              <a:t>Reduced overall downtime caused by system updates. Rollouts must be possible without scheduled downtime. Rollbacks must be possible in the event of failure. </a:t>
            </a:r>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dirty="0"/>
          </a:p>
        </p:txBody>
      </p:sp>
    </p:spTree>
    <p:extLst>
      <p:ext uri="{BB962C8B-B14F-4D97-AF65-F5344CB8AC3E}">
        <p14:creationId xmlns:p14="http://schemas.microsoft.com/office/powerpoint/2010/main" val="32924338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The solution must be able to handle increased system load for ticket purchasing including higher peak periods without excessive increases in management overhead and cost.</a:t>
            </a:r>
          </a:p>
          <a:p>
            <a:pPr marL="171450" indent="-171450">
              <a:buFont typeface="Arial" panose="020B0604020202020204" pitchFamily="34" charset="0"/>
              <a:buChar char="•"/>
            </a:pPr>
            <a:r>
              <a:rPr lang="en-US" dirty="0"/>
              <a:t>Operations management overhead must be improved through better system monitoring, visibility, self-healing services and auto-scale features. </a:t>
            </a:r>
          </a:p>
          <a:p>
            <a:pPr marL="171450" indent="-171450">
              <a:buFont typeface="Arial" panose="020B0604020202020204" pitchFamily="34" charset="0"/>
              <a:buChar char="•"/>
            </a:pPr>
            <a:r>
              <a:rPr lang="en-US" dirty="0"/>
              <a:t>The customer has decided to migrate from SQL Server to Cosmos DB for a more flexible schema and increased scalability across features. </a:t>
            </a:r>
          </a:p>
          <a:p>
            <a:pPr marL="171450" indent="-171450">
              <a:buFont typeface="Arial" panose="020B0604020202020204" pitchFamily="34" charset="0"/>
              <a:buChar char="•"/>
            </a:pPr>
            <a:r>
              <a:rPr lang="en-US" dirty="0"/>
              <a:t>A solution for securing and managing APIs used internally and by external partners with ability to easily publish, version, onboard consumers, control policy, monitor and audit usage.</a:t>
            </a:r>
          </a:p>
          <a:p>
            <a:pPr marL="171450" indent="-171450">
              <a:buFont typeface="Arial" panose="020B0604020202020204" pitchFamily="34" charset="0"/>
              <a:buChar char="•"/>
            </a:pPr>
            <a:r>
              <a:rPr lang="en-US" dirty="0"/>
              <a:t>The solution currently processes credit cards with </a:t>
            </a:r>
            <a:r>
              <a:rPr lang="en-US"/>
              <a:t>a third-party </a:t>
            </a:r>
            <a:r>
              <a:rPr lang="en-US" dirty="0"/>
              <a:t>payment-processing provider. This aspect of the solution will remain the same but require integration into the new design. </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dirty="0"/>
          </a:p>
        </p:txBody>
      </p:sp>
    </p:spTree>
    <p:extLst>
      <p:ext uri="{BB962C8B-B14F-4D97-AF65-F5344CB8AC3E}">
        <p14:creationId xmlns:p14="http://schemas.microsoft.com/office/powerpoint/2010/main" val="10224242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While we are interested in the microservices approach, we are still comparing Service Fabric with PaaS features such as App Services and SQL DB. Service Fabric seems relatively new, while App Services and SQL DB have been around for some time. </a:t>
            </a:r>
          </a:p>
          <a:p>
            <a:pPr marL="171450" indent="-171450">
              <a:buFont typeface="Arial" panose="020B0604020202020204" pitchFamily="34" charset="0"/>
              <a:buChar char="•"/>
            </a:pPr>
            <a:r>
              <a:rPr lang="en-US" dirty="0"/>
              <a:t>Microservices architectures are completely new to the Contoso Events team. If we were to go forward with Service Fabric, we would like to understand what skills the team can carry forward, and how much of a learning curve exists. </a:t>
            </a:r>
          </a:p>
          <a:p>
            <a:pPr marL="171450" indent="-171450">
              <a:buFont typeface="Arial" panose="020B0604020202020204" pitchFamily="34" charset="0"/>
              <a:buChar char="•"/>
            </a:pPr>
            <a:r>
              <a:rPr lang="en-US" dirty="0"/>
              <a:t>We’d like to understand if stateful services or stateful actors will help us with ticket ordering throughput, workflow and state management, and easier rollouts of changes to this process.</a:t>
            </a:r>
          </a:p>
          <a:p>
            <a:pPr marL="171450" indent="-171450">
              <a:buFont typeface="Arial" panose="020B0604020202020204" pitchFamily="34" charset="0"/>
              <a:buChar char="•"/>
            </a:pPr>
            <a:r>
              <a:rPr lang="en-US" dirty="0"/>
              <a:t>We are not clear how and where to incorporate stateful services and actors alongside other storage such as Cosmos DB. We need the ability to support robust ad-hoc queries against our system data such as events, customers, orders and related metrics – but would like to take advantage of the performance and reliability of Service Fabric stateful options as well. </a:t>
            </a:r>
          </a:p>
          <a:p>
            <a:pPr marL="171450" indent="-171450">
              <a:buFont typeface="Arial" panose="020B0604020202020204" pitchFamily="34" charset="0"/>
              <a:buChar char="•"/>
            </a:pPr>
            <a:r>
              <a:rPr lang="en-US" dirty="0"/>
              <a:t>Could we consider Azure Functions as an alternative back end implementation for our APIs? </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22</a:t>
            </a:fld>
            <a:endParaRPr lang="en-US" dirty="0"/>
          </a:p>
        </p:txBody>
      </p:sp>
    </p:spTree>
    <p:extLst>
      <p:ext uri="{BB962C8B-B14F-4D97-AF65-F5344CB8AC3E}">
        <p14:creationId xmlns:p14="http://schemas.microsoft.com/office/powerpoint/2010/main" val="16697526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diagram represents a Service Fabric overview for this type of scenario, from which you can draw inspiration. You will find this diagram within the Whiteboard Design Session Student Guide.</a:t>
            </a:r>
          </a:p>
        </p:txBody>
      </p:sp>
      <p:sp>
        <p:nvSpPr>
          <p:cNvPr id="4" name="Slide Number Placeholder 3"/>
          <p:cNvSpPr>
            <a:spLocks noGrp="1"/>
          </p:cNvSpPr>
          <p:nvPr>
            <p:ph type="sldNum" sz="quarter" idx="10"/>
          </p:nvPr>
        </p:nvSpPr>
        <p:spPr/>
        <p:txBody>
          <a:bodyPr/>
          <a:lstStyle/>
          <a:p>
            <a:fld id="{0998D5BB-B127-481F-BC0A-2F77C576BB34}" type="slidenum">
              <a:rPr lang="en-US" smtClean="0"/>
              <a:t>23</a:t>
            </a:fld>
            <a:endParaRPr lang="en-US" dirty="0"/>
          </a:p>
        </p:txBody>
      </p:sp>
    </p:spTree>
    <p:extLst>
      <p:ext uri="{BB962C8B-B14F-4D97-AF65-F5344CB8AC3E}">
        <p14:creationId xmlns:p14="http://schemas.microsoft.com/office/powerpoint/2010/main" val="12674051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diagram presents a comparison of monolithic versus microservices approaches for this type of scenario, from which you can draw inspiration. You will find this diagram within the Whiteboard Design Session Student Guide.</a:t>
            </a:r>
          </a:p>
        </p:txBody>
      </p:sp>
      <p:sp>
        <p:nvSpPr>
          <p:cNvPr id="4" name="Slide Number Placeholder 3"/>
          <p:cNvSpPr>
            <a:spLocks noGrp="1"/>
          </p:cNvSpPr>
          <p:nvPr>
            <p:ph type="sldNum" sz="quarter" idx="10"/>
          </p:nvPr>
        </p:nvSpPr>
        <p:spPr/>
        <p:txBody>
          <a:bodyPr/>
          <a:lstStyle/>
          <a:p>
            <a:fld id="{0998D5BB-B127-481F-BC0A-2F77C576BB34}" type="slidenum">
              <a:rPr lang="en-US" smtClean="0"/>
              <a:t>24</a:t>
            </a:fld>
            <a:endParaRPr lang="en-US" dirty="0"/>
          </a:p>
        </p:txBody>
      </p:sp>
    </p:spTree>
    <p:extLst>
      <p:ext uri="{BB962C8B-B14F-4D97-AF65-F5344CB8AC3E}">
        <p14:creationId xmlns:p14="http://schemas.microsoft.com/office/powerpoint/2010/main" val="41601073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diagram presents a comparison of State storage in monolithic versus microservices approaches, from which you can draw inspiration. You will find this diagram within the Whiteboard Design Session Student Guide.</a:t>
            </a:r>
          </a:p>
        </p:txBody>
      </p:sp>
      <p:sp>
        <p:nvSpPr>
          <p:cNvPr id="4" name="Slide Number Placeholder 3"/>
          <p:cNvSpPr>
            <a:spLocks noGrp="1"/>
          </p:cNvSpPr>
          <p:nvPr>
            <p:ph type="sldNum" sz="quarter" idx="10"/>
          </p:nvPr>
        </p:nvSpPr>
        <p:spPr/>
        <p:txBody>
          <a:bodyPr/>
          <a:lstStyle/>
          <a:p>
            <a:fld id="{0998D5BB-B127-481F-BC0A-2F77C576BB34}" type="slidenum">
              <a:rPr lang="en-US" smtClean="0"/>
              <a:t>25</a:t>
            </a:fld>
            <a:endParaRPr lang="en-US" dirty="0"/>
          </a:p>
        </p:txBody>
      </p:sp>
    </p:spTree>
    <p:extLst>
      <p:ext uri="{BB962C8B-B14F-4D97-AF65-F5344CB8AC3E}">
        <p14:creationId xmlns:p14="http://schemas.microsoft.com/office/powerpoint/2010/main" val="26208009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26</a:t>
            </a:fld>
            <a:endParaRPr lang="en-US" dirty="0"/>
          </a:p>
        </p:txBody>
      </p:sp>
    </p:spTree>
    <p:extLst>
      <p:ext uri="{BB962C8B-B14F-4D97-AF65-F5344CB8AC3E}">
        <p14:creationId xmlns:p14="http://schemas.microsoft.com/office/powerpoint/2010/main" val="32297442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a:t>Monolithic applications are expensive to scale and difficult to work on, it’s hard to change one part without affecting another (tightly coupled). Require lots of time and energy for testing</a:t>
            </a:r>
          </a:p>
          <a:p>
            <a:pPr marL="171450" indent="-171450">
              <a:buFontTx/>
              <a:buChar char="-"/>
            </a:pPr>
            <a:r>
              <a:rPr lang="en-GB" dirty="0"/>
              <a:t>SOA has largely been quite successful as a design style but it is difficult to get right as it’s hard to decide how to size a service, so can often still result in partly monolithic applications</a:t>
            </a:r>
          </a:p>
          <a:p>
            <a:pPr marL="171450" indent="-171450">
              <a:buFontTx/>
              <a:buChar char="-"/>
            </a:pPr>
            <a:r>
              <a:rPr lang="en-GB" dirty="0"/>
              <a:t>You might hear to it referred to as “SOA done well” although I disagree and I’m not sure that’s very fair. SOA can be done well and I think Microservices are just an evolution that offers new possibilities now that we have the tools to fully support teams using microservices (Service Fabric, Docker, Kubernetes, AKS (Azure Kubernetes Service), the rise of PaaS cloud infrastructure like Azure Functions)</a:t>
            </a:r>
          </a:p>
          <a:p>
            <a:pPr marL="171450" indent="-171450">
              <a:buFontTx/>
              <a:buChar char="-"/>
            </a:pPr>
            <a:endParaRPr lang="en-GB" dirty="0"/>
          </a:p>
          <a:p>
            <a:pPr marL="171450" indent="-171450">
              <a:buFontTx/>
              <a:buChar char="-"/>
            </a:pPr>
            <a:endParaRPr lang="en-GB" dirty="0"/>
          </a:p>
          <a:p>
            <a:endParaRPr lang="en-GB" dirty="0"/>
          </a:p>
        </p:txBody>
      </p:sp>
      <p:sp>
        <p:nvSpPr>
          <p:cNvPr id="4" name="Slide Number Placeholder 3"/>
          <p:cNvSpPr>
            <a:spLocks noGrp="1"/>
          </p:cNvSpPr>
          <p:nvPr>
            <p:ph type="sldNum" sz="quarter" idx="5"/>
          </p:nvPr>
        </p:nvSpPr>
        <p:spPr/>
        <p:txBody>
          <a:bodyPr/>
          <a:lstStyle/>
          <a:p>
            <a:fld id="{0998D5BB-B127-481F-BC0A-2F77C576BB34}" type="slidenum">
              <a:rPr lang="en-US" smtClean="0"/>
              <a:t>7</a:t>
            </a:fld>
            <a:endParaRPr lang="en-US" dirty="0"/>
          </a:p>
        </p:txBody>
      </p:sp>
    </p:spTree>
    <p:extLst>
      <p:ext uri="{BB962C8B-B14F-4D97-AF65-F5344CB8AC3E}">
        <p14:creationId xmlns:p14="http://schemas.microsoft.com/office/powerpoint/2010/main" val="1244714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27</a:t>
            </a:fld>
            <a:endParaRPr lang="en-US" dirty="0"/>
          </a:p>
        </p:txBody>
      </p:sp>
    </p:spTree>
    <p:extLst>
      <p:ext uri="{BB962C8B-B14F-4D97-AF65-F5344CB8AC3E}">
        <p14:creationId xmlns:p14="http://schemas.microsoft.com/office/powerpoint/2010/main" val="2519026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28</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Steve Dormer, CIO at Contoso Events</a:t>
            </a:r>
          </a:p>
          <a:p>
            <a:pPr marL="171450" indent="-171450">
              <a:buFont typeface="Arial" panose="020B0604020202020204" pitchFamily="34" charset="0"/>
              <a:buChar char="•"/>
            </a:pPr>
            <a:r>
              <a:rPr lang="en-US" dirty="0"/>
              <a:t>The primary audience is the technical strategic decision-maker with influential solution architects, or lead technical personnel in development or operations. For this example this could include the CIO and his core team. </a:t>
            </a:r>
          </a:p>
          <a:p>
            <a:pPr marL="171450" indent="-171450">
              <a:buFont typeface="Arial" panose="020B0604020202020204" pitchFamily="34" charset="0"/>
              <a:buChar char="•"/>
            </a:pPr>
            <a:r>
              <a:rPr lang="en-US" dirty="0"/>
              <a:t>Usually we talk to the key architects, developers and infrastructure managers who report to the CIO, or to key solution sponsors or those that represent the business unit IT or developers that report to those sponsors.</a:t>
            </a:r>
          </a:p>
        </p:txBody>
      </p:sp>
      <p:sp>
        <p:nvSpPr>
          <p:cNvPr id="4" name="Slide Number Placeholder 3"/>
          <p:cNvSpPr>
            <a:spLocks noGrp="1"/>
          </p:cNvSpPr>
          <p:nvPr>
            <p:ph type="sldNum" sz="quarter" idx="10"/>
          </p:nvPr>
        </p:nvSpPr>
        <p:spPr/>
        <p:txBody>
          <a:bodyPr/>
          <a:lstStyle/>
          <a:p>
            <a:fld id="{0998D5BB-B127-481F-BC0A-2F77C576BB34}" type="slidenum">
              <a:rPr lang="en-US" smtClean="0"/>
              <a:t>29</a:t>
            </a:fld>
            <a:endParaRPr lang="en-US" dirty="0"/>
          </a:p>
        </p:txBody>
      </p:sp>
    </p:spTree>
    <p:extLst>
      <p:ext uri="{BB962C8B-B14F-4D97-AF65-F5344CB8AC3E}">
        <p14:creationId xmlns:p14="http://schemas.microsoft.com/office/powerpoint/2010/main" val="6476742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baseline="0" dirty="0">
                <a:solidFill>
                  <a:schemeClr val="tx1"/>
                </a:solidFill>
                <a:latin typeface="+mn-lt"/>
                <a:ea typeface="+mn-ea"/>
                <a:cs typeface="+mn-cs"/>
              </a:rPr>
              <a:t>This preferred solution is just one of many viable options</a:t>
            </a:r>
          </a:p>
          <a:p>
            <a:pPr rtl="0"/>
            <a:endParaRPr lang="en-US" sz="1200" b="0" i="0" u="none" strike="noStrike" kern="1200" baseline="0" dirty="0">
              <a:solidFill>
                <a:schemeClr val="tx1"/>
              </a:solidFill>
              <a:latin typeface="+mn-lt"/>
              <a:ea typeface="+mn-ea"/>
              <a:cs typeface="+mn-cs"/>
            </a:endParaRPr>
          </a:p>
          <a:p>
            <a:pPr rtl="0"/>
            <a:r>
              <a:rPr lang="en-US" sz="1200" b="0" i="0" u="none" strike="noStrike" kern="1200" baseline="0" dirty="0">
                <a:solidFill>
                  <a:schemeClr val="tx1"/>
                </a:solidFill>
                <a:latin typeface="+mn-lt"/>
                <a:ea typeface="+mn-ea"/>
                <a:cs typeface="+mn-cs"/>
              </a:rPr>
              <a:t>From a high-level: </a:t>
            </a:r>
          </a:p>
          <a:p>
            <a:pPr marL="17145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Starting with #1 on the left, Contoso Events will have both web and mobile applications that consume the back-end APIs for the solution.</a:t>
            </a:r>
          </a:p>
          <a:p>
            <a:pPr marL="17145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Users will authenticate to applications using tokens issued by Azure AD B2C.</a:t>
            </a:r>
          </a:p>
          <a:p>
            <a:pPr marL="17145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We will use an API Management layer as a gateway to all HTTP Web APIs exposed by the solution. It will be configured to authorize tokens issued by trusted Azure B2C tenants. This can be expanded to additional token issuers for third parties in future.</a:t>
            </a:r>
          </a:p>
          <a:p>
            <a:pPr marL="17145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Requests to HTTP Web APIs at the front end will go through Azure Load Balancer and distribute across the available Service Fabric nodes in the cluster. </a:t>
            </a:r>
          </a:p>
          <a:p>
            <a:pPr marL="17145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We will implement Business functionality through stateful services and actors, which will be called by Web APIs. These compose the microservices back end, which will sync their data back to the Cosmos DB instance for ad-hoc queries, by writing the jobs to an Azure queue.</a:t>
            </a:r>
          </a:p>
          <a:p>
            <a:pPr marL="17145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An Azure Function will handle processing the queue and updating the TicketOrders and related collections in Cosmos DB, according to business rules.</a:t>
            </a:r>
          </a:p>
        </p:txBody>
      </p:sp>
      <p:sp>
        <p:nvSpPr>
          <p:cNvPr id="4" name="Slide Number Placeholder 3"/>
          <p:cNvSpPr>
            <a:spLocks noGrp="1"/>
          </p:cNvSpPr>
          <p:nvPr>
            <p:ph type="sldNum" sz="quarter" idx="10"/>
          </p:nvPr>
        </p:nvSpPr>
        <p:spPr/>
        <p:txBody>
          <a:bodyPr/>
          <a:lstStyle/>
          <a:p>
            <a:fld id="{0998D5BB-B127-481F-BC0A-2F77C576BB34}" type="slidenum">
              <a:rPr lang="en-US" smtClean="0"/>
              <a:t>30</a:t>
            </a:fld>
            <a:endParaRPr lang="en-US" dirty="0"/>
          </a:p>
        </p:txBody>
      </p:sp>
    </p:spTree>
    <p:extLst>
      <p:ext uri="{BB962C8B-B14F-4D97-AF65-F5344CB8AC3E}">
        <p14:creationId xmlns:p14="http://schemas.microsoft.com/office/powerpoint/2010/main" val="41792817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 high-level architecture of the core services that compose the new microservices architecture, as well as the state they hold.</a:t>
            </a:r>
          </a:p>
          <a:p>
            <a:endParaRPr lang="en-US" dirty="0"/>
          </a:p>
          <a:p>
            <a:pPr marL="171450" indent="-171450">
              <a:buFont typeface="Arial" panose="020B0604020202020204" pitchFamily="34" charset="0"/>
              <a:buChar char="•"/>
            </a:pPr>
            <a:r>
              <a:rPr lang="en-US" sz="1200" kern="1200" dirty="0">
                <a:solidFill>
                  <a:schemeClr val="tx1"/>
                </a:solidFill>
                <a:effectLst/>
                <a:latin typeface="+mn-lt"/>
                <a:ea typeface="+mn-ea"/>
                <a:cs typeface="+mn-cs"/>
              </a:rPr>
              <a:t>The Ticket Orders Service, on top of the diagram, will take advantage of reliable queues provided by Service Fabric to persist requests.</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The Ticket Actor Service processes orders in the queue, and represents a single instance of an order and its processing workflow and state.</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When an order is processed, the state is externalized for shared read only services to support aggregation across other data and to optimize reads.</a:t>
            </a:r>
            <a:endParaRPr lang="en-US" sz="1200" b="0" i="0" u="none" strike="noStrike" kern="1200" baseline="0" dirty="0">
              <a:solidFill>
                <a:schemeClr val="tx1"/>
              </a:solidFill>
              <a:latin typeface="+mn-lt"/>
              <a:ea typeface="+mn-ea"/>
              <a:cs typeface="+mn-cs"/>
            </a:endParaRPr>
          </a:p>
          <a:p>
            <a:pPr rtl="0"/>
            <a:endParaRPr lang="en-US"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31</a:t>
            </a:fld>
            <a:endParaRPr lang="en-US" dirty="0"/>
          </a:p>
        </p:txBody>
      </p:sp>
    </p:spTree>
    <p:extLst>
      <p:ext uri="{BB962C8B-B14F-4D97-AF65-F5344CB8AC3E}">
        <p14:creationId xmlns:p14="http://schemas.microsoft.com/office/powerpoint/2010/main" val="29658572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1" kern="1200" dirty="0">
                <a:solidFill>
                  <a:schemeClr val="tx1"/>
                </a:solidFill>
                <a:effectLst/>
                <a:latin typeface="+mn-lt"/>
                <a:ea typeface="+mn-ea"/>
                <a:cs typeface="+mn-cs"/>
              </a:rPr>
              <a:t>Illustrate in more detail the Service Fabric services and components participating in a ticket ordering request.</a:t>
            </a:r>
            <a:endParaRPr lang="en-US" b="1" i="1" dirty="0"/>
          </a:p>
          <a:p>
            <a:pPr marL="171450" indent="-171450">
              <a:buFont typeface="Arial" panose="020B0604020202020204" pitchFamily="34" charset="0"/>
              <a:buChar char="•"/>
            </a:pPr>
            <a:r>
              <a:rPr lang="en-US" dirty="0"/>
              <a:t>This diagram illustrates the Service Fabric services and components participating in a ticket ordering request.</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The left-hand side of the diagram shows the various ticket ordering channels, such as the Contoso Events consumer web site and mobile applications, as well as third parties who build applications that place ticket orders.</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Following the numbered steps, the UI will pre-flight the credit card charge from the order page and supply the resulting token to the back-end processing of the order. </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All ticket order requests will call the Ticket Order API through the API Management layer, which will queue the request for processing, passing the token for credit card validation, order details, and any other information required to complete the request asynchronously.</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The Ticket Order Queue stateful service will process these requests by instantiating a Ticket Order Actor to handle the processing workflow. This actor is responsible for charging the credit card, finalizing the order, and notifying the customer to give them access to their order. </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The actor will also write to a Ticket Order Sync queue to offload sending order data to Cosmos DB for reports, analytics, and related ad-hoc queries.</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An Azure Function will read from the queue and handle updates to Cosmos DB. In order to ensure the latest data is always persisted, the function will retrieve the latest order state and update the Cosmos DB Ticket Orders collection.</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Web APIs will expose data from Cosmos DB for additional ad-hoc queries against ticket orders.</a:t>
            </a:r>
            <a:endParaRPr lang="en-US" dirty="0"/>
          </a:p>
          <a:p>
            <a:pPr rtl="0"/>
            <a:endParaRPr lang="en-US"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32</a:t>
            </a:fld>
            <a:endParaRPr lang="en-US" dirty="0"/>
          </a:p>
        </p:txBody>
      </p:sp>
    </p:spTree>
    <p:extLst>
      <p:ext uri="{BB962C8B-B14F-4D97-AF65-F5344CB8AC3E}">
        <p14:creationId xmlns:p14="http://schemas.microsoft.com/office/powerpoint/2010/main" val="411583263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i="1" dirty="0"/>
              <a:t>Describe the scalability features of this design, including any partitioning strategies that are applicable.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t>API Management Premium features support scaling and multi-region topologies to meet demand and high availability requirements.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t>The stateless Ticket Order API offloads valid requests to the stateful Ticket Order Queue. This queue is partitioned by instance count so that requests can be distributed by Service Fabric to the appropriate node or service instance according to availability to process the message.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stateful Ticket Order Queue is partitioned by instance count (from 1 to n).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When the stateless Ticket Order API offloads valid requests to this queue, those requests are randomly distributed by Service Fabric across these partitions, removing the bottleneck of writes to the queue, thanks to parallel distribution.</a:t>
            </a:r>
            <a:endParaRPr lang="en-US" b="0" i="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t>The stateful Ticket Order Actor handles processing from this queue and given the number of parallel orders helps the solution to scale by maintaining the state of any number of parallel orders.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t>The actor is partitioned by order id, which allows for very fine-grained distribution of state, per order, across the cluster.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t>Millions of these can exist and distribute across the cluster and inactive actors are evicted from memory automatically to conserve resources. </a:t>
            </a:r>
          </a:p>
          <a:p>
            <a:pPr marL="45720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i="1" dirty="0"/>
              <a:t>Describe the resiliency of this use case. How can you create an asynchronous ticket order request and guarantee processing? Are there any potential points of failure? How will you address those?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t>Web applications will not report success unless the Payment Processing succeeds and the order is successfully queued. The queue does not report successful receipt of the message until a quorum is reached.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t>All Web API calls go through API Management, which can be scaled within a region, or deployed to multiple regions.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t>The Ticket Order Actor does not remove the order from the queue unless it can successfully process its workflow and save to the Order Sync Queue.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t>The Azure Function that processes the Order Sync Queue removes messages from the queue if processing is successful to Cosmos DB.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t>Any of these messages that can’t be processed are moved to a poison queue, to be retried or processed again through another mechanism.</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t>For additional visibility into queue / function processing errors it is good practice to monitor queue sizes that pass a reasonable threshold of standard solution behavior.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0" i="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i="1" dirty="0"/>
              <a:t>Describe how you will enable external clients to reach stateless HTTP services exposed from the Azure load balancer.</a:t>
            </a:r>
            <a:endParaRPr lang="en-US" b="0" i="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t>When you publish a stateless HTTP service the Service Fabric provides a relative URL to the service according to the configuration you supply.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t>This way, multiple HTTP services can be deployed to a single node and still be uniquely addressable at port 80 or 443.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t>In the case of this solution, the API Management layer will consume those endpoints and forward requests.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p>
        </p:txBody>
      </p:sp>
      <p:sp>
        <p:nvSpPr>
          <p:cNvPr id="4" name="Slide Number Placeholder 3"/>
          <p:cNvSpPr>
            <a:spLocks noGrp="1"/>
          </p:cNvSpPr>
          <p:nvPr>
            <p:ph type="sldNum" sz="quarter" idx="10"/>
          </p:nvPr>
        </p:nvSpPr>
        <p:spPr/>
        <p:txBody>
          <a:bodyPr/>
          <a:lstStyle/>
          <a:p>
            <a:fld id="{0998D5BB-B127-481F-BC0A-2F77C576BB34}" type="slidenum">
              <a:rPr lang="en-US" smtClean="0"/>
              <a:t>33</a:t>
            </a:fld>
            <a:endParaRPr lang="en-US" dirty="0"/>
          </a:p>
        </p:txBody>
      </p:sp>
    </p:spTree>
    <p:extLst>
      <p:ext uri="{BB962C8B-B14F-4D97-AF65-F5344CB8AC3E}">
        <p14:creationId xmlns:p14="http://schemas.microsoft.com/office/powerpoint/2010/main" val="41482737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1" dirty="0"/>
              <a:t>How would you structure the Visual Studio solution so that developers can run, debug and publish the entire solution, but also be able to publish and upgrade individual microservices (could be one or more service grouped together)?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A typical Service Fabric solution has a top-level application that can be used to publish all services associated with it. To publish the entire suite of services in a solution you can add all services to this top-level application.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You can create additional Service Fabric applications in the solution that isolate specific services for deployment.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1" dirty="0"/>
              <a:t>Describe to the customer how they can upgrade services in situ and preserve state; handle rollback and roll forward; and service self-healing features.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When an application is deployed, you can choose to “upgrade” the application. This preserves any state associated with stateful services if applicable. This will retire previous versions once they complete requests in process, while sending new requests to the new version of the service.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If during the upgrade process there is a problem with the services being deployed, the upgrade is rolled back and the previous version of the services continue to operate.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If the Service Fabric runtime detects any service instances are no longer operational, new instances of the service are initialized to maintain the required minimum instances for the service.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0" i="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i="1" dirty="0"/>
              <a:t>Explain how the Service Fabric cluster handles auto-scaling. How does Service Fabric help the customer to make better utilization of their compute resources?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Currently, performance counters emitted by the Service Fabric cluster drive auto-scaling. You can set up a base requirement for minimum nodes in the cluster (based on reliability level chosen) and configure auto-scale rules to scale up or down within that range, as the available nodes in the cluster become fully or less utilized.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When you deploy services, they are distributed across the available nodes in the Service Fabric cluster – including replicas for stateful services. Service Fabric will ensure that services are distributed across nodes according to any placement constraints, while ensuring that nodes are densely populated.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0" i="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i="1" dirty="0"/>
              <a:t>How would you plan for high availability (HA) for Service Fabric in this solution?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Service Fabric inherently provides high availability within the cluster region.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You achieve multi-region high availability for disaster recovery scenarios by using the backup/restore capability of stateful services.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You can also create real time high availability across regions by configuring Traffic Manager to route traffic to both regions. In this case, any stateful services should be capable of reloading their latest state from external storage if not present in the region’s cluster.</a:t>
            </a:r>
          </a:p>
        </p:txBody>
      </p:sp>
      <p:sp>
        <p:nvSpPr>
          <p:cNvPr id="4" name="Slide Number Placeholder 3"/>
          <p:cNvSpPr>
            <a:spLocks noGrp="1"/>
          </p:cNvSpPr>
          <p:nvPr>
            <p:ph type="sldNum" sz="quarter" idx="10"/>
          </p:nvPr>
        </p:nvSpPr>
        <p:spPr/>
        <p:txBody>
          <a:bodyPr/>
          <a:lstStyle/>
          <a:p>
            <a:fld id="{0998D5BB-B127-481F-BC0A-2F77C576BB34}" type="slidenum">
              <a:rPr lang="en-US" smtClean="0"/>
              <a:t>34</a:t>
            </a:fld>
            <a:endParaRPr lang="en-US" dirty="0"/>
          </a:p>
        </p:txBody>
      </p:sp>
    </p:spTree>
    <p:extLst>
      <p:ext uri="{BB962C8B-B14F-4D97-AF65-F5344CB8AC3E}">
        <p14:creationId xmlns:p14="http://schemas.microsoft.com/office/powerpoint/2010/main" val="216312797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i="1" dirty="0"/>
              <a:t>Explain to the customer how Service Fabric can help the customer have visibility into overall solution health.</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If you report problems and failures to the Azure Service Fabric health manager from your service code, you can use standard health monitoring tools that Service Fabric provides to check the health status.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For example, you can report configuration errors that would prevent the solution from reliable operation, and report these as exceptions to the Service Fabric.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Exceptions that are detected while the Service Fabric tries to perform upgrades will trigger a rollback operation to avoid introducing this failure into the system.</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i="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i="1" dirty="0"/>
              <a:t>How can you update cluster settings after the fact? What kind of settings might you want to update?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You cannot change the security of the cluster after provisioning it, so it is important to set the cluster up as a secure cluster, from the beginning.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You may need to modify the ARM template you used to create the cluster, add new ports you want to expose, add new node types for scale tiers, and then re-apply the template to safely upgrade the cluster nodes.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i="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i="1" dirty="0"/>
              <a:t>How will you keep your cluster up to date with the latest Service Fabric SDK?</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Microsoft updates the runtime SDK on all clusters, unless the cluster is in an unhealthy state. You do not have to update the cluster yourself to keep it current.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p>
        </p:txBody>
      </p:sp>
      <p:sp>
        <p:nvSpPr>
          <p:cNvPr id="4" name="Slide Number Placeholder 3"/>
          <p:cNvSpPr>
            <a:spLocks noGrp="1"/>
          </p:cNvSpPr>
          <p:nvPr>
            <p:ph type="sldNum" sz="quarter" idx="10"/>
          </p:nvPr>
        </p:nvSpPr>
        <p:spPr/>
        <p:txBody>
          <a:bodyPr/>
          <a:lstStyle/>
          <a:p>
            <a:fld id="{0998D5BB-B127-481F-BC0A-2F77C576BB34}" type="slidenum">
              <a:rPr lang="en-US" smtClean="0"/>
              <a:t>35</a:t>
            </a:fld>
            <a:endParaRPr lang="en-US" dirty="0"/>
          </a:p>
        </p:txBody>
      </p:sp>
    </p:spTree>
    <p:extLst>
      <p:ext uri="{BB962C8B-B14F-4D97-AF65-F5344CB8AC3E}">
        <p14:creationId xmlns:p14="http://schemas.microsoft.com/office/powerpoint/2010/main" val="376178892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i="1" dirty="0"/>
              <a:t>Describe how API Management may be useful to control access to APIs exposed by the solution.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Initially the solution will benefit from API publishing tools and swagger, API security policy and token validation and internal applications that can be created as pre-assigned API consumers without a sophisticated setup.</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Eventually, as the partner ecosystem is built out, the customer will want to leverage many more API Management features such as API consumer onboarding and policy management, API consumer self-service features such via the consumer portal, blog, API documentation, incident reporting tools and API consumer throttling and usage metrics reporting.</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0" i="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i="1" dirty="0"/>
              <a:t>How would you identify the user and the API consumer or application?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All consumers, including internal applications, will be issued a consumer key.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The solution will employ Azure Active Directory B2C for customer login, and will use the same mechanism for API security. API Management policy will be set up to authorize access only to callers with a signed Azure AD token (JWT) issued by the solution tenant, for consumer applications. Corporate applications may introduce another Azure AD tenant that syncs with their internal AD, for example.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i="0" dirty="0"/>
          </a:p>
        </p:txBody>
      </p:sp>
      <p:sp>
        <p:nvSpPr>
          <p:cNvPr id="4" name="Slide Number Placeholder 3"/>
          <p:cNvSpPr>
            <a:spLocks noGrp="1"/>
          </p:cNvSpPr>
          <p:nvPr>
            <p:ph type="sldNum" sz="quarter" idx="10"/>
          </p:nvPr>
        </p:nvSpPr>
        <p:spPr/>
        <p:txBody>
          <a:bodyPr/>
          <a:lstStyle/>
          <a:p>
            <a:fld id="{0998D5BB-B127-481F-BC0A-2F77C576BB34}" type="slidenum">
              <a:rPr lang="en-US" smtClean="0"/>
              <a:t>36</a:t>
            </a:fld>
            <a:endParaRPr lang="en-US" dirty="0"/>
          </a:p>
        </p:txBody>
      </p:sp>
    </p:spTree>
    <p:extLst>
      <p:ext uri="{BB962C8B-B14F-4D97-AF65-F5344CB8AC3E}">
        <p14:creationId xmlns:p14="http://schemas.microsoft.com/office/powerpoint/2010/main" val="729988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b="1" dirty="0"/>
              <a:t>Scalability</a:t>
            </a:r>
            <a:r>
              <a:rPr lang="en-GB" dirty="0"/>
              <a:t> </a:t>
            </a:r>
          </a:p>
          <a:p>
            <a:pPr marL="628650" lvl="1" indent="-171450">
              <a:buFontTx/>
              <a:buChar char="-"/>
            </a:pPr>
            <a:r>
              <a:rPr lang="en-GB" dirty="0"/>
              <a:t>You can scale each distinct part as required. For example, if you have an ecommerce site and you have loads of orders coming in, you can scale up just that one service and leave the others alone</a:t>
            </a:r>
          </a:p>
          <a:p>
            <a:pPr marL="171450" lvl="0" indent="-171450">
              <a:buFontTx/>
              <a:buChar char="-"/>
            </a:pPr>
            <a:r>
              <a:rPr lang="en-GB" b="1" dirty="0"/>
              <a:t>Testability</a:t>
            </a:r>
          </a:p>
          <a:p>
            <a:pPr marL="628650" lvl="1" indent="-171450">
              <a:buFontTx/>
              <a:buChar char="-"/>
            </a:pPr>
            <a:r>
              <a:rPr lang="en-GB" dirty="0"/>
              <a:t>Services are smaller and faster to test</a:t>
            </a:r>
          </a:p>
          <a:p>
            <a:pPr marL="171450" lvl="0" indent="-171450">
              <a:buFontTx/>
              <a:buChar char="-"/>
            </a:pPr>
            <a:r>
              <a:rPr lang="en-GB" b="1" dirty="0" err="1"/>
              <a:t>Deployability</a:t>
            </a:r>
            <a:endParaRPr lang="en-GB" b="1" dirty="0"/>
          </a:p>
          <a:p>
            <a:pPr marL="628650" lvl="1" indent="-171450">
              <a:buFontTx/>
              <a:buChar char="-"/>
            </a:pPr>
            <a:r>
              <a:rPr lang="en-GB" dirty="0"/>
              <a:t>Services can be deployed independently when they’re ready to go without waiting for changes elsewhere in the system</a:t>
            </a:r>
          </a:p>
          <a:p>
            <a:pPr marL="171450" lvl="0" indent="-171450">
              <a:buFontTx/>
              <a:buChar char="-"/>
            </a:pPr>
            <a:r>
              <a:rPr lang="en-GB" b="1" dirty="0"/>
              <a:t>Team per service</a:t>
            </a:r>
          </a:p>
          <a:p>
            <a:pPr marL="628650" lvl="1" indent="-171450">
              <a:buFontTx/>
              <a:buChar char="-"/>
            </a:pPr>
            <a:r>
              <a:rPr lang="en-GB" dirty="0"/>
              <a:t>Probably more relevant to quite large systems and teams but the ability to have a team who know a service inside out working on it and scaling it independently can be beneficial</a:t>
            </a:r>
          </a:p>
          <a:p>
            <a:pPr marL="171450" lvl="0" indent="-171450">
              <a:buFontTx/>
              <a:buChar char="-"/>
            </a:pPr>
            <a:r>
              <a:rPr lang="en-GB" b="1" dirty="0"/>
              <a:t>Productivity</a:t>
            </a:r>
          </a:p>
          <a:p>
            <a:pPr marL="628650" lvl="1" indent="-171450">
              <a:buFontTx/>
              <a:buChar char="-"/>
            </a:pPr>
            <a:r>
              <a:rPr lang="en-GB" dirty="0"/>
              <a:t>Smaller, more distinct services mean they can be easier for a developer to understand, the IDE will perform better, local instances will run better, they’re faster to deploy</a:t>
            </a:r>
          </a:p>
          <a:p>
            <a:pPr marL="171450" lvl="0" indent="-171450">
              <a:buFontTx/>
              <a:buChar char="-"/>
            </a:pPr>
            <a:r>
              <a:rPr lang="en-GB" b="1" dirty="0"/>
              <a:t>Resilience</a:t>
            </a:r>
          </a:p>
          <a:p>
            <a:pPr marL="628650" lvl="1" indent="-171450">
              <a:buFontTx/>
              <a:buChar char="-"/>
            </a:pPr>
            <a:r>
              <a:rPr lang="en-GB" dirty="0"/>
              <a:t>If a service dies, you can spin up a new one while the rest of the system continues to function</a:t>
            </a:r>
          </a:p>
          <a:p>
            <a:pPr marL="171450" lvl="0" indent="-171450">
              <a:buFontTx/>
              <a:buChar char="-"/>
            </a:pPr>
            <a:r>
              <a:rPr lang="en-GB" b="1" dirty="0"/>
              <a:t>Reduced complexity</a:t>
            </a:r>
          </a:p>
          <a:p>
            <a:pPr marL="628650" lvl="1" indent="-171450">
              <a:buFontTx/>
              <a:buChar char="-"/>
            </a:pPr>
            <a:r>
              <a:rPr lang="en-GB" dirty="0"/>
              <a:t>This isn’t to say a microservice can’t be complex. But a single complex microservice is better than a monolith with lots of tightly coupled complexity</a:t>
            </a:r>
          </a:p>
          <a:p>
            <a:pPr marL="171450" lvl="0" indent="-171450">
              <a:buFontTx/>
              <a:buChar char="-"/>
            </a:pPr>
            <a:r>
              <a:rPr lang="en-GB" b="1" dirty="0"/>
              <a:t>Freedom to choose the technology</a:t>
            </a:r>
          </a:p>
          <a:p>
            <a:pPr marL="628650" lvl="1" indent="-171450">
              <a:buFontTx/>
              <a:buChar char="-"/>
            </a:pPr>
            <a:r>
              <a:rPr lang="en-GB" dirty="0"/>
              <a:t>If most of your Microservices are in </a:t>
            </a:r>
            <a:r>
              <a:rPr lang="en-GB" dirty="0" err="1"/>
              <a:t>.Net</a:t>
            </a:r>
            <a:r>
              <a:rPr lang="en-GB" dirty="0"/>
              <a:t>, but you identify the need for a new one and it’s better suited to being written in Go, then there’s no technical barrier to doing that. It’s important not to go too far with this though as it could become a disadvantage. No coherence for the codebase or system design, distributed skills etc</a:t>
            </a:r>
          </a:p>
          <a:p>
            <a:pPr marL="628650" lvl="1" indent="-171450">
              <a:buFontTx/>
              <a:buChar char="-"/>
            </a:pPr>
            <a:endParaRPr lang="en-GB" dirty="0"/>
          </a:p>
          <a:p>
            <a:pPr marL="171450" lvl="0" indent="-171450">
              <a:buFontTx/>
              <a:buChar char="-"/>
            </a:pPr>
            <a:endParaRPr lang="en-GB" dirty="0"/>
          </a:p>
          <a:p>
            <a:endParaRPr lang="en-GB" dirty="0"/>
          </a:p>
        </p:txBody>
      </p:sp>
      <p:sp>
        <p:nvSpPr>
          <p:cNvPr id="4" name="Slide Number Placeholder 3"/>
          <p:cNvSpPr>
            <a:spLocks noGrp="1"/>
          </p:cNvSpPr>
          <p:nvPr>
            <p:ph type="sldNum" sz="quarter" idx="5"/>
          </p:nvPr>
        </p:nvSpPr>
        <p:spPr/>
        <p:txBody>
          <a:bodyPr/>
          <a:lstStyle/>
          <a:p>
            <a:fld id="{0998D5BB-B127-481F-BC0A-2F77C576BB34}" type="slidenum">
              <a:rPr lang="en-US" smtClean="0"/>
              <a:t>8</a:t>
            </a:fld>
            <a:endParaRPr lang="en-US" dirty="0"/>
          </a:p>
        </p:txBody>
      </p:sp>
    </p:spTree>
    <p:extLst>
      <p:ext uri="{BB962C8B-B14F-4D97-AF65-F5344CB8AC3E}">
        <p14:creationId xmlns:p14="http://schemas.microsoft.com/office/powerpoint/2010/main" val="236920815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t>While we are interested in the microservices approach, we are still comparing Service Fabric with PaaS features such as App Services and SQL DB. </a:t>
            </a:r>
            <a:r>
              <a:rPr lang="en-US" sz="1200" b="1" i="1" kern="1200" dirty="0">
                <a:solidFill>
                  <a:schemeClr val="tx1"/>
                </a:solidFill>
                <a:effectLst/>
                <a:latin typeface="+mn-lt"/>
                <a:ea typeface="+mn-ea"/>
                <a:cs typeface="+mn-cs"/>
              </a:rPr>
              <a:t>How mature is Service Fabric by comparison?</a:t>
            </a:r>
          </a:p>
          <a:p>
            <a:pPr marL="171450" indent="-171450">
              <a:buFont typeface="Arial" panose="020B0604020202020204" pitchFamily="34" charset="0"/>
              <a:buChar char="•"/>
            </a:pPr>
            <a:r>
              <a:rPr lang="en-US" b="0" i="0" dirty="0"/>
              <a:t>Service Fabric has been battle tested for many years prior to becoming generally available. In fact, Service Fabric is the underlying foundation for Azure’s own SQL DB and Cosmos DB services among other high traffic applications such as the very popular Halo game. </a:t>
            </a:r>
          </a:p>
          <a:p>
            <a:pPr marL="171450" indent="-171450">
              <a:buFont typeface="Arial" panose="020B0604020202020204" pitchFamily="34" charset="0"/>
              <a:buChar char="•"/>
            </a:pPr>
            <a:r>
              <a:rPr lang="en-US" b="0" i="0" dirty="0"/>
              <a:t> </a:t>
            </a:r>
          </a:p>
          <a:p>
            <a:pPr marL="171450" indent="-171450">
              <a:buFont typeface="Arial" panose="020B0604020202020204" pitchFamily="34" charset="0"/>
              <a:buChar char="•"/>
            </a:pPr>
            <a:r>
              <a:rPr lang="en-US" b="0" i="0" dirty="0"/>
              <a:t>As for choosing between Service Fabric and App Services or SQL DB the benefits of the former include:</a:t>
            </a:r>
          </a:p>
          <a:p>
            <a:pPr marL="628650" lvl="1" indent="-171450">
              <a:buFont typeface="Arial" panose="020B0604020202020204" pitchFamily="34" charset="0"/>
              <a:buChar char="•"/>
            </a:pPr>
            <a:r>
              <a:rPr lang="en-US" b="0" i="0" dirty="0"/>
              <a:t>The ability to deploy individual application services without concern over the target infrastructure – let Service Fabric decide the target nodes appropriate for each tier and service type.</a:t>
            </a:r>
          </a:p>
          <a:p>
            <a:pPr marL="628650" lvl="1" indent="-171450">
              <a:buFont typeface="Arial" panose="020B0604020202020204" pitchFamily="34" charset="0"/>
              <a:buChar char="•"/>
            </a:pPr>
            <a:r>
              <a:rPr lang="en-US" b="0" i="0" dirty="0"/>
              <a:t>Simplified approach to managing data persistence with stateful services.</a:t>
            </a:r>
          </a:p>
          <a:p>
            <a:pPr marL="628650" lvl="1" indent="-171450">
              <a:buFont typeface="Arial" panose="020B0604020202020204" pitchFamily="34" charset="0"/>
              <a:buChar char="•"/>
            </a:pPr>
            <a:r>
              <a:rPr lang="en-US" b="0" i="0" dirty="0"/>
              <a:t>Microservices design from the ground up on a platform that is specifically designed for that purpose – with the ability to scale.</a:t>
            </a:r>
          </a:p>
          <a:p>
            <a:pPr marL="628650" lvl="1" indent="-171450">
              <a:buFont typeface="Arial" panose="020B0604020202020204" pitchFamily="34" charset="0"/>
              <a:buChar char="•"/>
            </a:pPr>
            <a:endParaRPr lang="en-US" b="0" i="0" dirty="0"/>
          </a:p>
        </p:txBody>
      </p:sp>
      <p:sp>
        <p:nvSpPr>
          <p:cNvPr id="4" name="Slide Number Placeholder 3"/>
          <p:cNvSpPr>
            <a:spLocks noGrp="1"/>
          </p:cNvSpPr>
          <p:nvPr>
            <p:ph type="sldNum" sz="quarter" idx="10"/>
          </p:nvPr>
        </p:nvSpPr>
        <p:spPr/>
        <p:txBody>
          <a:bodyPr/>
          <a:lstStyle/>
          <a:p>
            <a:fld id="{0998D5BB-B127-481F-BC0A-2F77C576BB34}" type="slidenum">
              <a:rPr lang="en-US" smtClean="0"/>
              <a:t>37</a:t>
            </a:fld>
            <a:endParaRPr lang="en-US" dirty="0"/>
          </a:p>
        </p:txBody>
      </p:sp>
    </p:spTree>
    <p:extLst>
      <p:ext uri="{BB962C8B-B14F-4D97-AF65-F5344CB8AC3E}">
        <p14:creationId xmlns:p14="http://schemas.microsoft.com/office/powerpoint/2010/main" val="2886315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i="1" dirty="0"/>
              <a:t>Microservices architectures are completely new to the Contoso Events team. If we were to go forward with Service Fabric, we would like to understand what skills the team can carry forward, and how much of a learning curve exists.</a:t>
            </a:r>
            <a:endParaRPr lang="en-US" b="0" i="0" dirty="0"/>
          </a:p>
          <a:p>
            <a:pPr marL="171450" indent="-171450">
              <a:buFont typeface="Arial" panose="020B0604020202020204" pitchFamily="34" charset="0"/>
              <a:buChar char="•"/>
            </a:pPr>
            <a:r>
              <a:rPr lang="en-US" b="0" i="0" dirty="0"/>
              <a:t>Service Fabric is a natural transition for .NET developers in many respects:</a:t>
            </a:r>
          </a:p>
          <a:p>
            <a:pPr marL="628650" lvl="1" indent="-171450">
              <a:buFont typeface="Arial" panose="020B0604020202020204" pitchFamily="34" charset="0"/>
              <a:buChar char="•"/>
            </a:pPr>
            <a:r>
              <a:rPr lang="en-US" b="0" i="0" dirty="0"/>
              <a:t>They can continue to use Visual Studio for development, debugging and publishing applications</a:t>
            </a:r>
          </a:p>
          <a:p>
            <a:pPr marL="628650" lvl="1" indent="-171450">
              <a:buFont typeface="Arial" panose="020B0604020202020204" pitchFamily="34" charset="0"/>
              <a:buChar char="•"/>
            </a:pPr>
            <a:r>
              <a:rPr lang="en-US" b="0" i="0" dirty="0"/>
              <a:t>They can leverage Service Fabric project templates to kick-start their understanding of Service Fabric services.</a:t>
            </a:r>
          </a:p>
          <a:p>
            <a:pPr marL="628650" lvl="1" indent="-171450">
              <a:buFont typeface="Arial" panose="020B0604020202020204" pitchFamily="34" charset="0"/>
              <a:buChar char="•"/>
            </a:pPr>
            <a:r>
              <a:rPr lang="en-US" b="0" i="0" dirty="0"/>
              <a:t>The programming model for services is familiar. </a:t>
            </a:r>
          </a:p>
          <a:p>
            <a:pPr marL="628650" lvl="1" indent="-171450">
              <a:buFont typeface="Arial" panose="020B0604020202020204" pitchFamily="34" charset="0"/>
              <a:buChar char="•"/>
            </a:pPr>
            <a:r>
              <a:rPr lang="en-US" b="0" i="0" dirty="0"/>
              <a:t>Working with stateful services is also familiar in the sense that state is defined via objects (POCO) and serialized as part of the service implementation. </a:t>
            </a:r>
          </a:p>
          <a:p>
            <a:pPr marL="171450" indent="-171450">
              <a:buFont typeface="Arial" panose="020B0604020202020204" pitchFamily="34" charset="0"/>
              <a:buChar char="•"/>
            </a:pPr>
            <a:endParaRPr lang="en-US" b="1" i="1"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38</a:t>
            </a:fld>
            <a:endParaRPr lang="en-US" dirty="0"/>
          </a:p>
        </p:txBody>
      </p:sp>
    </p:spTree>
    <p:extLst>
      <p:ext uri="{BB962C8B-B14F-4D97-AF65-F5344CB8AC3E}">
        <p14:creationId xmlns:p14="http://schemas.microsoft.com/office/powerpoint/2010/main" val="243538485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i="1" dirty="0"/>
              <a:t>We’d like to understand if stateful services or stateful actors will help us with ticket ordering throughput, workflow and state management, and easier rollouts of changes to this process.</a:t>
            </a:r>
            <a:endParaRPr lang="en-US" b="0" i="0" dirty="0"/>
          </a:p>
          <a:p>
            <a:pPr marL="171450" indent="-171450">
              <a:buFont typeface="Arial" panose="020B0604020202020204" pitchFamily="34" charset="0"/>
              <a:buChar char="•"/>
            </a:pPr>
            <a:r>
              <a:rPr lang="en-US" b="0" i="0" dirty="0"/>
              <a:t>Stateful services are backed by robust and reliable storage. When data (state) is saved by the service, it is not confirmed (committed) unless a quorum is reached. </a:t>
            </a:r>
          </a:p>
          <a:p>
            <a:pPr marL="171450" indent="-171450">
              <a:buFont typeface="Arial" panose="020B0604020202020204" pitchFamily="34" charset="0"/>
              <a:buChar char="•"/>
            </a:pPr>
            <a:r>
              <a:rPr lang="en-US" b="0" i="0" dirty="0"/>
              <a:t>By using the stateful actor, not only is the persistence of the actual ticket order handled by the Service Fabric at scale, but the actor can be wholly responsible for the workflow required to complete the order</a:t>
            </a:r>
          </a:p>
          <a:p>
            <a:pPr marL="171450" indent="-171450">
              <a:buFont typeface="Arial" panose="020B0604020202020204" pitchFamily="34" charset="0"/>
              <a:buChar char="•"/>
            </a:pPr>
            <a:r>
              <a:rPr lang="en-US" b="0" i="0" dirty="0"/>
              <a:t>When updates to this actor are required, the existing state is preserved, any active instances can continue completing their work, and the new actor functionality or state requirements can be rolled out safely across the nodes in the cluster, eventually retiring the previous version.</a:t>
            </a: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39</a:t>
            </a:fld>
            <a:endParaRPr lang="en-US" dirty="0"/>
          </a:p>
        </p:txBody>
      </p:sp>
    </p:spTree>
    <p:extLst>
      <p:ext uri="{BB962C8B-B14F-4D97-AF65-F5344CB8AC3E}">
        <p14:creationId xmlns:p14="http://schemas.microsoft.com/office/powerpoint/2010/main" val="37383999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i="1" dirty="0"/>
              <a:t>We are not clear how and where to incorporate stateful services and actors alongside other storage such as Cosmos DB. We need the ability to support robust ad-hoc queries against our system data such as events, customers, orders and related metrics – but would like to take advantage of the performance and reliability of Service Fabric stateful options as well.</a:t>
            </a:r>
          </a:p>
          <a:p>
            <a:pPr marL="171450" indent="-171450">
              <a:buFont typeface="Arial" panose="020B0604020202020204" pitchFamily="34" charset="0"/>
              <a:buChar char="•"/>
            </a:pPr>
            <a:r>
              <a:rPr lang="en-US" b="0" i="0" dirty="0"/>
              <a:t>Stateful services make it easy to save and retrieve state, and distribute that state for higher availability by using a partitioning strategy. Each partition has its own replica set for reliability.</a:t>
            </a:r>
          </a:p>
          <a:p>
            <a:pPr marL="171450" indent="-171450">
              <a:buFont typeface="Arial" panose="020B0604020202020204" pitchFamily="34" charset="0"/>
              <a:buChar char="•"/>
            </a:pPr>
            <a:r>
              <a:rPr lang="en-US" b="0" i="0" dirty="0"/>
              <a:t>You can replicate this state to an external store like Cosmos DB to support ad-hoc querying, analytics and disaster recovery.</a:t>
            </a: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40</a:t>
            </a:fld>
            <a:endParaRPr lang="en-US" dirty="0"/>
          </a:p>
        </p:txBody>
      </p:sp>
    </p:spTree>
    <p:extLst>
      <p:ext uri="{BB962C8B-B14F-4D97-AF65-F5344CB8AC3E}">
        <p14:creationId xmlns:p14="http://schemas.microsoft.com/office/powerpoint/2010/main" val="69151464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i="1" dirty="0"/>
              <a:t>Could we consider Azure Functions as an alternative back end implementation for our APIs? </a:t>
            </a:r>
          </a:p>
          <a:p>
            <a:pPr marL="171450" indent="-171450">
              <a:buFont typeface="Arial" panose="020B0604020202020204" pitchFamily="34" charset="0"/>
              <a:buChar char="•"/>
            </a:pPr>
            <a:r>
              <a:rPr lang="en-US" dirty="0"/>
              <a:t>While it is possible to create functions that run behind API Management endpoints, they are best employed for decoupled, asynchronous background operations that can be run at scale without concern for the specific server running that operation. </a:t>
            </a:r>
          </a:p>
          <a:p>
            <a:pPr marL="171450" indent="-171450">
              <a:buFont typeface="Arial" panose="020B0604020202020204" pitchFamily="34" charset="0"/>
              <a:buChar char="•"/>
            </a:pPr>
            <a:r>
              <a:rPr lang="en-US" dirty="0"/>
              <a:t>In this solution, Azure Functions allowed for decoupling the external storage location of orders, without the need to update Service Fabric configurations on change. It also allowed for a separate scale-out tier for that work.</a:t>
            </a:r>
          </a:p>
          <a:p>
            <a:pPr marL="171450" indent="-171450">
              <a:buFont typeface="Arial" panose="020B0604020202020204" pitchFamily="34" charset="0"/>
              <a:buChar char="•"/>
            </a:pPr>
            <a:r>
              <a:rPr lang="en-US" dirty="0"/>
              <a:t>In a solution such as a mobile application back end, functions could be useful if they don’t need to comingle with other solution aspects – such as acting as their own microservice with a targeted purpose. </a:t>
            </a:r>
          </a:p>
        </p:txBody>
      </p:sp>
      <p:sp>
        <p:nvSpPr>
          <p:cNvPr id="4" name="Slide Number Placeholder 3"/>
          <p:cNvSpPr>
            <a:spLocks noGrp="1"/>
          </p:cNvSpPr>
          <p:nvPr>
            <p:ph type="sldNum" sz="quarter" idx="10"/>
          </p:nvPr>
        </p:nvSpPr>
        <p:spPr/>
        <p:txBody>
          <a:bodyPr/>
          <a:lstStyle/>
          <a:p>
            <a:fld id="{0998D5BB-B127-481F-BC0A-2F77C576BB34}" type="slidenum">
              <a:rPr lang="en-US" smtClean="0"/>
              <a:t>41</a:t>
            </a:fld>
            <a:endParaRPr lang="en-US" dirty="0"/>
          </a:p>
        </p:txBody>
      </p:sp>
    </p:spTree>
    <p:extLst>
      <p:ext uri="{BB962C8B-B14F-4D97-AF65-F5344CB8AC3E}">
        <p14:creationId xmlns:p14="http://schemas.microsoft.com/office/powerpoint/2010/main" val="27065195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42</a:t>
            </a:fld>
            <a:endParaRPr lang="en-US" dirty="0"/>
          </a:p>
        </p:txBody>
      </p:sp>
    </p:spTree>
    <p:extLst>
      <p:ext uri="{BB962C8B-B14F-4D97-AF65-F5344CB8AC3E}">
        <p14:creationId xmlns:p14="http://schemas.microsoft.com/office/powerpoint/2010/main" val="67128555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sz="1000" kern="1200" dirty="0">
              <a:solidFill>
                <a:schemeClr val="tx1"/>
              </a:solidFill>
              <a:effectLst/>
              <a:latin typeface="+mn-lt"/>
              <a:ea typeface="+mn-ea"/>
              <a:cs typeface="+mn-cs"/>
            </a:endParaRPr>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2/17/2019 12:54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43</a:t>
            </a:fld>
            <a:endParaRPr lang="en-US" dirty="0">
              <a:solidFill>
                <a:prstClr val="black"/>
              </a:solidFill>
            </a:endParaRPr>
          </a:p>
        </p:txBody>
      </p:sp>
    </p:spTree>
    <p:extLst>
      <p:ext uri="{BB962C8B-B14F-4D97-AF65-F5344CB8AC3E}">
        <p14:creationId xmlns:p14="http://schemas.microsoft.com/office/powerpoint/2010/main" val="4011344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Microservices aren’t a silver bullet. There’s a lot of hype around them, but that doesn’t mean they’re always the right choice for your architecture. It’s important to also know the downsides.</a:t>
            </a:r>
          </a:p>
          <a:p>
            <a:pPr marL="171450" indent="-171450">
              <a:buFontTx/>
              <a:buChar char="-"/>
            </a:pPr>
            <a:r>
              <a:rPr lang="en-GB" b="1" dirty="0"/>
              <a:t>Distributed systems are complex</a:t>
            </a:r>
          </a:p>
          <a:p>
            <a:pPr marL="628650" lvl="1" indent="-171450">
              <a:buFontTx/>
              <a:buChar char="-"/>
            </a:pPr>
            <a:r>
              <a:rPr lang="en-GB" dirty="0"/>
              <a:t>Despite reduced complexity being a benefit of Microservices in terms of each service having reduced complexity, the way the architecture as a whole works as a distributed system can be quite complex </a:t>
            </a:r>
          </a:p>
          <a:p>
            <a:pPr marL="1085850" lvl="2" indent="-171450">
              <a:buFontTx/>
              <a:buChar char="-"/>
            </a:pPr>
            <a:r>
              <a:rPr lang="en-GB" b="1" dirty="0"/>
              <a:t>Testing is more difficult</a:t>
            </a:r>
          </a:p>
          <a:p>
            <a:pPr marL="1543050" lvl="3" indent="-171450">
              <a:buFontTx/>
              <a:buChar char="-"/>
            </a:pPr>
            <a:r>
              <a:rPr lang="en-GB" dirty="0"/>
              <a:t>You get better testability of each discrete service, but you will need to consider extra integration tests too though because of the nature of distributed systems</a:t>
            </a:r>
          </a:p>
          <a:p>
            <a:pPr marL="1085850" lvl="2" indent="-171450">
              <a:buFontTx/>
              <a:buChar char="-"/>
            </a:pPr>
            <a:r>
              <a:rPr lang="en-GB" b="1" dirty="0"/>
              <a:t>IDE’s were designed for monoliths</a:t>
            </a:r>
          </a:p>
          <a:p>
            <a:pPr marL="1543050" lvl="3" indent="-171450">
              <a:buFontTx/>
              <a:buChar char="-"/>
            </a:pPr>
            <a:r>
              <a:rPr lang="en-GB" b="0" dirty="0"/>
              <a:t>They’re more oriented on building monoliths and don’t provide explicit support for developing distributed applications</a:t>
            </a:r>
          </a:p>
          <a:p>
            <a:pPr marL="1085850" lvl="2" indent="-171450">
              <a:buFontTx/>
              <a:buChar char="-"/>
            </a:pPr>
            <a:r>
              <a:rPr lang="en-GB" b="1" dirty="0"/>
              <a:t>Can require extra code</a:t>
            </a:r>
          </a:p>
          <a:p>
            <a:pPr marL="1543050" lvl="3" indent="-171450">
              <a:buFontTx/>
              <a:buChar char="-"/>
            </a:pPr>
            <a:r>
              <a:rPr lang="en-GB" b="0" dirty="0"/>
              <a:t>Requests between services have to be handled carefully. You might need to write extra code to avoid disruption if a service fails and network latency can also cause problems you’ll need to consider</a:t>
            </a:r>
          </a:p>
          <a:p>
            <a:pPr marL="171450" lvl="0" indent="-171450">
              <a:buFontTx/>
              <a:buChar char="-"/>
            </a:pPr>
            <a:r>
              <a:rPr lang="en-GB" b="1" dirty="0"/>
              <a:t>Coordination is key</a:t>
            </a:r>
          </a:p>
          <a:p>
            <a:pPr marL="628650" lvl="1" indent="-171450">
              <a:buFontTx/>
              <a:buChar char="-"/>
            </a:pPr>
            <a:r>
              <a:rPr lang="en-GB" b="0" dirty="0"/>
              <a:t>If you’ve split your teams by service, you’ll probably often get a use case that needs a solution that will span multiple services so teams need to be able to communicate and coordinate effectively</a:t>
            </a:r>
          </a:p>
          <a:p>
            <a:pPr marL="457200" lvl="1" indent="0">
              <a:buFontTx/>
              <a:buNone/>
            </a:pPr>
            <a:endParaRPr lang="en-GB" b="0" dirty="0"/>
          </a:p>
          <a:p>
            <a:pPr marL="0" lvl="0" indent="0">
              <a:buFontTx/>
              <a:buNone/>
            </a:pPr>
            <a:r>
              <a:rPr lang="en-GB" b="0" dirty="0"/>
              <a:t>It’s important to consider these challenges and make sure you have the things in place to help mitigate them when choosing Microservices.</a:t>
            </a:r>
          </a:p>
          <a:p>
            <a:pPr marL="171450" lvl="0" indent="-171450">
              <a:buFontTx/>
              <a:buChar char="-"/>
            </a:pPr>
            <a:endParaRPr lang="en-GB" b="1" dirty="0"/>
          </a:p>
          <a:p>
            <a:pPr marL="1543050" lvl="3" indent="-171450">
              <a:buFontTx/>
              <a:buChar char="-"/>
            </a:pPr>
            <a:endParaRPr lang="en-GB" b="0" dirty="0"/>
          </a:p>
          <a:p>
            <a:endParaRPr lang="en-GB" dirty="0"/>
          </a:p>
        </p:txBody>
      </p:sp>
      <p:sp>
        <p:nvSpPr>
          <p:cNvPr id="4" name="Slide Number Placeholder 3"/>
          <p:cNvSpPr>
            <a:spLocks noGrp="1"/>
          </p:cNvSpPr>
          <p:nvPr>
            <p:ph type="sldNum" sz="quarter" idx="5"/>
          </p:nvPr>
        </p:nvSpPr>
        <p:spPr/>
        <p:txBody>
          <a:bodyPr/>
          <a:lstStyle/>
          <a:p>
            <a:fld id="{0998D5BB-B127-481F-BC0A-2F77C576BB34}" type="slidenum">
              <a:rPr lang="en-US" smtClean="0"/>
              <a:t>9</a:t>
            </a:fld>
            <a:endParaRPr lang="en-US" dirty="0"/>
          </a:p>
        </p:txBody>
      </p:sp>
    </p:spTree>
    <p:extLst>
      <p:ext uri="{BB962C8B-B14F-4D97-AF65-F5344CB8AC3E}">
        <p14:creationId xmlns:p14="http://schemas.microsoft.com/office/powerpoint/2010/main" val="4923773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b="1" dirty="0"/>
              <a:t>Containers</a:t>
            </a:r>
          </a:p>
          <a:p>
            <a:pPr marL="628650" lvl="1" indent="-171450">
              <a:buFontTx/>
              <a:buChar char="-"/>
            </a:pPr>
            <a:r>
              <a:rPr lang="en-GB" sz="1200" b="0" i="0" kern="1200" dirty="0">
                <a:solidFill>
                  <a:schemeClr val="tx1"/>
                </a:solidFill>
                <a:effectLst/>
                <a:latin typeface="+mn-lt"/>
                <a:ea typeface="+mn-ea"/>
                <a:cs typeface="+mn-cs"/>
              </a:rPr>
              <a:t>By default, Service Fabric deploys and activates services as processes. Service Fabric can also deploy services in </a:t>
            </a:r>
            <a:r>
              <a:rPr lang="en-GB" sz="1200" b="0" i="0" u="none" kern="1200" dirty="0">
                <a:solidFill>
                  <a:schemeClr val="tx1"/>
                </a:solidFill>
                <a:effectLst/>
                <a:latin typeface="+mn-lt"/>
                <a:ea typeface="+mn-ea"/>
                <a:cs typeface="+mn-cs"/>
                <a:hlinkClick r:id="rId3"/>
              </a:rPr>
              <a:t>containers</a:t>
            </a:r>
            <a:r>
              <a:rPr lang="en-GB" sz="1200" b="0" i="0" kern="1200" dirty="0">
                <a:solidFill>
                  <a:schemeClr val="tx1"/>
                </a:solidFill>
                <a:effectLst/>
                <a:latin typeface="+mn-lt"/>
                <a:ea typeface="+mn-ea"/>
                <a:cs typeface="+mn-cs"/>
              </a:rPr>
              <a:t>. Importantly, you can mix services in processes and services in containers in the same application. Service Fabric supports deployment of Linux containers and Windows containers on Windows Server 2016. You can deploy existing applications, stateless services, or stateful services in containers.</a:t>
            </a:r>
          </a:p>
          <a:p>
            <a:pPr marL="171450" lvl="0" indent="-171450">
              <a:buFontTx/>
              <a:buChar char="-"/>
            </a:pPr>
            <a:r>
              <a:rPr lang="en-GB" sz="1200" b="1" i="0" kern="1200" dirty="0">
                <a:solidFill>
                  <a:schemeClr val="tx1"/>
                </a:solidFill>
                <a:effectLst/>
                <a:latin typeface="+mn-lt"/>
                <a:ea typeface="+mn-ea"/>
                <a:cs typeface="+mn-cs"/>
              </a:rPr>
              <a:t>Reliable Services</a:t>
            </a:r>
          </a:p>
          <a:p>
            <a:pPr marL="628650" lvl="1" indent="-171450">
              <a:buFontTx/>
              <a:buChar char="-"/>
            </a:pPr>
            <a:r>
              <a:rPr lang="en-GB" sz="1200" b="0" i="0" u="sng" kern="1200" dirty="0">
                <a:solidFill>
                  <a:schemeClr val="tx1"/>
                </a:solidFill>
                <a:effectLst/>
                <a:latin typeface="+mn-lt"/>
                <a:ea typeface="+mn-ea"/>
                <a:cs typeface="+mn-cs"/>
                <a:hlinkClick r:id="rId4"/>
              </a:rPr>
              <a:t>Reliable Services</a:t>
            </a:r>
            <a:r>
              <a:rPr lang="en-GB" sz="1200" b="0" i="0" kern="1200" dirty="0">
                <a:solidFill>
                  <a:schemeClr val="tx1"/>
                </a:solidFill>
                <a:effectLst/>
                <a:latin typeface="+mn-lt"/>
                <a:ea typeface="+mn-ea"/>
                <a:cs typeface="+mn-cs"/>
              </a:rPr>
              <a:t> is a lightweight framework for writing services that integrate with the Service Fabric platform and benefit from the full set of platform features. Reliable Services can be stateless (similar to most service platforms, such as web servers or Worker Roles in Azure Cloud Services), where state is persisted in an external solution, such as Azure DB or Azure Table Storage. Reliable Services can also be stateful, where state is persisted directly in the service itself using Reliable Collections. State is made </a:t>
            </a:r>
            <a:r>
              <a:rPr lang="en-GB" sz="1200" b="0" i="0" u="sng" kern="1200" dirty="0">
                <a:solidFill>
                  <a:schemeClr val="tx1"/>
                </a:solidFill>
                <a:effectLst/>
                <a:latin typeface="+mn-lt"/>
                <a:ea typeface="+mn-ea"/>
                <a:cs typeface="+mn-cs"/>
                <a:hlinkClick r:id="rId5"/>
              </a:rPr>
              <a:t>highly available</a:t>
            </a:r>
            <a:r>
              <a:rPr lang="en-GB" sz="1200" b="0" i="0" kern="1200" dirty="0">
                <a:solidFill>
                  <a:schemeClr val="tx1"/>
                </a:solidFill>
                <a:effectLst/>
                <a:latin typeface="+mn-lt"/>
                <a:ea typeface="+mn-ea"/>
                <a:cs typeface="+mn-cs"/>
              </a:rPr>
              <a:t> through replication and distributed through </a:t>
            </a:r>
            <a:r>
              <a:rPr lang="en-GB" sz="1200" b="0" i="0" u="sng" kern="1200" dirty="0">
                <a:solidFill>
                  <a:schemeClr val="tx1"/>
                </a:solidFill>
                <a:effectLst/>
                <a:latin typeface="+mn-lt"/>
                <a:ea typeface="+mn-ea"/>
                <a:cs typeface="+mn-cs"/>
                <a:hlinkClick r:id="rId6"/>
              </a:rPr>
              <a:t>partitioning</a:t>
            </a:r>
            <a:r>
              <a:rPr lang="en-GB" sz="1200" b="0" i="0" kern="1200" dirty="0">
                <a:solidFill>
                  <a:schemeClr val="tx1"/>
                </a:solidFill>
                <a:effectLst/>
                <a:latin typeface="+mn-lt"/>
                <a:ea typeface="+mn-ea"/>
                <a:cs typeface="+mn-cs"/>
              </a:rPr>
              <a:t>, all managed automatically by Service Fabric.</a:t>
            </a:r>
          </a:p>
          <a:p>
            <a:pPr marL="171450" lvl="0" indent="-171450">
              <a:buFontTx/>
              <a:buChar char="-"/>
            </a:pPr>
            <a:r>
              <a:rPr lang="en-GB" sz="1200" b="1" i="0" kern="1200" dirty="0">
                <a:solidFill>
                  <a:schemeClr val="tx1"/>
                </a:solidFill>
                <a:effectLst/>
                <a:latin typeface="+mn-lt"/>
                <a:ea typeface="+mn-ea"/>
                <a:cs typeface="+mn-cs"/>
              </a:rPr>
              <a:t>Reliable Actors</a:t>
            </a:r>
          </a:p>
          <a:p>
            <a:pPr marL="628650" lvl="1" indent="-171450">
              <a:buFontTx/>
              <a:buChar char="-"/>
            </a:pPr>
            <a:r>
              <a:rPr lang="en-GB" sz="1200" b="0" i="0" kern="1200" dirty="0">
                <a:solidFill>
                  <a:schemeClr val="tx1"/>
                </a:solidFill>
                <a:effectLst/>
                <a:latin typeface="+mn-lt"/>
                <a:ea typeface="+mn-ea"/>
                <a:cs typeface="+mn-cs"/>
              </a:rPr>
              <a:t>Built on top of Reliable Services, the </a:t>
            </a:r>
            <a:r>
              <a:rPr lang="en-GB" sz="1200" b="0" i="0" u="sng" kern="1200" dirty="0">
                <a:solidFill>
                  <a:schemeClr val="tx1"/>
                </a:solidFill>
                <a:effectLst/>
                <a:latin typeface="+mn-lt"/>
                <a:ea typeface="+mn-ea"/>
                <a:cs typeface="+mn-cs"/>
                <a:hlinkClick r:id="rId7"/>
              </a:rPr>
              <a:t>Reliable Actor</a:t>
            </a:r>
            <a:r>
              <a:rPr lang="en-GB" sz="1200" b="0" i="0" kern="1200" dirty="0">
                <a:solidFill>
                  <a:schemeClr val="tx1"/>
                </a:solidFill>
                <a:effectLst/>
                <a:latin typeface="+mn-lt"/>
                <a:ea typeface="+mn-ea"/>
                <a:cs typeface="+mn-cs"/>
              </a:rPr>
              <a:t> framework is an application framework that implements the Virtual Actor pattern, based on the actor design pattern. The Reliable Actor framework uses independent units of compute and state with single-threaded execution called actors. The Reliable Actor framework provides built in communication for actors and pre-set state persistence and scale-out configurations.</a:t>
            </a:r>
          </a:p>
          <a:p>
            <a:pPr marL="171450" lvl="0" indent="-171450">
              <a:buFontTx/>
              <a:buChar char="-"/>
            </a:pPr>
            <a:r>
              <a:rPr lang="en-GB" sz="1200" b="1" i="0" kern="1200" dirty="0">
                <a:solidFill>
                  <a:schemeClr val="tx1"/>
                </a:solidFill>
                <a:effectLst/>
                <a:latin typeface="+mn-lt"/>
                <a:ea typeface="+mn-ea"/>
                <a:cs typeface="+mn-cs"/>
              </a:rPr>
              <a:t>ASP.NET Core</a:t>
            </a:r>
          </a:p>
          <a:p>
            <a:pPr marL="628650" lvl="1" indent="-171450">
              <a:buFontTx/>
              <a:buChar char="-"/>
            </a:pPr>
            <a:r>
              <a:rPr lang="en-GB" sz="1200" b="0" i="0" kern="1200" dirty="0">
                <a:solidFill>
                  <a:schemeClr val="tx1"/>
                </a:solidFill>
                <a:effectLst/>
                <a:latin typeface="+mn-lt"/>
                <a:ea typeface="+mn-ea"/>
                <a:cs typeface="+mn-cs"/>
              </a:rPr>
              <a:t>Service Fabric integrates with </a:t>
            </a:r>
            <a:r>
              <a:rPr lang="en-GB" sz="1200" b="0" i="0" u="sng" kern="1200" dirty="0">
                <a:solidFill>
                  <a:schemeClr val="tx1"/>
                </a:solidFill>
                <a:effectLst/>
                <a:latin typeface="+mn-lt"/>
                <a:ea typeface="+mn-ea"/>
                <a:cs typeface="+mn-cs"/>
                <a:hlinkClick r:id="rId8"/>
              </a:rPr>
              <a:t>ASP.NET Core</a:t>
            </a:r>
            <a:r>
              <a:rPr lang="en-GB" sz="1200" b="0" i="0" kern="1200" dirty="0">
                <a:solidFill>
                  <a:schemeClr val="tx1"/>
                </a:solidFill>
                <a:effectLst/>
                <a:latin typeface="+mn-lt"/>
                <a:ea typeface="+mn-ea"/>
                <a:cs typeface="+mn-cs"/>
              </a:rPr>
              <a:t> as a first class programming model for building web and API applications. ASP.NET Core can be used in two different ways in Service Fabric:</a:t>
            </a:r>
          </a:p>
          <a:p>
            <a:pPr marL="1085850" lvl="2" indent="-171450">
              <a:buFontTx/>
              <a:buChar char="-"/>
            </a:pPr>
            <a:r>
              <a:rPr lang="en-GB" sz="1200" b="0" i="0" kern="1200" dirty="0">
                <a:solidFill>
                  <a:schemeClr val="tx1"/>
                </a:solidFill>
                <a:effectLst/>
                <a:latin typeface="+mn-lt"/>
                <a:ea typeface="+mn-ea"/>
                <a:cs typeface="+mn-cs"/>
              </a:rPr>
              <a:t>Hosted as a guest executable. This is primarily used to run existing ASP.NET Core applications on Service Fabric with no code changes.</a:t>
            </a:r>
          </a:p>
          <a:p>
            <a:pPr marL="1085850" lvl="2" indent="-171450">
              <a:buFontTx/>
              <a:buChar char="-"/>
            </a:pPr>
            <a:r>
              <a:rPr lang="en-GB" sz="1200" b="0" i="0" kern="1200" dirty="0">
                <a:solidFill>
                  <a:schemeClr val="tx1"/>
                </a:solidFill>
                <a:effectLst/>
                <a:latin typeface="+mn-lt"/>
                <a:ea typeface="+mn-ea"/>
                <a:cs typeface="+mn-cs"/>
              </a:rPr>
              <a:t>Run inside a Reliable Service. This allows better integration with the Service Fabric runtime and allows stateful ASP.NET Core services.</a:t>
            </a:r>
          </a:p>
          <a:p>
            <a:pPr marL="171450" lvl="0" indent="-171450">
              <a:buFontTx/>
              <a:buChar char="-"/>
            </a:pPr>
            <a:r>
              <a:rPr lang="en-GB" sz="1200" b="1" i="0" kern="1200" dirty="0">
                <a:solidFill>
                  <a:schemeClr val="tx1"/>
                </a:solidFill>
                <a:effectLst/>
                <a:latin typeface="+mn-lt"/>
                <a:ea typeface="+mn-ea"/>
                <a:cs typeface="+mn-cs"/>
              </a:rPr>
              <a:t>Guest Executables</a:t>
            </a:r>
          </a:p>
          <a:p>
            <a:pPr marL="628650" lvl="1" indent="-171450">
              <a:buFontTx/>
              <a:buChar char="-"/>
            </a:pPr>
            <a:r>
              <a:rPr lang="en-GB" sz="1200" b="0" i="0" kern="1200" dirty="0">
                <a:solidFill>
                  <a:schemeClr val="tx1"/>
                </a:solidFill>
                <a:effectLst/>
                <a:latin typeface="+mn-lt"/>
                <a:ea typeface="+mn-ea"/>
                <a:cs typeface="+mn-cs"/>
              </a:rPr>
              <a:t>A </a:t>
            </a:r>
            <a:r>
              <a:rPr lang="en-GB" sz="1200" b="0" i="0" u="sng" kern="1200" dirty="0">
                <a:solidFill>
                  <a:schemeClr val="tx1"/>
                </a:solidFill>
                <a:effectLst/>
                <a:latin typeface="+mn-lt"/>
                <a:ea typeface="+mn-ea"/>
                <a:cs typeface="+mn-cs"/>
                <a:hlinkClick r:id="rId9"/>
              </a:rPr>
              <a:t>guest executable</a:t>
            </a:r>
            <a:r>
              <a:rPr lang="en-GB" sz="1200" b="0" i="0" kern="1200" dirty="0">
                <a:solidFill>
                  <a:schemeClr val="tx1"/>
                </a:solidFill>
                <a:effectLst/>
                <a:latin typeface="+mn-lt"/>
                <a:ea typeface="+mn-ea"/>
                <a:cs typeface="+mn-cs"/>
              </a:rPr>
              <a:t> is an existing, arbitrary executable (written in any language) hosted on a Service Fabric cluster alongside other services. Guest executables do not integrate directly with Service Fabric APIs. However they still benefit from features the platform offers, such as custom health and load reporting and service discoverability by calling REST APIs. They also have full application lifecycle support.</a:t>
            </a:r>
          </a:p>
          <a:p>
            <a:pPr marL="628650" lvl="1" indent="-171450">
              <a:buFontTx/>
              <a:buChar char="-"/>
            </a:pPr>
            <a:endParaRPr lang="en-GB" sz="1200" b="0" i="0" kern="1200" dirty="0">
              <a:solidFill>
                <a:schemeClr val="tx1"/>
              </a:solidFill>
              <a:effectLst/>
              <a:latin typeface="+mn-lt"/>
              <a:ea typeface="+mn-ea"/>
              <a:cs typeface="+mn-cs"/>
            </a:endParaRPr>
          </a:p>
          <a:p>
            <a:pPr marL="171450" lvl="0" indent="-171450">
              <a:buFontTx/>
              <a:buChar char="-"/>
            </a:pPr>
            <a:endParaRPr lang="en-GB" dirty="0"/>
          </a:p>
        </p:txBody>
      </p:sp>
      <p:sp>
        <p:nvSpPr>
          <p:cNvPr id="4" name="Slide Number Placeholder 3"/>
          <p:cNvSpPr>
            <a:spLocks noGrp="1"/>
          </p:cNvSpPr>
          <p:nvPr>
            <p:ph type="sldNum" sz="quarter" idx="5"/>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37176600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a:t>Access to Service Fabric APIs</a:t>
            </a:r>
          </a:p>
          <a:p>
            <a:pPr marL="628650" lvl="1" indent="-171450">
              <a:buFontTx/>
              <a:buChar char="-"/>
            </a:pPr>
            <a:r>
              <a:rPr lang="en-GB" sz="1200" b="0" i="0" kern="1200" dirty="0">
                <a:solidFill>
                  <a:schemeClr val="tx1"/>
                </a:solidFill>
                <a:effectLst/>
                <a:latin typeface="+mn-lt"/>
                <a:ea typeface="+mn-ea"/>
                <a:cs typeface="+mn-cs"/>
              </a:rPr>
              <a:t>Unlike Service Fabric Services modelled as </a:t>
            </a:r>
            <a:r>
              <a:rPr lang="en-GB" sz="1200" b="0" i="0" u="none" strike="noStrike" kern="1200" dirty="0">
                <a:solidFill>
                  <a:schemeClr val="tx1"/>
                </a:solidFill>
                <a:effectLst/>
                <a:latin typeface="+mn-lt"/>
                <a:ea typeface="+mn-ea"/>
                <a:cs typeface="+mn-cs"/>
                <a:hlinkClick r:id="rId3"/>
              </a:rPr>
              <a:t>Guest Executables</a:t>
            </a:r>
            <a:r>
              <a:rPr lang="en-GB" sz="1200" b="0" i="0" kern="1200" dirty="0">
                <a:solidFill>
                  <a:schemeClr val="tx1"/>
                </a:solidFill>
                <a:effectLst/>
                <a:latin typeface="+mn-lt"/>
                <a:ea typeface="+mn-ea"/>
                <a:cs typeface="+mn-cs"/>
              </a:rPr>
              <a:t>, Reliable Services get to use the rest of the Service Fabric APIs directly. This allows services to:</a:t>
            </a:r>
          </a:p>
          <a:p>
            <a:pPr marL="1085850" lvl="2" indent="-171450">
              <a:buFontTx/>
              <a:buChar char="-"/>
            </a:pPr>
            <a:r>
              <a:rPr lang="en-GB" sz="1200" b="0" i="0" kern="1200" dirty="0">
                <a:solidFill>
                  <a:schemeClr val="tx1"/>
                </a:solidFill>
                <a:effectLst/>
                <a:latin typeface="+mn-lt"/>
                <a:ea typeface="+mn-ea"/>
                <a:cs typeface="+mn-cs"/>
              </a:rPr>
              <a:t>query the system</a:t>
            </a:r>
          </a:p>
          <a:p>
            <a:pPr marL="1085850" lvl="2" indent="-171450">
              <a:buFontTx/>
              <a:buChar char="-"/>
            </a:pPr>
            <a:r>
              <a:rPr lang="en-GB" sz="1200" b="0" i="0" kern="1200" dirty="0">
                <a:solidFill>
                  <a:schemeClr val="tx1"/>
                </a:solidFill>
                <a:effectLst/>
                <a:latin typeface="+mn-lt"/>
                <a:ea typeface="+mn-ea"/>
                <a:cs typeface="+mn-cs"/>
              </a:rPr>
              <a:t>report health about entities in the cluster</a:t>
            </a:r>
          </a:p>
          <a:p>
            <a:pPr marL="1085850" lvl="2" indent="-171450">
              <a:buFontTx/>
              <a:buChar char="-"/>
            </a:pPr>
            <a:r>
              <a:rPr lang="en-GB" sz="1200" b="0" i="0" kern="1200" dirty="0">
                <a:solidFill>
                  <a:schemeClr val="tx1"/>
                </a:solidFill>
                <a:effectLst/>
                <a:latin typeface="+mn-lt"/>
                <a:ea typeface="+mn-ea"/>
                <a:cs typeface="+mn-cs"/>
              </a:rPr>
              <a:t>receive notifications about configuration and code changes</a:t>
            </a:r>
          </a:p>
          <a:p>
            <a:pPr marL="1085850" lvl="2" indent="-171450">
              <a:buFontTx/>
              <a:buChar char="-"/>
            </a:pPr>
            <a:r>
              <a:rPr lang="en-GB" sz="1200" b="0" i="0" kern="1200" dirty="0">
                <a:solidFill>
                  <a:schemeClr val="tx1"/>
                </a:solidFill>
                <a:effectLst/>
                <a:latin typeface="+mn-lt"/>
                <a:ea typeface="+mn-ea"/>
                <a:cs typeface="+mn-cs"/>
              </a:rPr>
              <a:t>find and communicate with other services,</a:t>
            </a:r>
          </a:p>
          <a:p>
            <a:pPr marL="1085850" lvl="2" indent="-171450">
              <a:buFontTx/>
              <a:buChar char="-"/>
            </a:pPr>
            <a:r>
              <a:rPr lang="en-GB" sz="1200" b="0" i="0" kern="1200" dirty="0">
                <a:solidFill>
                  <a:schemeClr val="tx1"/>
                </a:solidFill>
                <a:effectLst/>
                <a:latin typeface="+mn-lt"/>
                <a:ea typeface="+mn-ea"/>
                <a:cs typeface="+mn-cs"/>
              </a:rPr>
              <a:t>(optionally) use the </a:t>
            </a:r>
            <a:r>
              <a:rPr lang="en-GB" sz="1200" b="0" i="0" u="none" strike="noStrike" kern="1200" dirty="0">
                <a:solidFill>
                  <a:schemeClr val="tx1"/>
                </a:solidFill>
                <a:effectLst/>
                <a:latin typeface="+mn-lt"/>
                <a:ea typeface="+mn-ea"/>
                <a:cs typeface="+mn-cs"/>
                <a:hlinkClick r:id="rId4"/>
              </a:rPr>
              <a:t>Reliable Collections</a:t>
            </a:r>
            <a:endParaRPr lang="en-GB" sz="1200" b="0" i="0" u="none" strike="noStrike" kern="1200" dirty="0">
              <a:solidFill>
                <a:schemeClr val="tx1"/>
              </a:solidFill>
              <a:effectLst/>
              <a:latin typeface="+mn-lt"/>
              <a:ea typeface="+mn-ea"/>
              <a:cs typeface="+mn-cs"/>
            </a:endParaRPr>
          </a:p>
          <a:p>
            <a:pPr marL="1085850" lvl="2" indent="-171450">
              <a:buFontTx/>
              <a:buChar char="-"/>
            </a:pPr>
            <a:r>
              <a:rPr lang="en-GB" sz="1200" b="0" i="0" kern="1200" dirty="0">
                <a:solidFill>
                  <a:schemeClr val="tx1"/>
                </a:solidFill>
                <a:effectLst/>
                <a:latin typeface="+mn-lt"/>
                <a:ea typeface="+mn-ea"/>
                <a:cs typeface="+mn-cs"/>
              </a:rPr>
              <a:t>...and giving them access to many other capabilities, all from a first class programming model in several programming languages.</a:t>
            </a:r>
          </a:p>
          <a:p>
            <a:pPr marL="171450" lvl="0" indent="-171450">
              <a:buFontTx/>
              <a:buChar char="-"/>
            </a:pPr>
            <a:r>
              <a:rPr lang="en-GB" sz="1200" b="0" i="0" kern="1200" dirty="0">
                <a:solidFill>
                  <a:schemeClr val="tx1"/>
                </a:solidFill>
                <a:effectLst/>
                <a:latin typeface="+mn-lt"/>
                <a:ea typeface="+mn-ea"/>
                <a:cs typeface="+mn-cs"/>
              </a:rPr>
              <a:t>A simple model for your code</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GB" sz="1200" b="0" i="0" kern="1200" dirty="0">
                <a:solidFill>
                  <a:schemeClr val="tx1"/>
                </a:solidFill>
                <a:effectLst/>
                <a:latin typeface="+mn-lt"/>
                <a:ea typeface="+mn-ea"/>
                <a:cs typeface="+mn-cs"/>
              </a:rPr>
              <a:t>A simple model for running your own code that looks like programming models you are used to. Your code has a well-defined entry point and easily managed lifecycle.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GB" sz="1200" b="0" i="0" kern="1200" dirty="0">
                <a:solidFill>
                  <a:schemeClr val="tx1"/>
                </a:solidFill>
                <a:effectLst/>
                <a:latin typeface="+mn-lt"/>
                <a:ea typeface="+mn-ea"/>
                <a:cs typeface="+mn-cs"/>
              </a:rPr>
              <a:t>A pluggable communication model</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GB" sz="1200" b="0" i="0" kern="1200" dirty="0">
                <a:solidFill>
                  <a:schemeClr val="tx1"/>
                </a:solidFill>
                <a:effectLst/>
                <a:latin typeface="+mn-lt"/>
                <a:ea typeface="+mn-ea"/>
                <a:cs typeface="+mn-cs"/>
              </a:rPr>
              <a:t>Use the transport of your choice, such as HTTP with </a:t>
            </a:r>
            <a:r>
              <a:rPr lang="en-GB" sz="1200" b="0" i="0" u="none" strike="noStrike" kern="1200" dirty="0">
                <a:solidFill>
                  <a:schemeClr val="tx1"/>
                </a:solidFill>
                <a:effectLst/>
                <a:latin typeface="+mn-lt"/>
                <a:ea typeface="+mn-ea"/>
                <a:cs typeface="+mn-cs"/>
                <a:hlinkClick r:id="rId5"/>
              </a:rPr>
              <a:t>Web API</a:t>
            </a:r>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WebSockets</a:t>
            </a:r>
            <a:r>
              <a:rPr lang="en-GB" sz="1200" b="0" i="0" kern="1200" dirty="0">
                <a:solidFill>
                  <a:schemeClr val="tx1"/>
                </a:solidFill>
                <a:effectLst/>
                <a:latin typeface="+mn-lt"/>
                <a:ea typeface="+mn-ea"/>
                <a:cs typeface="+mn-cs"/>
              </a:rPr>
              <a:t>, custom TCP protocols, or anything else. Reliable Services provide some great out-of-the-box options you can use, or you can provide your own.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GB" sz="1200" b="0" i="0" kern="1200" dirty="0">
                <a:solidFill>
                  <a:schemeClr val="tx1"/>
                </a:solidFill>
                <a:effectLst/>
                <a:latin typeface="+mn-lt"/>
                <a:ea typeface="+mn-ea"/>
                <a:cs typeface="+mn-cs"/>
              </a:rPr>
              <a:t>For stateful services, use of Reliable Collections</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GB" sz="1200" b="0" i="0" kern="1200" dirty="0">
                <a:solidFill>
                  <a:schemeClr val="tx1"/>
                </a:solidFill>
                <a:effectLst/>
                <a:latin typeface="+mn-lt"/>
                <a:ea typeface="+mn-ea"/>
                <a:cs typeface="+mn-cs"/>
              </a:rPr>
              <a:t>For stateful services, the Reliable Services programming model allows you to consistently and reliably store your state right inside your service by using </a:t>
            </a:r>
            <a:r>
              <a:rPr lang="en-GB" sz="1200" b="0" i="0" u="none" strike="noStrike" kern="1200" dirty="0">
                <a:solidFill>
                  <a:schemeClr val="tx1"/>
                </a:solidFill>
                <a:effectLst/>
                <a:latin typeface="+mn-lt"/>
                <a:ea typeface="+mn-ea"/>
                <a:cs typeface="+mn-cs"/>
                <a:hlinkClick r:id="rId4"/>
              </a:rPr>
              <a:t>Reliable Collections</a:t>
            </a:r>
            <a:r>
              <a:rPr lang="en-GB" sz="1200" b="0" i="0" kern="1200" dirty="0">
                <a:solidFill>
                  <a:schemeClr val="tx1"/>
                </a:solidFill>
                <a:effectLst/>
                <a:latin typeface="+mn-lt"/>
                <a:ea typeface="+mn-ea"/>
                <a:cs typeface="+mn-cs"/>
              </a:rPr>
              <a:t>. Reliable Collections are a simple set of highly available and reliable collection classes that will be familiar to anyone who has used C# collections. Traditionally, services needed external systems for Reliable state management. With Reliable Collections, you can store your state next to your compute with the same high availability and reliability you've come to expect from highly available external stores. This model also improves latency because you are co-locating the compute and state it needs to function.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GB" sz="1200" b="0" i="0" kern="1200" dirty="0">
                <a:solidFill>
                  <a:schemeClr val="tx1"/>
                </a:solidFill>
                <a:effectLst/>
                <a:latin typeface="+mn-lt"/>
                <a:ea typeface="+mn-ea"/>
                <a:cs typeface="+mn-cs"/>
              </a:rPr>
              <a:t>Reliability</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GB" sz="1200" b="0" i="0" kern="1200" dirty="0">
                <a:solidFill>
                  <a:schemeClr val="tx1"/>
                </a:solidFill>
                <a:effectLst/>
                <a:latin typeface="+mn-lt"/>
                <a:ea typeface="+mn-ea"/>
                <a:cs typeface="+mn-cs"/>
              </a:rPr>
              <a:t>Your service stays up even in unreliable environments where your machines fail or hit network issues, or in cases where the services themselves encounter errors and crash or fail. For stateful services, your state is preserved even in the presence of network or other failures.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GB" sz="1200" b="0" i="0" kern="1200" dirty="0">
                <a:solidFill>
                  <a:schemeClr val="tx1"/>
                </a:solidFill>
                <a:effectLst/>
                <a:latin typeface="+mn-lt"/>
                <a:ea typeface="+mn-ea"/>
                <a:cs typeface="+mn-cs"/>
              </a:rPr>
              <a:t>Availability</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GB" sz="1200" b="0" i="0" kern="1200" dirty="0">
                <a:solidFill>
                  <a:schemeClr val="tx1"/>
                </a:solidFill>
                <a:effectLst/>
                <a:latin typeface="+mn-lt"/>
                <a:ea typeface="+mn-ea"/>
                <a:cs typeface="+mn-cs"/>
              </a:rPr>
              <a:t>Your service is reachable and responsive. Service Fabric maintains your desired number of running copies.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GB" sz="1200" b="0" i="0" kern="1200" dirty="0">
                <a:solidFill>
                  <a:schemeClr val="tx1"/>
                </a:solidFill>
                <a:effectLst/>
                <a:latin typeface="+mn-lt"/>
                <a:ea typeface="+mn-ea"/>
                <a:cs typeface="+mn-cs"/>
              </a:rPr>
              <a:t>Scalability</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GB" sz="1200" b="0" i="0" kern="1200" dirty="0">
                <a:solidFill>
                  <a:schemeClr val="tx1"/>
                </a:solidFill>
                <a:effectLst/>
                <a:latin typeface="+mn-lt"/>
                <a:ea typeface="+mn-ea"/>
                <a:cs typeface="+mn-cs"/>
              </a:rPr>
              <a:t>Services are decoupled from specific hardware, and they can grow or shrink as necessary through the addition or removal of hardware or other resources. Services are easily partitioned (especially in the stateful case) to ensure that the service can scale and handle partial failures. Services can be created and deleted dynamically via code, enabling more instances to be spun up as necessary, say in response to customer requests. Finally, Service Fabric encourages services to be lightweight. Service Fabric allows thousands of services to be provisioned within a single process, rather than requiring or dedicating entire OS instances or processes to a single instance of a service.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GB" sz="1200" b="0" i="0" kern="1200" dirty="0">
                <a:solidFill>
                  <a:schemeClr val="tx1"/>
                </a:solidFill>
                <a:effectLst/>
                <a:latin typeface="+mn-lt"/>
                <a:ea typeface="+mn-ea"/>
                <a:cs typeface="+mn-cs"/>
              </a:rPr>
              <a:t>Consistency</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GB" sz="1200" b="0" i="0" kern="1200" dirty="0">
                <a:solidFill>
                  <a:schemeClr val="tx1"/>
                </a:solidFill>
                <a:effectLst/>
                <a:latin typeface="+mn-lt"/>
                <a:ea typeface="+mn-ea"/>
                <a:cs typeface="+mn-cs"/>
              </a:rPr>
              <a:t>Any information stored in this service can be guaranteed to be consistent. This is true even across multiple reliable collections within a service. Changes across collections within a service can be made in a </a:t>
            </a:r>
            <a:r>
              <a:rPr lang="en-GB" sz="1200" b="0" i="0" kern="1200" dirty="0" err="1">
                <a:solidFill>
                  <a:schemeClr val="tx1"/>
                </a:solidFill>
                <a:effectLst/>
                <a:latin typeface="+mn-lt"/>
                <a:ea typeface="+mn-ea"/>
                <a:cs typeface="+mn-cs"/>
              </a:rPr>
              <a:t>transactionally</a:t>
            </a:r>
            <a:r>
              <a:rPr lang="en-GB" sz="1200" b="0" i="0" kern="1200" dirty="0">
                <a:solidFill>
                  <a:schemeClr val="tx1"/>
                </a:solidFill>
                <a:effectLst/>
                <a:latin typeface="+mn-lt"/>
                <a:ea typeface="+mn-ea"/>
                <a:cs typeface="+mn-cs"/>
              </a:rPr>
              <a:t> atomic manner.</a:t>
            </a:r>
          </a:p>
          <a:p>
            <a:pPr marL="171450" lvl="0" indent="-171450">
              <a:buFontTx/>
              <a:buChar char="-"/>
            </a:pPr>
            <a:endParaRPr lang="en-GB" sz="1200" b="0" i="0" kern="1200" dirty="0">
              <a:solidFill>
                <a:schemeClr val="tx1"/>
              </a:solidFill>
              <a:effectLst/>
              <a:latin typeface="+mn-lt"/>
              <a:ea typeface="+mn-ea"/>
              <a:cs typeface="+mn-cs"/>
            </a:endParaRPr>
          </a:p>
          <a:p>
            <a:pPr marL="628650" lvl="1" indent="-171450">
              <a:buFontTx/>
              <a:buChar char="-"/>
            </a:pPr>
            <a:endParaRPr lang="en-GB" dirty="0"/>
          </a:p>
        </p:txBody>
      </p:sp>
      <p:sp>
        <p:nvSpPr>
          <p:cNvPr id="4" name="Slide Number Placeholder 3"/>
          <p:cNvSpPr>
            <a:spLocks noGrp="1"/>
          </p:cNvSpPr>
          <p:nvPr>
            <p:ph type="sldNum" sz="quarter" idx="5"/>
          </p:nvPr>
        </p:nvSpPr>
        <p:spPr/>
        <p:txBody>
          <a:bodyPr/>
          <a:lstStyle/>
          <a:p>
            <a:fld id="{0998D5BB-B127-481F-BC0A-2F77C576BB34}" type="slidenum">
              <a:rPr lang="en-US" smtClean="0"/>
              <a:t>12</a:t>
            </a:fld>
            <a:endParaRPr lang="en-US" dirty="0"/>
          </a:p>
        </p:txBody>
      </p:sp>
    </p:spTree>
    <p:extLst>
      <p:ext uri="{BB962C8B-B14F-4D97-AF65-F5344CB8AC3E}">
        <p14:creationId xmlns:p14="http://schemas.microsoft.com/office/powerpoint/2010/main" val="32430330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b="1" dirty="0"/>
              <a:t>Can execute simultaneously and independently of one another</a:t>
            </a:r>
          </a:p>
          <a:p>
            <a:pPr marL="628650" lvl="1" indent="-171450">
              <a:buFontTx/>
              <a:buChar char="-"/>
            </a:pPr>
            <a:r>
              <a:rPr lang="en-GB" sz="1200" b="0" i="0" kern="1200" dirty="0">
                <a:solidFill>
                  <a:schemeClr val="tx1"/>
                </a:solidFill>
                <a:effectLst/>
                <a:latin typeface="+mn-lt"/>
                <a:ea typeface="+mn-ea"/>
                <a:cs typeface="+mn-cs"/>
              </a:rPr>
              <a:t>An actor is an isolated, independent unit of compute and state with single-threaded execution. The </a:t>
            </a:r>
            <a:r>
              <a:rPr lang="en-GB" sz="1200" b="0" i="0" u="sng" kern="1200" dirty="0">
                <a:solidFill>
                  <a:schemeClr val="tx1"/>
                </a:solidFill>
                <a:effectLst/>
                <a:latin typeface="+mn-lt"/>
                <a:ea typeface="+mn-ea"/>
                <a:cs typeface="+mn-cs"/>
                <a:hlinkClick r:id="rId3"/>
              </a:rPr>
              <a:t>actor pattern</a:t>
            </a:r>
            <a:r>
              <a:rPr lang="en-GB" sz="1200" b="0" i="0" kern="1200" dirty="0">
                <a:solidFill>
                  <a:schemeClr val="tx1"/>
                </a:solidFill>
                <a:effectLst/>
                <a:latin typeface="+mn-lt"/>
                <a:ea typeface="+mn-ea"/>
                <a:cs typeface="+mn-cs"/>
              </a:rPr>
              <a:t> is a computational model for concurrent or distributed systems in which a large number of these actors can execute simultaneously and independently of each other. Actors can communicate with each other and they can create more actors.</a:t>
            </a:r>
          </a:p>
          <a:p>
            <a:pPr marL="171450" lvl="0" indent="-171450">
              <a:buFontTx/>
              <a:buChar char="-"/>
            </a:pPr>
            <a:r>
              <a:rPr lang="en-GB" b="1" dirty="0"/>
              <a:t>Your problem involves a large number (thousands or more) of small, independent, and isolated units of state and logic</a:t>
            </a:r>
          </a:p>
          <a:p>
            <a:pPr marL="171450" lvl="0" indent="-171450">
              <a:buFontTx/>
              <a:buChar char="-"/>
            </a:pPr>
            <a:r>
              <a:rPr lang="en-GB" b="1" dirty="0"/>
              <a:t>You want to work with single threaded objects</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GB" sz="1200" b="0" i="0" kern="1200" dirty="0">
                <a:solidFill>
                  <a:schemeClr val="tx1"/>
                </a:solidFill>
                <a:effectLst/>
                <a:latin typeface="+mn-lt"/>
                <a:ea typeface="+mn-ea"/>
                <a:cs typeface="+mn-cs"/>
              </a:rPr>
              <a:t>You want to work with single-threaded objects that do not require significant interaction from external components, including querying state across a set of actors.</a:t>
            </a:r>
          </a:p>
          <a:p>
            <a:pPr marL="171450" lvl="0" indent="-171450">
              <a:buFontTx/>
              <a:buChar char="-"/>
            </a:pPr>
            <a:r>
              <a:rPr lang="en-GB" b="1" dirty="0"/>
              <a:t>Doesn’t issue I/O operations</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GB" sz="1200" b="0" i="0" kern="1200" dirty="0">
                <a:solidFill>
                  <a:schemeClr val="tx1"/>
                </a:solidFill>
                <a:effectLst/>
                <a:latin typeface="+mn-lt"/>
                <a:ea typeface="+mn-ea"/>
                <a:cs typeface="+mn-cs"/>
              </a:rPr>
              <a:t>Your actor instances won't block callers with unpredictable delays by issuing I/O operations.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GB" sz="1200" b="1" i="0" kern="1200" dirty="0">
                <a:solidFill>
                  <a:schemeClr val="tx1"/>
                </a:solidFill>
                <a:effectLst/>
                <a:latin typeface="+mn-lt"/>
                <a:ea typeface="+mn-ea"/>
                <a:cs typeface="+mn-cs"/>
              </a:rPr>
              <a:t>Scalability &amp; Reliability</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GB" sz="1200" b="0" i="0" kern="1200" dirty="0">
                <a:solidFill>
                  <a:schemeClr val="tx1"/>
                </a:solidFill>
                <a:effectLst/>
                <a:latin typeface="+mn-lt"/>
                <a:ea typeface="+mn-ea"/>
                <a:cs typeface="+mn-cs"/>
              </a:rPr>
              <a:t>To provide scalability and reliability, Service Fabric distributes actors throughout the cluster and automatically migrates them from failed nodes to healthy ones as required. This is an abstraction over a </a:t>
            </a:r>
            <a:r>
              <a:rPr lang="en-GB" sz="1200" b="0" i="0" u="sng" kern="1200" dirty="0">
                <a:solidFill>
                  <a:schemeClr val="tx1"/>
                </a:solidFill>
                <a:effectLst/>
                <a:latin typeface="+mn-lt"/>
                <a:ea typeface="+mn-ea"/>
                <a:cs typeface="+mn-cs"/>
                <a:hlinkClick r:id="rId4"/>
              </a:rPr>
              <a:t>partitioned, stateful Reliable Service</a:t>
            </a:r>
            <a:r>
              <a:rPr lang="en-GB" sz="1200" b="0" i="0" kern="1200" dirty="0">
                <a:solidFill>
                  <a:schemeClr val="tx1"/>
                </a:solidFill>
                <a:effectLst/>
                <a:latin typeface="+mn-lt"/>
                <a:ea typeface="+mn-ea"/>
                <a:cs typeface="+mn-cs"/>
              </a:rPr>
              <a:t>. Distribution, scalability, reliability, and automatic failover are all provided by virtue of the fact that actors are running inside a stateful Reliable Service called the </a:t>
            </a:r>
            <a:r>
              <a:rPr lang="en-GB" sz="1200" b="0" i="1" kern="1200" dirty="0">
                <a:solidFill>
                  <a:schemeClr val="tx1"/>
                </a:solidFill>
                <a:effectLst/>
                <a:latin typeface="+mn-lt"/>
                <a:ea typeface="+mn-ea"/>
                <a:cs typeface="+mn-cs"/>
              </a:rPr>
              <a:t>Actor Service</a:t>
            </a:r>
            <a:r>
              <a:rPr lang="en-GB" sz="1200" b="0" i="0" kern="1200" dirty="0">
                <a:solidFill>
                  <a:schemeClr val="tx1"/>
                </a:solidFill>
                <a:effectLst/>
                <a:latin typeface="+mn-lt"/>
                <a:ea typeface="+mn-ea"/>
                <a:cs typeface="+mn-cs"/>
              </a:rPr>
              <a:t>.</a:t>
            </a:r>
          </a:p>
          <a:p>
            <a:pPr marL="171450" lvl="0" indent="-171450">
              <a:buFontTx/>
              <a:buChar char="-"/>
            </a:pPr>
            <a:endParaRPr lang="en-GB" dirty="0"/>
          </a:p>
          <a:p>
            <a:r>
              <a:rPr lang="en-GB" sz="1200" b="0" i="0" kern="1200" dirty="0">
                <a:solidFill>
                  <a:schemeClr val="tx1"/>
                </a:solidFill>
                <a:effectLst/>
                <a:latin typeface="+mn-lt"/>
                <a:ea typeface="+mn-ea"/>
                <a:cs typeface="+mn-cs"/>
              </a:rPr>
              <a:t>Each Reliable Actor service you write is actually a partitioned, stateful Reliable Service.</a:t>
            </a:r>
          </a:p>
          <a:p>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Every actor is defined as an instance of an actor type, identical to the way a .NET object is an instance of a .NET type. For example, there may be an actor type that implements the functionality of a calculator and there could be many actors of that type that are distributed on various nodes across a cluster. Each such actor is uniquely identified by an actor ID.</a:t>
            </a:r>
          </a:p>
          <a:p>
            <a:pPr marL="0" lvl="0" indent="0">
              <a:buFontTx/>
              <a:buNone/>
            </a:pPr>
            <a:endParaRPr lang="en-GB" dirty="0"/>
          </a:p>
          <a:p>
            <a:pPr marL="171450" lvl="0" indent="-171450">
              <a:buFontTx/>
              <a:buChar char="-"/>
            </a:pPr>
            <a:endParaRPr lang="en-GB" dirty="0"/>
          </a:p>
        </p:txBody>
      </p:sp>
      <p:sp>
        <p:nvSpPr>
          <p:cNvPr id="4" name="Slide Number Placeholder 3"/>
          <p:cNvSpPr>
            <a:spLocks noGrp="1"/>
          </p:cNvSpPr>
          <p:nvPr>
            <p:ph type="sldNum" sz="quarter" idx="5"/>
          </p:nvPr>
        </p:nvSpPr>
        <p:spPr/>
        <p:txBody>
          <a:bodyPr/>
          <a:lstStyle/>
          <a:p>
            <a:fld id="{0998D5BB-B127-481F-BC0A-2F77C576BB34}" type="slidenum">
              <a:rPr lang="en-US" smtClean="0"/>
              <a:t>13</a:t>
            </a:fld>
            <a:endParaRPr lang="en-US" dirty="0"/>
          </a:p>
        </p:txBody>
      </p:sp>
    </p:spTree>
    <p:extLst>
      <p:ext uri="{BB962C8B-B14F-4D97-AF65-F5344CB8AC3E}">
        <p14:creationId xmlns:p14="http://schemas.microsoft.com/office/powerpoint/2010/main" val="25674631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b="1" dirty="0"/>
              <a:t>Stateless microservices </a:t>
            </a:r>
          </a:p>
          <a:p>
            <a:pPr marL="628650" lvl="1" indent="-171450">
              <a:buFontTx/>
              <a:buChar char="-"/>
            </a:pPr>
            <a:r>
              <a:rPr lang="en-GB" dirty="0"/>
              <a:t>Don’t maintain a mutable state outside a request and its response from the service</a:t>
            </a:r>
          </a:p>
          <a:p>
            <a:pPr marL="171450" lvl="0" indent="-171450">
              <a:buFontTx/>
              <a:buChar char="-"/>
            </a:pPr>
            <a:r>
              <a:rPr lang="en-GB" b="1" dirty="0"/>
              <a:t>Stateful microservices</a:t>
            </a:r>
          </a:p>
          <a:p>
            <a:pPr marL="628650" lvl="1" indent="-171450">
              <a:buFontTx/>
              <a:buChar char="-"/>
            </a:pPr>
            <a:r>
              <a:rPr lang="en-GB" dirty="0"/>
              <a:t>Maintain a mutable, authoritative state beyond the request and its response</a:t>
            </a:r>
          </a:p>
          <a:p>
            <a:pPr marL="171450" lvl="0" indent="-171450">
              <a:buFontTx/>
              <a:buChar char="-"/>
            </a:pPr>
            <a:r>
              <a:rPr lang="en-GB" b="1" dirty="0"/>
              <a:t>Service Fabric has a strong focus on stateful services</a:t>
            </a:r>
          </a:p>
          <a:p>
            <a:pPr marL="628650" lvl="1" indent="-171450">
              <a:buFontTx/>
              <a:buChar char="-"/>
            </a:pPr>
            <a:r>
              <a:rPr lang="en-GB" dirty="0"/>
              <a:t>A key differentiation with Service Fabric is its strong focus on building stateful services, either with the built in programming models like “reliable services” and “reliable actors”, or with containerised stateful services </a:t>
            </a:r>
          </a:p>
          <a:p>
            <a:pPr marL="628650" lvl="1" indent="-171450">
              <a:buFontTx/>
              <a:buChar char="-"/>
            </a:pPr>
            <a:r>
              <a:rPr lang="en-GB" sz="1200" b="0" i="0" kern="1200" dirty="0">
                <a:solidFill>
                  <a:schemeClr val="tx1"/>
                </a:solidFill>
                <a:effectLst/>
                <a:latin typeface="+mn-lt"/>
                <a:ea typeface="+mn-ea"/>
                <a:cs typeface="+mn-cs"/>
              </a:rPr>
              <a:t>Why have stateful microservices along with stateless ones? The two main reasons are:</a:t>
            </a:r>
          </a:p>
          <a:p>
            <a:pPr marL="1085850" lvl="2" indent="-171450">
              <a:buFontTx/>
              <a:buChar char="-"/>
            </a:pPr>
            <a:r>
              <a:rPr lang="en-GB" sz="1200" b="0" i="0" kern="1200" dirty="0">
                <a:solidFill>
                  <a:schemeClr val="tx1"/>
                </a:solidFill>
                <a:effectLst/>
                <a:latin typeface="+mn-lt"/>
                <a:ea typeface="+mn-ea"/>
                <a:cs typeface="+mn-cs"/>
              </a:rPr>
              <a:t>You can build high-throughput, low-latency, failure-tolerant online transaction processing (OLTP) services by keeping code and data close on the same machine. Some examples are interactive storefronts, search, Internet of Things (IoT) systems, trading systems, credit card processing and fraud detection systems, and personal record management.</a:t>
            </a:r>
          </a:p>
          <a:p>
            <a:pPr marL="1085850" lvl="2" indent="-171450">
              <a:buFontTx/>
              <a:buChar char="-"/>
            </a:pPr>
            <a:r>
              <a:rPr lang="en-GB" sz="1200" b="0" i="0" kern="1200" dirty="0">
                <a:solidFill>
                  <a:schemeClr val="tx1"/>
                </a:solidFill>
                <a:effectLst/>
                <a:latin typeface="+mn-lt"/>
                <a:ea typeface="+mn-ea"/>
                <a:cs typeface="+mn-cs"/>
              </a:rPr>
              <a:t>You can simplify application design. Stateful microservices remove the need for additional queues and caches, which are traditionally required to address the availability and latency requirements of a purely stateless application. Stateful services are naturally high-availability and low-latency, which reduces the number of moving parts to manage in your application as a whole.</a:t>
            </a:r>
          </a:p>
          <a:p>
            <a:pPr marL="1085850" lvl="2" indent="-171450">
              <a:buFontTx/>
              <a:buChar char="-"/>
            </a:pPr>
            <a:endParaRPr lang="en-GB" dirty="0"/>
          </a:p>
          <a:p>
            <a:pPr marL="171450" lvl="0" indent="-171450">
              <a:buFontTx/>
              <a:buChar char="-"/>
            </a:pPr>
            <a:endParaRPr lang="en-GB" dirty="0"/>
          </a:p>
        </p:txBody>
      </p:sp>
      <p:sp>
        <p:nvSpPr>
          <p:cNvPr id="4" name="Slide Number Placeholder 3"/>
          <p:cNvSpPr>
            <a:spLocks noGrp="1"/>
          </p:cNvSpPr>
          <p:nvPr>
            <p:ph type="sldNum" sz="quarter" idx="5"/>
          </p:nvPr>
        </p:nvSpPr>
        <p:spPr/>
        <p:txBody>
          <a:bodyPr/>
          <a:lstStyle/>
          <a:p>
            <a:fld id="{0998D5BB-B127-481F-BC0A-2F77C576BB34}" type="slidenum">
              <a:rPr lang="en-US" smtClean="0"/>
              <a:t>14</a:t>
            </a:fld>
            <a:endParaRPr lang="en-US" dirty="0"/>
          </a:p>
        </p:txBody>
      </p:sp>
    </p:spTree>
    <p:extLst>
      <p:ext uri="{BB962C8B-B14F-4D97-AF65-F5344CB8AC3E}">
        <p14:creationId xmlns:p14="http://schemas.microsoft.com/office/powerpoint/2010/main" val="32470663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tx1"/>
                </a:solidFill>
                <a:latin typeface="+mn-lt"/>
                <a:ea typeface="+mn-ea"/>
                <a:cs typeface="+mn-cs"/>
              </a:rPr>
              <a:t>This is an introduction to the Cloud Workshop at a high level. Later we’ll get into customer objections, requirements, etc… but we want to ground the participants on the business outcomes we’re going after for the day.</a:t>
            </a:r>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dirty="0"/>
          </a:p>
        </p:txBody>
      </p:sp>
    </p:spTree>
    <p:extLst>
      <p:ext uri="{BB962C8B-B14F-4D97-AF65-F5344CB8AC3E}">
        <p14:creationId xmlns:p14="http://schemas.microsoft.com/office/powerpoint/2010/main" val="9206794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5.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svg"/><Relationship Id="rId2" Type="http://schemas.openxmlformats.org/officeDocument/2006/relationships/notesSlide" Target="../notesSlides/notesSlide15.xml"/><Relationship Id="rId1" Type="http://schemas.openxmlformats.org/officeDocument/2006/relationships/slideLayout" Target="../slideLayouts/slideLayout15.xml"/><Relationship Id="rId6" Type="http://schemas.openxmlformats.org/officeDocument/2006/relationships/image" Target="../media/image16.png"/><Relationship Id="rId5" Type="http://schemas.openxmlformats.org/officeDocument/2006/relationships/image" Target="../media/image15.svg"/><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6.xml"/><Relationship Id="rId1" Type="http://schemas.openxmlformats.org/officeDocument/2006/relationships/slideLayout" Target="../slideLayouts/slideLayout15.xml"/><Relationship Id="rId4" Type="http://schemas.openxmlformats.org/officeDocument/2006/relationships/image" Target="../media/image9.svg"/></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7.xml"/><Relationship Id="rId1" Type="http://schemas.openxmlformats.org/officeDocument/2006/relationships/slideLayout" Target="../slideLayouts/slideLayout15.xml"/><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11.svg"/></Relationships>
</file>

<file path=ppt/slides/_rels/slide3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8.xml"/><Relationship Id="rId1" Type="http://schemas.openxmlformats.org/officeDocument/2006/relationships/slideLayout" Target="../slideLayouts/slideLayout15.xml"/><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11.svg"/></Relationships>
</file>

<file path=ppt/slides/_rels/slide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9.xml"/><Relationship Id="rId1" Type="http://schemas.openxmlformats.org/officeDocument/2006/relationships/slideLayout" Target="../slideLayouts/slideLayout15.xml"/><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9.svg"/></Relationships>
</file>

<file path=ppt/slides/_rels/slide37.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svg"/><Relationship Id="rId2" Type="http://schemas.openxmlformats.org/officeDocument/2006/relationships/notesSlide" Target="../notesSlides/notesSlide30.xml"/><Relationship Id="rId1" Type="http://schemas.openxmlformats.org/officeDocument/2006/relationships/slideLayout" Target="../slideLayouts/slideLayout15.xml"/><Relationship Id="rId6" Type="http://schemas.openxmlformats.org/officeDocument/2006/relationships/image" Target="../media/image16.png"/><Relationship Id="rId5" Type="http://schemas.openxmlformats.org/officeDocument/2006/relationships/image" Target="../media/image15.svg"/><Relationship Id="rId4" Type="http://schemas.openxmlformats.org/officeDocument/2006/relationships/image" Target="../media/image14.png"/></Relationships>
</file>

<file path=ppt/slides/_rels/slide38.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svg"/><Relationship Id="rId2" Type="http://schemas.openxmlformats.org/officeDocument/2006/relationships/notesSlide" Target="../notesSlides/notesSlide31.xml"/><Relationship Id="rId1" Type="http://schemas.openxmlformats.org/officeDocument/2006/relationships/slideLayout" Target="../slideLayouts/slideLayout15.xml"/><Relationship Id="rId6" Type="http://schemas.openxmlformats.org/officeDocument/2006/relationships/image" Target="../media/image16.png"/><Relationship Id="rId5" Type="http://schemas.openxmlformats.org/officeDocument/2006/relationships/image" Target="../media/image15.svg"/><Relationship Id="rId4" Type="http://schemas.openxmlformats.org/officeDocument/2006/relationships/image" Target="../media/image14.png"/></Relationships>
</file>

<file path=ppt/slides/_rels/slide39.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svg"/><Relationship Id="rId2" Type="http://schemas.openxmlformats.org/officeDocument/2006/relationships/notesSlide" Target="../notesSlides/notesSlide32.xml"/><Relationship Id="rId1" Type="http://schemas.openxmlformats.org/officeDocument/2006/relationships/slideLayout" Target="../slideLayouts/slideLayout15.xml"/><Relationship Id="rId6" Type="http://schemas.openxmlformats.org/officeDocument/2006/relationships/image" Target="../media/image16.png"/><Relationship Id="rId5" Type="http://schemas.openxmlformats.org/officeDocument/2006/relationships/image" Target="../media/image15.svg"/><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svg"/><Relationship Id="rId2" Type="http://schemas.openxmlformats.org/officeDocument/2006/relationships/notesSlide" Target="../notesSlides/notesSlide33.xml"/><Relationship Id="rId1" Type="http://schemas.openxmlformats.org/officeDocument/2006/relationships/slideLayout" Target="../slideLayouts/slideLayout15.xml"/><Relationship Id="rId6" Type="http://schemas.openxmlformats.org/officeDocument/2006/relationships/image" Target="../media/image16.png"/><Relationship Id="rId5" Type="http://schemas.openxmlformats.org/officeDocument/2006/relationships/image" Target="../media/image15.svg"/><Relationship Id="rId4" Type="http://schemas.openxmlformats.org/officeDocument/2006/relationships/image" Target="../media/image14.png"/></Relationships>
</file>

<file path=ppt/slides/_rels/slide41.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svg"/><Relationship Id="rId2" Type="http://schemas.openxmlformats.org/officeDocument/2006/relationships/notesSlide" Target="../notesSlides/notesSlide34.xml"/><Relationship Id="rId1" Type="http://schemas.openxmlformats.org/officeDocument/2006/relationships/slideLayout" Target="../slideLayouts/slideLayout15.xml"/><Relationship Id="rId6" Type="http://schemas.openxmlformats.org/officeDocument/2006/relationships/image" Target="../media/image16.png"/><Relationship Id="rId5" Type="http://schemas.openxmlformats.org/officeDocument/2006/relationships/image" Target="../media/image15.svg"/><Relationship Id="rId4" Type="http://schemas.openxmlformats.org/officeDocument/2006/relationships/image" Target="../media/image14.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8112698" cy="1608582"/>
          </a:xfrm>
        </p:spPr>
        <p:txBody>
          <a:bodyPr/>
          <a:lstStyle/>
          <a:p>
            <a:r>
              <a:rPr lang="en-US" dirty="0"/>
              <a:t>Microservices architecture</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r>
              <a:rPr lang="en-US" dirty="0"/>
              <a:t>Sarah Williams</a:t>
            </a:r>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62EB615-0F24-4651-8255-96F4F445F4CC}"/>
              </a:ext>
            </a:extLst>
          </p:cNvPr>
          <p:cNvSpPr>
            <a:spLocks noGrp="1"/>
          </p:cNvSpPr>
          <p:nvPr>
            <p:ph type="body" sz="quarter" idx="10"/>
          </p:nvPr>
        </p:nvSpPr>
        <p:spPr>
          <a:xfrm>
            <a:off x="269239" y="1189177"/>
            <a:ext cx="11653523" cy="5364545"/>
          </a:xfrm>
        </p:spPr>
        <p:txBody>
          <a:bodyPr/>
          <a:lstStyle/>
          <a:p>
            <a:pPr marL="0" indent="0">
              <a:buNone/>
            </a:pPr>
            <a:r>
              <a:rPr lang="en-GB" sz="3400" dirty="0"/>
              <a:t>“Azure Service Fabric is a distributed systems platform that makes it easy to package, deploy, and manage scalable and reliable microservices and containers. Service Fabric also addresses the significant challenges in developing and managing cloud native applications. Developers and administrators can avoid complex infrastructure problems and focus on implementing mission-critical, demanding workloads that are scalable, reliable, and manageable. Service Fabric represents the next-generation platform for building and managing these enterprise-class, tier-1, cloud-scale applications running in containers.”</a:t>
            </a:r>
          </a:p>
        </p:txBody>
      </p:sp>
      <p:sp>
        <p:nvSpPr>
          <p:cNvPr id="3" name="Title 2">
            <a:extLst>
              <a:ext uri="{FF2B5EF4-FFF2-40B4-BE49-F238E27FC236}">
                <a16:creationId xmlns:a16="http://schemas.microsoft.com/office/drawing/2014/main" id="{83444E64-CA4B-4B03-A673-50D5AA321B11}"/>
              </a:ext>
            </a:extLst>
          </p:cNvPr>
          <p:cNvSpPr>
            <a:spLocks noGrp="1"/>
          </p:cNvSpPr>
          <p:nvPr>
            <p:ph type="title"/>
          </p:nvPr>
        </p:nvSpPr>
        <p:spPr/>
        <p:txBody>
          <a:bodyPr/>
          <a:lstStyle/>
          <a:p>
            <a:r>
              <a:rPr lang="en-GB" dirty="0"/>
              <a:t>Microservices with Service Fabric</a:t>
            </a:r>
          </a:p>
        </p:txBody>
      </p:sp>
    </p:spTree>
    <p:extLst>
      <p:ext uri="{BB962C8B-B14F-4D97-AF65-F5344CB8AC3E}">
        <p14:creationId xmlns:p14="http://schemas.microsoft.com/office/powerpoint/2010/main" val="800307764"/>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E1C867C-5114-4F4A-82D4-F94D6E23E667}"/>
              </a:ext>
            </a:extLst>
          </p:cNvPr>
          <p:cNvSpPr>
            <a:spLocks noGrp="1"/>
          </p:cNvSpPr>
          <p:nvPr>
            <p:ph type="body" sz="quarter" idx="10"/>
          </p:nvPr>
        </p:nvSpPr>
        <p:spPr>
          <a:xfrm>
            <a:off x="269239" y="1189177"/>
            <a:ext cx="11653523" cy="3382529"/>
          </a:xfrm>
        </p:spPr>
        <p:txBody>
          <a:bodyPr/>
          <a:lstStyle/>
          <a:p>
            <a:r>
              <a:rPr lang="en-GB" dirty="0"/>
              <a:t>Containers</a:t>
            </a:r>
          </a:p>
          <a:p>
            <a:r>
              <a:rPr lang="en-GB" dirty="0"/>
              <a:t>Reliable Services</a:t>
            </a:r>
          </a:p>
          <a:p>
            <a:r>
              <a:rPr lang="en-GB" dirty="0"/>
              <a:t>Reliable Actors</a:t>
            </a:r>
          </a:p>
          <a:p>
            <a:r>
              <a:rPr lang="en-GB" dirty="0"/>
              <a:t>ASP.NET Core</a:t>
            </a:r>
          </a:p>
          <a:p>
            <a:r>
              <a:rPr lang="en-GB" dirty="0"/>
              <a:t>Guest Executables</a:t>
            </a:r>
          </a:p>
        </p:txBody>
      </p:sp>
      <p:sp>
        <p:nvSpPr>
          <p:cNvPr id="3" name="Title 2">
            <a:extLst>
              <a:ext uri="{FF2B5EF4-FFF2-40B4-BE49-F238E27FC236}">
                <a16:creationId xmlns:a16="http://schemas.microsoft.com/office/drawing/2014/main" id="{CC3D210A-4D81-4D71-BC82-4C1726389DD2}"/>
              </a:ext>
            </a:extLst>
          </p:cNvPr>
          <p:cNvSpPr>
            <a:spLocks noGrp="1"/>
          </p:cNvSpPr>
          <p:nvPr>
            <p:ph type="title"/>
          </p:nvPr>
        </p:nvSpPr>
        <p:spPr/>
        <p:txBody>
          <a:bodyPr/>
          <a:lstStyle/>
          <a:p>
            <a:r>
              <a:rPr lang="en-GB" dirty="0"/>
              <a:t>Service Fabric Programming Models</a:t>
            </a:r>
          </a:p>
        </p:txBody>
      </p:sp>
    </p:spTree>
    <p:extLst>
      <p:ext uri="{BB962C8B-B14F-4D97-AF65-F5344CB8AC3E}">
        <p14:creationId xmlns:p14="http://schemas.microsoft.com/office/powerpoint/2010/main" val="2070472364"/>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A434243-A9E9-41D3-9869-6E16E0AD4C95}"/>
              </a:ext>
            </a:extLst>
          </p:cNvPr>
          <p:cNvSpPr>
            <a:spLocks noGrp="1"/>
          </p:cNvSpPr>
          <p:nvPr>
            <p:ph type="body" sz="quarter" idx="10"/>
          </p:nvPr>
        </p:nvSpPr>
        <p:spPr>
          <a:xfrm>
            <a:off x="269239" y="1189177"/>
            <a:ext cx="11653523" cy="5373651"/>
          </a:xfrm>
        </p:spPr>
        <p:txBody>
          <a:bodyPr/>
          <a:lstStyle/>
          <a:p>
            <a:r>
              <a:rPr lang="en-GB" dirty="0"/>
              <a:t>Access to Service Fabric APIs</a:t>
            </a:r>
          </a:p>
          <a:p>
            <a:r>
              <a:rPr lang="en-GB" dirty="0"/>
              <a:t>A simple model for your code</a:t>
            </a:r>
          </a:p>
          <a:p>
            <a:r>
              <a:rPr lang="en-GB" dirty="0"/>
              <a:t>A pluggable communication model</a:t>
            </a:r>
          </a:p>
          <a:p>
            <a:r>
              <a:rPr lang="en-GB" dirty="0"/>
              <a:t>For stateful services, use of Reliable Collections</a:t>
            </a:r>
          </a:p>
          <a:p>
            <a:r>
              <a:rPr lang="en-GB" dirty="0"/>
              <a:t>Reliability</a:t>
            </a:r>
          </a:p>
          <a:p>
            <a:r>
              <a:rPr lang="en-GB" dirty="0"/>
              <a:t>Availability</a:t>
            </a:r>
          </a:p>
          <a:p>
            <a:r>
              <a:rPr lang="en-GB" dirty="0"/>
              <a:t>Scalability</a:t>
            </a:r>
          </a:p>
          <a:p>
            <a:r>
              <a:rPr lang="en-GB" dirty="0"/>
              <a:t>Consistency</a:t>
            </a:r>
          </a:p>
        </p:txBody>
      </p:sp>
      <p:sp>
        <p:nvSpPr>
          <p:cNvPr id="3" name="Title 2">
            <a:extLst>
              <a:ext uri="{FF2B5EF4-FFF2-40B4-BE49-F238E27FC236}">
                <a16:creationId xmlns:a16="http://schemas.microsoft.com/office/drawing/2014/main" id="{9CB376C2-5465-4A49-B319-F4D4092A15A3}"/>
              </a:ext>
            </a:extLst>
          </p:cNvPr>
          <p:cNvSpPr>
            <a:spLocks noGrp="1"/>
          </p:cNvSpPr>
          <p:nvPr>
            <p:ph type="title"/>
          </p:nvPr>
        </p:nvSpPr>
        <p:spPr/>
        <p:txBody>
          <a:bodyPr/>
          <a:lstStyle/>
          <a:p>
            <a:r>
              <a:rPr lang="en-GB" dirty="0"/>
              <a:t>Why use Reliable Services?</a:t>
            </a:r>
          </a:p>
        </p:txBody>
      </p:sp>
    </p:spTree>
    <p:extLst>
      <p:ext uri="{BB962C8B-B14F-4D97-AF65-F5344CB8AC3E}">
        <p14:creationId xmlns:p14="http://schemas.microsoft.com/office/powerpoint/2010/main" val="3299220602"/>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70C69D7-F486-4EDA-BBD2-61C195145BC7}"/>
              </a:ext>
            </a:extLst>
          </p:cNvPr>
          <p:cNvSpPr>
            <a:spLocks noGrp="1"/>
          </p:cNvSpPr>
          <p:nvPr>
            <p:ph type="body" sz="quarter" idx="10"/>
          </p:nvPr>
        </p:nvSpPr>
        <p:spPr>
          <a:xfrm>
            <a:off x="269239" y="1189177"/>
            <a:ext cx="11653523" cy="5132302"/>
          </a:xfrm>
        </p:spPr>
        <p:txBody>
          <a:bodyPr/>
          <a:lstStyle/>
          <a:p>
            <a:r>
              <a:rPr lang="en-GB" dirty="0"/>
              <a:t>Can execute simultaneously and independently of one another</a:t>
            </a:r>
          </a:p>
          <a:p>
            <a:r>
              <a:rPr lang="en-GB" dirty="0"/>
              <a:t>Your problem involves a large number of small, independent units of state and logic</a:t>
            </a:r>
          </a:p>
          <a:p>
            <a:r>
              <a:rPr lang="en-GB" dirty="0"/>
              <a:t>You want to work with single threaded objects</a:t>
            </a:r>
          </a:p>
          <a:p>
            <a:r>
              <a:rPr lang="en-GB" dirty="0"/>
              <a:t>Doesn’t issue I/O operations</a:t>
            </a:r>
          </a:p>
          <a:p>
            <a:r>
              <a:rPr lang="en-GB" dirty="0"/>
              <a:t>Scalability &amp; Reliability</a:t>
            </a:r>
          </a:p>
          <a:p>
            <a:endParaRPr lang="en-GB" dirty="0"/>
          </a:p>
        </p:txBody>
      </p:sp>
      <p:sp>
        <p:nvSpPr>
          <p:cNvPr id="3" name="Title 2">
            <a:extLst>
              <a:ext uri="{FF2B5EF4-FFF2-40B4-BE49-F238E27FC236}">
                <a16:creationId xmlns:a16="http://schemas.microsoft.com/office/drawing/2014/main" id="{2C91626E-D58E-45A8-9219-53F86FB8C31F}"/>
              </a:ext>
            </a:extLst>
          </p:cNvPr>
          <p:cNvSpPr>
            <a:spLocks noGrp="1"/>
          </p:cNvSpPr>
          <p:nvPr>
            <p:ph type="title"/>
          </p:nvPr>
        </p:nvSpPr>
        <p:spPr/>
        <p:txBody>
          <a:bodyPr/>
          <a:lstStyle/>
          <a:p>
            <a:r>
              <a:rPr lang="en-GB" dirty="0"/>
              <a:t>Why use Reliable Actors?</a:t>
            </a:r>
          </a:p>
        </p:txBody>
      </p:sp>
    </p:spTree>
    <p:extLst>
      <p:ext uri="{BB962C8B-B14F-4D97-AF65-F5344CB8AC3E}">
        <p14:creationId xmlns:p14="http://schemas.microsoft.com/office/powerpoint/2010/main" val="328081767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5C5B361-DA3B-435D-B103-B1CDFF3EB0F5}"/>
              </a:ext>
            </a:extLst>
          </p:cNvPr>
          <p:cNvSpPr>
            <a:spLocks noGrp="1"/>
          </p:cNvSpPr>
          <p:nvPr>
            <p:ph type="body" sz="quarter" idx="10"/>
          </p:nvPr>
        </p:nvSpPr>
        <p:spPr>
          <a:xfrm>
            <a:off x="269239" y="1189177"/>
            <a:ext cx="11653523" cy="3648115"/>
          </a:xfrm>
        </p:spPr>
        <p:txBody>
          <a:bodyPr/>
          <a:lstStyle/>
          <a:p>
            <a:r>
              <a:rPr lang="en-GB" dirty="0"/>
              <a:t>Stateless microservices</a:t>
            </a:r>
          </a:p>
          <a:p>
            <a:pPr lvl="1"/>
            <a:r>
              <a:rPr lang="en-GB" dirty="0"/>
              <a:t>Do not maintain state outside a request &amp; response</a:t>
            </a:r>
          </a:p>
          <a:p>
            <a:pPr lvl="1"/>
            <a:r>
              <a:rPr lang="en-GB" dirty="0"/>
              <a:t>E.g. proxies, web gateways, Cloud Services worker roles</a:t>
            </a:r>
          </a:p>
          <a:p>
            <a:r>
              <a:rPr lang="en-GB" dirty="0"/>
              <a:t>Stateful microservices</a:t>
            </a:r>
          </a:p>
          <a:p>
            <a:pPr lvl="1"/>
            <a:r>
              <a:rPr lang="en-GB" dirty="0"/>
              <a:t>Maintain state beyond the request &amp; response</a:t>
            </a:r>
          </a:p>
          <a:p>
            <a:pPr lvl="1"/>
            <a:r>
              <a:rPr lang="en-GB" dirty="0"/>
              <a:t>E.g. user accounts, databases, shopping carts, queues</a:t>
            </a:r>
          </a:p>
          <a:p>
            <a:r>
              <a:rPr lang="en-GB" dirty="0"/>
              <a:t>Service Fabric has a strong focus on stateful services</a:t>
            </a:r>
          </a:p>
        </p:txBody>
      </p:sp>
      <p:sp>
        <p:nvSpPr>
          <p:cNvPr id="3" name="Title 2">
            <a:extLst>
              <a:ext uri="{FF2B5EF4-FFF2-40B4-BE49-F238E27FC236}">
                <a16:creationId xmlns:a16="http://schemas.microsoft.com/office/drawing/2014/main" id="{1E58B843-22E3-4A96-A4B9-FE2B837C8523}"/>
              </a:ext>
            </a:extLst>
          </p:cNvPr>
          <p:cNvSpPr>
            <a:spLocks noGrp="1"/>
          </p:cNvSpPr>
          <p:nvPr>
            <p:ph type="title"/>
          </p:nvPr>
        </p:nvSpPr>
        <p:spPr/>
        <p:txBody>
          <a:bodyPr/>
          <a:lstStyle/>
          <a:p>
            <a:r>
              <a:rPr lang="en-GB" sz="4200" dirty="0"/>
              <a:t>Stateless and Stateful Microservices for Service Fabric</a:t>
            </a:r>
          </a:p>
        </p:txBody>
      </p:sp>
    </p:spTree>
    <p:extLst>
      <p:ext uri="{BB962C8B-B14F-4D97-AF65-F5344CB8AC3E}">
        <p14:creationId xmlns:p14="http://schemas.microsoft.com/office/powerpoint/2010/main" val="4021877738"/>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6AB50F9-1B8A-484B-AAB0-B294BEA8FC6B}"/>
              </a:ext>
            </a:extLst>
          </p:cNvPr>
          <p:cNvSpPr>
            <a:spLocks noGrp="1"/>
          </p:cNvSpPr>
          <p:nvPr>
            <p:ph type="title"/>
          </p:nvPr>
        </p:nvSpPr>
        <p:spPr/>
        <p:txBody>
          <a:bodyPr/>
          <a:lstStyle/>
          <a:p>
            <a:r>
              <a:rPr lang="en-GB" dirty="0"/>
              <a:t>Whiteboard design session</a:t>
            </a:r>
          </a:p>
        </p:txBody>
      </p:sp>
      <p:sp>
        <p:nvSpPr>
          <p:cNvPr id="5" name="Text Placeholder 4">
            <a:extLst>
              <a:ext uri="{FF2B5EF4-FFF2-40B4-BE49-F238E27FC236}">
                <a16:creationId xmlns:a16="http://schemas.microsoft.com/office/drawing/2014/main" id="{9D91B195-FEAC-41F0-A955-9CD9381267AD}"/>
              </a:ext>
            </a:extLst>
          </p:cNvPr>
          <p:cNvSpPr>
            <a:spLocks noGrp="1"/>
          </p:cNvSpPr>
          <p:nvPr>
            <p:ph type="body" sz="quarter" idx="12"/>
          </p:nvPr>
        </p:nvSpPr>
        <p:spPr/>
        <p:txBody>
          <a:bodyPr/>
          <a:lstStyle/>
          <a:p>
            <a:r>
              <a:rPr lang="en-GB" dirty="0"/>
              <a:t>http://bit.ly/mcw-microservices</a:t>
            </a:r>
          </a:p>
        </p:txBody>
      </p:sp>
    </p:spTree>
    <p:extLst>
      <p:ext uri="{BB962C8B-B14F-4D97-AF65-F5344CB8AC3E}">
        <p14:creationId xmlns:p14="http://schemas.microsoft.com/office/powerpoint/2010/main" val="118053278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267520"/>
            <a:ext cx="11584795" cy="4296561"/>
          </a:xfrm>
          <a:prstGeom prst="rect">
            <a:avLst/>
          </a:prstGeom>
          <a:noFill/>
        </p:spPr>
        <p:txBody>
          <a:bodyPr wrap="square" lIns="182880" tIns="146304" rIns="182880" bIns="146304" rtlCol="0">
            <a:spAutoFit/>
          </a:bodyPr>
          <a:lstStyle/>
          <a:p>
            <a:r>
              <a:rPr lang="en-US" sz="2600" dirty="0"/>
              <a:t>In this whiteboard design session, you will work in a group to design a solution that leverages aspects from microservices and serverless architectures to help an online concert ticket vendor survive the first five minutes of crushing load. You will handle the client's scaling needs through microservices built on top of Service Fabric and apply smooth updates or roll back failing updates. Finally, your group will design an implementation of load testing to optimize the architecture for handling spikes in traffic.</a:t>
            </a:r>
          </a:p>
          <a:p>
            <a:endParaRPr lang="en-US" sz="2600" dirty="0"/>
          </a:p>
          <a:p>
            <a:r>
              <a:rPr lang="en-US" sz="2600" dirty="0"/>
              <a:t>At the end of this whiteboard design session, you will better be able to design scalable microservices solutions involving Service Fabric and Azure Functions.</a:t>
            </a:r>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189176"/>
            <a:ext cx="11447272" cy="5193151"/>
          </a:xfrm>
        </p:spPr>
        <p:txBody>
          <a:bodyPr>
            <a:normAutofit/>
          </a:bodyPr>
          <a:lstStyle/>
          <a:p>
            <a:r>
              <a:rPr lang="en-US" sz="3600" dirty="0">
                <a:solidFill>
                  <a:schemeClr val="tx1"/>
                </a:solidFill>
              </a:rPr>
              <a:t>Contoso Events is an online ticket provider experiencing consistent growth.</a:t>
            </a:r>
          </a:p>
          <a:p>
            <a:endParaRPr lang="en-US" sz="3200" dirty="0">
              <a:solidFill>
                <a:schemeClr val="tx1"/>
              </a:solidFill>
            </a:endParaRPr>
          </a:p>
          <a:p>
            <a:r>
              <a:rPr lang="en-US" sz="3600" dirty="0">
                <a:solidFill>
                  <a:schemeClr val="tx1"/>
                </a:solidFill>
              </a:rPr>
              <a:t>They have plans to further growth demand.</a:t>
            </a:r>
          </a:p>
          <a:p>
            <a:endParaRPr lang="en-US" sz="3200" dirty="0">
              <a:solidFill>
                <a:schemeClr val="tx1"/>
              </a:solidFill>
            </a:endParaRPr>
          </a:p>
          <a:p>
            <a:r>
              <a:rPr lang="en-US" sz="3600" dirty="0">
                <a:solidFill>
                  <a:schemeClr val="tx1"/>
                </a:solidFill>
              </a:rPr>
              <a:t>They want to extend customer reach through partners.</a:t>
            </a:r>
          </a:p>
          <a:p>
            <a:endParaRPr lang="en-US" sz="3600" dirty="0">
              <a:solidFill>
                <a:schemeClr val="tx1"/>
              </a:solidFill>
            </a:endParaRPr>
          </a:p>
          <a:p>
            <a:r>
              <a:rPr lang="en-US" sz="3600" dirty="0"/>
              <a:t>They plan to retire and replace existing customer solution.</a:t>
            </a:r>
            <a:endParaRPr lang="en-US" sz="3600" dirty="0">
              <a:solidFill>
                <a:schemeClr val="tx1"/>
              </a:solidFill>
            </a:endParaRPr>
          </a:p>
          <a:p>
            <a:endParaRPr lang="en-US" sz="3600" dirty="0">
              <a:solidFill>
                <a:schemeClr val="tx1"/>
              </a:solidFill>
            </a:endParaRPr>
          </a:p>
          <a:p>
            <a:endParaRPr lang="en-US" sz="3600" dirty="0">
              <a:solidFill>
                <a:schemeClr val="tx1"/>
              </a:solidFill>
            </a:endParaRPr>
          </a:p>
          <a:p>
            <a:endParaRPr lang="en-US" sz="3600" dirty="0">
              <a:solidFill>
                <a:schemeClr val="tx1"/>
              </a:solidFill>
            </a:endParaRPr>
          </a:p>
          <a:p>
            <a:pPr marL="0" indent="0">
              <a:buNone/>
            </a:pPr>
            <a:endParaRPr lang="en-US" sz="3600" dirty="0">
              <a:solidFill>
                <a:schemeClr val="tx1"/>
              </a:solidFill>
            </a:endParaRPr>
          </a:p>
        </p:txBody>
      </p:sp>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0" y="259031"/>
            <a:ext cx="11655840" cy="899665"/>
          </a:xfrm>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189176"/>
            <a:ext cx="8912640" cy="5193151"/>
          </a:xfrm>
        </p:spPr>
        <p:txBody>
          <a:bodyPr>
            <a:normAutofit/>
          </a:bodyPr>
          <a:lstStyle/>
          <a:p>
            <a:r>
              <a:rPr lang="en-US" sz="3600" dirty="0"/>
              <a:t>Concerned about performance, scale, and costs</a:t>
            </a:r>
          </a:p>
          <a:p>
            <a:r>
              <a:rPr lang="en-US" sz="3600" dirty="0"/>
              <a:t>They desire a decoupled design</a:t>
            </a:r>
          </a:p>
          <a:p>
            <a:r>
              <a:rPr lang="en-US" sz="3600" dirty="0"/>
              <a:t>Interested in microservices, Service Fabric, and serverless architectures.</a:t>
            </a:r>
          </a:p>
          <a:p>
            <a:r>
              <a:rPr lang="en-US" sz="3600" dirty="0"/>
              <a:t>Looking for strategy for exposing APIs to partners</a:t>
            </a:r>
          </a:p>
          <a:p>
            <a:pPr marL="0" indent="0">
              <a:buNone/>
            </a:pPr>
            <a:endParaRPr lang="en-US" sz="3600" dirty="0">
              <a:solidFill>
                <a:schemeClr val="tx1"/>
              </a:solidFill>
            </a:endParaRPr>
          </a:p>
        </p:txBody>
      </p:sp>
      <p:grpSp>
        <p:nvGrpSpPr>
          <p:cNvPr id="4" name="Group 3" descr="Azure Fabric Services and Azure API Management icons." title="Icons">
            <a:extLst>
              <a:ext uri="{FF2B5EF4-FFF2-40B4-BE49-F238E27FC236}">
                <a16:creationId xmlns:a16="http://schemas.microsoft.com/office/drawing/2014/main" id="{FE1ABDB2-54C1-4DCB-8322-DBC5A8D14F35}"/>
              </a:ext>
            </a:extLst>
          </p:cNvPr>
          <p:cNvGrpSpPr/>
          <p:nvPr/>
        </p:nvGrpSpPr>
        <p:grpSpPr>
          <a:xfrm>
            <a:off x="9179560" y="1189176"/>
            <a:ext cx="2745520" cy="4983024"/>
            <a:chOff x="9179560" y="1189176"/>
            <a:chExt cx="2745520" cy="4983024"/>
          </a:xfrm>
        </p:grpSpPr>
        <p:sp>
          <p:nvSpPr>
            <p:cNvPr id="10" name="Oval 9" descr="Background" title="Background">
              <a:extLst>
                <a:ext uri="{FF2B5EF4-FFF2-40B4-BE49-F238E27FC236}">
                  <a16:creationId xmlns:a16="http://schemas.microsoft.com/office/drawing/2014/main" id="{21D09D39-7204-4DA7-A459-E92489A25540}"/>
                </a:ext>
              </a:extLst>
            </p:cNvPr>
            <p:cNvSpPr/>
            <p:nvPr/>
          </p:nvSpPr>
          <p:spPr bwMode="auto">
            <a:xfrm>
              <a:off x="9179560" y="3429000"/>
              <a:ext cx="2743200" cy="2743200"/>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7" name="Oval 6" descr="Background" title="Background">
              <a:extLst>
                <a:ext uri="{FF2B5EF4-FFF2-40B4-BE49-F238E27FC236}">
                  <a16:creationId xmlns:a16="http://schemas.microsoft.com/office/drawing/2014/main" id="{6D3F6E14-5048-455E-AF1A-602F3FA1EBE6}"/>
                </a:ext>
              </a:extLst>
            </p:cNvPr>
            <p:cNvSpPr/>
            <p:nvPr/>
          </p:nvSpPr>
          <p:spPr bwMode="auto">
            <a:xfrm>
              <a:off x="9181880" y="1189176"/>
              <a:ext cx="2743200" cy="2743200"/>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6" name="Graphic 5" descr="Azure API Management Icon" title="Icon">
              <a:extLst>
                <a:ext uri="{FF2B5EF4-FFF2-40B4-BE49-F238E27FC236}">
                  <a16:creationId xmlns:a16="http://schemas.microsoft.com/office/drawing/2014/main" id="{085AE875-C0E7-4747-9301-DB51213EF87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637920" y="3886200"/>
              <a:ext cx="1828800" cy="1828800"/>
            </a:xfrm>
            <a:prstGeom prst="rect">
              <a:avLst/>
            </a:prstGeom>
          </p:spPr>
        </p:pic>
        <p:pic>
          <p:nvPicPr>
            <p:cNvPr id="11" name="Graphic 10" descr="Azure Fabric Services icon" title="Icon">
              <a:extLst>
                <a:ext uri="{FF2B5EF4-FFF2-40B4-BE49-F238E27FC236}">
                  <a16:creationId xmlns:a16="http://schemas.microsoft.com/office/drawing/2014/main" id="{3AF697C1-5418-42BE-9E21-F946A264107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637920" y="1646376"/>
              <a:ext cx="1828800" cy="1828800"/>
            </a:xfrm>
            <a:prstGeom prst="rect">
              <a:avLst/>
            </a:prstGeom>
          </p:spPr>
        </p:pic>
      </p:grpSp>
    </p:spTree>
    <p:extLst>
      <p:ext uri="{BB962C8B-B14F-4D97-AF65-F5344CB8AC3E}">
        <p14:creationId xmlns:p14="http://schemas.microsoft.com/office/powerpoint/2010/main" val="3058396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96A25591-26D7-4230-9703-35C2EDA62FF6}"/>
              </a:ext>
            </a:extLst>
          </p:cNvPr>
          <p:cNvSpPr>
            <a:spLocks noGrp="1"/>
          </p:cNvSpPr>
          <p:nvPr>
            <p:ph type="body" sz="quarter" idx="10"/>
          </p:nvPr>
        </p:nvSpPr>
        <p:spPr>
          <a:xfrm>
            <a:off x="269239" y="1189177"/>
            <a:ext cx="11653523" cy="3515321"/>
          </a:xfrm>
        </p:spPr>
        <p:txBody>
          <a:bodyPr/>
          <a:lstStyle/>
          <a:p>
            <a:r>
              <a:rPr lang="en-GB" dirty="0"/>
              <a:t>Introductions</a:t>
            </a:r>
          </a:p>
          <a:p>
            <a:pPr lvl="1"/>
            <a:r>
              <a:rPr lang="en-GB" dirty="0"/>
              <a:t>You to me</a:t>
            </a:r>
          </a:p>
          <a:p>
            <a:pPr lvl="1"/>
            <a:r>
              <a:rPr lang="en-GB" dirty="0"/>
              <a:t>Me to you</a:t>
            </a:r>
          </a:p>
          <a:p>
            <a:r>
              <a:rPr lang="en-GB" dirty="0"/>
              <a:t>Introduction to Microservices &amp; </a:t>
            </a:r>
            <a:r>
              <a:rPr lang="en-GB"/>
              <a:t>Service Fabric</a:t>
            </a:r>
            <a:endParaRPr lang="en-GB" dirty="0"/>
          </a:p>
          <a:p>
            <a:r>
              <a:rPr lang="en-GB" dirty="0"/>
              <a:t>Whiteboard session</a:t>
            </a:r>
          </a:p>
          <a:p>
            <a:r>
              <a:rPr lang="en-GB" dirty="0"/>
              <a:t>Hands on lab</a:t>
            </a:r>
          </a:p>
        </p:txBody>
      </p:sp>
      <p:sp>
        <p:nvSpPr>
          <p:cNvPr id="4" name="Title 3">
            <a:extLst>
              <a:ext uri="{FF2B5EF4-FFF2-40B4-BE49-F238E27FC236}">
                <a16:creationId xmlns:a16="http://schemas.microsoft.com/office/drawing/2014/main" id="{EFCE3D19-87DA-4F96-81D3-464A8252573C}"/>
              </a:ext>
            </a:extLst>
          </p:cNvPr>
          <p:cNvSpPr>
            <a:spLocks noGrp="1"/>
          </p:cNvSpPr>
          <p:nvPr>
            <p:ph type="title"/>
          </p:nvPr>
        </p:nvSpPr>
        <p:spPr/>
        <p:txBody>
          <a:bodyPr/>
          <a:lstStyle/>
          <a:p>
            <a:r>
              <a:rPr lang="en-GB" dirty="0"/>
              <a:t>Agenda</a:t>
            </a:r>
          </a:p>
        </p:txBody>
      </p:sp>
    </p:spTree>
    <p:extLst>
      <p:ext uri="{BB962C8B-B14F-4D97-AF65-F5344CB8AC3E}">
        <p14:creationId xmlns:p14="http://schemas.microsoft.com/office/powerpoint/2010/main" val="3225410225"/>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8912641" cy="5376723"/>
          </a:xfrm>
        </p:spPr>
        <p:txBody>
          <a:bodyPr>
            <a:normAutofit lnSpcReduction="10000"/>
          </a:bodyPr>
          <a:lstStyle/>
          <a:p>
            <a:r>
              <a:rPr lang="en-US" sz="3600" dirty="0"/>
              <a:t>Event tickets can be orders from multiple channels.</a:t>
            </a:r>
          </a:p>
          <a:p>
            <a:r>
              <a:rPr lang="en-US" sz="3600" dirty="0"/>
              <a:t>Customers must be registered/logged in to place orders.</a:t>
            </a:r>
          </a:p>
          <a:p>
            <a:r>
              <a:rPr lang="en-US" sz="3600" dirty="0"/>
              <a:t>Admin site for order management and reports.</a:t>
            </a:r>
          </a:p>
          <a:p>
            <a:r>
              <a:rPr lang="en-US" sz="3600" dirty="0"/>
              <a:t>Ability to rapidly release new features, while reducing downtime.</a:t>
            </a:r>
          </a:p>
          <a:p>
            <a:r>
              <a:rPr lang="en-US" sz="3600" dirty="0"/>
              <a:t>Reduce downtime caused by system updates.</a:t>
            </a:r>
          </a:p>
          <a:p>
            <a:endParaRPr lang="en-US" sz="3600" dirty="0"/>
          </a:p>
        </p:txBody>
      </p:sp>
      <p:grpSp>
        <p:nvGrpSpPr>
          <p:cNvPr id="6" name="Group 5" descr="Icon depicting a conversation between two people." title="Customer interaction">
            <a:extLst>
              <a:ext uri="{FF2B5EF4-FFF2-40B4-BE49-F238E27FC236}">
                <a16:creationId xmlns:a16="http://schemas.microsoft.com/office/drawing/2014/main" id="{CA373B83-FB72-43E7-91DF-A94B324556F3}"/>
              </a:ext>
            </a:extLst>
          </p:cNvPr>
          <p:cNvGrpSpPr/>
          <p:nvPr/>
        </p:nvGrpSpPr>
        <p:grpSpPr>
          <a:xfrm>
            <a:off x="9181880" y="1189176"/>
            <a:ext cx="2743200" cy="2743200"/>
            <a:chOff x="9181880" y="1189176"/>
            <a:chExt cx="2743200" cy="2743200"/>
          </a:xfrm>
        </p:grpSpPr>
        <p:sp>
          <p:nvSpPr>
            <p:cNvPr id="5" name="Oval 4">
              <a:extLst>
                <a:ext uri="{FF2B5EF4-FFF2-40B4-BE49-F238E27FC236}">
                  <a16:creationId xmlns:a16="http://schemas.microsoft.com/office/drawing/2014/main" id="{F8005D50-5982-485B-BA9E-BD4870F26FF5}"/>
                </a:ext>
              </a:extLst>
            </p:cNvPr>
            <p:cNvSpPr/>
            <p:nvPr/>
          </p:nvSpPr>
          <p:spPr bwMode="auto">
            <a:xfrm>
              <a:off x="9181880" y="1189176"/>
              <a:ext cx="2743200" cy="2743200"/>
            </a:xfrm>
            <a:prstGeom prst="ellipse">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descr="Icon&#10;Customer needs and questions">
              <a:extLst>
                <a:ext uri="{FF2B5EF4-FFF2-40B4-BE49-F238E27FC236}">
                  <a16:creationId xmlns:a16="http://schemas.microsoft.com/office/drawing/2014/main" id="{5F7AE3AB-1BFA-40FF-BE9B-4B46EF910C42}"/>
                </a:ext>
              </a:extLst>
            </p:cNvPr>
            <p:cNvPicPr>
              <a:picLocks noChangeAspect="1"/>
            </p:cNvPicPr>
            <p:nvPr/>
          </p:nvPicPr>
          <p:blipFill>
            <a:blip r:embed="rId3"/>
            <a:stretch>
              <a:fillRect/>
            </a:stretch>
          </p:blipFill>
          <p:spPr>
            <a:xfrm>
              <a:off x="9521485" y="1504909"/>
              <a:ext cx="1963104" cy="1885951"/>
            </a:xfrm>
            <a:prstGeom prst="rect">
              <a:avLst/>
            </a:prstGeom>
          </p:spPr>
        </p:pic>
      </p:grpSp>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8912641" cy="5376723"/>
          </a:xfrm>
        </p:spPr>
        <p:txBody>
          <a:bodyPr>
            <a:normAutofit/>
          </a:bodyPr>
          <a:lstStyle/>
          <a:p>
            <a:r>
              <a:rPr lang="en-US" sz="3600" dirty="0"/>
              <a:t>Be able to handle unpredictable spikes in demand</a:t>
            </a:r>
          </a:p>
          <a:p>
            <a:r>
              <a:rPr lang="en-US" sz="3600" dirty="0"/>
              <a:t>Improved operations management</a:t>
            </a:r>
          </a:p>
          <a:p>
            <a:r>
              <a:rPr lang="en-US" sz="3600" dirty="0"/>
              <a:t>Migrate to Cosmos DB</a:t>
            </a:r>
          </a:p>
          <a:p>
            <a:r>
              <a:rPr lang="en-US" sz="3600" dirty="0"/>
              <a:t>Secure API management</a:t>
            </a:r>
          </a:p>
          <a:p>
            <a:r>
              <a:rPr lang="en-US" sz="3600" dirty="0"/>
              <a:t>Integration with third-party credit card processor</a:t>
            </a:r>
          </a:p>
          <a:p>
            <a:endParaRPr lang="en-US" sz="3600" dirty="0"/>
          </a:p>
        </p:txBody>
      </p:sp>
      <p:grpSp>
        <p:nvGrpSpPr>
          <p:cNvPr id="6" name="Group 5" descr="Icon depicting a conversation between two people." title="Customer interaction">
            <a:extLst>
              <a:ext uri="{FF2B5EF4-FFF2-40B4-BE49-F238E27FC236}">
                <a16:creationId xmlns:a16="http://schemas.microsoft.com/office/drawing/2014/main" id="{9D507F69-A428-4070-9F7B-37D39616676F}"/>
              </a:ext>
            </a:extLst>
          </p:cNvPr>
          <p:cNvGrpSpPr/>
          <p:nvPr/>
        </p:nvGrpSpPr>
        <p:grpSpPr>
          <a:xfrm>
            <a:off x="9181880" y="1189176"/>
            <a:ext cx="2743200" cy="2743200"/>
            <a:chOff x="9181880" y="1189176"/>
            <a:chExt cx="2743200" cy="2743200"/>
          </a:xfrm>
        </p:grpSpPr>
        <p:sp>
          <p:nvSpPr>
            <p:cNvPr id="5" name="Oval 4">
              <a:extLst>
                <a:ext uri="{FF2B5EF4-FFF2-40B4-BE49-F238E27FC236}">
                  <a16:creationId xmlns:a16="http://schemas.microsoft.com/office/drawing/2014/main" id="{F8005D50-5982-485B-BA9E-BD4870F26FF5}"/>
                </a:ext>
              </a:extLst>
            </p:cNvPr>
            <p:cNvSpPr/>
            <p:nvPr/>
          </p:nvSpPr>
          <p:spPr bwMode="auto">
            <a:xfrm>
              <a:off x="9181880" y="1189176"/>
              <a:ext cx="2743200" cy="2743200"/>
            </a:xfrm>
            <a:prstGeom prst="ellipse">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descr="Icon&#10;Customer needs and questions">
              <a:extLst>
                <a:ext uri="{FF2B5EF4-FFF2-40B4-BE49-F238E27FC236}">
                  <a16:creationId xmlns:a16="http://schemas.microsoft.com/office/drawing/2014/main" id="{5F7AE3AB-1BFA-40FF-BE9B-4B46EF910C42}"/>
                </a:ext>
              </a:extLst>
            </p:cNvPr>
            <p:cNvPicPr>
              <a:picLocks noChangeAspect="1"/>
            </p:cNvPicPr>
            <p:nvPr/>
          </p:nvPicPr>
          <p:blipFill>
            <a:blip r:embed="rId3"/>
            <a:stretch>
              <a:fillRect/>
            </a:stretch>
          </p:blipFill>
          <p:spPr>
            <a:xfrm>
              <a:off x="9521485" y="1504909"/>
              <a:ext cx="1963104" cy="1885951"/>
            </a:xfrm>
            <a:prstGeom prst="rect">
              <a:avLst/>
            </a:prstGeom>
          </p:spPr>
        </p:pic>
      </p:grpSp>
    </p:spTree>
    <p:extLst>
      <p:ext uri="{BB962C8B-B14F-4D97-AF65-F5344CB8AC3E}">
        <p14:creationId xmlns:p14="http://schemas.microsoft.com/office/powerpoint/2010/main" val="1880818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9484413" cy="5351323"/>
          </a:xfrm>
        </p:spPr>
        <p:txBody>
          <a:bodyPr>
            <a:normAutofit/>
          </a:bodyPr>
          <a:lstStyle/>
          <a:p>
            <a:r>
              <a:rPr lang="en-US" sz="3600" dirty="0">
                <a:solidFill>
                  <a:schemeClr val="tx1"/>
                </a:solidFill>
              </a:rPr>
              <a:t>Is Service Fabric the right solution?</a:t>
            </a:r>
          </a:p>
          <a:p>
            <a:r>
              <a:rPr lang="en-US" sz="3600" dirty="0">
                <a:solidFill>
                  <a:schemeClr val="tx1"/>
                </a:solidFill>
              </a:rPr>
              <a:t>Which of our existing skills can be applied to microservices and Service Fabric?</a:t>
            </a:r>
          </a:p>
          <a:p>
            <a:r>
              <a:rPr lang="en-US" sz="3600" dirty="0">
                <a:solidFill>
                  <a:schemeClr val="tx1"/>
                </a:solidFill>
              </a:rPr>
              <a:t>Can stateful services or actors help us with ticket ordering throughput?</a:t>
            </a:r>
          </a:p>
          <a:p>
            <a:r>
              <a:rPr lang="en-US" sz="3600" dirty="0">
                <a:solidFill>
                  <a:schemeClr val="tx1"/>
                </a:solidFill>
              </a:rPr>
              <a:t>How and where can stateful services and actors help us?</a:t>
            </a:r>
          </a:p>
          <a:p>
            <a:r>
              <a:rPr lang="en-US" sz="3600" dirty="0">
                <a:solidFill>
                  <a:schemeClr val="tx1"/>
                </a:solidFill>
              </a:rPr>
              <a:t>How can Azure Functions be leveraged?</a:t>
            </a:r>
          </a:p>
          <a:p>
            <a:pPr marL="0" indent="0">
              <a:buNone/>
            </a:pPr>
            <a:endParaRPr lang="en-US" sz="3600" dirty="0">
              <a:solidFill>
                <a:schemeClr val="tx1"/>
              </a:solidFill>
            </a:endParaRPr>
          </a:p>
        </p:txBody>
      </p:sp>
      <p:grpSp>
        <p:nvGrpSpPr>
          <p:cNvPr id="4" name="Group 3" descr="Icons representing bulleted questions." title="Icons">
            <a:extLst>
              <a:ext uri="{FF2B5EF4-FFF2-40B4-BE49-F238E27FC236}">
                <a16:creationId xmlns:a16="http://schemas.microsoft.com/office/drawing/2014/main" id="{C06B2261-5CDD-4A3C-AE8A-855BD389BA27}"/>
              </a:ext>
            </a:extLst>
          </p:cNvPr>
          <p:cNvGrpSpPr/>
          <p:nvPr/>
        </p:nvGrpSpPr>
        <p:grpSpPr>
          <a:xfrm>
            <a:off x="9753652" y="791480"/>
            <a:ext cx="2171428" cy="5776420"/>
            <a:chOff x="9753652" y="791480"/>
            <a:chExt cx="2171428" cy="5776420"/>
          </a:xfrm>
        </p:grpSpPr>
        <p:pic>
          <p:nvPicPr>
            <p:cNvPr id="11" name="Picture 10" descr="Icon&#10;Questions">
              <a:extLst>
                <a:ext uri="{FF2B5EF4-FFF2-40B4-BE49-F238E27FC236}">
                  <a16:creationId xmlns:a16="http://schemas.microsoft.com/office/drawing/2014/main" id="{43752440-B4BA-488D-BC2F-64A9BAB696FE}"/>
                </a:ext>
              </a:extLst>
            </p:cNvPr>
            <p:cNvPicPr>
              <a:picLocks noChangeAspect="1"/>
            </p:cNvPicPr>
            <p:nvPr/>
          </p:nvPicPr>
          <p:blipFill>
            <a:blip r:embed="rId3"/>
            <a:stretch>
              <a:fillRect/>
            </a:stretch>
          </p:blipFill>
          <p:spPr>
            <a:xfrm>
              <a:off x="9753652" y="791480"/>
              <a:ext cx="2171428" cy="2171428"/>
            </a:xfrm>
            <a:prstGeom prst="rect">
              <a:avLst/>
            </a:prstGeom>
          </p:spPr>
        </p:pic>
        <p:sp>
          <p:nvSpPr>
            <p:cNvPr id="12" name="Oval 11" descr="Background" title="Background">
              <a:extLst>
                <a:ext uri="{FF2B5EF4-FFF2-40B4-BE49-F238E27FC236}">
                  <a16:creationId xmlns:a16="http://schemas.microsoft.com/office/drawing/2014/main" id="{B36F925C-1E8A-4471-AD6F-2BC20ECE0093}"/>
                </a:ext>
              </a:extLst>
            </p:cNvPr>
            <p:cNvSpPr/>
            <p:nvPr/>
          </p:nvSpPr>
          <p:spPr bwMode="auto">
            <a:xfrm>
              <a:off x="9970686" y="2903407"/>
              <a:ext cx="1737360" cy="1737360"/>
            </a:xfrm>
            <a:prstGeom prst="ellipse">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4" name="Oval 13" descr="Background" title="Background">
              <a:extLst>
                <a:ext uri="{FF2B5EF4-FFF2-40B4-BE49-F238E27FC236}">
                  <a16:creationId xmlns:a16="http://schemas.microsoft.com/office/drawing/2014/main" id="{FF10AFD0-EE5A-48A7-8A88-113CAE632FA7}"/>
                </a:ext>
              </a:extLst>
            </p:cNvPr>
            <p:cNvSpPr/>
            <p:nvPr/>
          </p:nvSpPr>
          <p:spPr bwMode="auto">
            <a:xfrm>
              <a:off x="9970686" y="4830540"/>
              <a:ext cx="1737360" cy="1737360"/>
            </a:xfrm>
            <a:prstGeom prst="ellipse">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 name="Graphic 4" descr="Icon&#10;&#10;Azure Functions icon">
              <a:extLst>
                <a:ext uri="{FF2B5EF4-FFF2-40B4-BE49-F238E27FC236}">
                  <a16:creationId xmlns:a16="http://schemas.microsoft.com/office/drawing/2014/main" id="{1519041A-4858-4677-825C-95D9AC91272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199286" y="5059140"/>
              <a:ext cx="1280160" cy="1280160"/>
            </a:xfrm>
            <a:prstGeom prst="rect">
              <a:avLst/>
            </a:prstGeom>
          </p:spPr>
        </p:pic>
        <p:pic>
          <p:nvPicPr>
            <p:cNvPr id="7" name="Graphic 6" descr="Icon&#10;&#10;Service Fabric icon">
              <a:extLst>
                <a:ext uri="{FF2B5EF4-FFF2-40B4-BE49-F238E27FC236}">
                  <a16:creationId xmlns:a16="http://schemas.microsoft.com/office/drawing/2014/main" id="{90C4A24F-A94F-4D30-8189-B1746DA47C4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985578" y="3070102"/>
              <a:ext cx="1722468" cy="2468880"/>
            </a:xfrm>
            <a:prstGeom prst="rect">
              <a:avLst/>
            </a:prstGeom>
          </p:spPr>
        </p:pic>
      </p:grpSp>
    </p:spTree>
    <p:extLst>
      <p:ext uri="{BB962C8B-B14F-4D97-AF65-F5344CB8AC3E}">
        <p14:creationId xmlns:p14="http://schemas.microsoft.com/office/powerpoint/2010/main" val="601339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6" name="Content Placeholder 2">
            <a:extLst>
              <a:ext uri="{FF2B5EF4-FFF2-40B4-BE49-F238E27FC236}">
                <a16:creationId xmlns:a16="http://schemas.microsoft.com/office/drawing/2014/main" id="{625991E1-6F85-4964-B801-12C7D1E195A9}"/>
              </a:ext>
            </a:extLst>
          </p:cNvPr>
          <p:cNvSpPr>
            <a:spLocks noGrp="1"/>
          </p:cNvSpPr>
          <p:nvPr>
            <p:ph type="body" sz="quarter" idx="10"/>
          </p:nvPr>
        </p:nvSpPr>
        <p:spPr>
          <a:xfrm>
            <a:off x="269241" y="1189177"/>
            <a:ext cx="7058316" cy="945832"/>
          </a:xfrm>
        </p:spPr>
        <p:txBody>
          <a:bodyPr>
            <a:noAutofit/>
          </a:bodyPr>
          <a:lstStyle/>
          <a:p>
            <a:pPr marL="0" indent="0">
              <a:buNone/>
            </a:pPr>
            <a:r>
              <a:rPr lang="en-US" sz="3600" dirty="0">
                <a:solidFill>
                  <a:schemeClr val="tx1"/>
                </a:solidFill>
                <a:latin typeface="+mj-lt"/>
              </a:rPr>
              <a:t>Service Fabric overview</a:t>
            </a:r>
          </a:p>
        </p:txBody>
      </p:sp>
      <p:pic>
        <p:nvPicPr>
          <p:cNvPr id="5" name="Picture 4" descr="This diagram represents a Service Fabric overview for the scenario. At the top of the diagram is a Microservices ribbon. Below that, a Service Fabric ribbon has three arrows that point to Azure (Windows Server, Linux), Private clouds (Windows Server, Linux), and Hosted Clouds (Windows Server, Linux). The Service Fabric ribbon includes several terms of what the service fabric must accomplish, such as (but not limited to) high availability, self-healing, fast startup and shutdown, low latency, and automated rollback." title="Service Fabric Overview diagram">
            <a:extLst>
              <a:ext uri="{FF2B5EF4-FFF2-40B4-BE49-F238E27FC236}">
                <a16:creationId xmlns:a16="http://schemas.microsoft.com/office/drawing/2014/main" id="{B2AED870-FDDD-42B1-8C3E-19232B2773BE}"/>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105234" y="1936662"/>
            <a:ext cx="9981532" cy="4631827"/>
          </a:xfrm>
          <a:prstGeom prst="rect">
            <a:avLst/>
          </a:prstGeom>
          <a:noFill/>
          <a:ln>
            <a:noFill/>
          </a:ln>
        </p:spPr>
      </p:pic>
    </p:spTree>
    <p:extLst>
      <p:ext uri="{BB962C8B-B14F-4D97-AF65-F5344CB8AC3E}">
        <p14:creationId xmlns:p14="http://schemas.microsoft.com/office/powerpoint/2010/main" val="3705119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6" name="Content Placeholder 2">
            <a:extLst>
              <a:ext uri="{FF2B5EF4-FFF2-40B4-BE49-F238E27FC236}">
                <a16:creationId xmlns:a16="http://schemas.microsoft.com/office/drawing/2014/main" id="{625991E1-6F85-4964-B801-12C7D1E195A9}"/>
              </a:ext>
            </a:extLst>
          </p:cNvPr>
          <p:cNvSpPr>
            <a:spLocks noGrp="1"/>
          </p:cNvSpPr>
          <p:nvPr>
            <p:ph type="body" sz="quarter" idx="10"/>
          </p:nvPr>
        </p:nvSpPr>
        <p:spPr>
          <a:xfrm>
            <a:off x="269240" y="1189177"/>
            <a:ext cx="7960359" cy="945832"/>
          </a:xfrm>
        </p:spPr>
        <p:txBody>
          <a:bodyPr>
            <a:noAutofit/>
          </a:bodyPr>
          <a:lstStyle/>
          <a:p>
            <a:pPr marL="0" indent="0">
              <a:buNone/>
            </a:pPr>
            <a:r>
              <a:rPr lang="en-US" sz="3600" dirty="0">
                <a:solidFill>
                  <a:schemeClr val="tx1"/>
                </a:solidFill>
                <a:latin typeface="+mj-lt"/>
              </a:rPr>
              <a:t>Monolithic vs. Microservices approach</a:t>
            </a:r>
          </a:p>
        </p:txBody>
      </p:sp>
      <p:pic>
        <p:nvPicPr>
          <p:cNvPr id="7" name="Picture 6" descr="This diagram presents a comparison of State storage in monolithic versus microservices approaches. A monolithic application contains domain-specific functionality and is normally divided by functional layers, such as web, business, and data (1). You scale a monolithic app by cloning it on multiple servers/virtual machines/containers (2).&#10;A microservice application separates functionality into separate smaller services (3). The microservices approach scales out by deploying each service independently, creating instances of these services across servers/virtual machines/containers (4).&#10;" title="Monolithic versus Microservices application approaches">
            <a:extLst>
              <a:ext uri="{FF2B5EF4-FFF2-40B4-BE49-F238E27FC236}">
                <a16:creationId xmlns:a16="http://schemas.microsoft.com/office/drawing/2014/main" id="{2B0B2332-A387-4CCE-84D9-C107D926A93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731774" y="2059310"/>
            <a:ext cx="8728452" cy="4509179"/>
          </a:xfrm>
          <a:prstGeom prst="rect">
            <a:avLst/>
          </a:prstGeom>
          <a:noFill/>
          <a:ln>
            <a:noFill/>
          </a:ln>
        </p:spPr>
      </p:pic>
    </p:spTree>
    <p:extLst>
      <p:ext uri="{BB962C8B-B14F-4D97-AF65-F5344CB8AC3E}">
        <p14:creationId xmlns:p14="http://schemas.microsoft.com/office/powerpoint/2010/main" val="2748389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6" name="Content Placeholder 2">
            <a:extLst>
              <a:ext uri="{FF2B5EF4-FFF2-40B4-BE49-F238E27FC236}">
                <a16:creationId xmlns:a16="http://schemas.microsoft.com/office/drawing/2014/main" id="{625991E1-6F85-4964-B801-12C7D1E195A9}"/>
              </a:ext>
            </a:extLst>
          </p:cNvPr>
          <p:cNvSpPr>
            <a:spLocks noGrp="1"/>
          </p:cNvSpPr>
          <p:nvPr>
            <p:ph type="body" sz="quarter" idx="10"/>
          </p:nvPr>
        </p:nvSpPr>
        <p:spPr>
          <a:xfrm>
            <a:off x="269240" y="1189177"/>
            <a:ext cx="9414022" cy="945832"/>
          </a:xfrm>
        </p:spPr>
        <p:txBody>
          <a:bodyPr>
            <a:noAutofit/>
          </a:bodyPr>
          <a:lstStyle/>
          <a:p>
            <a:pPr marL="0" indent="0">
              <a:buNone/>
            </a:pPr>
            <a:r>
              <a:rPr lang="en-US" sz="3600" dirty="0">
                <a:solidFill>
                  <a:schemeClr val="tx1"/>
                </a:solidFill>
                <a:latin typeface="+mj-lt"/>
              </a:rPr>
              <a:t>Monolithic vs. Microservices – storage state</a:t>
            </a:r>
          </a:p>
        </p:txBody>
      </p:sp>
      <p:pic>
        <p:nvPicPr>
          <p:cNvPr id="5" name="Picture 4" descr="This diagram presents a comparison of State storage in monolithic versus microservices approaches. The monolithic approach on the left has a single database and tiers of specific technologies. The microservices approach on the right has a graph of interconnected microservices (both stateless and stateful) where state is typically scoped to the microservice, and various approaches are used to manage state." title="Monolithic vs. Microservices – storage state diagrams">
            <a:extLst>
              <a:ext uri="{FF2B5EF4-FFF2-40B4-BE49-F238E27FC236}">
                <a16:creationId xmlns:a16="http://schemas.microsoft.com/office/drawing/2014/main" id="{1DF09B1C-1ACD-4D28-A1E1-E3AC8B037E0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31774" y="1868813"/>
            <a:ext cx="8728451" cy="4699676"/>
          </a:xfrm>
          <a:prstGeom prst="rect">
            <a:avLst/>
          </a:prstGeom>
          <a:noFill/>
          <a:ln>
            <a:noFill/>
          </a:ln>
        </p:spPr>
      </p:pic>
    </p:spTree>
    <p:extLst>
      <p:ext uri="{BB962C8B-B14F-4D97-AF65-F5344CB8AC3E}">
        <p14:creationId xmlns:p14="http://schemas.microsoft.com/office/powerpoint/2010/main" val="2141458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7427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3486712073"/>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(15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838521"/>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the preferred solution for the case study.</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8851315" cy="5440223"/>
          </a:xfrm>
        </p:spPr>
        <p:txBody>
          <a:bodyPr>
            <a:normAutofit/>
          </a:bodyPr>
          <a:lstStyle/>
          <a:p>
            <a:r>
              <a:rPr lang="en-US" sz="3600" dirty="0"/>
              <a:t>Steve Dormer, CIO at Contoso Events</a:t>
            </a:r>
          </a:p>
          <a:p>
            <a:endParaRPr lang="en-US" sz="3200" dirty="0"/>
          </a:p>
          <a:p>
            <a:r>
              <a:rPr lang="en-US" sz="3600" dirty="0"/>
              <a:t>Primary audience is business and technology decision makers</a:t>
            </a:r>
          </a:p>
          <a:p>
            <a:endParaRPr lang="en-US" sz="3200" dirty="0"/>
          </a:p>
          <a:p>
            <a:r>
              <a:rPr lang="en-US" sz="3600" dirty="0"/>
              <a:t>Usually talk to key architects, developers, and  Infrastructure Managers who report to the CIO, or to application sponsors or their representatives</a:t>
            </a:r>
          </a:p>
        </p:txBody>
      </p:sp>
      <p:pic>
        <p:nvPicPr>
          <p:cNvPr id="4" name="Picture 3" descr="Audience icon" title="Audience icon">
            <a:extLst>
              <a:ext uri="{FF2B5EF4-FFF2-40B4-BE49-F238E27FC236}">
                <a16:creationId xmlns:a16="http://schemas.microsoft.com/office/drawing/2014/main" id="{85758ABC-02F4-47F7-87C9-16D841341BF6}"/>
              </a:ext>
            </a:extLst>
          </p:cNvPr>
          <p:cNvPicPr>
            <a:picLocks noChangeAspect="1"/>
          </p:cNvPicPr>
          <p:nvPr/>
        </p:nvPicPr>
        <p:blipFill>
          <a:blip r:embed="rId3"/>
          <a:stretch>
            <a:fillRect/>
          </a:stretch>
        </p:blipFill>
        <p:spPr>
          <a:xfrm>
            <a:off x="9509760" y="1189176"/>
            <a:ext cx="2412698" cy="2425397"/>
          </a:xfrm>
          <a:prstGeom prst="rect">
            <a:avLst/>
          </a:prstGeom>
        </p:spPr>
      </p:pic>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8A6FE1B-2825-4EE4-905C-628ED2D31811}"/>
              </a:ext>
            </a:extLst>
          </p:cNvPr>
          <p:cNvSpPr>
            <a:spLocks noGrp="1"/>
          </p:cNvSpPr>
          <p:nvPr>
            <p:ph type="body" sz="quarter" idx="10"/>
          </p:nvPr>
        </p:nvSpPr>
        <p:spPr>
          <a:xfrm>
            <a:off x="269239" y="1189177"/>
            <a:ext cx="11653523" cy="3382529"/>
          </a:xfrm>
        </p:spPr>
        <p:txBody>
          <a:bodyPr/>
          <a:lstStyle/>
          <a:p>
            <a:r>
              <a:rPr lang="en-GB" dirty="0"/>
              <a:t>This is a relaxed environment</a:t>
            </a:r>
          </a:p>
          <a:p>
            <a:r>
              <a:rPr lang="en-GB" dirty="0"/>
              <a:t>This is a safe space</a:t>
            </a:r>
          </a:p>
          <a:p>
            <a:r>
              <a:rPr lang="en-GB" dirty="0"/>
              <a:t>There is no such thing as a stupid question</a:t>
            </a:r>
          </a:p>
          <a:p>
            <a:r>
              <a:rPr lang="en-GB" dirty="0"/>
              <a:t>Talk to each other, learn from each other, collaborate</a:t>
            </a:r>
          </a:p>
          <a:p>
            <a:r>
              <a:rPr lang="en-GB" dirty="0"/>
              <a:t>Enjoy the day! </a:t>
            </a:r>
          </a:p>
        </p:txBody>
      </p:sp>
      <p:sp>
        <p:nvSpPr>
          <p:cNvPr id="3" name="Title 2">
            <a:extLst>
              <a:ext uri="{FF2B5EF4-FFF2-40B4-BE49-F238E27FC236}">
                <a16:creationId xmlns:a16="http://schemas.microsoft.com/office/drawing/2014/main" id="{90EEF0C6-CA5D-4294-B47C-B2B425D7A801}"/>
              </a:ext>
            </a:extLst>
          </p:cNvPr>
          <p:cNvSpPr>
            <a:spLocks noGrp="1"/>
          </p:cNvSpPr>
          <p:nvPr>
            <p:ph type="title"/>
          </p:nvPr>
        </p:nvSpPr>
        <p:spPr/>
        <p:txBody>
          <a:bodyPr/>
          <a:lstStyle/>
          <a:p>
            <a:r>
              <a:rPr lang="en-GB" dirty="0"/>
              <a:t>Relax, learn and enjoy</a:t>
            </a:r>
          </a:p>
        </p:txBody>
      </p:sp>
    </p:spTree>
    <p:extLst>
      <p:ext uri="{BB962C8B-B14F-4D97-AF65-F5344CB8AC3E}">
        <p14:creationId xmlns:p14="http://schemas.microsoft.com/office/powerpoint/2010/main" val="1960033262"/>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5" name="Picture 4" descr="Diagram of the preferred solution (just one of many viable options). From a high-level, Contoso Events applications will consume back-end APIs managed through API Management, authenticating users with tokens issued by Azure AD B2C. API requests will go through Azure Load Balancer, and distribute across Service Fabric nodes. Business functionality will be implemented through stateful services and actors, and Azure Functions will handle processing the queues and updating Cosmos DB." title="Preferred solution diagram">
            <a:extLst>
              <a:ext uri="{FF2B5EF4-FFF2-40B4-BE49-F238E27FC236}">
                <a16:creationId xmlns:a16="http://schemas.microsoft.com/office/drawing/2014/main" id="{3E55D8EC-FD59-4603-B272-DA9BD4BA5F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7030" y="1023582"/>
            <a:ext cx="10337940" cy="5635126"/>
          </a:xfrm>
          <a:prstGeom prst="rect">
            <a:avLst/>
          </a:prstGeom>
        </p:spPr>
      </p:pic>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3" name="Picture 2" descr="This diagram depicts the core services that make up the microservices architecture. ">
            <a:extLst>
              <a:ext uri="{FF2B5EF4-FFF2-40B4-BE49-F238E27FC236}">
                <a16:creationId xmlns:a16="http://schemas.microsoft.com/office/drawing/2014/main" id="{EBDB3C84-359B-4ABA-A59C-790FAC2D88F9}"/>
              </a:ext>
            </a:extLst>
          </p:cNvPr>
          <p:cNvPicPr>
            <a:picLocks noChangeAspect="1"/>
          </p:cNvPicPr>
          <p:nvPr/>
        </p:nvPicPr>
        <p:blipFill>
          <a:blip r:embed="rId3"/>
          <a:stretch>
            <a:fillRect/>
          </a:stretch>
        </p:blipFill>
        <p:spPr>
          <a:xfrm>
            <a:off x="1804737" y="1189176"/>
            <a:ext cx="8938804" cy="5607923"/>
          </a:xfrm>
          <a:prstGeom prst="rect">
            <a:avLst/>
          </a:prstGeom>
        </p:spPr>
      </p:pic>
    </p:spTree>
    <p:extLst>
      <p:ext uri="{BB962C8B-B14F-4D97-AF65-F5344CB8AC3E}">
        <p14:creationId xmlns:p14="http://schemas.microsoft.com/office/powerpoint/2010/main" val="2711421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1" y="1189177"/>
            <a:ext cx="7058316" cy="945832"/>
          </a:xfrm>
        </p:spPr>
        <p:txBody>
          <a:bodyPr>
            <a:noAutofit/>
          </a:bodyPr>
          <a:lstStyle/>
          <a:p>
            <a:pPr marL="0" indent="0">
              <a:buNone/>
            </a:pPr>
            <a:r>
              <a:rPr lang="en-US" sz="3600" dirty="0">
                <a:solidFill>
                  <a:schemeClr val="tx1"/>
                </a:solidFill>
                <a:latin typeface="+mj-lt"/>
              </a:rPr>
              <a:t>Scalability of ticket orders</a:t>
            </a:r>
          </a:p>
        </p:txBody>
      </p:sp>
      <p:pic>
        <p:nvPicPr>
          <p:cNvPr id="22" name="Picture 21" descr="Scalability of Ticket Orders diagram&#10;&#10;This Scalability of Ticket Orders diagram illustrates in more detail the Service Fabric services and components participating in a ticket ordering request. The  diagram is discussed in slightly more detail in the text following this diagram. ">
            <a:extLst>
              <a:ext uri="{FF2B5EF4-FFF2-40B4-BE49-F238E27FC236}">
                <a16:creationId xmlns:a16="http://schemas.microsoft.com/office/drawing/2014/main" id="{AF4A945C-52B1-4341-96AB-CB1CC61FF7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6711" y="1763798"/>
            <a:ext cx="8838577" cy="4961755"/>
          </a:xfrm>
          <a:prstGeom prst="rect">
            <a:avLst/>
          </a:prstGeom>
        </p:spPr>
      </p:pic>
    </p:spTree>
    <p:extLst>
      <p:ext uri="{BB962C8B-B14F-4D97-AF65-F5344CB8AC3E}">
        <p14:creationId xmlns:p14="http://schemas.microsoft.com/office/powerpoint/2010/main" val="2371438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899665"/>
          </a:xfrm>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1" y="1189176"/>
            <a:ext cx="8912640" cy="5379313"/>
          </a:xfrm>
        </p:spPr>
        <p:txBody>
          <a:bodyPr>
            <a:normAutofit/>
          </a:bodyPr>
          <a:lstStyle/>
          <a:p>
            <a:pPr marL="0" indent="0">
              <a:buNone/>
            </a:pPr>
            <a:r>
              <a:rPr lang="en-US" sz="3600" dirty="0">
                <a:solidFill>
                  <a:schemeClr val="tx1"/>
                </a:solidFill>
                <a:latin typeface="+mj-lt"/>
              </a:rPr>
              <a:t>Scalability of ticket orders</a:t>
            </a:r>
            <a:endParaRPr lang="en-US" sz="3600" dirty="0">
              <a:solidFill>
                <a:schemeClr val="tx1"/>
              </a:solidFill>
            </a:endParaRPr>
          </a:p>
          <a:p>
            <a:r>
              <a:rPr lang="en-US" sz="3600" dirty="0">
                <a:solidFill>
                  <a:schemeClr val="tx1"/>
                </a:solidFill>
              </a:rPr>
              <a:t>API Management used to meet demand and high-availability requirements</a:t>
            </a:r>
          </a:p>
          <a:p>
            <a:r>
              <a:rPr lang="en-US" sz="3600" dirty="0">
                <a:solidFill>
                  <a:schemeClr val="tx1"/>
                </a:solidFill>
              </a:rPr>
              <a:t>Ticker Order API offloads requests to Ticket Order Queue using Service Fabric</a:t>
            </a:r>
          </a:p>
          <a:p>
            <a:r>
              <a:rPr lang="en-US" sz="3600" dirty="0">
                <a:solidFill>
                  <a:schemeClr val="tx1"/>
                </a:solidFill>
              </a:rPr>
              <a:t>Ticket Order Actor handles processing</a:t>
            </a:r>
          </a:p>
          <a:p>
            <a:r>
              <a:rPr lang="en-US" sz="3600" dirty="0">
                <a:solidFill>
                  <a:schemeClr val="tx1"/>
                </a:solidFill>
              </a:rPr>
              <a:t>Azure Function persists orders in Cosmos DB</a:t>
            </a:r>
          </a:p>
        </p:txBody>
      </p:sp>
      <p:grpSp>
        <p:nvGrpSpPr>
          <p:cNvPr id="4" name="Group 3" descr="Azure API Management icon" title="Icon">
            <a:extLst>
              <a:ext uri="{FF2B5EF4-FFF2-40B4-BE49-F238E27FC236}">
                <a16:creationId xmlns:a16="http://schemas.microsoft.com/office/drawing/2014/main" id="{4F6ABA2B-5174-44E2-9B6B-3892D5E5A2B5}"/>
              </a:ext>
            </a:extLst>
          </p:cNvPr>
          <p:cNvGrpSpPr/>
          <p:nvPr/>
        </p:nvGrpSpPr>
        <p:grpSpPr>
          <a:xfrm>
            <a:off x="9181880" y="1189176"/>
            <a:ext cx="2743200" cy="2743200"/>
            <a:chOff x="9181880" y="1189176"/>
            <a:chExt cx="2743200" cy="2743200"/>
          </a:xfrm>
        </p:grpSpPr>
        <p:sp>
          <p:nvSpPr>
            <p:cNvPr id="30" name="Oval 29">
              <a:extLst>
                <a:ext uri="{FF2B5EF4-FFF2-40B4-BE49-F238E27FC236}">
                  <a16:creationId xmlns:a16="http://schemas.microsoft.com/office/drawing/2014/main" id="{5294B014-449C-4E8E-A0AD-EC6B6CFE9885}"/>
                </a:ext>
              </a:extLst>
            </p:cNvPr>
            <p:cNvSpPr/>
            <p:nvPr/>
          </p:nvSpPr>
          <p:spPr bwMode="auto">
            <a:xfrm>
              <a:off x="9181880" y="1189176"/>
              <a:ext cx="2743200" cy="2743200"/>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6" name="Graphic 5" descr="Azure API Management icon" title="Icon">
              <a:extLst>
                <a:ext uri="{FF2B5EF4-FFF2-40B4-BE49-F238E27FC236}">
                  <a16:creationId xmlns:a16="http://schemas.microsoft.com/office/drawing/2014/main" id="{97F3193D-A1AA-46A4-9E79-03901480B94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639080" y="1646376"/>
              <a:ext cx="1828800" cy="1828800"/>
            </a:xfrm>
            <a:prstGeom prst="rect">
              <a:avLst/>
            </a:prstGeom>
          </p:spPr>
        </p:pic>
      </p:grpSp>
    </p:spTree>
    <p:extLst>
      <p:ext uri="{BB962C8B-B14F-4D97-AF65-F5344CB8AC3E}">
        <p14:creationId xmlns:p14="http://schemas.microsoft.com/office/powerpoint/2010/main" val="2073441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1" y="1189177"/>
            <a:ext cx="9027159" cy="5379312"/>
          </a:xfrm>
        </p:spPr>
        <p:txBody>
          <a:bodyPr>
            <a:normAutofit/>
          </a:bodyPr>
          <a:lstStyle/>
          <a:p>
            <a:pPr marL="0" indent="0">
              <a:buNone/>
            </a:pPr>
            <a:r>
              <a:rPr lang="en-US" sz="3600" dirty="0">
                <a:solidFill>
                  <a:schemeClr val="tx1"/>
                </a:solidFill>
                <a:latin typeface="+mj-lt"/>
              </a:rPr>
              <a:t>Improving DevOps workflows</a:t>
            </a:r>
            <a:endParaRPr lang="en-US" sz="3600" dirty="0">
              <a:solidFill>
                <a:schemeClr val="tx1"/>
              </a:solidFill>
            </a:endParaRPr>
          </a:p>
          <a:p>
            <a:r>
              <a:rPr lang="en-US" sz="3600" dirty="0">
                <a:solidFill>
                  <a:schemeClr val="tx1"/>
                </a:solidFill>
                <a:latin typeface="+mj-lt"/>
              </a:rPr>
              <a:t>Visual Studio Service Fabric solution</a:t>
            </a:r>
            <a:endParaRPr lang="en-US" sz="3600" dirty="0">
              <a:solidFill>
                <a:schemeClr val="tx1"/>
              </a:solidFill>
            </a:endParaRPr>
          </a:p>
          <a:p>
            <a:r>
              <a:rPr lang="en-US" sz="3600" dirty="0">
                <a:solidFill>
                  <a:schemeClr val="tx1"/>
                </a:solidFill>
                <a:latin typeface="+mj-lt"/>
              </a:rPr>
              <a:t>Upgrade application to preserve state</a:t>
            </a:r>
            <a:endParaRPr lang="en-US" sz="3600" dirty="0">
              <a:solidFill>
                <a:schemeClr val="tx1"/>
              </a:solidFill>
            </a:endParaRPr>
          </a:p>
          <a:p>
            <a:r>
              <a:rPr lang="en-US" sz="3600" dirty="0">
                <a:solidFill>
                  <a:schemeClr val="tx1"/>
                </a:solidFill>
              </a:rPr>
              <a:t>Service Fabric performance counters drive auto-scaling</a:t>
            </a:r>
            <a:endParaRPr lang="en-US" sz="3600" dirty="0">
              <a:solidFill>
                <a:schemeClr val="tx1"/>
              </a:solidFill>
              <a:latin typeface="+mj-lt"/>
            </a:endParaRPr>
          </a:p>
          <a:p>
            <a:r>
              <a:rPr lang="en-US" sz="3600" dirty="0">
                <a:solidFill>
                  <a:schemeClr val="tx1"/>
                </a:solidFill>
              </a:rPr>
              <a:t>Service Fabric inherently provides HA</a:t>
            </a:r>
          </a:p>
        </p:txBody>
      </p:sp>
      <p:grpSp>
        <p:nvGrpSpPr>
          <p:cNvPr id="4" name="Group 3" descr="Visual Studio and Azure Fabric Services icons." title="Icons">
            <a:extLst>
              <a:ext uri="{FF2B5EF4-FFF2-40B4-BE49-F238E27FC236}">
                <a16:creationId xmlns:a16="http://schemas.microsoft.com/office/drawing/2014/main" id="{F287EF7A-6C53-4385-B542-5F31C150B8A2}"/>
              </a:ext>
            </a:extLst>
          </p:cNvPr>
          <p:cNvGrpSpPr/>
          <p:nvPr/>
        </p:nvGrpSpPr>
        <p:grpSpPr>
          <a:xfrm>
            <a:off x="6960975" y="-228144"/>
            <a:ext cx="7185009" cy="6400344"/>
            <a:chOff x="6960975" y="-228144"/>
            <a:chExt cx="7185009" cy="6400344"/>
          </a:xfrm>
        </p:grpSpPr>
        <p:sp>
          <p:nvSpPr>
            <p:cNvPr id="32" name="Oval 31">
              <a:extLst>
                <a:ext uri="{FF2B5EF4-FFF2-40B4-BE49-F238E27FC236}">
                  <a16:creationId xmlns:a16="http://schemas.microsoft.com/office/drawing/2014/main" id="{8AC683A5-B816-4AD1-B612-DD80F4F177EC}"/>
                </a:ext>
              </a:extLst>
            </p:cNvPr>
            <p:cNvSpPr/>
            <p:nvPr/>
          </p:nvSpPr>
          <p:spPr bwMode="auto">
            <a:xfrm>
              <a:off x="9181880" y="3429000"/>
              <a:ext cx="2743200" cy="2743200"/>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1" name="Oval 30">
              <a:extLst>
                <a:ext uri="{FF2B5EF4-FFF2-40B4-BE49-F238E27FC236}">
                  <a16:creationId xmlns:a16="http://schemas.microsoft.com/office/drawing/2014/main" id="{198AD3F7-2291-450B-A65E-5F6800C83C71}"/>
                </a:ext>
              </a:extLst>
            </p:cNvPr>
            <p:cNvSpPr/>
            <p:nvPr/>
          </p:nvSpPr>
          <p:spPr bwMode="auto">
            <a:xfrm>
              <a:off x="9181880" y="1189176"/>
              <a:ext cx="2743200" cy="2743200"/>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6" name="Graphic 5" descr="Azure Fabric Services icon" title="Icon">
              <a:extLst>
                <a:ext uri="{FF2B5EF4-FFF2-40B4-BE49-F238E27FC236}">
                  <a16:creationId xmlns:a16="http://schemas.microsoft.com/office/drawing/2014/main" id="{3B81A912-9E4F-4297-863F-D646E7BEC3C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639080" y="3886200"/>
              <a:ext cx="1828800" cy="1828800"/>
            </a:xfrm>
            <a:prstGeom prst="rect">
              <a:avLst/>
            </a:prstGeom>
          </p:spPr>
        </p:pic>
        <p:pic>
          <p:nvPicPr>
            <p:cNvPr id="8" name="Graphic 7" descr="Microsoft Visual Studio icon" title="Icon">
              <a:extLst>
                <a:ext uri="{FF2B5EF4-FFF2-40B4-BE49-F238E27FC236}">
                  <a16:creationId xmlns:a16="http://schemas.microsoft.com/office/drawing/2014/main" id="{45C2D9A0-6EE5-4E32-A9D1-918DF1ECC42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960975" y="-228144"/>
              <a:ext cx="7185009" cy="5577840"/>
            </a:xfrm>
            <a:prstGeom prst="rect">
              <a:avLst/>
            </a:prstGeom>
          </p:spPr>
        </p:pic>
      </p:grpSp>
    </p:spTree>
    <p:extLst>
      <p:ext uri="{BB962C8B-B14F-4D97-AF65-F5344CB8AC3E}">
        <p14:creationId xmlns:p14="http://schemas.microsoft.com/office/powerpoint/2010/main" val="2593156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1" y="1189177"/>
            <a:ext cx="9027159" cy="5379312"/>
          </a:xfrm>
        </p:spPr>
        <p:txBody>
          <a:bodyPr>
            <a:normAutofit/>
          </a:bodyPr>
          <a:lstStyle/>
          <a:p>
            <a:pPr marL="0" indent="0">
              <a:buNone/>
            </a:pPr>
            <a:r>
              <a:rPr lang="en-US" sz="3600" dirty="0">
                <a:solidFill>
                  <a:schemeClr val="tx1"/>
                </a:solidFill>
                <a:latin typeface="+mj-lt"/>
              </a:rPr>
              <a:t>Improving DevOps workflows</a:t>
            </a:r>
            <a:endParaRPr lang="en-US" sz="3600" dirty="0">
              <a:solidFill>
                <a:schemeClr val="tx1"/>
              </a:solidFill>
            </a:endParaRPr>
          </a:p>
          <a:p>
            <a:r>
              <a:rPr lang="en-US" sz="3600" dirty="0">
                <a:solidFill>
                  <a:schemeClr val="tx1"/>
                </a:solidFill>
                <a:latin typeface="+mj-lt"/>
              </a:rPr>
              <a:t>Problems and failures reported in Service Fabric health manager</a:t>
            </a:r>
            <a:endParaRPr lang="en-US" sz="3600" dirty="0">
              <a:solidFill>
                <a:schemeClr val="tx1"/>
              </a:solidFill>
            </a:endParaRPr>
          </a:p>
          <a:p>
            <a:r>
              <a:rPr lang="en-US" sz="3600" dirty="0">
                <a:solidFill>
                  <a:schemeClr val="tx1"/>
                </a:solidFill>
                <a:latin typeface="+mj-lt"/>
              </a:rPr>
              <a:t>Cluster security provisioned up front</a:t>
            </a:r>
            <a:endParaRPr lang="en-US" sz="3600" dirty="0">
              <a:solidFill>
                <a:schemeClr val="tx1"/>
              </a:solidFill>
            </a:endParaRPr>
          </a:p>
          <a:p>
            <a:r>
              <a:rPr lang="en-US" sz="3600" dirty="0">
                <a:solidFill>
                  <a:schemeClr val="tx1"/>
                </a:solidFill>
                <a:latin typeface="+mj-lt"/>
              </a:rPr>
              <a:t>Service Fabric updates handled by Microsoft</a:t>
            </a:r>
          </a:p>
        </p:txBody>
      </p:sp>
      <p:grpSp>
        <p:nvGrpSpPr>
          <p:cNvPr id="4" name="Group 3" descr="Visual Studio and Azure Fabric Services icons." title="Icons">
            <a:extLst>
              <a:ext uri="{FF2B5EF4-FFF2-40B4-BE49-F238E27FC236}">
                <a16:creationId xmlns:a16="http://schemas.microsoft.com/office/drawing/2014/main" id="{F0B6E340-B330-42F1-B287-28B6E613E6CA}"/>
              </a:ext>
            </a:extLst>
          </p:cNvPr>
          <p:cNvGrpSpPr/>
          <p:nvPr/>
        </p:nvGrpSpPr>
        <p:grpSpPr>
          <a:xfrm>
            <a:off x="6912207" y="-228144"/>
            <a:ext cx="7185009" cy="6400344"/>
            <a:chOff x="6960975" y="-228144"/>
            <a:chExt cx="7185009" cy="6400344"/>
          </a:xfrm>
        </p:grpSpPr>
        <p:sp>
          <p:nvSpPr>
            <p:cNvPr id="32" name="Oval 31">
              <a:extLst>
                <a:ext uri="{FF2B5EF4-FFF2-40B4-BE49-F238E27FC236}">
                  <a16:creationId xmlns:a16="http://schemas.microsoft.com/office/drawing/2014/main" id="{8AC683A5-B816-4AD1-B612-DD80F4F177EC}"/>
                </a:ext>
              </a:extLst>
            </p:cNvPr>
            <p:cNvSpPr/>
            <p:nvPr/>
          </p:nvSpPr>
          <p:spPr bwMode="auto">
            <a:xfrm>
              <a:off x="9181880" y="3429000"/>
              <a:ext cx="2743200" cy="2743200"/>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1" name="Oval 30">
              <a:extLst>
                <a:ext uri="{FF2B5EF4-FFF2-40B4-BE49-F238E27FC236}">
                  <a16:creationId xmlns:a16="http://schemas.microsoft.com/office/drawing/2014/main" id="{198AD3F7-2291-450B-A65E-5F6800C83C71}"/>
                </a:ext>
              </a:extLst>
            </p:cNvPr>
            <p:cNvSpPr/>
            <p:nvPr/>
          </p:nvSpPr>
          <p:spPr bwMode="auto">
            <a:xfrm>
              <a:off x="9181880" y="1189176"/>
              <a:ext cx="2743200" cy="2743200"/>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6" name="Graphic 5" descr="Azure Fabric Services icon" title="Icon">
              <a:extLst>
                <a:ext uri="{FF2B5EF4-FFF2-40B4-BE49-F238E27FC236}">
                  <a16:creationId xmlns:a16="http://schemas.microsoft.com/office/drawing/2014/main" id="{3B81A912-9E4F-4297-863F-D646E7BEC3C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639080" y="3886200"/>
              <a:ext cx="1828800" cy="1828800"/>
            </a:xfrm>
            <a:prstGeom prst="rect">
              <a:avLst/>
            </a:prstGeom>
          </p:spPr>
        </p:pic>
        <p:pic>
          <p:nvPicPr>
            <p:cNvPr id="8" name="Graphic 7" descr="Microsoft Visual Studio icon" title="Icon">
              <a:extLst>
                <a:ext uri="{FF2B5EF4-FFF2-40B4-BE49-F238E27FC236}">
                  <a16:creationId xmlns:a16="http://schemas.microsoft.com/office/drawing/2014/main" id="{45C2D9A0-6EE5-4E32-A9D1-918DF1ECC42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960975" y="-228144"/>
              <a:ext cx="7185009" cy="5577840"/>
            </a:xfrm>
            <a:prstGeom prst="rect">
              <a:avLst/>
            </a:prstGeom>
          </p:spPr>
        </p:pic>
      </p:grpSp>
    </p:spTree>
    <p:extLst>
      <p:ext uri="{BB962C8B-B14F-4D97-AF65-F5344CB8AC3E}">
        <p14:creationId xmlns:p14="http://schemas.microsoft.com/office/powerpoint/2010/main" val="449145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1" y="287518"/>
            <a:ext cx="11655840" cy="899665"/>
          </a:xfrm>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1" y="1189177"/>
            <a:ext cx="8912638" cy="5381305"/>
          </a:xfrm>
        </p:spPr>
        <p:txBody>
          <a:bodyPr>
            <a:normAutofit/>
          </a:bodyPr>
          <a:lstStyle/>
          <a:p>
            <a:pPr marL="0" indent="0">
              <a:buNone/>
            </a:pPr>
            <a:r>
              <a:rPr lang="en-US" sz="3600" dirty="0">
                <a:solidFill>
                  <a:schemeClr val="tx1"/>
                </a:solidFill>
                <a:latin typeface="+mj-lt"/>
              </a:rPr>
              <a:t>Controlling Access to APIs</a:t>
            </a:r>
            <a:endParaRPr lang="en-US" sz="3600" dirty="0">
              <a:solidFill>
                <a:schemeClr val="tx1"/>
              </a:solidFill>
            </a:endParaRPr>
          </a:p>
          <a:p>
            <a:r>
              <a:rPr lang="en-US" sz="3600" dirty="0">
                <a:solidFill>
                  <a:schemeClr val="tx1"/>
                </a:solidFill>
                <a:latin typeface="+mj-lt"/>
              </a:rPr>
              <a:t>API publishing tools and Swagger</a:t>
            </a:r>
            <a:endParaRPr lang="en-US" sz="3600" dirty="0">
              <a:solidFill>
                <a:schemeClr val="tx1"/>
              </a:solidFill>
            </a:endParaRPr>
          </a:p>
          <a:p>
            <a:r>
              <a:rPr lang="en-US" sz="3600" dirty="0">
                <a:solidFill>
                  <a:schemeClr val="tx1"/>
                </a:solidFill>
                <a:latin typeface="+mj-lt"/>
              </a:rPr>
              <a:t>Leverage API Management features</a:t>
            </a:r>
            <a:endParaRPr lang="en-US" sz="3600" dirty="0">
              <a:solidFill>
                <a:schemeClr val="tx1"/>
              </a:solidFill>
            </a:endParaRPr>
          </a:p>
          <a:p>
            <a:r>
              <a:rPr lang="en-US" sz="3600" dirty="0">
                <a:solidFill>
                  <a:schemeClr val="tx1"/>
                </a:solidFill>
                <a:latin typeface="+mj-lt"/>
              </a:rPr>
              <a:t>All API consumers issued a key</a:t>
            </a:r>
            <a:endParaRPr lang="en-US" sz="3600" dirty="0">
              <a:solidFill>
                <a:schemeClr val="tx1"/>
              </a:solidFill>
            </a:endParaRPr>
          </a:p>
          <a:p>
            <a:r>
              <a:rPr lang="en-US" sz="3600" dirty="0">
                <a:solidFill>
                  <a:schemeClr val="tx1"/>
                </a:solidFill>
                <a:latin typeface="+mj-lt"/>
              </a:rPr>
              <a:t>Employ Azure AD B2C for customer login</a:t>
            </a:r>
          </a:p>
        </p:txBody>
      </p:sp>
      <p:grpSp>
        <p:nvGrpSpPr>
          <p:cNvPr id="4" name="Group 3" descr="Azure API Management and Azure Active Directory icons." title="Icons">
            <a:extLst>
              <a:ext uri="{FF2B5EF4-FFF2-40B4-BE49-F238E27FC236}">
                <a16:creationId xmlns:a16="http://schemas.microsoft.com/office/drawing/2014/main" id="{C718801D-D8D2-4213-876F-3B2AD21A7A9F}"/>
              </a:ext>
            </a:extLst>
          </p:cNvPr>
          <p:cNvGrpSpPr/>
          <p:nvPr/>
        </p:nvGrpSpPr>
        <p:grpSpPr>
          <a:xfrm>
            <a:off x="9181880" y="1189176"/>
            <a:ext cx="2743200" cy="4983024"/>
            <a:chOff x="9181880" y="1189176"/>
            <a:chExt cx="2743200" cy="4983024"/>
          </a:xfrm>
        </p:grpSpPr>
        <p:sp>
          <p:nvSpPr>
            <p:cNvPr id="26" name="Oval 25">
              <a:extLst>
                <a:ext uri="{FF2B5EF4-FFF2-40B4-BE49-F238E27FC236}">
                  <a16:creationId xmlns:a16="http://schemas.microsoft.com/office/drawing/2014/main" id="{D326DF41-D6E3-4422-9009-57F9EA904B90}"/>
                </a:ext>
              </a:extLst>
            </p:cNvPr>
            <p:cNvSpPr/>
            <p:nvPr/>
          </p:nvSpPr>
          <p:spPr bwMode="auto">
            <a:xfrm>
              <a:off x="9181880" y="1189176"/>
              <a:ext cx="2743200" cy="2743200"/>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27" name="Graphic 26" descr="Azure API Management icon" title="Icon">
              <a:extLst>
                <a:ext uri="{FF2B5EF4-FFF2-40B4-BE49-F238E27FC236}">
                  <a16:creationId xmlns:a16="http://schemas.microsoft.com/office/drawing/2014/main" id="{8111F28C-5A79-468D-8D1C-5A2E68A67FE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639080" y="1646376"/>
              <a:ext cx="1828800" cy="1828800"/>
            </a:xfrm>
            <a:prstGeom prst="rect">
              <a:avLst/>
            </a:prstGeom>
          </p:spPr>
        </p:pic>
        <p:sp>
          <p:nvSpPr>
            <p:cNvPr id="28" name="Oval 27">
              <a:extLst>
                <a:ext uri="{FF2B5EF4-FFF2-40B4-BE49-F238E27FC236}">
                  <a16:creationId xmlns:a16="http://schemas.microsoft.com/office/drawing/2014/main" id="{1923D3B7-A006-4715-814F-1BF922CAB037}"/>
                </a:ext>
              </a:extLst>
            </p:cNvPr>
            <p:cNvSpPr/>
            <p:nvPr/>
          </p:nvSpPr>
          <p:spPr bwMode="auto">
            <a:xfrm>
              <a:off x="9181880" y="3429000"/>
              <a:ext cx="2743200" cy="2743200"/>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29" name="Graphic 28" descr="Azure Active Directory Icon" title="Icon">
              <a:extLst>
                <a:ext uri="{FF2B5EF4-FFF2-40B4-BE49-F238E27FC236}">
                  <a16:creationId xmlns:a16="http://schemas.microsoft.com/office/drawing/2014/main" id="{D9D705E9-9F56-4ED5-833B-D7FB554FF9B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639080" y="3886199"/>
              <a:ext cx="1828800" cy="1828800"/>
            </a:xfrm>
            <a:prstGeom prst="rect">
              <a:avLst/>
            </a:prstGeom>
          </p:spPr>
        </p:pic>
      </p:grpSp>
    </p:spTree>
    <p:extLst>
      <p:ext uri="{BB962C8B-B14F-4D97-AF65-F5344CB8AC3E}">
        <p14:creationId xmlns:p14="http://schemas.microsoft.com/office/powerpoint/2010/main" val="1345490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9484413" cy="5351323"/>
          </a:xfrm>
        </p:spPr>
        <p:txBody>
          <a:bodyPr>
            <a:normAutofit fontScale="85000" lnSpcReduction="20000"/>
          </a:bodyPr>
          <a:lstStyle/>
          <a:p>
            <a:pPr marL="0" indent="0">
              <a:buNone/>
            </a:pPr>
            <a:r>
              <a:rPr lang="en-US" sz="3600" dirty="0">
                <a:solidFill>
                  <a:schemeClr val="tx1"/>
                </a:solidFill>
              </a:rPr>
              <a:t>Is Service Fabric the right solution?</a:t>
            </a:r>
          </a:p>
          <a:p>
            <a:pPr marL="407996" lvl="1" indent="-171450"/>
            <a:r>
              <a:rPr lang="en-US" sz="3000" dirty="0"/>
              <a:t>Service Fabric has been battle tested for many years prior to becoming generally available. In fact, Service Fabric is the underlying foundation for Azure’s own SQL DB and Cosmos DB services among other high traffic applications such as the very popular Halo game. </a:t>
            </a:r>
          </a:p>
          <a:p>
            <a:pPr marL="407996" lvl="1" indent="-171450"/>
            <a:r>
              <a:rPr lang="en-US" sz="3000" dirty="0"/>
              <a:t>As for choosing between Service Fabric and App Services or SQL DB the benefits of the former include:</a:t>
            </a:r>
          </a:p>
          <a:p>
            <a:pPr marL="840297" lvl="2" indent="-171450"/>
            <a:r>
              <a:rPr lang="en-US" sz="3100" dirty="0"/>
              <a:t>The ability to deploy individual application services without concern over the target infrastructure – let Service Fabric decide the target nodes appropriate for each tier and service type.</a:t>
            </a:r>
          </a:p>
          <a:p>
            <a:pPr marL="840297" lvl="2" indent="-171450"/>
            <a:r>
              <a:rPr lang="en-US" sz="3100" dirty="0"/>
              <a:t>Simplified approach to managing data persistence with stateful services.</a:t>
            </a:r>
          </a:p>
          <a:p>
            <a:pPr marL="840297" lvl="2" indent="-171450"/>
            <a:r>
              <a:rPr lang="en-US" sz="3100" dirty="0"/>
              <a:t>Microservices design from the ground up on a platform that is specifically designed for that purpose – with the ability to scale.</a:t>
            </a:r>
          </a:p>
          <a:p>
            <a:endParaRPr lang="en-US" sz="3600" dirty="0">
              <a:solidFill>
                <a:schemeClr val="tx1"/>
              </a:solidFill>
            </a:endParaRPr>
          </a:p>
          <a:p>
            <a:pPr lvl="1"/>
            <a:endParaRPr lang="en-US" sz="2032" dirty="0">
              <a:solidFill>
                <a:schemeClr val="tx1"/>
              </a:solidFill>
            </a:endParaRPr>
          </a:p>
          <a:p>
            <a:pPr marL="0" indent="0">
              <a:buNone/>
            </a:pPr>
            <a:endParaRPr lang="en-US" sz="3600" dirty="0">
              <a:solidFill>
                <a:schemeClr val="tx1"/>
              </a:solidFill>
            </a:endParaRPr>
          </a:p>
        </p:txBody>
      </p:sp>
      <p:grpSp>
        <p:nvGrpSpPr>
          <p:cNvPr id="4" name="Group 3" descr="Icons representing bulleted questions." title="Icons">
            <a:extLst>
              <a:ext uri="{FF2B5EF4-FFF2-40B4-BE49-F238E27FC236}">
                <a16:creationId xmlns:a16="http://schemas.microsoft.com/office/drawing/2014/main" id="{C78B7208-B6D0-41AE-83E9-2D82F77F54BB}"/>
              </a:ext>
            </a:extLst>
          </p:cNvPr>
          <p:cNvGrpSpPr/>
          <p:nvPr/>
        </p:nvGrpSpPr>
        <p:grpSpPr>
          <a:xfrm>
            <a:off x="9753652" y="791480"/>
            <a:ext cx="2171428" cy="5776420"/>
            <a:chOff x="9753652" y="791480"/>
            <a:chExt cx="2171428" cy="5776420"/>
          </a:xfrm>
        </p:grpSpPr>
        <p:pic>
          <p:nvPicPr>
            <p:cNvPr id="11" name="Picture 10" descr="Customer objections">
              <a:extLst>
                <a:ext uri="{FF2B5EF4-FFF2-40B4-BE49-F238E27FC236}">
                  <a16:creationId xmlns:a16="http://schemas.microsoft.com/office/drawing/2014/main" id="{43752440-B4BA-488D-BC2F-64A9BAB696FE}"/>
                </a:ext>
              </a:extLst>
            </p:cNvPr>
            <p:cNvPicPr>
              <a:picLocks noChangeAspect="1"/>
            </p:cNvPicPr>
            <p:nvPr/>
          </p:nvPicPr>
          <p:blipFill>
            <a:blip r:embed="rId3"/>
            <a:stretch>
              <a:fillRect/>
            </a:stretch>
          </p:blipFill>
          <p:spPr>
            <a:xfrm>
              <a:off x="9753652" y="791480"/>
              <a:ext cx="2171428" cy="2171428"/>
            </a:xfrm>
            <a:prstGeom prst="rect">
              <a:avLst/>
            </a:prstGeom>
          </p:spPr>
        </p:pic>
        <p:sp>
          <p:nvSpPr>
            <p:cNvPr id="12" name="Oval 11" descr="Background" title="Background">
              <a:extLst>
                <a:ext uri="{FF2B5EF4-FFF2-40B4-BE49-F238E27FC236}">
                  <a16:creationId xmlns:a16="http://schemas.microsoft.com/office/drawing/2014/main" id="{B36F925C-1E8A-4471-AD6F-2BC20ECE0093}"/>
                </a:ext>
              </a:extLst>
            </p:cNvPr>
            <p:cNvSpPr/>
            <p:nvPr/>
          </p:nvSpPr>
          <p:spPr bwMode="auto">
            <a:xfrm>
              <a:off x="9970686" y="2903407"/>
              <a:ext cx="1737360" cy="1737360"/>
            </a:xfrm>
            <a:prstGeom prst="ellipse">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4" name="Oval 13" descr="Background" title="Background">
              <a:extLst>
                <a:ext uri="{FF2B5EF4-FFF2-40B4-BE49-F238E27FC236}">
                  <a16:creationId xmlns:a16="http://schemas.microsoft.com/office/drawing/2014/main" id="{FF10AFD0-EE5A-48A7-8A88-113CAE632FA7}"/>
                </a:ext>
              </a:extLst>
            </p:cNvPr>
            <p:cNvSpPr/>
            <p:nvPr/>
          </p:nvSpPr>
          <p:spPr bwMode="auto">
            <a:xfrm>
              <a:off x="9970686" y="4830540"/>
              <a:ext cx="1737360" cy="1737360"/>
            </a:xfrm>
            <a:prstGeom prst="ellipse">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 name="Graphic 4" descr="Azure Functions icon" title="Azure Functions">
              <a:extLst>
                <a:ext uri="{FF2B5EF4-FFF2-40B4-BE49-F238E27FC236}">
                  <a16:creationId xmlns:a16="http://schemas.microsoft.com/office/drawing/2014/main" id="{1519041A-4858-4677-825C-95D9AC91272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199286" y="5059140"/>
              <a:ext cx="1280160" cy="1280160"/>
            </a:xfrm>
            <a:prstGeom prst="rect">
              <a:avLst/>
            </a:prstGeom>
          </p:spPr>
        </p:pic>
        <p:pic>
          <p:nvPicPr>
            <p:cNvPr id="7" name="Graphic 6" descr="Service Fabric icon" title="Service Fabric">
              <a:extLst>
                <a:ext uri="{FF2B5EF4-FFF2-40B4-BE49-F238E27FC236}">
                  <a16:creationId xmlns:a16="http://schemas.microsoft.com/office/drawing/2014/main" id="{90C4A24F-A94F-4D30-8189-B1746DA47C4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985578" y="3070102"/>
              <a:ext cx="1722468" cy="2468880"/>
            </a:xfrm>
            <a:prstGeom prst="rect">
              <a:avLst/>
            </a:prstGeom>
          </p:spPr>
        </p:pic>
      </p:grpSp>
    </p:spTree>
    <p:extLst>
      <p:ext uri="{BB962C8B-B14F-4D97-AF65-F5344CB8AC3E}">
        <p14:creationId xmlns:p14="http://schemas.microsoft.com/office/powerpoint/2010/main" val="1491537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9484413" cy="5351323"/>
          </a:xfrm>
        </p:spPr>
        <p:txBody>
          <a:bodyPr>
            <a:normAutofit/>
          </a:bodyPr>
          <a:lstStyle/>
          <a:p>
            <a:pPr marL="0" indent="0">
              <a:buNone/>
            </a:pPr>
            <a:r>
              <a:rPr lang="en-US" sz="3600" dirty="0">
                <a:solidFill>
                  <a:schemeClr val="tx1"/>
                </a:solidFill>
              </a:rPr>
              <a:t>Which of our existing skills can be applied to microservices and Service Fabric?</a:t>
            </a:r>
          </a:p>
          <a:p>
            <a:pPr lvl="1"/>
            <a:r>
              <a:rPr lang="en-US" sz="2800" dirty="0">
                <a:solidFill>
                  <a:schemeClr val="tx1"/>
                </a:solidFill>
              </a:rPr>
              <a:t>Service Fabric is a natural transition for .NET developers in many respects:</a:t>
            </a:r>
          </a:p>
          <a:p>
            <a:pPr lvl="2"/>
            <a:r>
              <a:rPr lang="en-US" sz="2408" dirty="0">
                <a:solidFill>
                  <a:schemeClr val="tx1"/>
                </a:solidFill>
              </a:rPr>
              <a:t>They can continue to use Visual Studio for development, debugging and publishing applications.</a:t>
            </a:r>
          </a:p>
          <a:p>
            <a:pPr lvl="2"/>
            <a:r>
              <a:rPr lang="en-US" sz="2408" dirty="0">
                <a:solidFill>
                  <a:schemeClr val="tx1"/>
                </a:solidFill>
              </a:rPr>
              <a:t>They can leverage Service Fabric project templates to kick-start their understanding of Service Fabric services.</a:t>
            </a:r>
          </a:p>
          <a:p>
            <a:pPr lvl="2"/>
            <a:r>
              <a:rPr lang="en-US" sz="2408" dirty="0">
                <a:solidFill>
                  <a:schemeClr val="tx1"/>
                </a:solidFill>
              </a:rPr>
              <a:t>The programming model for services is familiar. </a:t>
            </a:r>
          </a:p>
          <a:p>
            <a:pPr lvl="2"/>
            <a:r>
              <a:rPr lang="en-US" sz="2408" dirty="0">
                <a:solidFill>
                  <a:schemeClr val="tx1"/>
                </a:solidFill>
              </a:rPr>
              <a:t>Working with stateful services is also familiar in the sense that state is defined via objects (POCO) and serialized as part of the service implementation.</a:t>
            </a:r>
          </a:p>
          <a:p>
            <a:endParaRPr lang="en-US" sz="3600" dirty="0">
              <a:solidFill>
                <a:schemeClr val="tx1"/>
              </a:solidFill>
            </a:endParaRPr>
          </a:p>
          <a:p>
            <a:pPr marL="0" indent="0">
              <a:buNone/>
            </a:pPr>
            <a:endParaRPr lang="en-US" sz="3600" dirty="0">
              <a:solidFill>
                <a:schemeClr val="tx1"/>
              </a:solidFill>
            </a:endParaRPr>
          </a:p>
        </p:txBody>
      </p:sp>
      <p:grpSp>
        <p:nvGrpSpPr>
          <p:cNvPr id="4" name="Group 3" descr="Icons representing bulleted questions." title="Icons">
            <a:extLst>
              <a:ext uri="{FF2B5EF4-FFF2-40B4-BE49-F238E27FC236}">
                <a16:creationId xmlns:a16="http://schemas.microsoft.com/office/drawing/2014/main" id="{C78B7208-B6D0-41AE-83E9-2D82F77F54BB}"/>
              </a:ext>
            </a:extLst>
          </p:cNvPr>
          <p:cNvGrpSpPr/>
          <p:nvPr/>
        </p:nvGrpSpPr>
        <p:grpSpPr>
          <a:xfrm>
            <a:off x="9753652" y="791480"/>
            <a:ext cx="2171428" cy="5776420"/>
            <a:chOff x="9753652" y="791480"/>
            <a:chExt cx="2171428" cy="5776420"/>
          </a:xfrm>
        </p:grpSpPr>
        <p:pic>
          <p:nvPicPr>
            <p:cNvPr id="11" name="Picture 10" descr="Customer objections">
              <a:extLst>
                <a:ext uri="{FF2B5EF4-FFF2-40B4-BE49-F238E27FC236}">
                  <a16:creationId xmlns:a16="http://schemas.microsoft.com/office/drawing/2014/main" id="{43752440-B4BA-488D-BC2F-64A9BAB696FE}"/>
                </a:ext>
              </a:extLst>
            </p:cNvPr>
            <p:cNvPicPr>
              <a:picLocks noChangeAspect="1"/>
            </p:cNvPicPr>
            <p:nvPr/>
          </p:nvPicPr>
          <p:blipFill>
            <a:blip r:embed="rId3"/>
            <a:stretch>
              <a:fillRect/>
            </a:stretch>
          </p:blipFill>
          <p:spPr>
            <a:xfrm>
              <a:off x="9753652" y="791480"/>
              <a:ext cx="2171428" cy="2171428"/>
            </a:xfrm>
            <a:prstGeom prst="rect">
              <a:avLst/>
            </a:prstGeom>
          </p:spPr>
        </p:pic>
        <p:sp>
          <p:nvSpPr>
            <p:cNvPr id="12" name="Oval 11" descr="Background" title="Background">
              <a:extLst>
                <a:ext uri="{FF2B5EF4-FFF2-40B4-BE49-F238E27FC236}">
                  <a16:creationId xmlns:a16="http://schemas.microsoft.com/office/drawing/2014/main" id="{B36F925C-1E8A-4471-AD6F-2BC20ECE0093}"/>
                </a:ext>
              </a:extLst>
            </p:cNvPr>
            <p:cNvSpPr/>
            <p:nvPr/>
          </p:nvSpPr>
          <p:spPr bwMode="auto">
            <a:xfrm>
              <a:off x="9970686" y="2903407"/>
              <a:ext cx="1737360" cy="1737360"/>
            </a:xfrm>
            <a:prstGeom prst="ellipse">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4" name="Oval 13" descr="Background" title="Background">
              <a:extLst>
                <a:ext uri="{FF2B5EF4-FFF2-40B4-BE49-F238E27FC236}">
                  <a16:creationId xmlns:a16="http://schemas.microsoft.com/office/drawing/2014/main" id="{FF10AFD0-EE5A-48A7-8A88-113CAE632FA7}"/>
                </a:ext>
              </a:extLst>
            </p:cNvPr>
            <p:cNvSpPr/>
            <p:nvPr/>
          </p:nvSpPr>
          <p:spPr bwMode="auto">
            <a:xfrm>
              <a:off x="9970686" y="4830540"/>
              <a:ext cx="1737360" cy="1737360"/>
            </a:xfrm>
            <a:prstGeom prst="ellipse">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 name="Graphic 4" descr="Azure Functions icon" title="Azure Functions">
              <a:extLst>
                <a:ext uri="{FF2B5EF4-FFF2-40B4-BE49-F238E27FC236}">
                  <a16:creationId xmlns:a16="http://schemas.microsoft.com/office/drawing/2014/main" id="{1519041A-4858-4677-825C-95D9AC91272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199286" y="5059140"/>
              <a:ext cx="1280160" cy="1280160"/>
            </a:xfrm>
            <a:prstGeom prst="rect">
              <a:avLst/>
            </a:prstGeom>
          </p:spPr>
        </p:pic>
        <p:pic>
          <p:nvPicPr>
            <p:cNvPr id="7" name="Graphic 6" descr="Service Fabric icon" title="Service Fabric">
              <a:extLst>
                <a:ext uri="{FF2B5EF4-FFF2-40B4-BE49-F238E27FC236}">
                  <a16:creationId xmlns:a16="http://schemas.microsoft.com/office/drawing/2014/main" id="{90C4A24F-A94F-4D30-8189-B1746DA47C4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985578" y="3070102"/>
              <a:ext cx="1722468" cy="2468880"/>
            </a:xfrm>
            <a:prstGeom prst="rect">
              <a:avLst/>
            </a:prstGeom>
          </p:spPr>
        </p:pic>
      </p:grpSp>
    </p:spTree>
    <p:extLst>
      <p:ext uri="{BB962C8B-B14F-4D97-AF65-F5344CB8AC3E}">
        <p14:creationId xmlns:p14="http://schemas.microsoft.com/office/powerpoint/2010/main" val="1211887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9484413" cy="5351323"/>
          </a:xfrm>
        </p:spPr>
        <p:txBody>
          <a:bodyPr>
            <a:normAutofit/>
          </a:bodyPr>
          <a:lstStyle/>
          <a:p>
            <a:pPr marL="0" indent="0">
              <a:buNone/>
            </a:pPr>
            <a:r>
              <a:rPr lang="en-US" sz="3600" dirty="0">
                <a:solidFill>
                  <a:schemeClr val="tx1"/>
                </a:solidFill>
              </a:rPr>
              <a:t>Can stateful services or actors help us with ticket ordering throughput?</a:t>
            </a:r>
          </a:p>
          <a:p>
            <a:pPr lvl="1"/>
            <a:r>
              <a:rPr lang="en-US" sz="2400" dirty="0">
                <a:solidFill>
                  <a:schemeClr val="tx1"/>
                </a:solidFill>
              </a:rPr>
              <a:t>Stateful services are backed by robust and reliable storage. When data (state) is saved by the service, it is not confirmed (committed) unless a quorum is reached. </a:t>
            </a:r>
          </a:p>
          <a:p>
            <a:pPr lvl="1"/>
            <a:r>
              <a:rPr lang="en-US" sz="2400" dirty="0">
                <a:solidFill>
                  <a:schemeClr val="tx1"/>
                </a:solidFill>
              </a:rPr>
              <a:t>By using the stateful actor, not only is the persistence of the actual ticket order handled by the Service Fabric at scale, but the actor can be wholly responsible for the workflow required to complete the order.</a:t>
            </a:r>
          </a:p>
          <a:p>
            <a:pPr lvl="1"/>
            <a:r>
              <a:rPr lang="en-US" sz="2400" dirty="0">
                <a:solidFill>
                  <a:schemeClr val="tx1"/>
                </a:solidFill>
              </a:rPr>
              <a:t>When updates to this actor are required, the existing state is preserved, any active instances can continue completing their work, and the new actor functionality or state requirements can be rolled out safely across the nodes in the cluster, eventually retiring the previous version.</a:t>
            </a:r>
          </a:p>
          <a:p>
            <a:pPr lvl="1"/>
            <a:endParaRPr lang="en-US" sz="2032" dirty="0">
              <a:solidFill>
                <a:schemeClr val="tx1"/>
              </a:solidFill>
            </a:endParaRPr>
          </a:p>
          <a:p>
            <a:pPr marL="0" indent="0">
              <a:buNone/>
            </a:pPr>
            <a:endParaRPr lang="en-US" sz="3600" dirty="0">
              <a:solidFill>
                <a:schemeClr val="tx1"/>
              </a:solidFill>
            </a:endParaRPr>
          </a:p>
        </p:txBody>
      </p:sp>
      <p:grpSp>
        <p:nvGrpSpPr>
          <p:cNvPr id="4" name="Group 3" descr="Icons representing bulleted questions." title="Icons">
            <a:extLst>
              <a:ext uri="{FF2B5EF4-FFF2-40B4-BE49-F238E27FC236}">
                <a16:creationId xmlns:a16="http://schemas.microsoft.com/office/drawing/2014/main" id="{C78B7208-B6D0-41AE-83E9-2D82F77F54BB}"/>
              </a:ext>
            </a:extLst>
          </p:cNvPr>
          <p:cNvGrpSpPr/>
          <p:nvPr/>
        </p:nvGrpSpPr>
        <p:grpSpPr>
          <a:xfrm>
            <a:off x="9753652" y="791480"/>
            <a:ext cx="2171428" cy="5776420"/>
            <a:chOff x="9753652" y="791480"/>
            <a:chExt cx="2171428" cy="5776420"/>
          </a:xfrm>
        </p:grpSpPr>
        <p:pic>
          <p:nvPicPr>
            <p:cNvPr id="11" name="Picture 10" descr="Customer objections">
              <a:extLst>
                <a:ext uri="{FF2B5EF4-FFF2-40B4-BE49-F238E27FC236}">
                  <a16:creationId xmlns:a16="http://schemas.microsoft.com/office/drawing/2014/main" id="{43752440-B4BA-488D-BC2F-64A9BAB696FE}"/>
                </a:ext>
              </a:extLst>
            </p:cNvPr>
            <p:cNvPicPr>
              <a:picLocks noChangeAspect="1"/>
            </p:cNvPicPr>
            <p:nvPr/>
          </p:nvPicPr>
          <p:blipFill>
            <a:blip r:embed="rId3"/>
            <a:stretch>
              <a:fillRect/>
            </a:stretch>
          </p:blipFill>
          <p:spPr>
            <a:xfrm>
              <a:off x="9753652" y="791480"/>
              <a:ext cx="2171428" cy="2171428"/>
            </a:xfrm>
            <a:prstGeom prst="rect">
              <a:avLst/>
            </a:prstGeom>
          </p:spPr>
        </p:pic>
        <p:sp>
          <p:nvSpPr>
            <p:cNvPr id="12" name="Oval 11" descr="Background" title="Background">
              <a:extLst>
                <a:ext uri="{FF2B5EF4-FFF2-40B4-BE49-F238E27FC236}">
                  <a16:creationId xmlns:a16="http://schemas.microsoft.com/office/drawing/2014/main" id="{B36F925C-1E8A-4471-AD6F-2BC20ECE0093}"/>
                </a:ext>
              </a:extLst>
            </p:cNvPr>
            <p:cNvSpPr/>
            <p:nvPr/>
          </p:nvSpPr>
          <p:spPr bwMode="auto">
            <a:xfrm>
              <a:off x="9970686" y="2903407"/>
              <a:ext cx="1737360" cy="1737360"/>
            </a:xfrm>
            <a:prstGeom prst="ellipse">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4" name="Oval 13" descr="Background" title="Background">
              <a:extLst>
                <a:ext uri="{FF2B5EF4-FFF2-40B4-BE49-F238E27FC236}">
                  <a16:creationId xmlns:a16="http://schemas.microsoft.com/office/drawing/2014/main" id="{FF10AFD0-EE5A-48A7-8A88-113CAE632FA7}"/>
                </a:ext>
              </a:extLst>
            </p:cNvPr>
            <p:cNvSpPr/>
            <p:nvPr/>
          </p:nvSpPr>
          <p:spPr bwMode="auto">
            <a:xfrm>
              <a:off x="9970686" y="4830540"/>
              <a:ext cx="1737360" cy="1737360"/>
            </a:xfrm>
            <a:prstGeom prst="ellipse">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 name="Graphic 4" descr="Azure Functions icon" title="Azure Functions">
              <a:extLst>
                <a:ext uri="{FF2B5EF4-FFF2-40B4-BE49-F238E27FC236}">
                  <a16:creationId xmlns:a16="http://schemas.microsoft.com/office/drawing/2014/main" id="{1519041A-4858-4677-825C-95D9AC91272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199286" y="5059140"/>
              <a:ext cx="1280160" cy="1280160"/>
            </a:xfrm>
            <a:prstGeom prst="rect">
              <a:avLst/>
            </a:prstGeom>
          </p:spPr>
        </p:pic>
        <p:pic>
          <p:nvPicPr>
            <p:cNvPr id="7" name="Graphic 6" descr="Service Fabric icon" title="Service Fabric">
              <a:extLst>
                <a:ext uri="{FF2B5EF4-FFF2-40B4-BE49-F238E27FC236}">
                  <a16:creationId xmlns:a16="http://schemas.microsoft.com/office/drawing/2014/main" id="{90C4A24F-A94F-4D30-8189-B1746DA47C4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985578" y="3070102"/>
              <a:ext cx="1722468" cy="2468880"/>
            </a:xfrm>
            <a:prstGeom prst="rect">
              <a:avLst/>
            </a:prstGeom>
          </p:spPr>
        </p:pic>
      </p:grpSp>
    </p:spTree>
    <p:extLst>
      <p:ext uri="{BB962C8B-B14F-4D97-AF65-F5344CB8AC3E}">
        <p14:creationId xmlns:p14="http://schemas.microsoft.com/office/powerpoint/2010/main" val="3494523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23873B-0640-4B50-83D3-1612BFEF94A0}"/>
              </a:ext>
            </a:extLst>
          </p:cNvPr>
          <p:cNvSpPr>
            <a:spLocks noGrp="1"/>
          </p:cNvSpPr>
          <p:nvPr>
            <p:ph type="body" sz="quarter" idx="10"/>
          </p:nvPr>
        </p:nvSpPr>
        <p:spPr>
          <a:xfrm>
            <a:off x="269239" y="1189177"/>
            <a:ext cx="11653523" cy="3020507"/>
          </a:xfrm>
        </p:spPr>
        <p:txBody>
          <a:bodyPr/>
          <a:lstStyle/>
          <a:p>
            <a:r>
              <a:rPr lang="en-GB" dirty="0"/>
              <a:t>Please feel free to ask questions at appropriate times as we go through</a:t>
            </a:r>
          </a:p>
          <a:p>
            <a:r>
              <a:rPr lang="en-GB" dirty="0"/>
              <a:t>Don’t be offended if I note down your question and move things along. I’ll do my best to answer all the questions even if I can’t answer them in the moment</a:t>
            </a:r>
          </a:p>
        </p:txBody>
      </p:sp>
      <p:sp>
        <p:nvSpPr>
          <p:cNvPr id="3" name="Title 2">
            <a:extLst>
              <a:ext uri="{FF2B5EF4-FFF2-40B4-BE49-F238E27FC236}">
                <a16:creationId xmlns:a16="http://schemas.microsoft.com/office/drawing/2014/main" id="{BF90DE82-E04E-43A0-9079-78C1BEE2F7B8}"/>
              </a:ext>
            </a:extLst>
          </p:cNvPr>
          <p:cNvSpPr>
            <a:spLocks noGrp="1"/>
          </p:cNvSpPr>
          <p:nvPr>
            <p:ph type="title"/>
          </p:nvPr>
        </p:nvSpPr>
        <p:spPr/>
        <p:txBody>
          <a:bodyPr/>
          <a:lstStyle/>
          <a:p>
            <a:r>
              <a:rPr lang="en-GB" dirty="0"/>
              <a:t>Questions</a:t>
            </a:r>
          </a:p>
        </p:txBody>
      </p:sp>
    </p:spTree>
    <p:extLst>
      <p:ext uri="{BB962C8B-B14F-4D97-AF65-F5344CB8AC3E}">
        <p14:creationId xmlns:p14="http://schemas.microsoft.com/office/powerpoint/2010/main" val="369038142"/>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9484413" cy="5351323"/>
          </a:xfrm>
        </p:spPr>
        <p:txBody>
          <a:bodyPr>
            <a:normAutofit/>
          </a:bodyPr>
          <a:lstStyle/>
          <a:p>
            <a:pPr marL="0" indent="0">
              <a:buNone/>
            </a:pPr>
            <a:r>
              <a:rPr lang="en-US" sz="3600" dirty="0">
                <a:solidFill>
                  <a:schemeClr val="tx1"/>
                </a:solidFill>
              </a:rPr>
              <a:t>How and where can stateful services and actors help us?</a:t>
            </a:r>
          </a:p>
          <a:p>
            <a:pPr marL="407996" lvl="1" indent="-171450"/>
            <a:r>
              <a:rPr lang="en-US" sz="2800" dirty="0"/>
              <a:t>Stateful services make it easy to save and retrieve state, and distribute that state for higher availability by using a partitioning strategy. Each partition has its own replica set for reliability.</a:t>
            </a:r>
          </a:p>
          <a:p>
            <a:pPr marL="407996" lvl="1" indent="-171450"/>
            <a:r>
              <a:rPr lang="en-US" sz="2800" dirty="0"/>
              <a:t>You can replicate this state to an external store like Cosmos DB to support ad-hoc querying, analytics and disaster recovery.</a:t>
            </a:r>
          </a:p>
          <a:p>
            <a:pPr lvl="1"/>
            <a:endParaRPr lang="en-US" sz="2032" dirty="0">
              <a:solidFill>
                <a:schemeClr val="tx1"/>
              </a:solidFill>
            </a:endParaRPr>
          </a:p>
          <a:p>
            <a:pPr marL="0" indent="0">
              <a:buNone/>
            </a:pPr>
            <a:endParaRPr lang="en-US" sz="3600" dirty="0">
              <a:solidFill>
                <a:schemeClr val="tx1"/>
              </a:solidFill>
            </a:endParaRPr>
          </a:p>
        </p:txBody>
      </p:sp>
      <p:grpSp>
        <p:nvGrpSpPr>
          <p:cNvPr id="4" name="Group 3" descr="Icons representing bulleted questions." title="Icons">
            <a:extLst>
              <a:ext uri="{FF2B5EF4-FFF2-40B4-BE49-F238E27FC236}">
                <a16:creationId xmlns:a16="http://schemas.microsoft.com/office/drawing/2014/main" id="{C78B7208-B6D0-41AE-83E9-2D82F77F54BB}"/>
              </a:ext>
            </a:extLst>
          </p:cNvPr>
          <p:cNvGrpSpPr/>
          <p:nvPr/>
        </p:nvGrpSpPr>
        <p:grpSpPr>
          <a:xfrm>
            <a:off x="9753652" y="791480"/>
            <a:ext cx="2171428" cy="5776420"/>
            <a:chOff x="9753652" y="791480"/>
            <a:chExt cx="2171428" cy="5776420"/>
          </a:xfrm>
        </p:grpSpPr>
        <p:pic>
          <p:nvPicPr>
            <p:cNvPr id="11" name="Picture 10" descr="Customer objections">
              <a:extLst>
                <a:ext uri="{FF2B5EF4-FFF2-40B4-BE49-F238E27FC236}">
                  <a16:creationId xmlns:a16="http://schemas.microsoft.com/office/drawing/2014/main" id="{43752440-B4BA-488D-BC2F-64A9BAB696FE}"/>
                </a:ext>
              </a:extLst>
            </p:cNvPr>
            <p:cNvPicPr>
              <a:picLocks noChangeAspect="1"/>
            </p:cNvPicPr>
            <p:nvPr/>
          </p:nvPicPr>
          <p:blipFill>
            <a:blip r:embed="rId3"/>
            <a:stretch>
              <a:fillRect/>
            </a:stretch>
          </p:blipFill>
          <p:spPr>
            <a:xfrm>
              <a:off x="9753652" y="791480"/>
              <a:ext cx="2171428" cy="2171428"/>
            </a:xfrm>
            <a:prstGeom prst="rect">
              <a:avLst/>
            </a:prstGeom>
          </p:spPr>
        </p:pic>
        <p:sp>
          <p:nvSpPr>
            <p:cNvPr id="12" name="Oval 11" descr="Background" title="Background">
              <a:extLst>
                <a:ext uri="{FF2B5EF4-FFF2-40B4-BE49-F238E27FC236}">
                  <a16:creationId xmlns:a16="http://schemas.microsoft.com/office/drawing/2014/main" id="{B36F925C-1E8A-4471-AD6F-2BC20ECE0093}"/>
                </a:ext>
              </a:extLst>
            </p:cNvPr>
            <p:cNvSpPr/>
            <p:nvPr/>
          </p:nvSpPr>
          <p:spPr bwMode="auto">
            <a:xfrm>
              <a:off x="9970686" y="2903407"/>
              <a:ext cx="1737360" cy="1737360"/>
            </a:xfrm>
            <a:prstGeom prst="ellipse">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4" name="Oval 13" descr="Background" title="Background">
              <a:extLst>
                <a:ext uri="{FF2B5EF4-FFF2-40B4-BE49-F238E27FC236}">
                  <a16:creationId xmlns:a16="http://schemas.microsoft.com/office/drawing/2014/main" id="{FF10AFD0-EE5A-48A7-8A88-113CAE632FA7}"/>
                </a:ext>
              </a:extLst>
            </p:cNvPr>
            <p:cNvSpPr/>
            <p:nvPr/>
          </p:nvSpPr>
          <p:spPr bwMode="auto">
            <a:xfrm>
              <a:off x="9970686" y="4830540"/>
              <a:ext cx="1737360" cy="1737360"/>
            </a:xfrm>
            <a:prstGeom prst="ellipse">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 name="Graphic 4" descr="Azure Functions icon" title="Azure Functions">
              <a:extLst>
                <a:ext uri="{FF2B5EF4-FFF2-40B4-BE49-F238E27FC236}">
                  <a16:creationId xmlns:a16="http://schemas.microsoft.com/office/drawing/2014/main" id="{1519041A-4858-4677-825C-95D9AC91272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199286" y="5059140"/>
              <a:ext cx="1280160" cy="1280160"/>
            </a:xfrm>
            <a:prstGeom prst="rect">
              <a:avLst/>
            </a:prstGeom>
          </p:spPr>
        </p:pic>
        <p:pic>
          <p:nvPicPr>
            <p:cNvPr id="7" name="Graphic 6" descr="Service Fabric icon" title="Service Fabric">
              <a:extLst>
                <a:ext uri="{FF2B5EF4-FFF2-40B4-BE49-F238E27FC236}">
                  <a16:creationId xmlns:a16="http://schemas.microsoft.com/office/drawing/2014/main" id="{90C4A24F-A94F-4D30-8189-B1746DA47C4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985578" y="3070102"/>
              <a:ext cx="1722468" cy="2468880"/>
            </a:xfrm>
            <a:prstGeom prst="rect">
              <a:avLst/>
            </a:prstGeom>
          </p:spPr>
        </p:pic>
      </p:grpSp>
    </p:spTree>
    <p:extLst>
      <p:ext uri="{BB962C8B-B14F-4D97-AF65-F5344CB8AC3E}">
        <p14:creationId xmlns:p14="http://schemas.microsoft.com/office/powerpoint/2010/main" val="1364239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9484413" cy="5351323"/>
          </a:xfrm>
        </p:spPr>
        <p:txBody>
          <a:bodyPr>
            <a:normAutofit/>
          </a:bodyPr>
          <a:lstStyle/>
          <a:p>
            <a:pPr marL="0" indent="0">
              <a:buNone/>
            </a:pPr>
            <a:r>
              <a:rPr lang="en-US" sz="3600" dirty="0">
                <a:solidFill>
                  <a:schemeClr val="tx1"/>
                </a:solidFill>
              </a:rPr>
              <a:t>How can Azure Functions be leveraged?</a:t>
            </a:r>
          </a:p>
          <a:p>
            <a:pPr marL="407996" lvl="1" indent="-171450"/>
            <a:r>
              <a:rPr lang="en-US" sz="2400" dirty="0"/>
              <a:t>While it is possible to create functions that run behind API Management endpoints, they are best employed for decoupled, asynchronous background operations that can be run at scale without concern for the specific server running that operation.</a:t>
            </a:r>
          </a:p>
          <a:p>
            <a:pPr marL="407996" lvl="1" indent="-171450"/>
            <a:r>
              <a:rPr lang="en-US" sz="2400" dirty="0"/>
              <a:t>In this solution, Azure Functions allowed for decoupling the external storage location of orders, without the need to update Service Fabric configurations on change. It also allowed for a separate scale-out tier for that work.</a:t>
            </a:r>
          </a:p>
          <a:p>
            <a:pPr marL="407996" lvl="1" indent="-171450"/>
            <a:r>
              <a:rPr lang="en-US" sz="2400" dirty="0"/>
              <a:t>In a solution such as a mobile application back end, functions could be useful if they don’t need to comingle with other solution aspects – such as acting as their own microservice with a targeted purpose.</a:t>
            </a:r>
          </a:p>
          <a:p>
            <a:endParaRPr lang="en-US" sz="3600" dirty="0">
              <a:solidFill>
                <a:schemeClr val="tx1"/>
              </a:solidFill>
            </a:endParaRPr>
          </a:p>
          <a:p>
            <a:pPr marL="0" indent="0">
              <a:buNone/>
            </a:pPr>
            <a:endParaRPr lang="en-US" sz="3600" dirty="0">
              <a:solidFill>
                <a:schemeClr val="tx1"/>
              </a:solidFill>
            </a:endParaRPr>
          </a:p>
        </p:txBody>
      </p:sp>
      <p:grpSp>
        <p:nvGrpSpPr>
          <p:cNvPr id="4" name="Group 3" descr="Icons representing bulleted questions." title="Icons">
            <a:extLst>
              <a:ext uri="{FF2B5EF4-FFF2-40B4-BE49-F238E27FC236}">
                <a16:creationId xmlns:a16="http://schemas.microsoft.com/office/drawing/2014/main" id="{C78B7208-B6D0-41AE-83E9-2D82F77F54BB}"/>
              </a:ext>
            </a:extLst>
          </p:cNvPr>
          <p:cNvGrpSpPr/>
          <p:nvPr/>
        </p:nvGrpSpPr>
        <p:grpSpPr>
          <a:xfrm>
            <a:off x="9753652" y="791480"/>
            <a:ext cx="2171428" cy="5776420"/>
            <a:chOff x="9753652" y="791480"/>
            <a:chExt cx="2171428" cy="5776420"/>
          </a:xfrm>
        </p:grpSpPr>
        <p:pic>
          <p:nvPicPr>
            <p:cNvPr id="11" name="Picture 10" descr="Customer objections">
              <a:extLst>
                <a:ext uri="{FF2B5EF4-FFF2-40B4-BE49-F238E27FC236}">
                  <a16:creationId xmlns:a16="http://schemas.microsoft.com/office/drawing/2014/main" id="{43752440-B4BA-488D-BC2F-64A9BAB696FE}"/>
                </a:ext>
              </a:extLst>
            </p:cNvPr>
            <p:cNvPicPr>
              <a:picLocks noChangeAspect="1"/>
            </p:cNvPicPr>
            <p:nvPr/>
          </p:nvPicPr>
          <p:blipFill>
            <a:blip r:embed="rId3"/>
            <a:stretch>
              <a:fillRect/>
            </a:stretch>
          </p:blipFill>
          <p:spPr>
            <a:xfrm>
              <a:off x="9753652" y="791480"/>
              <a:ext cx="2171428" cy="2171428"/>
            </a:xfrm>
            <a:prstGeom prst="rect">
              <a:avLst/>
            </a:prstGeom>
          </p:spPr>
        </p:pic>
        <p:sp>
          <p:nvSpPr>
            <p:cNvPr id="12" name="Oval 11" descr="Background" title="Background">
              <a:extLst>
                <a:ext uri="{FF2B5EF4-FFF2-40B4-BE49-F238E27FC236}">
                  <a16:creationId xmlns:a16="http://schemas.microsoft.com/office/drawing/2014/main" id="{B36F925C-1E8A-4471-AD6F-2BC20ECE0093}"/>
                </a:ext>
              </a:extLst>
            </p:cNvPr>
            <p:cNvSpPr/>
            <p:nvPr/>
          </p:nvSpPr>
          <p:spPr bwMode="auto">
            <a:xfrm>
              <a:off x="9970686" y="2903407"/>
              <a:ext cx="1737360" cy="1737360"/>
            </a:xfrm>
            <a:prstGeom prst="ellipse">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4" name="Oval 13" descr="Background" title="Background">
              <a:extLst>
                <a:ext uri="{FF2B5EF4-FFF2-40B4-BE49-F238E27FC236}">
                  <a16:creationId xmlns:a16="http://schemas.microsoft.com/office/drawing/2014/main" id="{FF10AFD0-EE5A-48A7-8A88-113CAE632FA7}"/>
                </a:ext>
              </a:extLst>
            </p:cNvPr>
            <p:cNvSpPr/>
            <p:nvPr/>
          </p:nvSpPr>
          <p:spPr bwMode="auto">
            <a:xfrm>
              <a:off x="9970686" y="4830540"/>
              <a:ext cx="1737360" cy="1737360"/>
            </a:xfrm>
            <a:prstGeom prst="ellipse">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 name="Graphic 4" descr="Azure Functions icon" title="Azure Functions">
              <a:extLst>
                <a:ext uri="{FF2B5EF4-FFF2-40B4-BE49-F238E27FC236}">
                  <a16:creationId xmlns:a16="http://schemas.microsoft.com/office/drawing/2014/main" id="{1519041A-4858-4677-825C-95D9AC91272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199286" y="5059140"/>
              <a:ext cx="1280160" cy="1280160"/>
            </a:xfrm>
            <a:prstGeom prst="rect">
              <a:avLst/>
            </a:prstGeom>
          </p:spPr>
        </p:pic>
        <p:pic>
          <p:nvPicPr>
            <p:cNvPr id="7" name="Graphic 6" descr="Service Fabric icon" title="Service Fabric">
              <a:extLst>
                <a:ext uri="{FF2B5EF4-FFF2-40B4-BE49-F238E27FC236}">
                  <a16:creationId xmlns:a16="http://schemas.microsoft.com/office/drawing/2014/main" id="{90C4A24F-A94F-4D30-8189-B1746DA47C4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985578" y="3070102"/>
              <a:ext cx="1722468" cy="2468880"/>
            </a:xfrm>
            <a:prstGeom prst="rect">
              <a:avLst/>
            </a:prstGeom>
          </p:spPr>
        </p:pic>
      </p:grpSp>
    </p:spTree>
    <p:extLst>
      <p:ext uri="{BB962C8B-B14F-4D97-AF65-F5344CB8AC3E}">
        <p14:creationId xmlns:p14="http://schemas.microsoft.com/office/powerpoint/2010/main" val="3083018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722576"/>
            <a:ext cx="11653523" cy="3702863"/>
          </a:xfrm>
        </p:spPr>
        <p:txBody>
          <a:bodyPr>
            <a:normAutofit fontScale="92500"/>
          </a:bodyPr>
          <a:lstStyle/>
          <a:p>
            <a:pPr marL="0" indent="0">
              <a:buNone/>
            </a:pPr>
            <a:r>
              <a:rPr lang="en-US" sz="3600" dirty="0">
                <a:solidFill>
                  <a:schemeClr val="tx1"/>
                </a:solidFill>
              </a:rPr>
              <a:t>“With Service Fabric we are able to move to microservices architecture without the DevOps headache. Service Fabric provides so much to support deployment, compute utilization, health monitoring and recovery – we could leverage the same team while increasing the size of our solution and feature set!”</a:t>
            </a:r>
          </a:p>
          <a:p>
            <a:pPr marL="0" indent="0">
              <a:buNone/>
            </a:pPr>
            <a:endParaRPr lang="en-US" sz="3600" dirty="0">
              <a:solidFill>
                <a:schemeClr val="tx1"/>
              </a:solidFill>
            </a:endParaRPr>
          </a:p>
          <a:p>
            <a:pPr marL="0" indent="0" algn="r">
              <a:buNone/>
            </a:pPr>
            <a:r>
              <a:rPr lang="en-US" sz="3600" dirty="0">
                <a:solidFill>
                  <a:schemeClr val="tx1"/>
                </a:solidFill>
              </a:rPr>
              <a:t>—Steve Dormer, CIO at Contoso Events</a:t>
            </a: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B02C8E2-5492-4A32-801B-37E58A800B94}"/>
              </a:ext>
            </a:extLst>
          </p:cNvPr>
          <p:cNvSpPr>
            <a:spLocks noGrp="1"/>
          </p:cNvSpPr>
          <p:nvPr>
            <p:ph type="body" sz="quarter" idx="10"/>
          </p:nvPr>
        </p:nvSpPr>
        <p:spPr>
          <a:xfrm>
            <a:off x="269239" y="1189177"/>
            <a:ext cx="11653523" cy="4179157"/>
          </a:xfrm>
        </p:spPr>
        <p:txBody>
          <a:bodyPr/>
          <a:lstStyle/>
          <a:p>
            <a:r>
              <a:rPr lang="en-GB" dirty="0"/>
              <a:t>You to me</a:t>
            </a:r>
          </a:p>
          <a:p>
            <a:pPr lvl="1"/>
            <a:r>
              <a:rPr lang="en-GB" dirty="0"/>
              <a:t>What’s your name?</a:t>
            </a:r>
          </a:p>
          <a:p>
            <a:pPr lvl="1"/>
            <a:r>
              <a:rPr lang="en-GB" dirty="0"/>
              <a:t>What’s the name of your company and what does the company do?</a:t>
            </a:r>
          </a:p>
          <a:p>
            <a:pPr lvl="1"/>
            <a:r>
              <a:rPr lang="en-GB" dirty="0"/>
              <a:t>What’s your job?</a:t>
            </a:r>
          </a:p>
          <a:p>
            <a:pPr lvl="1"/>
            <a:r>
              <a:rPr lang="en-GB" dirty="0"/>
              <a:t>Have you done anything with Microservices before?</a:t>
            </a:r>
          </a:p>
          <a:p>
            <a:pPr lvl="1"/>
            <a:endParaRPr lang="en-GB" dirty="0"/>
          </a:p>
          <a:p>
            <a:r>
              <a:rPr lang="en-GB" dirty="0"/>
              <a:t>Me to you</a:t>
            </a:r>
          </a:p>
          <a:p>
            <a:pPr lvl="1"/>
            <a:r>
              <a:rPr lang="en-GB" dirty="0"/>
              <a:t>Sarah Williams</a:t>
            </a:r>
          </a:p>
          <a:p>
            <a:pPr lvl="1"/>
            <a:r>
              <a:rPr lang="en-GB" dirty="0"/>
              <a:t>Consultant, architect, developer</a:t>
            </a:r>
          </a:p>
        </p:txBody>
      </p:sp>
      <p:sp>
        <p:nvSpPr>
          <p:cNvPr id="3" name="Title 2">
            <a:extLst>
              <a:ext uri="{FF2B5EF4-FFF2-40B4-BE49-F238E27FC236}">
                <a16:creationId xmlns:a16="http://schemas.microsoft.com/office/drawing/2014/main" id="{9AA3B23C-2084-40CC-A4BF-1B38F04D2F41}"/>
              </a:ext>
            </a:extLst>
          </p:cNvPr>
          <p:cNvSpPr>
            <a:spLocks noGrp="1"/>
          </p:cNvSpPr>
          <p:nvPr>
            <p:ph type="title"/>
          </p:nvPr>
        </p:nvSpPr>
        <p:spPr/>
        <p:txBody>
          <a:bodyPr/>
          <a:lstStyle/>
          <a:p>
            <a:r>
              <a:rPr lang="en-GB" dirty="0"/>
              <a:t>Introductions</a:t>
            </a:r>
          </a:p>
        </p:txBody>
      </p:sp>
    </p:spTree>
    <p:extLst>
      <p:ext uri="{BB962C8B-B14F-4D97-AF65-F5344CB8AC3E}">
        <p14:creationId xmlns:p14="http://schemas.microsoft.com/office/powerpoint/2010/main" val="409087626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582A4C-3527-4A11-8C2D-E7B3386D74D0}"/>
              </a:ext>
            </a:extLst>
          </p:cNvPr>
          <p:cNvSpPr>
            <a:spLocks noGrp="1"/>
          </p:cNvSpPr>
          <p:nvPr>
            <p:ph type="title"/>
          </p:nvPr>
        </p:nvSpPr>
        <p:spPr/>
        <p:txBody>
          <a:bodyPr/>
          <a:lstStyle/>
          <a:p>
            <a:r>
              <a:rPr lang="en-GB" dirty="0"/>
              <a:t>Introduction to Microservices &amp; Service Fabric</a:t>
            </a:r>
          </a:p>
        </p:txBody>
      </p:sp>
      <p:sp>
        <p:nvSpPr>
          <p:cNvPr id="5" name="Text Placeholder 4">
            <a:extLst>
              <a:ext uri="{FF2B5EF4-FFF2-40B4-BE49-F238E27FC236}">
                <a16:creationId xmlns:a16="http://schemas.microsoft.com/office/drawing/2014/main" id="{ABE6AE27-0636-4937-9756-FEAB08361BEC}"/>
              </a:ext>
            </a:extLst>
          </p:cNvPr>
          <p:cNvSpPr>
            <a:spLocks noGrp="1"/>
          </p:cNvSpPr>
          <p:nvPr>
            <p:ph type="body" sz="quarter" idx="12"/>
          </p:nvPr>
        </p:nvSpPr>
        <p:spPr/>
        <p:txBody>
          <a:bodyPr/>
          <a:lstStyle/>
          <a:p>
            <a:endParaRPr lang="en-GB" dirty="0"/>
          </a:p>
        </p:txBody>
      </p:sp>
    </p:spTree>
    <p:extLst>
      <p:ext uri="{BB962C8B-B14F-4D97-AF65-F5344CB8AC3E}">
        <p14:creationId xmlns:p14="http://schemas.microsoft.com/office/powerpoint/2010/main" val="317878766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089A697-3E68-481C-A39A-96221998CCAE}"/>
              </a:ext>
            </a:extLst>
          </p:cNvPr>
          <p:cNvSpPr>
            <a:spLocks noGrp="1"/>
          </p:cNvSpPr>
          <p:nvPr>
            <p:ph type="body" sz="quarter" idx="10"/>
          </p:nvPr>
        </p:nvSpPr>
        <p:spPr>
          <a:xfrm>
            <a:off x="269239" y="1189177"/>
            <a:ext cx="11653523" cy="2055114"/>
          </a:xfrm>
        </p:spPr>
        <p:txBody>
          <a:bodyPr/>
          <a:lstStyle/>
          <a:p>
            <a:r>
              <a:rPr lang="en-GB" dirty="0"/>
              <a:t>Monolithic architecture has a lot of pain points</a:t>
            </a:r>
          </a:p>
          <a:p>
            <a:r>
              <a:rPr lang="en-GB" dirty="0"/>
              <a:t>Service Oriented Architecture started the work</a:t>
            </a:r>
          </a:p>
          <a:p>
            <a:r>
              <a:rPr lang="en-GB" dirty="0"/>
              <a:t>Microservices are an evolution of SOA</a:t>
            </a:r>
          </a:p>
        </p:txBody>
      </p:sp>
      <p:sp>
        <p:nvSpPr>
          <p:cNvPr id="4" name="Title 3">
            <a:extLst>
              <a:ext uri="{FF2B5EF4-FFF2-40B4-BE49-F238E27FC236}">
                <a16:creationId xmlns:a16="http://schemas.microsoft.com/office/drawing/2014/main" id="{331B2DF8-73C6-4246-AECE-76D4C80C5570}"/>
              </a:ext>
            </a:extLst>
          </p:cNvPr>
          <p:cNvSpPr>
            <a:spLocks noGrp="1"/>
          </p:cNvSpPr>
          <p:nvPr>
            <p:ph type="title"/>
          </p:nvPr>
        </p:nvSpPr>
        <p:spPr/>
        <p:txBody>
          <a:bodyPr/>
          <a:lstStyle/>
          <a:p>
            <a:r>
              <a:rPr lang="en-GB" dirty="0"/>
              <a:t>Why are Microservices a thing?</a:t>
            </a:r>
          </a:p>
        </p:txBody>
      </p:sp>
      <p:pic>
        <p:nvPicPr>
          <p:cNvPr id="6" name="Picture 5">
            <a:extLst>
              <a:ext uri="{FF2B5EF4-FFF2-40B4-BE49-F238E27FC236}">
                <a16:creationId xmlns:a16="http://schemas.microsoft.com/office/drawing/2014/main" id="{8FB8856A-2A09-419B-87FC-27EF02F9E6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8006" y="2862196"/>
            <a:ext cx="8955987" cy="3830732"/>
          </a:xfrm>
          <a:prstGeom prst="rect">
            <a:avLst/>
          </a:prstGeom>
        </p:spPr>
      </p:pic>
    </p:spTree>
    <p:extLst>
      <p:ext uri="{BB962C8B-B14F-4D97-AF65-F5344CB8AC3E}">
        <p14:creationId xmlns:p14="http://schemas.microsoft.com/office/powerpoint/2010/main" val="87800953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520621A-D0CE-4198-8634-42ED4B58781E}"/>
              </a:ext>
            </a:extLst>
          </p:cNvPr>
          <p:cNvSpPr>
            <a:spLocks noGrp="1"/>
          </p:cNvSpPr>
          <p:nvPr>
            <p:ph type="body" sz="quarter" idx="10"/>
          </p:nvPr>
        </p:nvSpPr>
        <p:spPr>
          <a:xfrm>
            <a:off x="269239" y="1189177"/>
            <a:ext cx="11653523" cy="5373651"/>
          </a:xfrm>
        </p:spPr>
        <p:txBody>
          <a:bodyPr/>
          <a:lstStyle/>
          <a:p>
            <a:r>
              <a:rPr lang="en-GB" dirty="0"/>
              <a:t>Scalability</a:t>
            </a:r>
          </a:p>
          <a:p>
            <a:r>
              <a:rPr lang="en-GB" dirty="0"/>
              <a:t>Testability</a:t>
            </a:r>
          </a:p>
          <a:p>
            <a:r>
              <a:rPr lang="en-GB" dirty="0" err="1"/>
              <a:t>Deployability</a:t>
            </a:r>
            <a:endParaRPr lang="en-GB" dirty="0"/>
          </a:p>
          <a:p>
            <a:r>
              <a:rPr lang="en-GB" dirty="0"/>
              <a:t>Team per service</a:t>
            </a:r>
          </a:p>
          <a:p>
            <a:r>
              <a:rPr lang="en-GB" dirty="0"/>
              <a:t>Productivity</a:t>
            </a:r>
          </a:p>
          <a:p>
            <a:r>
              <a:rPr lang="en-GB" dirty="0"/>
              <a:t>Resilience</a:t>
            </a:r>
          </a:p>
          <a:p>
            <a:r>
              <a:rPr lang="en-GB" dirty="0"/>
              <a:t>Reduced complexity</a:t>
            </a:r>
          </a:p>
          <a:p>
            <a:r>
              <a:rPr lang="en-GB" dirty="0"/>
              <a:t>Freedom to choose the technology</a:t>
            </a:r>
          </a:p>
        </p:txBody>
      </p:sp>
      <p:sp>
        <p:nvSpPr>
          <p:cNvPr id="3" name="Title 2">
            <a:extLst>
              <a:ext uri="{FF2B5EF4-FFF2-40B4-BE49-F238E27FC236}">
                <a16:creationId xmlns:a16="http://schemas.microsoft.com/office/drawing/2014/main" id="{0471CA80-9556-4D35-8D36-1FC90645D65C}"/>
              </a:ext>
            </a:extLst>
          </p:cNvPr>
          <p:cNvSpPr>
            <a:spLocks noGrp="1"/>
          </p:cNvSpPr>
          <p:nvPr>
            <p:ph type="title"/>
          </p:nvPr>
        </p:nvSpPr>
        <p:spPr/>
        <p:txBody>
          <a:bodyPr/>
          <a:lstStyle/>
          <a:p>
            <a:r>
              <a:rPr lang="en-GB" dirty="0"/>
              <a:t>The benefits</a:t>
            </a:r>
          </a:p>
        </p:txBody>
      </p:sp>
    </p:spTree>
    <p:extLst>
      <p:ext uri="{BB962C8B-B14F-4D97-AF65-F5344CB8AC3E}">
        <p14:creationId xmlns:p14="http://schemas.microsoft.com/office/powerpoint/2010/main" val="375306236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59D91DC-F606-449C-A9FF-406B2A1AD36A}"/>
              </a:ext>
            </a:extLst>
          </p:cNvPr>
          <p:cNvSpPr>
            <a:spLocks noGrp="1"/>
          </p:cNvSpPr>
          <p:nvPr>
            <p:ph type="body" sz="quarter" idx="10"/>
          </p:nvPr>
        </p:nvSpPr>
        <p:spPr>
          <a:xfrm>
            <a:off x="269239" y="1189177"/>
            <a:ext cx="11653523" cy="3249864"/>
          </a:xfrm>
        </p:spPr>
        <p:txBody>
          <a:bodyPr/>
          <a:lstStyle/>
          <a:p>
            <a:r>
              <a:rPr lang="en-GB" dirty="0"/>
              <a:t>Distributed systems are complex</a:t>
            </a:r>
          </a:p>
          <a:p>
            <a:pPr lvl="1"/>
            <a:r>
              <a:rPr lang="en-GB" dirty="0"/>
              <a:t>Testing is more difficult</a:t>
            </a:r>
          </a:p>
          <a:p>
            <a:pPr lvl="1"/>
            <a:r>
              <a:rPr lang="en-GB" dirty="0"/>
              <a:t>IDE’s were designed for monoliths</a:t>
            </a:r>
          </a:p>
          <a:p>
            <a:pPr lvl="1"/>
            <a:r>
              <a:rPr lang="en-GB" dirty="0"/>
              <a:t>Can require extra code</a:t>
            </a:r>
          </a:p>
          <a:p>
            <a:r>
              <a:rPr lang="en-GB" dirty="0"/>
              <a:t>Coordination is key</a:t>
            </a:r>
          </a:p>
          <a:p>
            <a:endParaRPr lang="en-GB" dirty="0"/>
          </a:p>
        </p:txBody>
      </p:sp>
      <p:sp>
        <p:nvSpPr>
          <p:cNvPr id="3" name="Title 2">
            <a:extLst>
              <a:ext uri="{FF2B5EF4-FFF2-40B4-BE49-F238E27FC236}">
                <a16:creationId xmlns:a16="http://schemas.microsoft.com/office/drawing/2014/main" id="{7091F609-773F-4995-99C6-D4D25FD5F511}"/>
              </a:ext>
            </a:extLst>
          </p:cNvPr>
          <p:cNvSpPr>
            <a:spLocks noGrp="1"/>
          </p:cNvSpPr>
          <p:nvPr>
            <p:ph type="title"/>
          </p:nvPr>
        </p:nvSpPr>
        <p:spPr/>
        <p:txBody>
          <a:bodyPr/>
          <a:lstStyle/>
          <a:p>
            <a:r>
              <a:rPr lang="en-GB" dirty="0"/>
              <a:t>It’s not all good news	</a:t>
            </a:r>
          </a:p>
        </p:txBody>
      </p:sp>
    </p:spTree>
    <p:extLst>
      <p:ext uri="{BB962C8B-B14F-4D97-AF65-F5344CB8AC3E}">
        <p14:creationId xmlns:p14="http://schemas.microsoft.com/office/powerpoint/2010/main" val="1292425857"/>
      </p:ext>
    </p:extLst>
  </p:cSld>
  <p:clrMapOvr>
    <a:masterClrMapping/>
  </p:clrMapOvr>
  <p:transition>
    <p:fade/>
  </p:transition>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S4 Feb 2017 Dark Back">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FFF100"/>
      </a:hlink>
      <a:folHlink>
        <a:srgbClr val="FFF100"/>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6782</Words>
  <Application>Microsoft Office PowerPoint</Application>
  <PresentationFormat>Widescreen</PresentationFormat>
  <Paragraphs>521</Paragraphs>
  <Slides>43</Slides>
  <Notes>36</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43</vt:i4>
      </vt:variant>
    </vt:vector>
  </HeadingPairs>
  <TitlesOfParts>
    <vt:vector size="52" baseType="lpstr">
      <vt:lpstr>Arial</vt:lpstr>
      <vt:lpstr>Calibri</vt:lpstr>
      <vt:lpstr>Consolas</vt:lpstr>
      <vt:lpstr>Segoe UI</vt:lpstr>
      <vt:lpstr>Segoe UI Light</vt:lpstr>
      <vt:lpstr>Segoe UI Semilight</vt:lpstr>
      <vt:lpstr>Wingdings</vt:lpstr>
      <vt:lpstr>2_Server and Cloud 2013</vt:lpstr>
      <vt:lpstr>C+E Readiness Template</vt:lpstr>
      <vt:lpstr>Microservices architecture</vt:lpstr>
      <vt:lpstr>Agenda</vt:lpstr>
      <vt:lpstr>Relax, learn and enjoy</vt:lpstr>
      <vt:lpstr>Questions</vt:lpstr>
      <vt:lpstr>Introductions</vt:lpstr>
      <vt:lpstr>Introduction to Microservices &amp; Service Fabric</vt:lpstr>
      <vt:lpstr>Why are Microservices a thing?</vt:lpstr>
      <vt:lpstr>The benefits</vt:lpstr>
      <vt:lpstr>It’s not all good news </vt:lpstr>
      <vt:lpstr>Microservices with Service Fabric</vt:lpstr>
      <vt:lpstr>Service Fabric Programming Models</vt:lpstr>
      <vt:lpstr>Why use Reliable Services?</vt:lpstr>
      <vt:lpstr>Why use Reliable Actors?</vt:lpstr>
      <vt:lpstr>Stateless and Stateful Microservices for Service Fabric</vt:lpstr>
      <vt:lpstr>Whiteboard design session</vt:lpstr>
      <vt:lpstr>Abstract and learning objectives</vt:lpstr>
      <vt:lpstr>Step 1: Review the customer case study</vt:lpstr>
      <vt:lpstr>Customer situation </vt:lpstr>
      <vt:lpstr>Customer situation </vt:lpstr>
      <vt:lpstr>Customer needs </vt:lpstr>
      <vt:lpstr>Customer needs </vt:lpstr>
      <vt:lpstr>Customer objections </vt:lpstr>
      <vt:lpstr>Common scenarios </vt:lpstr>
      <vt:lpstr>Common scenarios </vt:lpstr>
      <vt:lpstr>Common scenarios </vt:lpstr>
      <vt:lpstr>Step 2: Design the solution</vt:lpstr>
      <vt:lpstr>Step 3: Present the solution</vt:lpstr>
      <vt:lpstr>Wrap-up</vt:lpstr>
      <vt:lpstr>Preferred target audience </vt:lpstr>
      <vt:lpstr>Preferred solution </vt:lpstr>
      <vt:lpstr>Preferred solution </vt:lpstr>
      <vt:lpstr>Preferred solution </vt:lpstr>
      <vt:lpstr>Preferred solution </vt:lpstr>
      <vt:lpstr>Preferred solution </vt:lpstr>
      <vt:lpstr>Preferred solution </vt:lpstr>
      <vt:lpstr>Preferred solution </vt:lpstr>
      <vt:lpstr>Preferred objections handling </vt:lpstr>
      <vt:lpstr>Preferred objections handling </vt:lpstr>
      <vt:lpstr>Preferred objections handling </vt:lpstr>
      <vt:lpstr>Preferred objections handling </vt:lpstr>
      <vt:lpstr>Preferred objections handling </vt:lpstr>
      <vt:lpstr>Customer quote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2018-05-03T16:39:53Z</dcterms:created>
  <dcterms:modified xsi:type="dcterms:W3CDTF">2019-02-17T19:09:41Z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v-tamat@microsoft.com</vt:lpwstr>
  </property>
  <property fmtid="{D5CDD505-2E9C-101B-9397-08002B2CF9AE}" pid="5" name="MSIP_Label_f42aa342-8706-4288-bd11-ebb85995028c_SetDate">
    <vt:lpwstr>2018-05-03T16:40:24.7952476Z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