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58" r:id="rId3"/>
    <p:sldId id="257" r:id="rId4"/>
    <p:sldId id="259" r:id="rId5"/>
    <p:sldId id="260" r:id="rId6"/>
    <p:sldId id="261" r:id="rId7"/>
    <p:sldId id="262" r:id="rId8"/>
    <p:sldId id="265" r:id="rId9"/>
    <p:sldId id="266" r:id="rId10"/>
    <p:sldId id="263"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3BD2996D-BA51-4106-9E9E-D5511688177E}">
          <p14:sldIdLst>
            <p14:sldId id="256"/>
            <p14:sldId id="258"/>
            <p14:sldId id="257"/>
            <p14:sldId id="259"/>
            <p14:sldId id="260"/>
            <p14:sldId id="261"/>
            <p14:sldId id="262"/>
            <p14:sldId id="265"/>
            <p14:sldId id="266"/>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68" autoAdjust="0"/>
    <p:restoredTop sz="94373" autoAdjust="0"/>
  </p:normalViewPr>
  <p:slideViewPr>
    <p:cSldViewPr snapToGrid="0">
      <p:cViewPr varScale="1">
        <p:scale>
          <a:sx n="108" d="100"/>
          <a:sy n="108" d="100"/>
        </p:scale>
        <p:origin x="11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E97078-7F35-1A0C-E5E1-B686B9B9DDB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07FC7262-397B-1796-93CF-FF0EBD7FB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7A2BE14-1BCF-C510-A644-BD4C1D2DCDAA}"/>
              </a:ext>
            </a:extLst>
          </p:cNvPr>
          <p:cNvSpPr>
            <a:spLocks noGrp="1"/>
          </p:cNvSpPr>
          <p:nvPr>
            <p:ph type="dt" sz="half" idx="10"/>
          </p:nvPr>
        </p:nvSpPr>
        <p:spPr/>
        <p:txBody>
          <a:bodyPr/>
          <a:lstStyle/>
          <a:p>
            <a:fld id="{C8927BEE-BD06-4751-9487-C49A42CA2BE3}" type="datetimeFigureOut">
              <a:rPr lang="ru-RU" smtClean="0"/>
              <a:t>13.06.2022</a:t>
            </a:fld>
            <a:endParaRPr lang="ru-RU"/>
          </a:p>
        </p:txBody>
      </p:sp>
      <p:sp>
        <p:nvSpPr>
          <p:cNvPr id="5" name="Нижний колонтитул 4">
            <a:extLst>
              <a:ext uri="{FF2B5EF4-FFF2-40B4-BE49-F238E27FC236}">
                <a16:creationId xmlns:a16="http://schemas.microsoft.com/office/drawing/2014/main" id="{8350FC8F-63AE-CEC6-E584-32568BEE3EA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CBAFE65-2898-29B2-7349-063527D634F5}"/>
              </a:ext>
            </a:extLst>
          </p:cNvPr>
          <p:cNvSpPr>
            <a:spLocks noGrp="1"/>
          </p:cNvSpPr>
          <p:nvPr>
            <p:ph type="sldNum" sz="quarter" idx="12"/>
          </p:nvPr>
        </p:nvSpPr>
        <p:spPr/>
        <p:txBody>
          <a:bodyPr/>
          <a:lstStyle/>
          <a:p>
            <a:fld id="{5E78823F-8CD2-4A65-BB9A-89C9B77FA5EA}" type="slidenum">
              <a:rPr lang="ru-RU" smtClean="0"/>
              <a:t>‹#›</a:t>
            </a:fld>
            <a:endParaRPr lang="ru-RU"/>
          </a:p>
        </p:txBody>
      </p:sp>
    </p:spTree>
    <p:extLst>
      <p:ext uri="{BB962C8B-B14F-4D97-AF65-F5344CB8AC3E}">
        <p14:creationId xmlns:p14="http://schemas.microsoft.com/office/powerpoint/2010/main" val="272682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F0800B-7E7E-4B8C-20C3-091A6E1F1E8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01CEDC3-E1A9-686B-EE55-B152D445C0B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1708D1E-18C9-202F-68DA-E83816D31BC1}"/>
              </a:ext>
            </a:extLst>
          </p:cNvPr>
          <p:cNvSpPr>
            <a:spLocks noGrp="1"/>
          </p:cNvSpPr>
          <p:nvPr>
            <p:ph type="dt" sz="half" idx="10"/>
          </p:nvPr>
        </p:nvSpPr>
        <p:spPr/>
        <p:txBody>
          <a:bodyPr/>
          <a:lstStyle/>
          <a:p>
            <a:fld id="{C8927BEE-BD06-4751-9487-C49A42CA2BE3}" type="datetimeFigureOut">
              <a:rPr lang="ru-RU" smtClean="0"/>
              <a:t>13.06.2022</a:t>
            </a:fld>
            <a:endParaRPr lang="ru-RU"/>
          </a:p>
        </p:txBody>
      </p:sp>
      <p:sp>
        <p:nvSpPr>
          <p:cNvPr id="5" name="Нижний колонтитул 4">
            <a:extLst>
              <a:ext uri="{FF2B5EF4-FFF2-40B4-BE49-F238E27FC236}">
                <a16:creationId xmlns:a16="http://schemas.microsoft.com/office/drawing/2014/main" id="{582ABB59-EF32-489E-978F-7A90370EC2A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6358022-B04C-1AA8-25B6-FCD9D13C6892}"/>
              </a:ext>
            </a:extLst>
          </p:cNvPr>
          <p:cNvSpPr>
            <a:spLocks noGrp="1"/>
          </p:cNvSpPr>
          <p:nvPr>
            <p:ph type="sldNum" sz="quarter" idx="12"/>
          </p:nvPr>
        </p:nvSpPr>
        <p:spPr/>
        <p:txBody>
          <a:bodyPr/>
          <a:lstStyle/>
          <a:p>
            <a:fld id="{5E78823F-8CD2-4A65-BB9A-89C9B77FA5EA}" type="slidenum">
              <a:rPr lang="ru-RU" smtClean="0"/>
              <a:t>‹#›</a:t>
            </a:fld>
            <a:endParaRPr lang="ru-RU"/>
          </a:p>
        </p:txBody>
      </p:sp>
    </p:spTree>
    <p:extLst>
      <p:ext uri="{BB962C8B-B14F-4D97-AF65-F5344CB8AC3E}">
        <p14:creationId xmlns:p14="http://schemas.microsoft.com/office/powerpoint/2010/main" val="1581479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AD6580D8-7F8E-2D11-6F63-15CB797EB346}"/>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21B8D94C-1E0A-3C45-AAAC-ED5FA84BD85C}"/>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5EE4B4D-73EA-4428-4222-6B6F18FFC146}"/>
              </a:ext>
            </a:extLst>
          </p:cNvPr>
          <p:cNvSpPr>
            <a:spLocks noGrp="1"/>
          </p:cNvSpPr>
          <p:nvPr>
            <p:ph type="dt" sz="half" idx="10"/>
          </p:nvPr>
        </p:nvSpPr>
        <p:spPr/>
        <p:txBody>
          <a:bodyPr/>
          <a:lstStyle/>
          <a:p>
            <a:fld id="{C8927BEE-BD06-4751-9487-C49A42CA2BE3}" type="datetimeFigureOut">
              <a:rPr lang="ru-RU" smtClean="0"/>
              <a:t>13.06.2022</a:t>
            </a:fld>
            <a:endParaRPr lang="ru-RU"/>
          </a:p>
        </p:txBody>
      </p:sp>
      <p:sp>
        <p:nvSpPr>
          <p:cNvPr id="5" name="Нижний колонтитул 4">
            <a:extLst>
              <a:ext uri="{FF2B5EF4-FFF2-40B4-BE49-F238E27FC236}">
                <a16:creationId xmlns:a16="http://schemas.microsoft.com/office/drawing/2014/main" id="{0B082C72-5348-1FD0-62A6-C00E0E284DF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7847340-200F-8FC8-0F13-D250675A150E}"/>
              </a:ext>
            </a:extLst>
          </p:cNvPr>
          <p:cNvSpPr>
            <a:spLocks noGrp="1"/>
          </p:cNvSpPr>
          <p:nvPr>
            <p:ph type="sldNum" sz="quarter" idx="12"/>
          </p:nvPr>
        </p:nvSpPr>
        <p:spPr/>
        <p:txBody>
          <a:bodyPr/>
          <a:lstStyle/>
          <a:p>
            <a:fld id="{5E78823F-8CD2-4A65-BB9A-89C9B77FA5EA}" type="slidenum">
              <a:rPr lang="ru-RU" smtClean="0"/>
              <a:t>‹#›</a:t>
            </a:fld>
            <a:endParaRPr lang="ru-RU"/>
          </a:p>
        </p:txBody>
      </p:sp>
    </p:spTree>
    <p:extLst>
      <p:ext uri="{BB962C8B-B14F-4D97-AF65-F5344CB8AC3E}">
        <p14:creationId xmlns:p14="http://schemas.microsoft.com/office/powerpoint/2010/main" val="64010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A55D6E-ECA6-DCE4-C426-C0FDA71D9E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F51E345-A98D-B44F-C861-CDB0D5A953F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09F8082-4A19-4F8B-52D7-020FD2A566B4}"/>
              </a:ext>
            </a:extLst>
          </p:cNvPr>
          <p:cNvSpPr>
            <a:spLocks noGrp="1"/>
          </p:cNvSpPr>
          <p:nvPr>
            <p:ph type="dt" sz="half" idx="10"/>
          </p:nvPr>
        </p:nvSpPr>
        <p:spPr/>
        <p:txBody>
          <a:bodyPr/>
          <a:lstStyle/>
          <a:p>
            <a:fld id="{C8927BEE-BD06-4751-9487-C49A42CA2BE3}" type="datetimeFigureOut">
              <a:rPr lang="ru-RU" smtClean="0"/>
              <a:t>13.06.2022</a:t>
            </a:fld>
            <a:endParaRPr lang="ru-RU"/>
          </a:p>
        </p:txBody>
      </p:sp>
      <p:sp>
        <p:nvSpPr>
          <p:cNvPr id="5" name="Нижний колонтитул 4">
            <a:extLst>
              <a:ext uri="{FF2B5EF4-FFF2-40B4-BE49-F238E27FC236}">
                <a16:creationId xmlns:a16="http://schemas.microsoft.com/office/drawing/2014/main" id="{1EF0E36F-7596-58AA-711A-A0ED5F12A28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2B265DC-D98B-5E98-2E60-DBE266CE4B4D}"/>
              </a:ext>
            </a:extLst>
          </p:cNvPr>
          <p:cNvSpPr>
            <a:spLocks noGrp="1"/>
          </p:cNvSpPr>
          <p:nvPr>
            <p:ph type="sldNum" sz="quarter" idx="12"/>
          </p:nvPr>
        </p:nvSpPr>
        <p:spPr/>
        <p:txBody>
          <a:bodyPr/>
          <a:lstStyle/>
          <a:p>
            <a:fld id="{5E78823F-8CD2-4A65-BB9A-89C9B77FA5EA}" type="slidenum">
              <a:rPr lang="ru-RU" smtClean="0"/>
              <a:t>‹#›</a:t>
            </a:fld>
            <a:endParaRPr lang="ru-RU"/>
          </a:p>
        </p:txBody>
      </p:sp>
    </p:spTree>
    <p:extLst>
      <p:ext uri="{BB962C8B-B14F-4D97-AF65-F5344CB8AC3E}">
        <p14:creationId xmlns:p14="http://schemas.microsoft.com/office/powerpoint/2010/main" val="291246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AC320D-B6DC-1204-02D2-D686D14B137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AF2229B0-9031-08C1-DD5A-C760B821D3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F69DA7FC-E3B9-EDE6-5719-9C0B96E8C74E}"/>
              </a:ext>
            </a:extLst>
          </p:cNvPr>
          <p:cNvSpPr>
            <a:spLocks noGrp="1"/>
          </p:cNvSpPr>
          <p:nvPr>
            <p:ph type="dt" sz="half" idx="10"/>
          </p:nvPr>
        </p:nvSpPr>
        <p:spPr/>
        <p:txBody>
          <a:bodyPr/>
          <a:lstStyle/>
          <a:p>
            <a:fld id="{C8927BEE-BD06-4751-9487-C49A42CA2BE3}" type="datetimeFigureOut">
              <a:rPr lang="ru-RU" smtClean="0"/>
              <a:t>13.06.2022</a:t>
            </a:fld>
            <a:endParaRPr lang="ru-RU"/>
          </a:p>
        </p:txBody>
      </p:sp>
      <p:sp>
        <p:nvSpPr>
          <p:cNvPr id="5" name="Нижний колонтитул 4">
            <a:extLst>
              <a:ext uri="{FF2B5EF4-FFF2-40B4-BE49-F238E27FC236}">
                <a16:creationId xmlns:a16="http://schemas.microsoft.com/office/drawing/2014/main" id="{BCC43699-129F-0BF0-8EEF-A1B2D4818BF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688B5D9-8989-F68D-A267-0A845579BF00}"/>
              </a:ext>
            </a:extLst>
          </p:cNvPr>
          <p:cNvSpPr>
            <a:spLocks noGrp="1"/>
          </p:cNvSpPr>
          <p:nvPr>
            <p:ph type="sldNum" sz="quarter" idx="12"/>
          </p:nvPr>
        </p:nvSpPr>
        <p:spPr/>
        <p:txBody>
          <a:bodyPr/>
          <a:lstStyle/>
          <a:p>
            <a:fld id="{5E78823F-8CD2-4A65-BB9A-89C9B77FA5EA}" type="slidenum">
              <a:rPr lang="ru-RU" smtClean="0"/>
              <a:t>‹#›</a:t>
            </a:fld>
            <a:endParaRPr lang="ru-RU"/>
          </a:p>
        </p:txBody>
      </p:sp>
    </p:spTree>
    <p:extLst>
      <p:ext uri="{BB962C8B-B14F-4D97-AF65-F5344CB8AC3E}">
        <p14:creationId xmlns:p14="http://schemas.microsoft.com/office/powerpoint/2010/main" val="2852739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4AFB75-66D3-DCE8-0BFF-AC9989B0326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4E1F61E-3B81-6BC3-862C-78A80BB028A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B60E3B62-C385-AB18-5226-12DEE33BE804}"/>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DFE3555-34E3-9C66-AFD0-98C68E0373A8}"/>
              </a:ext>
            </a:extLst>
          </p:cNvPr>
          <p:cNvSpPr>
            <a:spLocks noGrp="1"/>
          </p:cNvSpPr>
          <p:nvPr>
            <p:ph type="dt" sz="half" idx="10"/>
          </p:nvPr>
        </p:nvSpPr>
        <p:spPr/>
        <p:txBody>
          <a:bodyPr/>
          <a:lstStyle/>
          <a:p>
            <a:fld id="{C8927BEE-BD06-4751-9487-C49A42CA2BE3}" type="datetimeFigureOut">
              <a:rPr lang="ru-RU" smtClean="0"/>
              <a:t>13.06.2022</a:t>
            </a:fld>
            <a:endParaRPr lang="ru-RU"/>
          </a:p>
        </p:txBody>
      </p:sp>
      <p:sp>
        <p:nvSpPr>
          <p:cNvPr id="6" name="Нижний колонтитул 5">
            <a:extLst>
              <a:ext uri="{FF2B5EF4-FFF2-40B4-BE49-F238E27FC236}">
                <a16:creationId xmlns:a16="http://schemas.microsoft.com/office/drawing/2014/main" id="{DC9B2078-74F4-B679-FBB2-B62A170CF55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34D3CE0-DBC4-3B6F-2BC5-D006997F8685}"/>
              </a:ext>
            </a:extLst>
          </p:cNvPr>
          <p:cNvSpPr>
            <a:spLocks noGrp="1"/>
          </p:cNvSpPr>
          <p:nvPr>
            <p:ph type="sldNum" sz="quarter" idx="12"/>
          </p:nvPr>
        </p:nvSpPr>
        <p:spPr/>
        <p:txBody>
          <a:bodyPr/>
          <a:lstStyle/>
          <a:p>
            <a:fld id="{5E78823F-8CD2-4A65-BB9A-89C9B77FA5EA}" type="slidenum">
              <a:rPr lang="ru-RU" smtClean="0"/>
              <a:t>‹#›</a:t>
            </a:fld>
            <a:endParaRPr lang="ru-RU"/>
          </a:p>
        </p:txBody>
      </p:sp>
    </p:spTree>
    <p:extLst>
      <p:ext uri="{BB962C8B-B14F-4D97-AF65-F5344CB8AC3E}">
        <p14:creationId xmlns:p14="http://schemas.microsoft.com/office/powerpoint/2010/main" val="205607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9EF147-84D6-004A-B99F-19BC5A59789F}"/>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AF0F8346-8F1C-756F-0591-B0DEF5BE97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F9CDD30D-2531-2094-E5AA-C635B2824DB2}"/>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116E7BDB-C725-679F-A5D2-2711D8C5F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2982A55F-E673-1575-ECD2-1DD3A0AB6B6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0BD2B674-4E9E-4275-3BE9-4F45D5BCFB7F}"/>
              </a:ext>
            </a:extLst>
          </p:cNvPr>
          <p:cNvSpPr>
            <a:spLocks noGrp="1"/>
          </p:cNvSpPr>
          <p:nvPr>
            <p:ph type="dt" sz="half" idx="10"/>
          </p:nvPr>
        </p:nvSpPr>
        <p:spPr/>
        <p:txBody>
          <a:bodyPr/>
          <a:lstStyle/>
          <a:p>
            <a:fld id="{C8927BEE-BD06-4751-9487-C49A42CA2BE3}" type="datetimeFigureOut">
              <a:rPr lang="ru-RU" smtClean="0"/>
              <a:t>13.06.2022</a:t>
            </a:fld>
            <a:endParaRPr lang="ru-RU"/>
          </a:p>
        </p:txBody>
      </p:sp>
      <p:sp>
        <p:nvSpPr>
          <p:cNvPr id="8" name="Нижний колонтитул 7">
            <a:extLst>
              <a:ext uri="{FF2B5EF4-FFF2-40B4-BE49-F238E27FC236}">
                <a16:creationId xmlns:a16="http://schemas.microsoft.com/office/drawing/2014/main" id="{1FB5659E-E731-7FE3-A843-D5613E52C7A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F44B072F-9E8D-6061-E7A7-7E4DD05E683B}"/>
              </a:ext>
            </a:extLst>
          </p:cNvPr>
          <p:cNvSpPr>
            <a:spLocks noGrp="1"/>
          </p:cNvSpPr>
          <p:nvPr>
            <p:ph type="sldNum" sz="quarter" idx="12"/>
          </p:nvPr>
        </p:nvSpPr>
        <p:spPr/>
        <p:txBody>
          <a:bodyPr/>
          <a:lstStyle/>
          <a:p>
            <a:fld id="{5E78823F-8CD2-4A65-BB9A-89C9B77FA5EA}" type="slidenum">
              <a:rPr lang="ru-RU" smtClean="0"/>
              <a:t>‹#›</a:t>
            </a:fld>
            <a:endParaRPr lang="ru-RU"/>
          </a:p>
        </p:txBody>
      </p:sp>
    </p:spTree>
    <p:extLst>
      <p:ext uri="{BB962C8B-B14F-4D97-AF65-F5344CB8AC3E}">
        <p14:creationId xmlns:p14="http://schemas.microsoft.com/office/powerpoint/2010/main" val="3839874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FD56A8-3042-49E0-C17C-CCD64E7C3C86}"/>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A3C55C3-8D3A-1A64-5ADD-BFF0FEC4E7BC}"/>
              </a:ext>
            </a:extLst>
          </p:cNvPr>
          <p:cNvSpPr>
            <a:spLocks noGrp="1"/>
          </p:cNvSpPr>
          <p:nvPr>
            <p:ph type="dt" sz="half" idx="10"/>
          </p:nvPr>
        </p:nvSpPr>
        <p:spPr/>
        <p:txBody>
          <a:bodyPr/>
          <a:lstStyle/>
          <a:p>
            <a:fld id="{C8927BEE-BD06-4751-9487-C49A42CA2BE3}" type="datetimeFigureOut">
              <a:rPr lang="ru-RU" smtClean="0"/>
              <a:t>13.06.2022</a:t>
            </a:fld>
            <a:endParaRPr lang="ru-RU"/>
          </a:p>
        </p:txBody>
      </p:sp>
      <p:sp>
        <p:nvSpPr>
          <p:cNvPr id="4" name="Нижний колонтитул 3">
            <a:extLst>
              <a:ext uri="{FF2B5EF4-FFF2-40B4-BE49-F238E27FC236}">
                <a16:creationId xmlns:a16="http://schemas.microsoft.com/office/drawing/2014/main" id="{E93FB419-BA2E-73EF-9388-7DB781FC4100}"/>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D717F430-9347-1A30-7D67-8F5B46853805}"/>
              </a:ext>
            </a:extLst>
          </p:cNvPr>
          <p:cNvSpPr>
            <a:spLocks noGrp="1"/>
          </p:cNvSpPr>
          <p:nvPr>
            <p:ph type="sldNum" sz="quarter" idx="12"/>
          </p:nvPr>
        </p:nvSpPr>
        <p:spPr/>
        <p:txBody>
          <a:bodyPr/>
          <a:lstStyle/>
          <a:p>
            <a:fld id="{5E78823F-8CD2-4A65-BB9A-89C9B77FA5EA}" type="slidenum">
              <a:rPr lang="ru-RU" smtClean="0"/>
              <a:t>‹#›</a:t>
            </a:fld>
            <a:endParaRPr lang="ru-RU"/>
          </a:p>
        </p:txBody>
      </p:sp>
    </p:spTree>
    <p:extLst>
      <p:ext uri="{BB962C8B-B14F-4D97-AF65-F5344CB8AC3E}">
        <p14:creationId xmlns:p14="http://schemas.microsoft.com/office/powerpoint/2010/main" val="249410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030E206-EAEE-A3F2-9104-5C9357EFF488}"/>
              </a:ext>
            </a:extLst>
          </p:cNvPr>
          <p:cNvSpPr>
            <a:spLocks noGrp="1"/>
          </p:cNvSpPr>
          <p:nvPr>
            <p:ph type="dt" sz="half" idx="10"/>
          </p:nvPr>
        </p:nvSpPr>
        <p:spPr/>
        <p:txBody>
          <a:bodyPr/>
          <a:lstStyle/>
          <a:p>
            <a:fld id="{C8927BEE-BD06-4751-9487-C49A42CA2BE3}" type="datetimeFigureOut">
              <a:rPr lang="ru-RU" smtClean="0"/>
              <a:t>13.06.2022</a:t>
            </a:fld>
            <a:endParaRPr lang="ru-RU"/>
          </a:p>
        </p:txBody>
      </p:sp>
      <p:sp>
        <p:nvSpPr>
          <p:cNvPr id="3" name="Нижний колонтитул 2">
            <a:extLst>
              <a:ext uri="{FF2B5EF4-FFF2-40B4-BE49-F238E27FC236}">
                <a16:creationId xmlns:a16="http://schemas.microsoft.com/office/drawing/2014/main" id="{A3CEB113-F88D-9115-3166-454FFFA3671C}"/>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A79D4EE-DF47-494C-0388-B8ACED8BD317}"/>
              </a:ext>
            </a:extLst>
          </p:cNvPr>
          <p:cNvSpPr>
            <a:spLocks noGrp="1"/>
          </p:cNvSpPr>
          <p:nvPr>
            <p:ph type="sldNum" sz="quarter" idx="12"/>
          </p:nvPr>
        </p:nvSpPr>
        <p:spPr/>
        <p:txBody>
          <a:bodyPr/>
          <a:lstStyle/>
          <a:p>
            <a:fld id="{5E78823F-8CD2-4A65-BB9A-89C9B77FA5EA}" type="slidenum">
              <a:rPr lang="ru-RU" smtClean="0"/>
              <a:t>‹#›</a:t>
            </a:fld>
            <a:endParaRPr lang="ru-RU"/>
          </a:p>
        </p:txBody>
      </p:sp>
    </p:spTree>
    <p:extLst>
      <p:ext uri="{BB962C8B-B14F-4D97-AF65-F5344CB8AC3E}">
        <p14:creationId xmlns:p14="http://schemas.microsoft.com/office/powerpoint/2010/main" val="2804584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FAC92D-2BD4-C03D-B8D6-B269870D9D5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A7417883-3142-B94A-EEF7-2F9A3B4E41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65DCB415-A769-CCBB-DAEC-C6B683812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74ABA87-0DC2-D5CC-0503-EBA7F2F9875F}"/>
              </a:ext>
            </a:extLst>
          </p:cNvPr>
          <p:cNvSpPr>
            <a:spLocks noGrp="1"/>
          </p:cNvSpPr>
          <p:nvPr>
            <p:ph type="dt" sz="half" idx="10"/>
          </p:nvPr>
        </p:nvSpPr>
        <p:spPr/>
        <p:txBody>
          <a:bodyPr/>
          <a:lstStyle/>
          <a:p>
            <a:fld id="{C8927BEE-BD06-4751-9487-C49A42CA2BE3}" type="datetimeFigureOut">
              <a:rPr lang="ru-RU" smtClean="0"/>
              <a:t>13.06.2022</a:t>
            </a:fld>
            <a:endParaRPr lang="ru-RU"/>
          </a:p>
        </p:txBody>
      </p:sp>
      <p:sp>
        <p:nvSpPr>
          <p:cNvPr id="6" name="Нижний колонтитул 5">
            <a:extLst>
              <a:ext uri="{FF2B5EF4-FFF2-40B4-BE49-F238E27FC236}">
                <a16:creationId xmlns:a16="http://schemas.microsoft.com/office/drawing/2014/main" id="{3AA0A419-D81F-6B61-3187-A0B9BD94FD0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439DE6A-CDD5-A76C-F3F5-DC1FDBB730C8}"/>
              </a:ext>
            </a:extLst>
          </p:cNvPr>
          <p:cNvSpPr>
            <a:spLocks noGrp="1"/>
          </p:cNvSpPr>
          <p:nvPr>
            <p:ph type="sldNum" sz="quarter" idx="12"/>
          </p:nvPr>
        </p:nvSpPr>
        <p:spPr/>
        <p:txBody>
          <a:bodyPr/>
          <a:lstStyle/>
          <a:p>
            <a:fld id="{5E78823F-8CD2-4A65-BB9A-89C9B77FA5EA}" type="slidenum">
              <a:rPr lang="ru-RU" smtClean="0"/>
              <a:t>‹#›</a:t>
            </a:fld>
            <a:endParaRPr lang="ru-RU"/>
          </a:p>
        </p:txBody>
      </p:sp>
    </p:spTree>
    <p:extLst>
      <p:ext uri="{BB962C8B-B14F-4D97-AF65-F5344CB8AC3E}">
        <p14:creationId xmlns:p14="http://schemas.microsoft.com/office/powerpoint/2010/main" val="134005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0909B-7F2D-A890-4031-F83AD95B12F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C1E7AB9A-E215-FD7B-05A1-7505091E6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53809D29-8DD5-7BE3-D8A3-A77ED4ED2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3EBE049-5724-A34E-94D5-D56FAFAE0824}"/>
              </a:ext>
            </a:extLst>
          </p:cNvPr>
          <p:cNvSpPr>
            <a:spLocks noGrp="1"/>
          </p:cNvSpPr>
          <p:nvPr>
            <p:ph type="dt" sz="half" idx="10"/>
          </p:nvPr>
        </p:nvSpPr>
        <p:spPr/>
        <p:txBody>
          <a:bodyPr/>
          <a:lstStyle/>
          <a:p>
            <a:fld id="{C8927BEE-BD06-4751-9487-C49A42CA2BE3}" type="datetimeFigureOut">
              <a:rPr lang="ru-RU" smtClean="0"/>
              <a:t>13.06.2022</a:t>
            </a:fld>
            <a:endParaRPr lang="ru-RU"/>
          </a:p>
        </p:txBody>
      </p:sp>
      <p:sp>
        <p:nvSpPr>
          <p:cNvPr id="6" name="Нижний колонтитул 5">
            <a:extLst>
              <a:ext uri="{FF2B5EF4-FFF2-40B4-BE49-F238E27FC236}">
                <a16:creationId xmlns:a16="http://schemas.microsoft.com/office/drawing/2014/main" id="{0839469C-49B6-CE23-A890-DE9833351748}"/>
              </a:ext>
            </a:extLst>
          </p:cNvPr>
          <p:cNvSpPr>
            <a:spLocks noGrp="1"/>
          </p:cNvSpPr>
          <p:nvPr>
            <p:ph type="ftr" sz="quarter" idx="11"/>
          </p:nvPr>
        </p:nvSpPr>
        <p:spPr/>
        <p:txBody>
          <a:bodyPr/>
          <a:lstStyle/>
          <a:p>
            <a:endParaRPr lang="en-US" dirty="0"/>
          </a:p>
        </p:txBody>
      </p:sp>
      <p:sp>
        <p:nvSpPr>
          <p:cNvPr id="7" name="Номер слайда 6">
            <a:extLst>
              <a:ext uri="{FF2B5EF4-FFF2-40B4-BE49-F238E27FC236}">
                <a16:creationId xmlns:a16="http://schemas.microsoft.com/office/drawing/2014/main" id="{37EF8120-8654-D9CE-080B-826641681EFE}"/>
              </a:ext>
            </a:extLst>
          </p:cNvPr>
          <p:cNvSpPr>
            <a:spLocks noGrp="1"/>
          </p:cNvSpPr>
          <p:nvPr>
            <p:ph type="sldNum" sz="quarter" idx="12"/>
          </p:nvPr>
        </p:nvSpPr>
        <p:spPr/>
        <p:txBody>
          <a:bodyPr/>
          <a:lstStyle/>
          <a:p>
            <a:fld id="{5E78823F-8CD2-4A65-BB9A-89C9B77FA5EA}" type="slidenum">
              <a:rPr lang="ru-RU" smtClean="0"/>
              <a:t>‹#›</a:t>
            </a:fld>
            <a:endParaRPr lang="ru-RU"/>
          </a:p>
        </p:txBody>
      </p:sp>
    </p:spTree>
    <p:extLst>
      <p:ext uri="{BB962C8B-B14F-4D97-AF65-F5344CB8AC3E}">
        <p14:creationId xmlns:p14="http://schemas.microsoft.com/office/powerpoint/2010/main" val="118826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F6FB1D-CBAC-B78E-64E4-49492FC584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B69D8B96-6C49-9384-B3FF-9D4EA27D0B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0B7E29F-E8B8-BDE0-20E8-24DD4569A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927BEE-BD06-4751-9487-C49A42CA2BE3}" type="datetimeFigureOut">
              <a:rPr lang="ru-RU" smtClean="0"/>
              <a:t>13.06.2022</a:t>
            </a:fld>
            <a:endParaRPr lang="ru-RU"/>
          </a:p>
        </p:txBody>
      </p:sp>
      <p:sp>
        <p:nvSpPr>
          <p:cNvPr id="5" name="Нижний колонтитул 4">
            <a:extLst>
              <a:ext uri="{FF2B5EF4-FFF2-40B4-BE49-F238E27FC236}">
                <a16:creationId xmlns:a16="http://schemas.microsoft.com/office/drawing/2014/main" id="{934CF520-071A-83E1-00C3-66FABB363E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38704360-B695-AFD3-0A90-F705A6A6ED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78823F-8CD2-4A65-BB9A-89C9B77FA5EA}" type="slidenum">
              <a:rPr lang="ru-RU" smtClean="0"/>
              <a:t>‹#›</a:t>
            </a:fld>
            <a:endParaRPr lang="ru-RU"/>
          </a:p>
        </p:txBody>
      </p:sp>
    </p:spTree>
    <p:extLst>
      <p:ext uri="{BB962C8B-B14F-4D97-AF65-F5344CB8AC3E}">
        <p14:creationId xmlns:p14="http://schemas.microsoft.com/office/powerpoint/2010/main" val="1378671048"/>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6CA65D-EA23-F72A-7393-7F4040BDAB54}"/>
              </a:ext>
            </a:extLst>
          </p:cNvPr>
          <p:cNvSpPr txBox="1"/>
          <p:nvPr/>
        </p:nvSpPr>
        <p:spPr>
          <a:xfrm>
            <a:off x="0" y="786062"/>
            <a:ext cx="12191999" cy="707886"/>
          </a:xfrm>
          <a:prstGeom prst="rect">
            <a:avLst/>
          </a:prstGeom>
          <a:noFill/>
        </p:spPr>
        <p:txBody>
          <a:bodyPr wrap="square" rtlCol="0">
            <a:spAutoFit/>
          </a:bodyPr>
          <a:lstStyle/>
          <a:p>
            <a:pPr algn="ctr"/>
            <a:r>
              <a:rPr lang="ru-RU" sz="4000" dirty="0">
                <a:latin typeface="Times New Roman" panose="02020603050405020304" pitchFamily="18" charset="0"/>
                <a:cs typeface="Times New Roman" panose="02020603050405020304" pitchFamily="18" charset="0"/>
              </a:rPr>
              <a:t>Дробышевский Василий Александрович</a:t>
            </a:r>
          </a:p>
        </p:txBody>
      </p:sp>
      <p:sp>
        <p:nvSpPr>
          <p:cNvPr id="5" name="TextBox 4">
            <a:extLst>
              <a:ext uri="{FF2B5EF4-FFF2-40B4-BE49-F238E27FC236}">
                <a16:creationId xmlns:a16="http://schemas.microsoft.com/office/drawing/2014/main" id="{877EB2D6-12EF-EF5D-500D-4F2DAF4A887A}"/>
              </a:ext>
            </a:extLst>
          </p:cNvPr>
          <p:cNvSpPr txBox="1"/>
          <p:nvPr/>
        </p:nvSpPr>
        <p:spPr>
          <a:xfrm>
            <a:off x="0" y="2342147"/>
            <a:ext cx="12191999" cy="1754326"/>
          </a:xfrm>
          <a:prstGeom prst="rect">
            <a:avLst/>
          </a:prstGeom>
          <a:noFill/>
        </p:spPr>
        <p:txBody>
          <a:bodyPr wrap="square" rtlCol="0">
            <a:spAutoFit/>
          </a:bodyPr>
          <a:lstStyle/>
          <a:p>
            <a:pPr algn="ctr"/>
            <a:r>
              <a:rPr lang="ru-RU" sz="3600" b="1" dirty="0">
                <a:latin typeface="Times New Roman" panose="02020603050405020304" pitchFamily="18" charset="0"/>
                <a:cs typeface="Times New Roman" panose="02020603050405020304" pitchFamily="18" charset="0"/>
              </a:rPr>
              <a:t>РАСПАРАЛЛЕЛЕННЫЙ ГРАНИЧНО-ЭЛЕМЕНТНЫЙ РАСЧЁТ ТРЁХМЕРНОГО НАПРЯЖЕННОГО СОСТОЯНИЯ</a:t>
            </a:r>
          </a:p>
        </p:txBody>
      </p:sp>
      <p:sp>
        <p:nvSpPr>
          <p:cNvPr id="6" name="TextBox 5">
            <a:extLst>
              <a:ext uri="{FF2B5EF4-FFF2-40B4-BE49-F238E27FC236}">
                <a16:creationId xmlns:a16="http://schemas.microsoft.com/office/drawing/2014/main" id="{B8412A3B-BDEB-421A-9D3E-12A125195597}"/>
              </a:ext>
            </a:extLst>
          </p:cNvPr>
          <p:cNvSpPr txBox="1"/>
          <p:nvPr/>
        </p:nvSpPr>
        <p:spPr>
          <a:xfrm>
            <a:off x="1" y="4574575"/>
            <a:ext cx="12191999" cy="707886"/>
          </a:xfrm>
          <a:prstGeom prst="rect">
            <a:avLst/>
          </a:prstGeom>
          <a:noFill/>
        </p:spPr>
        <p:txBody>
          <a:bodyPr wrap="square" rtlCol="0">
            <a:spAutoFit/>
          </a:bodyPr>
          <a:lstStyle/>
          <a:p>
            <a:pPr algn="ctr"/>
            <a:r>
              <a:rPr lang="ru-RU" sz="4000" dirty="0">
                <a:latin typeface="Times New Roman" panose="02020603050405020304" pitchFamily="18" charset="0"/>
                <a:cs typeface="Times New Roman" panose="02020603050405020304" pitchFamily="18" charset="0"/>
              </a:rPr>
              <a:t>Дипломная работа</a:t>
            </a:r>
          </a:p>
        </p:txBody>
      </p:sp>
    </p:spTree>
    <p:extLst>
      <p:ext uri="{BB962C8B-B14F-4D97-AF65-F5344CB8AC3E}">
        <p14:creationId xmlns:p14="http://schemas.microsoft.com/office/powerpoint/2010/main" val="1907346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8EE75594-EE22-1AC2-484E-076C195949F2}"/>
              </a:ext>
            </a:extLst>
          </p:cNvPr>
          <p:cNvSpPr>
            <a:spLocks noGrp="1"/>
          </p:cNvSpPr>
          <p:nvPr>
            <p:ph type="title"/>
          </p:nvPr>
        </p:nvSpPr>
        <p:spPr>
          <a:xfrm>
            <a:off x="0" y="1"/>
            <a:ext cx="12191999" cy="1695450"/>
          </a:xfrm>
        </p:spPr>
        <p:txBody>
          <a:bodyPr>
            <a:noAutofit/>
          </a:bodyPr>
          <a:lstStyle/>
          <a:p>
            <a:pPr algn="ctr"/>
            <a:r>
              <a:rPr lang="ru-RU" sz="3200" b="1" dirty="0"/>
              <a:t>Распараллеливание последовательного решения задачи о вдавливании плоского эллиптического штампа в полупространство и сравнение результатов</a:t>
            </a:r>
          </a:p>
        </p:txBody>
      </p:sp>
      <p:sp>
        <p:nvSpPr>
          <p:cNvPr id="9" name="TextBox 8">
            <a:extLst>
              <a:ext uri="{FF2B5EF4-FFF2-40B4-BE49-F238E27FC236}">
                <a16:creationId xmlns:a16="http://schemas.microsoft.com/office/drawing/2014/main" id="{4A0CA85D-6B0E-6CA5-49D7-08D3AC969090}"/>
              </a:ext>
            </a:extLst>
          </p:cNvPr>
          <p:cNvSpPr txBox="1"/>
          <p:nvPr/>
        </p:nvSpPr>
        <p:spPr>
          <a:xfrm>
            <a:off x="476249" y="2002393"/>
            <a:ext cx="11239500"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Решение матричного уравнения, рассмотренного ранее, было распараллелено при помощи функции </a:t>
            </a:r>
            <a:r>
              <a:rPr lang="en-US" dirty="0">
                <a:latin typeface="Times New Roman" panose="02020603050405020304" pitchFamily="18" charset="0"/>
                <a:cs typeface="Times New Roman" panose="02020603050405020304" pitchFamily="18" charset="0"/>
              </a:rPr>
              <a:t>CUDADot[]</a:t>
            </a:r>
            <a:endParaRPr lang="ru-RU" dirty="0">
              <a:latin typeface="Times New Roman" panose="02020603050405020304" pitchFamily="18" charset="0"/>
              <a:cs typeface="Times New Roman" panose="02020603050405020304" pitchFamily="18" charset="0"/>
            </a:endParaRPr>
          </a:p>
        </p:txBody>
      </p:sp>
      <p:pic>
        <p:nvPicPr>
          <p:cNvPr id="10" name="Рисунок 9">
            <a:extLst>
              <a:ext uri="{FF2B5EF4-FFF2-40B4-BE49-F238E27FC236}">
                <a16:creationId xmlns:a16="http://schemas.microsoft.com/office/drawing/2014/main" id="{059904E9-E9CD-BB6A-1058-EBED8E27B047}"/>
              </a:ext>
            </a:extLst>
          </p:cNvPr>
          <p:cNvPicPr>
            <a:picLocks noChangeAspect="1"/>
          </p:cNvPicPr>
          <p:nvPr/>
        </p:nvPicPr>
        <p:blipFill>
          <a:blip r:embed="rId2"/>
          <a:stretch>
            <a:fillRect/>
          </a:stretch>
        </p:blipFill>
        <p:spPr>
          <a:xfrm>
            <a:off x="847724" y="3011170"/>
            <a:ext cx="4094838" cy="1997710"/>
          </a:xfrm>
          <a:prstGeom prst="rect">
            <a:avLst/>
          </a:prstGeom>
        </p:spPr>
      </p:pic>
      <p:sp>
        <p:nvSpPr>
          <p:cNvPr id="11" name="TextBox 10">
            <a:extLst>
              <a:ext uri="{FF2B5EF4-FFF2-40B4-BE49-F238E27FC236}">
                <a16:creationId xmlns:a16="http://schemas.microsoft.com/office/drawing/2014/main" id="{2D8B2FC2-56EA-BA92-028D-049F6D85A22D}"/>
              </a:ext>
            </a:extLst>
          </p:cNvPr>
          <p:cNvSpPr txBox="1"/>
          <p:nvPr/>
        </p:nvSpPr>
        <p:spPr>
          <a:xfrm>
            <a:off x="847724" y="5232928"/>
            <a:ext cx="4094838" cy="584775"/>
          </a:xfrm>
          <a:prstGeom prst="rect">
            <a:avLst/>
          </a:prstGeom>
          <a:noFill/>
        </p:spPr>
        <p:txBody>
          <a:bodyPr wrap="square" rtlCol="0">
            <a:spAutoFit/>
          </a:bodyPr>
          <a:lstStyle/>
          <a:p>
            <a:r>
              <a:rPr lang="ru-RU" sz="1600" dirty="0">
                <a:latin typeface="Times New Roman" panose="02020603050405020304" pitchFamily="18" charset="0"/>
                <a:cs typeface="Times New Roman" panose="02020603050405020304" pitchFamily="18" charset="0"/>
              </a:rPr>
              <a:t>Сравнение временных затрат при решении СЛАУ последовательно и параллельно</a:t>
            </a:r>
          </a:p>
        </p:txBody>
      </p:sp>
      <p:pic>
        <p:nvPicPr>
          <p:cNvPr id="12" name="Рисунок 11">
            <a:extLst>
              <a:ext uri="{FF2B5EF4-FFF2-40B4-BE49-F238E27FC236}">
                <a16:creationId xmlns:a16="http://schemas.microsoft.com/office/drawing/2014/main" id="{A444CB06-AD1E-96AC-6889-93F838014C31}"/>
              </a:ext>
            </a:extLst>
          </p:cNvPr>
          <p:cNvPicPr>
            <a:picLocks noChangeAspect="1"/>
          </p:cNvPicPr>
          <p:nvPr/>
        </p:nvPicPr>
        <p:blipFill>
          <a:blip r:embed="rId3"/>
          <a:stretch>
            <a:fillRect/>
          </a:stretch>
        </p:blipFill>
        <p:spPr>
          <a:xfrm>
            <a:off x="5519269" y="2924175"/>
            <a:ext cx="5127134" cy="2308753"/>
          </a:xfrm>
          <a:prstGeom prst="rect">
            <a:avLst/>
          </a:prstGeom>
        </p:spPr>
      </p:pic>
      <p:sp>
        <p:nvSpPr>
          <p:cNvPr id="13" name="TextBox 12">
            <a:extLst>
              <a:ext uri="{FF2B5EF4-FFF2-40B4-BE49-F238E27FC236}">
                <a16:creationId xmlns:a16="http://schemas.microsoft.com/office/drawing/2014/main" id="{5E91D327-5E63-9B9D-AA11-45C778C1C9EE}"/>
              </a:ext>
            </a:extLst>
          </p:cNvPr>
          <p:cNvSpPr txBox="1"/>
          <p:nvPr/>
        </p:nvSpPr>
        <p:spPr>
          <a:xfrm>
            <a:off x="6276974" y="5232928"/>
            <a:ext cx="4094838" cy="584775"/>
          </a:xfrm>
          <a:prstGeom prst="rect">
            <a:avLst/>
          </a:prstGeom>
          <a:noFill/>
        </p:spPr>
        <p:txBody>
          <a:bodyPr wrap="square" rtlCol="0">
            <a:spAutoFit/>
          </a:bodyPr>
          <a:lstStyle/>
          <a:p>
            <a:r>
              <a:rPr lang="ru-RU" sz="1600" dirty="0">
                <a:latin typeface="Times New Roman" panose="02020603050405020304" pitchFamily="18" charset="0"/>
                <a:cs typeface="Times New Roman" panose="02020603050405020304" pitchFamily="18" charset="0"/>
              </a:rPr>
              <a:t>Коэффициенты расчётов при решении СЛАУ матричным методом</a:t>
            </a:r>
          </a:p>
        </p:txBody>
      </p:sp>
    </p:spTree>
    <p:extLst>
      <p:ext uri="{BB962C8B-B14F-4D97-AF65-F5344CB8AC3E}">
        <p14:creationId xmlns:p14="http://schemas.microsoft.com/office/powerpoint/2010/main" val="3057437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1C545C-ED16-964D-C9CF-329A1A637D29}"/>
              </a:ext>
            </a:extLst>
          </p:cNvPr>
          <p:cNvSpPr>
            <a:spLocks noGrp="1"/>
          </p:cNvSpPr>
          <p:nvPr>
            <p:ph type="title"/>
          </p:nvPr>
        </p:nvSpPr>
        <p:spPr/>
        <p:txBody>
          <a:bodyPr>
            <a:normAutofit/>
          </a:bodyPr>
          <a:lstStyle/>
          <a:p>
            <a:pPr algn="ctr"/>
            <a:r>
              <a:rPr lang="ru-RU" sz="4800" b="1" dirty="0">
                <a:cs typeface="Times New Roman" panose="02020603050405020304" pitchFamily="18" charset="0"/>
              </a:rPr>
              <a:t>Введение</a:t>
            </a:r>
            <a:endParaRPr lang="ru-RU" sz="2800" b="1" dirty="0">
              <a:cs typeface="Times New Roman" panose="02020603050405020304" pitchFamily="18" charset="0"/>
            </a:endParaRPr>
          </a:p>
        </p:txBody>
      </p:sp>
      <p:sp>
        <p:nvSpPr>
          <p:cNvPr id="3" name="Объект 2">
            <a:extLst>
              <a:ext uri="{FF2B5EF4-FFF2-40B4-BE49-F238E27FC236}">
                <a16:creationId xmlns:a16="http://schemas.microsoft.com/office/drawing/2014/main" id="{C9666A4C-0201-2243-4921-1BE72BA4F437}"/>
              </a:ext>
            </a:extLst>
          </p:cNvPr>
          <p:cNvSpPr>
            <a:spLocks noGrp="1"/>
          </p:cNvSpPr>
          <p:nvPr>
            <p:ph idx="1"/>
          </p:nvPr>
        </p:nvSpPr>
        <p:spPr>
          <a:xfrm>
            <a:off x="838200" y="2139518"/>
            <a:ext cx="10515600" cy="3595458"/>
          </a:xfrm>
        </p:spPr>
        <p:txBody>
          <a:bodyPr>
            <a:normAutofit/>
          </a:bodyPr>
          <a:lstStyle/>
          <a:p>
            <a:pPr marL="0" indent="0" algn="just">
              <a:buNone/>
            </a:pPr>
            <a:r>
              <a:rPr lang="ru-RU" sz="3400" dirty="0">
                <a:latin typeface="Times New Roman" panose="02020603050405020304" pitchFamily="18" charset="0"/>
                <a:cs typeface="Times New Roman" panose="02020603050405020304" pitchFamily="18" charset="0"/>
              </a:rPr>
              <a:t>Современные задачи компьютерной механики требуют значительных временных затрат. Избежать этого возможно распараллеливанием некоторых этапов решения. Использование МГЭ позволяет проводить расчёт взаимных влияний ГЭ независимо друг от друга, такой процесс можно распараллелить при помощи технологии </a:t>
            </a:r>
            <a:r>
              <a:rPr lang="en-US" sz="3400" dirty="0">
                <a:latin typeface="Times New Roman" panose="02020603050405020304" pitchFamily="18" charset="0"/>
                <a:cs typeface="Times New Roman" panose="02020603050405020304" pitchFamily="18" charset="0"/>
              </a:rPr>
              <a:t>Nvidia CUDA.</a:t>
            </a:r>
            <a:endParaRPr lang="ru-RU"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233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5D61D9-ECEC-7026-48BD-1EDB25456767}"/>
              </a:ext>
            </a:extLst>
          </p:cNvPr>
          <p:cNvSpPr>
            <a:spLocks noGrp="1"/>
          </p:cNvSpPr>
          <p:nvPr>
            <p:ph type="title"/>
          </p:nvPr>
        </p:nvSpPr>
        <p:spPr/>
        <p:txBody>
          <a:bodyPr>
            <a:noAutofit/>
          </a:bodyPr>
          <a:lstStyle/>
          <a:p>
            <a:pPr algn="ctr"/>
            <a:r>
              <a:rPr lang="ru-RU" sz="4800" b="1" dirty="0"/>
              <a:t>Аналитическое решение задачи нагружения полупространства</a:t>
            </a:r>
          </a:p>
        </p:txBody>
      </p:sp>
      <p:sp>
        <p:nvSpPr>
          <p:cNvPr id="4" name="TextBox 3">
            <a:extLst>
              <a:ext uri="{FF2B5EF4-FFF2-40B4-BE49-F238E27FC236}">
                <a16:creationId xmlns:a16="http://schemas.microsoft.com/office/drawing/2014/main" id="{89035CF2-E1D7-263D-E61C-7BA3428E195C}"/>
              </a:ext>
            </a:extLst>
          </p:cNvPr>
          <p:cNvSpPr txBox="1"/>
          <p:nvPr/>
        </p:nvSpPr>
        <p:spPr>
          <a:xfrm>
            <a:off x="1" y="1988598"/>
            <a:ext cx="12192000" cy="584775"/>
          </a:xfrm>
          <a:prstGeom prst="rect">
            <a:avLst/>
          </a:prstGeom>
          <a:noFill/>
        </p:spPr>
        <p:txBody>
          <a:bodyPr wrap="square" rtlCol="0">
            <a:spAutoFit/>
          </a:bodyPr>
          <a:lstStyle/>
          <a:p>
            <a:pPr algn="ctr"/>
            <a:r>
              <a:rPr lang="ru-RU" sz="3200" dirty="0">
                <a:latin typeface="Times New Roman" panose="02020603050405020304" pitchFamily="18" charset="0"/>
                <a:cs typeface="Times New Roman" panose="02020603050405020304" pitchFamily="18" charset="0"/>
              </a:rPr>
              <a:t>Решения для сосредоточенной силы</a:t>
            </a:r>
          </a:p>
        </p:txBody>
      </p:sp>
      <p:pic>
        <p:nvPicPr>
          <p:cNvPr id="8" name="Рисунок 7">
            <a:extLst>
              <a:ext uri="{FF2B5EF4-FFF2-40B4-BE49-F238E27FC236}">
                <a16:creationId xmlns:a16="http://schemas.microsoft.com/office/drawing/2014/main" id="{58F3032B-9469-FE08-A096-8B00C1B87C7F}"/>
              </a:ext>
            </a:extLst>
          </p:cNvPr>
          <p:cNvPicPr>
            <a:picLocks noChangeAspect="1"/>
          </p:cNvPicPr>
          <p:nvPr/>
        </p:nvPicPr>
        <p:blipFill>
          <a:blip r:embed="rId2"/>
          <a:stretch>
            <a:fillRect/>
          </a:stretch>
        </p:blipFill>
        <p:spPr>
          <a:xfrm>
            <a:off x="547673" y="5714367"/>
            <a:ext cx="3143689" cy="562053"/>
          </a:xfrm>
          <a:prstGeom prst="rect">
            <a:avLst/>
          </a:prstGeom>
        </p:spPr>
      </p:pic>
      <p:pic>
        <p:nvPicPr>
          <p:cNvPr id="12" name="Рисунок 11">
            <a:extLst>
              <a:ext uri="{FF2B5EF4-FFF2-40B4-BE49-F238E27FC236}">
                <a16:creationId xmlns:a16="http://schemas.microsoft.com/office/drawing/2014/main" id="{20B605F7-3ACB-D716-B245-6191D2411CC3}"/>
              </a:ext>
            </a:extLst>
          </p:cNvPr>
          <p:cNvPicPr>
            <a:picLocks noChangeAspect="1"/>
          </p:cNvPicPr>
          <p:nvPr/>
        </p:nvPicPr>
        <p:blipFill>
          <a:blip r:embed="rId3"/>
          <a:stretch>
            <a:fillRect/>
          </a:stretch>
        </p:blipFill>
        <p:spPr>
          <a:xfrm>
            <a:off x="699857" y="4022671"/>
            <a:ext cx="2991505" cy="594339"/>
          </a:xfrm>
          <a:prstGeom prst="rect">
            <a:avLst/>
          </a:prstGeom>
        </p:spPr>
      </p:pic>
      <p:sp>
        <p:nvSpPr>
          <p:cNvPr id="13" name="TextBox 12">
            <a:extLst>
              <a:ext uri="{FF2B5EF4-FFF2-40B4-BE49-F238E27FC236}">
                <a16:creationId xmlns:a16="http://schemas.microsoft.com/office/drawing/2014/main" id="{1A992AA2-E469-6C4B-694A-5B4C397913FD}"/>
              </a:ext>
            </a:extLst>
          </p:cNvPr>
          <p:cNvSpPr txBox="1"/>
          <p:nvPr/>
        </p:nvSpPr>
        <p:spPr>
          <a:xfrm>
            <a:off x="0" y="2873829"/>
            <a:ext cx="12192000" cy="830997"/>
          </a:xfrm>
          <a:prstGeom prst="rect">
            <a:avLst/>
          </a:prstGeom>
          <a:noFill/>
        </p:spPr>
        <p:txBody>
          <a:bodyPr wrap="square" rtlCol="0">
            <a:spAutoFit/>
          </a:bodyPr>
          <a:lstStyle/>
          <a:p>
            <a:pPr algn="ctr"/>
            <a:r>
              <a:rPr lang="ru-RU" sz="2400" dirty="0">
                <a:latin typeface="Times New Roman" panose="02020603050405020304" pitchFamily="18" charset="0"/>
                <a:cs typeface="Times New Roman" panose="02020603050405020304" pitchFamily="18" charset="0"/>
              </a:rPr>
              <a:t>Полученное Кельвином решение для сосредоточенной силы, действующей в трёхмерной однородной среде имеет вид</a:t>
            </a:r>
          </a:p>
        </p:txBody>
      </p:sp>
      <p:sp>
        <p:nvSpPr>
          <p:cNvPr id="14" name="TextBox 13">
            <a:extLst>
              <a:ext uri="{FF2B5EF4-FFF2-40B4-BE49-F238E27FC236}">
                <a16:creationId xmlns:a16="http://schemas.microsoft.com/office/drawing/2014/main" id="{2EE55C5C-46A3-C0DC-CBA8-17187719DD5F}"/>
              </a:ext>
            </a:extLst>
          </p:cNvPr>
          <p:cNvSpPr txBox="1"/>
          <p:nvPr/>
        </p:nvSpPr>
        <p:spPr>
          <a:xfrm>
            <a:off x="0" y="4934856"/>
            <a:ext cx="12191999" cy="461665"/>
          </a:xfrm>
          <a:prstGeom prst="rect">
            <a:avLst/>
          </a:prstGeom>
          <a:noFill/>
        </p:spPr>
        <p:txBody>
          <a:bodyPr wrap="square" rtlCol="0">
            <a:spAutoFit/>
          </a:bodyPr>
          <a:lstStyle/>
          <a:p>
            <a:pPr algn="ctr"/>
            <a:r>
              <a:rPr lang="ru-RU" sz="2400" dirty="0">
                <a:latin typeface="Times New Roman" panose="02020603050405020304" pitchFamily="18" charset="0"/>
                <a:cs typeface="Times New Roman" panose="02020603050405020304" pitchFamily="18" charset="0"/>
              </a:rPr>
              <a:t>А соответствующие напряжения равны</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pic>
        <p:nvPicPr>
          <p:cNvPr id="16" name="Рисунок 15">
            <a:extLst>
              <a:ext uri="{FF2B5EF4-FFF2-40B4-BE49-F238E27FC236}">
                <a16:creationId xmlns:a16="http://schemas.microsoft.com/office/drawing/2014/main" id="{70B841A1-064B-96A4-00A0-63AF5234E7A3}"/>
              </a:ext>
            </a:extLst>
          </p:cNvPr>
          <p:cNvPicPr>
            <a:picLocks noChangeAspect="1"/>
          </p:cNvPicPr>
          <p:nvPr/>
        </p:nvPicPr>
        <p:blipFill>
          <a:blip r:embed="rId4"/>
          <a:stretch>
            <a:fillRect/>
          </a:stretch>
        </p:blipFill>
        <p:spPr>
          <a:xfrm>
            <a:off x="4489648" y="3833998"/>
            <a:ext cx="5896798" cy="971686"/>
          </a:xfrm>
          <a:prstGeom prst="rect">
            <a:avLst/>
          </a:prstGeom>
        </p:spPr>
      </p:pic>
      <p:pic>
        <p:nvPicPr>
          <p:cNvPr id="18" name="Рисунок 17">
            <a:extLst>
              <a:ext uri="{FF2B5EF4-FFF2-40B4-BE49-F238E27FC236}">
                <a16:creationId xmlns:a16="http://schemas.microsoft.com/office/drawing/2014/main" id="{57D2F667-311D-35AD-1DD9-17D99F067697}"/>
              </a:ext>
            </a:extLst>
          </p:cNvPr>
          <p:cNvPicPr>
            <a:picLocks noChangeAspect="1"/>
          </p:cNvPicPr>
          <p:nvPr/>
        </p:nvPicPr>
        <p:blipFill>
          <a:blip r:embed="rId5"/>
          <a:stretch>
            <a:fillRect/>
          </a:stretch>
        </p:blipFill>
        <p:spPr>
          <a:xfrm>
            <a:off x="4382605" y="5683739"/>
            <a:ext cx="6971195" cy="623307"/>
          </a:xfrm>
          <a:prstGeom prst="rect">
            <a:avLst/>
          </a:prstGeom>
        </p:spPr>
      </p:pic>
    </p:spTree>
    <p:extLst>
      <p:ext uri="{BB962C8B-B14F-4D97-AF65-F5344CB8AC3E}">
        <p14:creationId xmlns:p14="http://schemas.microsoft.com/office/powerpoint/2010/main" val="905792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CD44E-4BDB-B610-D7AD-69408E18E594}"/>
              </a:ext>
            </a:extLst>
          </p:cNvPr>
          <p:cNvSpPr txBox="1"/>
          <p:nvPr/>
        </p:nvSpPr>
        <p:spPr>
          <a:xfrm>
            <a:off x="-1" y="679094"/>
            <a:ext cx="12192000" cy="584775"/>
          </a:xfrm>
          <a:prstGeom prst="rect">
            <a:avLst/>
          </a:prstGeom>
          <a:noFill/>
        </p:spPr>
        <p:txBody>
          <a:bodyPr wrap="square" rtlCol="0">
            <a:spAutoFit/>
          </a:bodyPr>
          <a:lstStyle/>
          <a:p>
            <a:pPr algn="ctr"/>
            <a:r>
              <a:rPr lang="ru-RU" sz="3200" dirty="0">
                <a:latin typeface="Times New Roman" panose="02020603050405020304" pitchFamily="18" charset="0"/>
                <a:cs typeface="Times New Roman" panose="02020603050405020304" pitchFamily="18" charset="0"/>
              </a:rPr>
              <a:t>Решение для распределённой по прямоугольнику нагрузки</a:t>
            </a:r>
          </a:p>
        </p:txBody>
      </p:sp>
      <p:pic>
        <p:nvPicPr>
          <p:cNvPr id="6" name="Рисунок 5">
            <a:extLst>
              <a:ext uri="{FF2B5EF4-FFF2-40B4-BE49-F238E27FC236}">
                <a16:creationId xmlns:a16="http://schemas.microsoft.com/office/drawing/2014/main" id="{D7F9985F-86AD-B84D-BD8E-A327D7B4F5DB}"/>
              </a:ext>
            </a:extLst>
          </p:cNvPr>
          <p:cNvPicPr>
            <a:picLocks noChangeAspect="1"/>
          </p:cNvPicPr>
          <p:nvPr/>
        </p:nvPicPr>
        <p:blipFill>
          <a:blip r:embed="rId2"/>
          <a:stretch>
            <a:fillRect/>
          </a:stretch>
        </p:blipFill>
        <p:spPr>
          <a:xfrm>
            <a:off x="359229" y="1722005"/>
            <a:ext cx="5388430" cy="577332"/>
          </a:xfrm>
          <a:prstGeom prst="rect">
            <a:avLst/>
          </a:prstGeom>
        </p:spPr>
      </p:pic>
      <p:pic>
        <p:nvPicPr>
          <p:cNvPr id="8" name="Рисунок 7">
            <a:extLst>
              <a:ext uri="{FF2B5EF4-FFF2-40B4-BE49-F238E27FC236}">
                <a16:creationId xmlns:a16="http://schemas.microsoft.com/office/drawing/2014/main" id="{57D0DF53-5317-D0B3-536C-87CD6BB7E7B5}"/>
              </a:ext>
            </a:extLst>
          </p:cNvPr>
          <p:cNvPicPr>
            <a:picLocks noChangeAspect="1"/>
          </p:cNvPicPr>
          <p:nvPr/>
        </p:nvPicPr>
        <p:blipFill>
          <a:blip r:embed="rId3"/>
          <a:stretch>
            <a:fillRect/>
          </a:stretch>
        </p:blipFill>
        <p:spPr>
          <a:xfrm>
            <a:off x="440872" y="2467935"/>
            <a:ext cx="5225144" cy="579075"/>
          </a:xfrm>
          <a:prstGeom prst="rect">
            <a:avLst/>
          </a:prstGeom>
        </p:spPr>
      </p:pic>
      <p:pic>
        <p:nvPicPr>
          <p:cNvPr id="10" name="Рисунок 9">
            <a:extLst>
              <a:ext uri="{FF2B5EF4-FFF2-40B4-BE49-F238E27FC236}">
                <a16:creationId xmlns:a16="http://schemas.microsoft.com/office/drawing/2014/main" id="{83115BE6-7FB5-85FC-693F-458852190595}"/>
              </a:ext>
            </a:extLst>
          </p:cNvPr>
          <p:cNvPicPr>
            <a:picLocks noChangeAspect="1"/>
          </p:cNvPicPr>
          <p:nvPr/>
        </p:nvPicPr>
        <p:blipFill>
          <a:blip r:embed="rId4"/>
          <a:stretch>
            <a:fillRect/>
          </a:stretch>
        </p:blipFill>
        <p:spPr>
          <a:xfrm>
            <a:off x="6669133" y="1722005"/>
            <a:ext cx="4503420" cy="4319905"/>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628655C-2012-B6E2-AEDE-14A08190B4D9}"/>
                  </a:ext>
                </a:extLst>
              </p:cNvPr>
              <p:cNvSpPr txBox="1"/>
              <p:nvPr/>
            </p:nvSpPr>
            <p:spPr>
              <a:xfrm>
                <a:off x="440872" y="3881957"/>
                <a:ext cx="5655128" cy="923330"/>
              </a:xfrm>
              <a:prstGeom prst="rect">
                <a:avLst/>
              </a:prstGeom>
              <a:noFill/>
            </p:spPr>
            <p:txBody>
              <a:bodyPr wrap="square" rtlCol="0">
                <a:spAutoFit/>
              </a:bodyPr>
              <a:lstStyle/>
              <a:p>
                <a:r>
                  <a:rPr lang="ru-RU" sz="1800" dirty="0">
                    <a:effectLst/>
                    <a:latin typeface="Times New Roman" panose="02020603050405020304" pitchFamily="18" charset="0"/>
                    <a:ea typeface="Times New Roman" panose="02020603050405020304" pitchFamily="18" charset="0"/>
                  </a:rPr>
                  <a:t>Для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 </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𝑏</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=0,7; </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100;</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𝜖</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(−1, 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𝜖</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(−1, 1);</m:t>
                    </m:r>
                  </m:oMath>
                </a14:m>
                <a:r>
                  <a:rPr lang="ru-RU" sz="1800" dirty="0">
                    <a:effectLst/>
                    <a:latin typeface="Times New Roman" panose="02020603050405020304" pitchFamily="18" charset="0"/>
                    <a:ea typeface="Times New Roman" panose="02020603050405020304" pitchFamily="18" charset="0"/>
                  </a:rPr>
                  <a:t> график распределения напряжений будет выглядеть следующим образом</a:t>
                </a:r>
                <a:endParaRPr lang="ru-RU" dirty="0"/>
              </a:p>
            </p:txBody>
          </p:sp>
        </mc:Choice>
        <mc:Fallback xmlns="">
          <p:sp>
            <p:nvSpPr>
              <p:cNvPr id="11" name="TextBox 10">
                <a:extLst>
                  <a:ext uri="{FF2B5EF4-FFF2-40B4-BE49-F238E27FC236}">
                    <a16:creationId xmlns:a16="http://schemas.microsoft.com/office/drawing/2014/main" id="{7628655C-2012-B6E2-AEDE-14A08190B4D9}"/>
                  </a:ext>
                </a:extLst>
              </p:cNvPr>
              <p:cNvSpPr txBox="1">
                <a:spLocks noRot="1" noChangeAspect="1" noMove="1" noResize="1" noEditPoints="1" noAdjustHandles="1" noChangeArrowheads="1" noChangeShapeType="1" noTextEdit="1"/>
              </p:cNvSpPr>
              <p:nvPr/>
            </p:nvSpPr>
            <p:spPr>
              <a:xfrm>
                <a:off x="440872" y="3881957"/>
                <a:ext cx="5655128" cy="923330"/>
              </a:xfrm>
              <a:prstGeom prst="rect">
                <a:avLst/>
              </a:prstGeom>
              <a:blipFill>
                <a:blip r:embed="rId5"/>
                <a:stretch>
                  <a:fillRect l="-862" t="-3974" b="-9272"/>
                </a:stretch>
              </a:blipFill>
            </p:spPr>
            <p:txBody>
              <a:bodyPr/>
              <a:lstStyle/>
              <a:p>
                <a:r>
                  <a:rPr lang="ru-RU">
                    <a:noFill/>
                  </a:rPr>
                  <a:t> </a:t>
                </a:r>
              </a:p>
            </p:txBody>
          </p:sp>
        </mc:Fallback>
      </mc:AlternateContent>
    </p:spTree>
    <p:extLst>
      <p:ext uri="{BB962C8B-B14F-4D97-AF65-F5344CB8AC3E}">
        <p14:creationId xmlns:p14="http://schemas.microsoft.com/office/powerpoint/2010/main" val="1904643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a:extLst>
              <a:ext uri="{FF2B5EF4-FFF2-40B4-BE49-F238E27FC236}">
                <a16:creationId xmlns:a16="http://schemas.microsoft.com/office/drawing/2014/main" id="{3E2B07E5-13D3-59C0-670B-7A0415DFB8C4}"/>
              </a:ext>
            </a:extLst>
          </p:cNvPr>
          <p:cNvSpPr txBox="1">
            <a:spLocks/>
          </p:cNvSpPr>
          <p:nvPr/>
        </p:nvSpPr>
        <p:spPr>
          <a:xfrm>
            <a:off x="990600" y="51752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3600" b="1" dirty="0"/>
              <a:t>Последовательное решение задачи о вдавливании эллиптического штампа в полупространства</a:t>
            </a:r>
          </a:p>
        </p:txBody>
      </p:sp>
      <p:sp>
        <p:nvSpPr>
          <p:cNvPr id="8" name="TextBox 7">
            <a:extLst>
              <a:ext uri="{FF2B5EF4-FFF2-40B4-BE49-F238E27FC236}">
                <a16:creationId xmlns:a16="http://schemas.microsoft.com/office/drawing/2014/main" id="{F2A79105-FE53-D196-1955-DCC768EADE02}"/>
              </a:ext>
            </a:extLst>
          </p:cNvPr>
          <p:cNvSpPr txBox="1"/>
          <p:nvPr/>
        </p:nvSpPr>
        <p:spPr>
          <a:xfrm>
            <a:off x="0" y="1906252"/>
            <a:ext cx="12192000" cy="584775"/>
          </a:xfrm>
          <a:prstGeom prst="rect">
            <a:avLst/>
          </a:prstGeom>
          <a:noFill/>
        </p:spPr>
        <p:txBody>
          <a:bodyPr wrap="square" rtlCol="0">
            <a:spAutoFit/>
          </a:bodyPr>
          <a:lstStyle/>
          <a:p>
            <a:pPr algn="ctr"/>
            <a:r>
              <a:rPr lang="ru-RU" sz="3200" dirty="0">
                <a:latin typeface="Times New Roman" panose="02020603050405020304" pitchFamily="18" charset="0"/>
                <a:cs typeface="Times New Roman" panose="02020603050405020304" pitchFamily="18" charset="0"/>
              </a:rPr>
              <a:t>Постановка задачи</a:t>
            </a:r>
          </a:p>
        </p:txBody>
      </p:sp>
      <p:sp>
        <p:nvSpPr>
          <p:cNvPr id="11" name="TextBox 10">
            <a:extLst>
              <a:ext uri="{FF2B5EF4-FFF2-40B4-BE49-F238E27FC236}">
                <a16:creationId xmlns:a16="http://schemas.microsoft.com/office/drawing/2014/main" id="{FEC439CA-4784-6EC0-AEC1-CD64627E0A00}"/>
              </a:ext>
            </a:extLst>
          </p:cNvPr>
          <p:cNvSpPr txBox="1"/>
          <p:nvPr/>
        </p:nvSpPr>
        <p:spPr>
          <a:xfrm>
            <a:off x="1639472" y="2554191"/>
            <a:ext cx="9217855" cy="1200329"/>
          </a:xfrm>
          <a:prstGeom prst="rect">
            <a:avLst/>
          </a:prstGeom>
          <a:noFill/>
        </p:spPr>
        <p:txBody>
          <a:bodyPr wrap="square" rtlCol="0">
            <a:spAutoFit/>
          </a:bodyPr>
          <a:lstStyle/>
          <a:p>
            <a:pPr algn="just"/>
            <a:r>
              <a:rPr lang="ru-RU" sz="2400" dirty="0">
                <a:latin typeface="Times New Roman" panose="02020603050405020304" pitchFamily="18" charset="0"/>
                <a:cs typeface="Times New Roman" panose="02020603050405020304" pitchFamily="18" charset="0"/>
              </a:rPr>
              <a:t>Однородное упругое полупространство нагружено по эллиптической области. Граничные Условия заданы в перемещениях, которые определяются следующим образом</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0C48B57-B12B-416B-9A1A-8D6A7D43B1DF}"/>
              </a:ext>
            </a:extLst>
          </p:cNvPr>
          <p:cNvSpPr txBox="1"/>
          <p:nvPr/>
        </p:nvSpPr>
        <p:spPr>
          <a:xfrm>
            <a:off x="1639472" y="5022166"/>
            <a:ext cx="9217855" cy="830997"/>
          </a:xfrm>
          <a:prstGeom prst="rect">
            <a:avLst/>
          </a:prstGeom>
          <a:noFill/>
        </p:spPr>
        <p:txBody>
          <a:bodyPr wrap="square" rtlCol="0">
            <a:spAutoFit/>
          </a:bodyPr>
          <a:lstStyle/>
          <a:p>
            <a:r>
              <a:rPr lang="ru-RU" sz="2400" dirty="0">
                <a:latin typeface="Times New Roman" panose="02020603050405020304" pitchFamily="18" charset="0"/>
                <a:cs typeface="Times New Roman" panose="02020603050405020304" pitchFamily="18" charset="0"/>
              </a:rPr>
              <a:t>Решение задачи сводится к поиску фиктивных усилий, приложив которые к границе полупространства, удовлетворим ГУ</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4CAA0AE-1496-8065-DF2C-A68CF85E8850}"/>
                  </a:ext>
                </a:extLst>
              </p:cNvPr>
              <p:cNvSpPr txBox="1"/>
              <p:nvPr/>
            </p:nvSpPr>
            <p:spPr>
              <a:xfrm>
                <a:off x="2878931" y="4048217"/>
                <a:ext cx="6434137" cy="6802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u-RU" sz="2000" i="1" smtClean="0">
                          <a:latin typeface="Cambria Math" panose="02040503050406030204" pitchFamily="18" charset="0"/>
                        </a:rPr>
                        <m:t>𝑈</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rPr>
                        <m:t>,</m:t>
                      </m:r>
                      <m:sSub>
                        <m:sSubPr>
                          <m:ctrlPr>
                            <a:rPr lang="ru-RU" sz="2000" i="1" smtClean="0">
                              <a:solidFill>
                                <a:srgbClr val="836967"/>
                              </a:solidFill>
                              <a:latin typeface="Cambria Math" panose="02040503050406030204" pitchFamily="18" charset="0"/>
                            </a:rPr>
                          </m:ctrlPr>
                        </m:sSubPr>
                        <m:e>
                          <m:r>
                            <a:rPr lang="ru-RU" sz="2000" i="1">
                              <a:latin typeface="Cambria Math" panose="02040503050406030204" pitchFamily="18" charset="0"/>
                            </a:rPr>
                            <m:t>𝑈</m:t>
                          </m:r>
                        </m:e>
                        <m:sub>
                          <m:r>
                            <a:rPr lang="ru-RU" sz="2000" i="0">
                              <a:latin typeface="Cambria Math" panose="02040503050406030204" pitchFamily="18" charset="0"/>
                            </a:rPr>
                            <m:t>0</m:t>
                          </m:r>
                        </m:sub>
                      </m:sSub>
                      <m:r>
                        <a:rPr lang="en-US" sz="2000" b="0" i="1" smtClean="0">
                          <a:latin typeface="Cambria Math" panose="02040503050406030204" pitchFamily="18" charset="0"/>
                        </a:rPr>
                        <m:t>)</m:t>
                      </m:r>
                      <m:r>
                        <a:rPr lang="ru-RU" sz="2000" i="0">
                          <a:latin typeface="Cambria Math" panose="02040503050406030204" pitchFamily="18" charset="0"/>
                        </a:rPr>
                        <m:t>=</m:t>
                      </m:r>
                      <m:sSub>
                        <m:sSubPr>
                          <m:ctrlPr>
                            <a:rPr lang="ru-RU" sz="2000" i="1">
                              <a:solidFill>
                                <a:srgbClr val="836967"/>
                              </a:solidFill>
                              <a:latin typeface="Cambria Math" panose="02040503050406030204" pitchFamily="18" charset="0"/>
                            </a:rPr>
                          </m:ctrlPr>
                        </m:sSubPr>
                        <m:e>
                          <m:r>
                            <a:rPr lang="ru-RU" sz="2000" i="1">
                              <a:latin typeface="Cambria Math" panose="02040503050406030204" pitchFamily="18" charset="0"/>
                            </a:rPr>
                            <m:t>𝑈</m:t>
                          </m:r>
                        </m:e>
                        <m:sub>
                          <m:r>
                            <a:rPr lang="ru-RU" sz="2000" i="0">
                              <a:latin typeface="Cambria Math" panose="02040503050406030204" pitchFamily="18" charset="0"/>
                            </a:rPr>
                            <m:t>0</m:t>
                          </m:r>
                        </m:sub>
                      </m:sSub>
                      <m:r>
                        <a:rPr lang="ru-RU" sz="2000" i="0">
                          <a:latin typeface="Cambria Math" panose="02040503050406030204" pitchFamily="18" charset="0"/>
                        </a:rPr>
                        <m:t>,</m:t>
                      </m:r>
                      <m:sSup>
                        <m:sSupPr>
                          <m:ctrlPr>
                            <a:rPr lang="ru-RU" sz="2000" i="1">
                              <a:solidFill>
                                <a:srgbClr val="836967"/>
                              </a:solidFill>
                              <a:latin typeface="Cambria Math" panose="02040503050406030204" pitchFamily="18" charset="0"/>
                            </a:rPr>
                          </m:ctrlPr>
                        </m:sSupPr>
                        <m:e>
                          <m:d>
                            <m:dPr>
                              <m:ctrlPr>
                                <a:rPr lang="ru-RU" sz="2000" i="1">
                                  <a:latin typeface="Cambria Math" panose="02040503050406030204" pitchFamily="18" charset="0"/>
                                </a:rPr>
                              </m:ctrlPr>
                            </m:dPr>
                            <m:e>
                              <m:f>
                                <m:fPr>
                                  <m:ctrlPr>
                                    <a:rPr lang="ru-RU" sz="2000" i="1">
                                      <a:solidFill>
                                        <a:srgbClr val="836967"/>
                                      </a:solidFill>
                                      <a:latin typeface="Cambria Math" panose="02040503050406030204" pitchFamily="18" charset="0"/>
                                    </a:rPr>
                                  </m:ctrlPr>
                                </m:fPr>
                                <m:num>
                                  <m:r>
                                    <a:rPr lang="ru-RU" sz="2000" i="1">
                                      <a:latin typeface="Cambria Math" panose="02040503050406030204" pitchFamily="18" charset="0"/>
                                    </a:rPr>
                                    <m:t>𝑥</m:t>
                                  </m:r>
                                </m:num>
                                <m:den>
                                  <m:r>
                                    <a:rPr lang="ru-RU" sz="2000" i="1">
                                      <a:latin typeface="Cambria Math" panose="02040503050406030204" pitchFamily="18" charset="0"/>
                                    </a:rPr>
                                    <m:t>𝑎</m:t>
                                  </m:r>
                                </m:den>
                              </m:f>
                            </m:e>
                          </m:d>
                        </m:e>
                        <m:sup>
                          <m:r>
                            <a:rPr lang="ru-RU" sz="2000" i="0">
                              <a:latin typeface="Cambria Math" panose="02040503050406030204" pitchFamily="18" charset="0"/>
                            </a:rPr>
                            <m:t>2</m:t>
                          </m:r>
                        </m:sup>
                      </m:sSup>
                      <m:r>
                        <a:rPr lang="ru-RU" sz="2000" i="0">
                          <a:latin typeface="Cambria Math" panose="02040503050406030204" pitchFamily="18" charset="0"/>
                        </a:rPr>
                        <m:t>+</m:t>
                      </m:r>
                      <m:sSup>
                        <m:sSupPr>
                          <m:ctrlPr>
                            <a:rPr lang="ru-RU" sz="2000" i="1">
                              <a:solidFill>
                                <a:srgbClr val="836967"/>
                              </a:solidFill>
                              <a:latin typeface="Cambria Math" panose="02040503050406030204" pitchFamily="18" charset="0"/>
                            </a:rPr>
                          </m:ctrlPr>
                        </m:sSupPr>
                        <m:e>
                          <m:d>
                            <m:dPr>
                              <m:ctrlPr>
                                <a:rPr lang="ru-RU" sz="2000" i="1">
                                  <a:latin typeface="Cambria Math" panose="02040503050406030204" pitchFamily="18" charset="0"/>
                                </a:rPr>
                              </m:ctrlPr>
                            </m:dPr>
                            <m:e>
                              <m:f>
                                <m:fPr>
                                  <m:ctrlPr>
                                    <a:rPr lang="ru-RU" sz="2000" i="1">
                                      <a:solidFill>
                                        <a:srgbClr val="836967"/>
                                      </a:solidFill>
                                      <a:latin typeface="Cambria Math" panose="02040503050406030204" pitchFamily="18" charset="0"/>
                                    </a:rPr>
                                  </m:ctrlPr>
                                </m:fPr>
                                <m:num>
                                  <m:r>
                                    <a:rPr lang="ru-RU" sz="2000" i="1">
                                      <a:latin typeface="Cambria Math" panose="02040503050406030204" pitchFamily="18" charset="0"/>
                                    </a:rPr>
                                    <m:t>𝑦</m:t>
                                  </m:r>
                                </m:num>
                                <m:den>
                                  <m:r>
                                    <a:rPr lang="ru-RU" sz="2000" i="1">
                                      <a:latin typeface="Cambria Math" panose="02040503050406030204" pitchFamily="18" charset="0"/>
                                    </a:rPr>
                                    <m:t>𝑏</m:t>
                                  </m:r>
                                </m:den>
                              </m:f>
                            </m:e>
                          </m:d>
                        </m:e>
                        <m:sup>
                          <m:r>
                            <a:rPr lang="ru-RU" sz="2000" i="0">
                              <a:latin typeface="Cambria Math" panose="02040503050406030204" pitchFamily="18" charset="0"/>
                            </a:rPr>
                            <m:t>2</m:t>
                          </m:r>
                        </m:sup>
                      </m:sSup>
                      <m:r>
                        <a:rPr lang="ru-RU" sz="2000" i="0">
                          <a:latin typeface="Cambria Math" panose="02040503050406030204" pitchFamily="18" charset="0"/>
                        </a:rPr>
                        <m:t>≤1</m:t>
                      </m:r>
                    </m:oMath>
                  </m:oMathPara>
                </a14:m>
                <a:endParaRPr lang="ru-RU" sz="2000" dirty="0"/>
              </a:p>
            </p:txBody>
          </p:sp>
        </mc:Choice>
        <mc:Fallback xmlns="">
          <p:sp>
            <p:nvSpPr>
              <p:cNvPr id="17" name="TextBox 16">
                <a:extLst>
                  <a:ext uri="{FF2B5EF4-FFF2-40B4-BE49-F238E27FC236}">
                    <a16:creationId xmlns:a16="http://schemas.microsoft.com/office/drawing/2014/main" id="{74CAA0AE-1496-8065-DF2C-A68CF85E8850}"/>
                  </a:ext>
                </a:extLst>
              </p:cNvPr>
              <p:cNvSpPr txBox="1">
                <a:spLocks noRot="1" noChangeAspect="1" noMove="1" noResize="1" noEditPoints="1" noAdjustHandles="1" noChangeArrowheads="1" noChangeShapeType="1" noTextEdit="1"/>
              </p:cNvSpPr>
              <p:nvPr/>
            </p:nvSpPr>
            <p:spPr>
              <a:xfrm>
                <a:off x="2878931" y="4048217"/>
                <a:ext cx="6434137" cy="680251"/>
              </a:xfrm>
              <a:prstGeom prst="rect">
                <a:avLst/>
              </a:prstGeo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1559311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A57065-FE50-8F54-A670-FE3A935B269D}"/>
              </a:ext>
            </a:extLst>
          </p:cNvPr>
          <p:cNvSpPr txBox="1"/>
          <p:nvPr/>
        </p:nvSpPr>
        <p:spPr>
          <a:xfrm>
            <a:off x="0" y="541909"/>
            <a:ext cx="12192000" cy="584775"/>
          </a:xfrm>
          <a:prstGeom prst="rect">
            <a:avLst/>
          </a:prstGeom>
          <a:noFill/>
        </p:spPr>
        <p:txBody>
          <a:bodyPr wrap="square" rtlCol="0">
            <a:spAutoFit/>
          </a:bodyPr>
          <a:lstStyle/>
          <a:p>
            <a:pPr algn="ctr"/>
            <a:r>
              <a:rPr lang="ru-RU" sz="3200" dirty="0">
                <a:latin typeface="Times New Roman" panose="02020603050405020304" pitchFamily="18" charset="0"/>
                <a:cs typeface="Times New Roman" panose="02020603050405020304" pitchFamily="18" charset="0"/>
              </a:rPr>
              <a:t>Дискретизация функции поверхностного распределения</a:t>
            </a:r>
          </a:p>
        </p:txBody>
      </p:sp>
      <p:sp>
        <p:nvSpPr>
          <p:cNvPr id="5" name="TextBox 4">
            <a:extLst>
              <a:ext uri="{FF2B5EF4-FFF2-40B4-BE49-F238E27FC236}">
                <a16:creationId xmlns:a16="http://schemas.microsoft.com/office/drawing/2014/main" id="{EFE12ECE-2947-61DD-9F11-42A64198924D}"/>
              </a:ext>
            </a:extLst>
          </p:cNvPr>
          <p:cNvSpPr txBox="1"/>
          <p:nvPr/>
        </p:nvSpPr>
        <p:spPr>
          <a:xfrm>
            <a:off x="0" y="1501782"/>
            <a:ext cx="12191999" cy="400110"/>
          </a:xfrm>
          <a:prstGeom prst="rect">
            <a:avLst/>
          </a:prstGeom>
          <a:noFill/>
        </p:spPr>
        <p:txBody>
          <a:bodyPr wrap="square" rtlCol="0">
            <a:spAutoFit/>
          </a:bodyPr>
          <a:lstStyle/>
          <a:p>
            <a:pPr algn="ctr"/>
            <a:r>
              <a:rPr lang="ru-RU" sz="2000" dirty="0">
                <a:latin typeface="Times New Roman" panose="02020603050405020304" pitchFamily="18" charset="0"/>
                <a:cs typeface="Times New Roman" panose="02020603050405020304" pitchFamily="18" charset="0"/>
              </a:rPr>
              <a:t>При решении данной задачи будем использовать 4 различных случая дискретизации расчётной области</a:t>
            </a:r>
            <a:r>
              <a:rPr lang="en-US" sz="2000" dirty="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p:txBody>
      </p:sp>
      <p:pic>
        <p:nvPicPr>
          <p:cNvPr id="9" name="Рисунок 8">
            <a:extLst>
              <a:ext uri="{FF2B5EF4-FFF2-40B4-BE49-F238E27FC236}">
                <a16:creationId xmlns:a16="http://schemas.microsoft.com/office/drawing/2014/main" id="{D70C44E0-1152-1050-454D-89E7470F19E0}"/>
              </a:ext>
            </a:extLst>
          </p:cNvPr>
          <p:cNvPicPr>
            <a:picLocks noChangeAspect="1"/>
          </p:cNvPicPr>
          <p:nvPr/>
        </p:nvPicPr>
        <p:blipFill>
          <a:blip r:embed="rId2"/>
          <a:stretch>
            <a:fillRect/>
          </a:stretch>
        </p:blipFill>
        <p:spPr>
          <a:xfrm>
            <a:off x="5375040" y="2119086"/>
            <a:ext cx="6482247" cy="4354418"/>
          </a:xfrm>
          <a:prstGeom prst="rect">
            <a:avLst/>
          </a:prstGeom>
        </p:spPr>
      </p:pic>
      <p:sp>
        <p:nvSpPr>
          <p:cNvPr id="10" name="TextBox 9">
            <a:extLst>
              <a:ext uri="{FF2B5EF4-FFF2-40B4-BE49-F238E27FC236}">
                <a16:creationId xmlns:a16="http://schemas.microsoft.com/office/drawing/2014/main" id="{50A7968E-D86B-1226-B272-4572D7EC7903}"/>
              </a:ext>
            </a:extLst>
          </p:cNvPr>
          <p:cNvSpPr txBox="1"/>
          <p:nvPr/>
        </p:nvSpPr>
        <p:spPr>
          <a:xfrm>
            <a:off x="1214520" y="3059668"/>
            <a:ext cx="4620297"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Дискретизация при </a:t>
            </a:r>
            <a:r>
              <a:rPr lang="en-US" sz="1800" i="1" dirty="0">
                <a:effectLst/>
                <a:latin typeface="Times New Roman" panose="02020603050405020304" pitchFamily="18" charset="0"/>
                <a:ea typeface="Times New Roman" panose="02020603050405020304" pitchFamily="18" charset="0"/>
              </a:rPr>
              <a:t>n</a:t>
            </a:r>
            <a:r>
              <a:rPr lang="ru-RU" sz="1800" i="1" dirty="0">
                <a:effectLst/>
                <a:latin typeface="Times New Roman" panose="02020603050405020304" pitchFamily="18" charset="0"/>
                <a:ea typeface="Times New Roman" panose="02020603050405020304" pitchFamily="18" charset="0"/>
              </a:rPr>
              <a:t> = 40</a:t>
            </a:r>
            <a:r>
              <a:rPr lang="en-US" dirty="0">
                <a:latin typeface="Times New Roman" panose="02020603050405020304" pitchFamily="18" charset="0"/>
                <a:ea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1BC3644-5CE2-2950-8863-87142712C643}"/>
              </a:ext>
            </a:extLst>
          </p:cNvPr>
          <p:cNvSpPr txBox="1"/>
          <p:nvPr/>
        </p:nvSpPr>
        <p:spPr>
          <a:xfrm>
            <a:off x="1214520" y="2296114"/>
            <a:ext cx="4160520" cy="369332"/>
          </a:xfrm>
          <a:prstGeom prst="rect">
            <a:avLst/>
          </a:prstGeom>
          <a:noFill/>
        </p:spPr>
        <p:txBody>
          <a:bodyPr wrap="square" rtlCol="0">
            <a:spAutoFit/>
          </a:bodyPr>
          <a:lstStyle/>
          <a:p>
            <a:r>
              <a:rPr lang="en-US" sz="1800" i="1" dirty="0">
                <a:effectLst/>
                <a:latin typeface="Times New Roman" panose="02020603050405020304" pitchFamily="18" charset="0"/>
                <a:ea typeface="Times New Roman" panose="02020603050405020304" pitchFamily="18" charset="0"/>
              </a:rPr>
              <a:t>n</a:t>
            </a:r>
            <a:r>
              <a:rPr lang="ru-RU" sz="1800" i="1" dirty="0">
                <a:effectLst/>
                <a:latin typeface="Times New Roman" panose="02020603050405020304" pitchFamily="18" charset="0"/>
                <a:ea typeface="Times New Roman" panose="02020603050405020304" pitchFamily="18" charset="0"/>
              </a:rPr>
              <a:t> = 20, </a:t>
            </a:r>
            <a:r>
              <a:rPr lang="en-US" sz="1800" i="1" dirty="0">
                <a:effectLst/>
                <a:latin typeface="Times New Roman" panose="02020603050405020304" pitchFamily="18" charset="0"/>
                <a:ea typeface="Times New Roman" panose="02020603050405020304" pitchFamily="18" charset="0"/>
              </a:rPr>
              <a:t>n</a:t>
            </a:r>
            <a:r>
              <a:rPr lang="ru-RU" sz="1800" i="1" dirty="0">
                <a:effectLst/>
                <a:latin typeface="Times New Roman" panose="02020603050405020304" pitchFamily="18" charset="0"/>
                <a:ea typeface="Times New Roman" panose="02020603050405020304" pitchFamily="18" charset="0"/>
              </a:rPr>
              <a:t> = 40, </a:t>
            </a:r>
            <a:r>
              <a:rPr lang="en-US" sz="1800" i="1" dirty="0">
                <a:effectLst/>
                <a:latin typeface="Times New Roman" panose="02020603050405020304" pitchFamily="18" charset="0"/>
                <a:ea typeface="Times New Roman" panose="02020603050405020304" pitchFamily="18" charset="0"/>
              </a:rPr>
              <a:t>n</a:t>
            </a:r>
            <a:r>
              <a:rPr lang="ru-RU" sz="1800" i="1" dirty="0">
                <a:effectLst/>
                <a:latin typeface="Times New Roman" panose="02020603050405020304" pitchFamily="18" charset="0"/>
                <a:ea typeface="Times New Roman" panose="02020603050405020304" pitchFamily="18" charset="0"/>
              </a:rPr>
              <a:t> = 60, </a:t>
            </a:r>
            <a:r>
              <a:rPr lang="en-US" sz="1800" i="1" dirty="0">
                <a:effectLst/>
                <a:latin typeface="Times New Roman" panose="02020603050405020304" pitchFamily="18" charset="0"/>
                <a:ea typeface="Times New Roman" panose="02020603050405020304" pitchFamily="18" charset="0"/>
              </a:rPr>
              <a:t>n</a:t>
            </a:r>
            <a:r>
              <a:rPr lang="ru-RU" sz="1800" i="1" dirty="0">
                <a:effectLst/>
                <a:latin typeface="Times New Roman" panose="02020603050405020304" pitchFamily="18" charset="0"/>
                <a:ea typeface="Times New Roman" panose="02020603050405020304" pitchFamily="18" charset="0"/>
              </a:rPr>
              <a:t> = 80</a:t>
            </a:r>
            <a:endParaRPr lang="ru-RU" dirty="0"/>
          </a:p>
        </p:txBody>
      </p:sp>
      <p:sp>
        <p:nvSpPr>
          <p:cNvPr id="12" name="TextBox 11">
            <a:extLst>
              <a:ext uri="{FF2B5EF4-FFF2-40B4-BE49-F238E27FC236}">
                <a16:creationId xmlns:a16="http://schemas.microsoft.com/office/drawing/2014/main" id="{464AA1A2-8EF4-6F37-4EF3-1838E345D848}"/>
              </a:ext>
            </a:extLst>
          </p:cNvPr>
          <p:cNvSpPr txBox="1"/>
          <p:nvPr/>
        </p:nvSpPr>
        <p:spPr>
          <a:xfrm>
            <a:off x="478969" y="4192555"/>
            <a:ext cx="4620297" cy="646331"/>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Количество граничных узлов выражается через размер ГЭ следующим образом</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DEECD75-9B5B-325D-1CCF-925A2442C592}"/>
                  </a:ext>
                </a:extLst>
              </p:cNvPr>
              <p:cNvSpPr txBox="1"/>
              <p:nvPr/>
            </p:nvSpPr>
            <p:spPr>
              <a:xfrm>
                <a:off x="1214520" y="5106931"/>
                <a:ext cx="2574691" cy="6127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rPr>
                        <m:t>𝑛</m:t>
                      </m:r>
                      <m:r>
                        <a:rPr lang="ru-RU" i="0">
                          <a:latin typeface="Cambria Math" panose="02040503050406030204" pitchFamily="18" charset="0"/>
                        </a:rPr>
                        <m:t>=</m:t>
                      </m:r>
                      <m:f>
                        <m:fPr>
                          <m:ctrlPr>
                            <a:rPr lang="ru-RU" i="1">
                              <a:solidFill>
                                <a:srgbClr val="836967"/>
                              </a:solidFill>
                              <a:latin typeface="Cambria Math" panose="02040503050406030204" pitchFamily="18" charset="0"/>
                            </a:rPr>
                          </m:ctrlPr>
                        </m:fPr>
                        <m:num>
                          <m:r>
                            <a:rPr lang="ru-RU" i="0">
                              <a:latin typeface="Cambria Math" panose="02040503050406030204" pitchFamily="18" charset="0"/>
                            </a:rPr>
                            <m:t>2</m:t>
                          </m:r>
                          <m:r>
                            <a:rPr lang="ru-RU" i="1">
                              <a:latin typeface="Cambria Math" panose="02040503050406030204" pitchFamily="18" charset="0"/>
                            </a:rPr>
                            <m:t>𝑠</m:t>
                          </m:r>
                        </m:num>
                        <m:den>
                          <m:r>
                            <a:rPr lang="ru-RU" i="1">
                              <a:latin typeface="Cambria Math" panose="02040503050406030204" pitchFamily="18" charset="0"/>
                            </a:rPr>
                            <m:t>h</m:t>
                          </m:r>
                        </m:den>
                      </m:f>
                      <m:r>
                        <a:rPr lang="ru-RU" i="0">
                          <a:latin typeface="Cambria Math" panose="02040503050406030204" pitchFamily="18" charset="0"/>
                        </a:rPr>
                        <m:t>+1,</m:t>
                      </m:r>
                    </m:oMath>
                  </m:oMathPara>
                </a14:m>
                <a:endParaRPr lang="ru-RU" dirty="0"/>
              </a:p>
            </p:txBody>
          </p:sp>
        </mc:Choice>
        <mc:Fallback xmlns="">
          <p:sp>
            <p:nvSpPr>
              <p:cNvPr id="14" name="TextBox 13">
                <a:extLst>
                  <a:ext uri="{FF2B5EF4-FFF2-40B4-BE49-F238E27FC236}">
                    <a16:creationId xmlns:a16="http://schemas.microsoft.com/office/drawing/2014/main" id="{7DEECD75-9B5B-325D-1CCF-925A2442C592}"/>
                  </a:ext>
                </a:extLst>
              </p:cNvPr>
              <p:cNvSpPr txBox="1">
                <a:spLocks noRot="1" noChangeAspect="1" noMove="1" noResize="1" noEditPoints="1" noAdjustHandles="1" noChangeArrowheads="1" noChangeShapeType="1" noTextEdit="1"/>
              </p:cNvSpPr>
              <p:nvPr/>
            </p:nvSpPr>
            <p:spPr>
              <a:xfrm>
                <a:off x="1214520" y="5106931"/>
                <a:ext cx="2574691" cy="612732"/>
              </a:xfrm>
              <a:prstGeom prst="rect">
                <a:avLst/>
              </a:prstGeom>
              <a:blipFill>
                <a:blip r:embed="rId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4169940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8D293E-CD1D-F3CC-ECBA-C8BCE6AFB4A2}"/>
              </a:ext>
            </a:extLst>
          </p:cNvPr>
          <p:cNvSpPr txBox="1"/>
          <p:nvPr/>
        </p:nvSpPr>
        <p:spPr>
          <a:xfrm>
            <a:off x="0" y="541909"/>
            <a:ext cx="12192000" cy="584775"/>
          </a:xfrm>
          <a:prstGeom prst="rect">
            <a:avLst/>
          </a:prstGeom>
          <a:noFill/>
        </p:spPr>
        <p:txBody>
          <a:bodyPr wrap="square" rtlCol="0">
            <a:spAutoFit/>
          </a:bodyPr>
          <a:lstStyle/>
          <a:p>
            <a:pPr algn="ctr"/>
            <a:r>
              <a:rPr lang="ru-RU" sz="3200" dirty="0">
                <a:latin typeface="Times New Roman" panose="02020603050405020304" pitchFamily="18" charset="0"/>
                <a:cs typeface="Times New Roman" panose="02020603050405020304" pitchFamily="18" charset="0"/>
              </a:rPr>
              <a:t>Получение фиктивных усилий</a:t>
            </a:r>
          </a:p>
        </p:txBody>
      </p:sp>
      <p:sp>
        <p:nvSpPr>
          <p:cNvPr id="5" name="TextBox 4">
            <a:extLst>
              <a:ext uri="{FF2B5EF4-FFF2-40B4-BE49-F238E27FC236}">
                <a16:creationId xmlns:a16="http://schemas.microsoft.com/office/drawing/2014/main" id="{4C8EA036-8558-3225-F4F3-B86720128271}"/>
              </a:ext>
            </a:extLst>
          </p:cNvPr>
          <p:cNvSpPr txBox="1"/>
          <p:nvPr/>
        </p:nvSpPr>
        <p:spPr>
          <a:xfrm>
            <a:off x="290286" y="1596571"/>
            <a:ext cx="11466285" cy="830997"/>
          </a:xfrm>
          <a:prstGeom prst="rect">
            <a:avLst/>
          </a:prstGeom>
          <a:noFill/>
        </p:spPr>
        <p:txBody>
          <a:bodyPr wrap="square" rtlCol="0">
            <a:spAutoFit/>
          </a:bodyPr>
          <a:lstStyle/>
          <a:p>
            <a:pPr algn="ctr"/>
            <a:r>
              <a:rPr lang="ru-RU" sz="2400" dirty="0">
                <a:latin typeface="Times New Roman" panose="02020603050405020304" pitchFamily="18" charset="0"/>
                <a:cs typeface="Times New Roman" panose="02020603050405020304" pitchFamily="18" charset="0"/>
              </a:rPr>
              <a:t>Решение граничной задачи сводится к определению значений фиктивных усилий, которые необходимо приложить, чтобы удовлетворялись граничные условия</a:t>
            </a:r>
          </a:p>
        </p:txBody>
      </p:sp>
      <p:sp>
        <p:nvSpPr>
          <p:cNvPr id="6" name="TextBox 5">
            <a:extLst>
              <a:ext uri="{FF2B5EF4-FFF2-40B4-BE49-F238E27FC236}">
                <a16:creationId xmlns:a16="http://schemas.microsoft.com/office/drawing/2014/main" id="{635F7E64-651D-E175-992F-2CE0C5798838}"/>
              </a:ext>
            </a:extLst>
          </p:cNvPr>
          <p:cNvSpPr txBox="1"/>
          <p:nvPr/>
        </p:nvSpPr>
        <p:spPr>
          <a:xfrm>
            <a:off x="986972" y="2757793"/>
            <a:ext cx="11153775" cy="446276"/>
          </a:xfrm>
          <a:prstGeom prst="rect">
            <a:avLst/>
          </a:prstGeom>
          <a:noFill/>
        </p:spPr>
        <p:txBody>
          <a:bodyPr wrap="square" rtlCol="0">
            <a:spAutoFit/>
          </a:bodyPr>
          <a:lstStyle/>
          <a:p>
            <a:pPr algn="just"/>
            <a:r>
              <a:rPr lang="ru-RU" sz="2300" dirty="0">
                <a:latin typeface="Times New Roman" panose="02020603050405020304" pitchFamily="18" charset="0"/>
                <a:cs typeface="Times New Roman" panose="02020603050405020304" pitchFamily="18" charset="0"/>
              </a:rPr>
              <a:t>Соответствующая система линейных алгебраических уравнений (СЛАУ) имеет вид</a:t>
            </a:r>
            <a:r>
              <a:rPr lang="en-US" sz="2300" dirty="0">
                <a:latin typeface="Times New Roman" panose="02020603050405020304" pitchFamily="18" charset="0"/>
                <a:cs typeface="Times New Roman" panose="02020603050405020304" pitchFamily="18" charset="0"/>
              </a:rPr>
              <a:t>:</a:t>
            </a:r>
            <a:endParaRPr lang="ru-RU" sz="23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E9CE365-46D4-3B4C-8EB7-BC5B24B22380}"/>
                  </a:ext>
                </a:extLst>
              </p:cNvPr>
              <p:cNvSpPr txBox="1"/>
              <p:nvPr/>
            </p:nvSpPr>
            <p:spPr>
              <a:xfrm>
                <a:off x="5286602" y="3511464"/>
                <a:ext cx="127725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u-RU" sz="2000" i="0" smtClean="0">
                          <a:latin typeface="Cambria Math" panose="02040503050406030204" pitchFamily="18" charset="0"/>
                        </a:rPr>
                        <m:t> </m:t>
                      </m:r>
                      <m:r>
                        <a:rPr lang="ru-RU" sz="2000" i="1">
                          <a:latin typeface="Cambria Math" panose="02040503050406030204" pitchFamily="18" charset="0"/>
                        </a:rPr>
                        <m:t>𝐴𝑥</m:t>
                      </m:r>
                      <m:r>
                        <a:rPr lang="ru-RU" sz="2000" i="0">
                          <a:latin typeface="Cambria Math" panose="02040503050406030204" pitchFamily="18" charset="0"/>
                        </a:rPr>
                        <m:t>=</m:t>
                      </m:r>
                      <m:r>
                        <a:rPr lang="ru-RU" sz="2000" i="1">
                          <a:latin typeface="Cambria Math" panose="02040503050406030204" pitchFamily="18" charset="0"/>
                        </a:rPr>
                        <m:t>𝐵</m:t>
                      </m:r>
                    </m:oMath>
                  </m:oMathPara>
                </a14:m>
                <a:endParaRPr lang="ru-RU" dirty="0"/>
              </a:p>
            </p:txBody>
          </p:sp>
        </mc:Choice>
        <mc:Fallback xmlns="">
          <p:sp>
            <p:nvSpPr>
              <p:cNvPr id="8" name="TextBox 7">
                <a:extLst>
                  <a:ext uri="{FF2B5EF4-FFF2-40B4-BE49-F238E27FC236}">
                    <a16:creationId xmlns:a16="http://schemas.microsoft.com/office/drawing/2014/main" id="{5E9CE365-46D4-3B4C-8EB7-BC5B24B22380}"/>
                  </a:ext>
                </a:extLst>
              </p:cNvPr>
              <p:cNvSpPr txBox="1">
                <a:spLocks noRot="1" noChangeAspect="1" noMove="1" noResize="1" noEditPoints="1" noAdjustHandles="1" noChangeArrowheads="1" noChangeShapeType="1" noTextEdit="1"/>
              </p:cNvSpPr>
              <p:nvPr/>
            </p:nvSpPr>
            <p:spPr>
              <a:xfrm>
                <a:off x="5286602" y="3511464"/>
                <a:ext cx="1277257" cy="400110"/>
              </a:xfrm>
              <a:prstGeom prst="rect">
                <a:avLst/>
              </a:prstGeom>
              <a:blipFill>
                <a:blip r:embed="rId2"/>
                <a:stretch>
                  <a:fillRect/>
                </a:stretch>
              </a:blipFill>
            </p:spPr>
            <p:txBody>
              <a:bodyPr/>
              <a:lstStyle/>
              <a:p>
                <a:r>
                  <a:rPr lang="ru-RU">
                    <a:noFill/>
                  </a:rPr>
                  <a:t> </a:t>
                </a:r>
              </a:p>
            </p:txBody>
          </p:sp>
        </mc:Fallback>
      </mc:AlternateContent>
      <p:sp>
        <p:nvSpPr>
          <p:cNvPr id="9" name="TextBox 8">
            <a:extLst>
              <a:ext uri="{FF2B5EF4-FFF2-40B4-BE49-F238E27FC236}">
                <a16:creationId xmlns:a16="http://schemas.microsoft.com/office/drawing/2014/main" id="{3308EDCA-5976-5E8A-31E6-16184C982A67}"/>
              </a:ext>
            </a:extLst>
          </p:cNvPr>
          <p:cNvSpPr txBox="1"/>
          <p:nvPr/>
        </p:nvSpPr>
        <p:spPr>
          <a:xfrm>
            <a:off x="986972" y="4457368"/>
            <a:ext cx="4470399"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Где </a:t>
            </a:r>
            <a:r>
              <a:rPr lang="ru-RU" i="1" dirty="0">
                <a:latin typeface="Times New Roman" panose="02020603050405020304" pitchFamily="18" charset="0"/>
                <a:cs typeface="Times New Roman" panose="02020603050405020304" pitchFamily="18" charset="0"/>
              </a:rPr>
              <a:t>А</a:t>
            </a:r>
            <a:r>
              <a:rPr lang="ru-RU" dirty="0">
                <a:latin typeface="Times New Roman" panose="02020603050405020304" pitchFamily="18" charset="0"/>
                <a:cs typeface="Times New Roman" panose="02020603050405020304" pitchFamily="18" charset="0"/>
              </a:rPr>
              <a:t> — матрица, составленная из функций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5BA0236-CE83-FBF3-CB0F-418AC11E192E}"/>
                  </a:ext>
                </a:extLst>
              </p:cNvPr>
              <p:cNvSpPr txBox="1"/>
              <p:nvPr/>
            </p:nvSpPr>
            <p:spPr>
              <a:xfrm>
                <a:off x="5080000" y="4203581"/>
                <a:ext cx="6125028" cy="8769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u-RU" i="0" smtClean="0">
                          <a:latin typeface="Cambria Math" panose="02040503050406030204" pitchFamily="18" charset="0"/>
                        </a:rPr>
                        <m:t> </m:t>
                      </m:r>
                      <m:r>
                        <a:rPr lang="ru-RU" i="1">
                          <a:latin typeface="Cambria Math" panose="02040503050406030204" pitchFamily="18" charset="0"/>
                        </a:rPr>
                        <m:t>𝑝</m:t>
                      </m:r>
                      <m:d>
                        <m:dPr>
                          <m:ctrlPr>
                            <a:rPr lang="ru-RU" i="1">
                              <a:solidFill>
                                <a:srgbClr val="836967"/>
                              </a:solidFill>
                              <a:latin typeface="Cambria Math" panose="02040503050406030204" pitchFamily="18" charset="0"/>
                            </a:rPr>
                          </m:ctrlPr>
                        </m:dPr>
                        <m:e>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𝑖</m:t>
                              </m:r>
                            </m:sub>
                          </m:sSub>
                          <m:r>
                            <a:rPr lang="ru-RU" i="0">
                              <a:latin typeface="Cambria Math" panose="02040503050406030204" pitchFamily="18" charset="0"/>
                            </a:rPr>
                            <m:t>,</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𝑦</m:t>
                              </m:r>
                            </m:e>
                            <m:sub>
                              <m:r>
                                <a:rPr lang="ru-RU" i="1">
                                  <a:latin typeface="Cambria Math" panose="02040503050406030204" pitchFamily="18" charset="0"/>
                                </a:rPr>
                                <m:t>𝑗</m:t>
                              </m:r>
                            </m:sub>
                          </m:sSub>
                          <m:r>
                            <a:rPr lang="ru-RU" i="0">
                              <a:latin typeface="Cambria Math" panose="02040503050406030204" pitchFamily="18" charset="0"/>
                            </a:rPr>
                            <m:t> </m:t>
                          </m:r>
                        </m:e>
                      </m:d>
                      <m:r>
                        <a:rPr lang="ru-RU" i="0">
                          <a:latin typeface="Cambria Math" panose="02040503050406030204" pitchFamily="18" charset="0"/>
                        </a:rPr>
                        <m:t>=</m:t>
                      </m:r>
                      <m:nary>
                        <m:naryPr>
                          <m:chr m:val="∑"/>
                          <m:limLoc m:val="undOvr"/>
                          <m:grow m:val="on"/>
                          <m:ctrlPr>
                            <a:rPr lang="ru-RU" i="1">
                              <a:latin typeface="Cambria Math" panose="02040503050406030204" pitchFamily="18" charset="0"/>
                            </a:rPr>
                          </m:ctrlPr>
                        </m:naryPr>
                        <m:sub>
                          <m:r>
                            <a:rPr lang="ru-RU" i="1">
                              <a:latin typeface="Cambria Math" panose="02040503050406030204" pitchFamily="18" charset="0"/>
                            </a:rPr>
                            <m:t>𝑖</m:t>
                          </m:r>
                          <m:r>
                            <a:rPr lang="ru-RU" i="0">
                              <a:latin typeface="Cambria Math" panose="02040503050406030204" pitchFamily="18" charset="0"/>
                            </a:rPr>
                            <m:t>=1</m:t>
                          </m:r>
                        </m:sub>
                        <m:sup>
                          <m:r>
                            <a:rPr lang="ru-RU" i="1">
                              <a:latin typeface="Cambria Math" panose="02040503050406030204" pitchFamily="18" charset="0"/>
                            </a:rPr>
                            <m:t>𝑘</m:t>
                          </m:r>
                        </m:sup>
                        <m:e>
                          <m:sSup>
                            <m:sSupPr>
                              <m:ctrlPr>
                                <a:rPr lang="ru-RU" i="1">
                                  <a:solidFill>
                                    <a:srgbClr val="836967"/>
                                  </a:solidFill>
                                  <a:latin typeface="Cambria Math" panose="02040503050406030204" pitchFamily="18" charset="0"/>
                                </a:rPr>
                              </m:ctrlPr>
                            </m:sSupPr>
                            <m:e>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𝑈</m:t>
                                  </m:r>
                                </m:e>
                                <m:sub>
                                  <m:r>
                                    <a:rPr lang="ru-RU" i="0">
                                      <a:latin typeface="Cambria Math" panose="02040503050406030204" pitchFamily="18" charset="0"/>
                                    </a:rPr>
                                    <m:t>3</m:t>
                                  </m:r>
                                </m:sub>
                              </m:sSub>
                            </m:e>
                            <m:sup>
                              <m:r>
                                <a:rPr lang="ru-RU" i="1">
                                  <a:latin typeface="Cambria Math" panose="02040503050406030204" pitchFamily="18" charset="0"/>
                                </a:rPr>
                                <m:t>𝐼𝐼</m:t>
                              </m:r>
                            </m:sup>
                          </m:sSup>
                          <m:d>
                            <m:dPr>
                              <m:ctrlPr>
                                <a:rPr lang="ru-RU" i="1">
                                  <a:solidFill>
                                    <a:srgbClr val="836967"/>
                                  </a:solidFill>
                                  <a:latin typeface="Cambria Math" panose="02040503050406030204" pitchFamily="18" charset="0"/>
                                </a:rPr>
                              </m:ctrlPr>
                            </m:dPr>
                            <m:e>
                              <m:r>
                                <a:rPr lang="ru-RU" i="1">
                                  <a:latin typeface="Cambria Math" panose="02040503050406030204" pitchFamily="18" charset="0"/>
                                </a:rPr>
                                <m:t>𝑥</m:t>
                              </m:r>
                              <m:r>
                                <a:rPr lang="ru-RU" i="0">
                                  <a:latin typeface="Cambria Math" panose="02040503050406030204" pitchFamily="18" charset="0"/>
                                </a:rPr>
                                <m:t>−</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𝑖</m:t>
                                  </m:r>
                                </m:sub>
                              </m:sSub>
                              <m:r>
                                <a:rPr lang="ru-RU" i="0">
                                  <a:latin typeface="Cambria Math" panose="02040503050406030204" pitchFamily="18" charset="0"/>
                                </a:rPr>
                                <m:t>,</m:t>
                              </m:r>
                              <m:r>
                                <a:rPr lang="ru-RU" i="1">
                                  <a:latin typeface="Cambria Math" panose="02040503050406030204" pitchFamily="18" charset="0"/>
                                </a:rPr>
                                <m:t>𝑦</m:t>
                              </m:r>
                              <m:r>
                                <a:rPr lang="ru-RU" i="0">
                                  <a:latin typeface="Cambria Math" panose="02040503050406030204" pitchFamily="18" charset="0"/>
                                </a:rPr>
                                <m:t>−</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𝑦</m:t>
                                  </m:r>
                                </m:e>
                                <m:sub>
                                  <m:r>
                                    <a:rPr lang="ru-RU" i="1">
                                      <a:latin typeface="Cambria Math" panose="02040503050406030204" pitchFamily="18" charset="0"/>
                                    </a:rPr>
                                    <m:t>𝑗</m:t>
                                  </m:r>
                                </m:sub>
                              </m:sSub>
                              <m:r>
                                <a:rPr lang="ru-RU" i="0">
                                  <a:latin typeface="Cambria Math" panose="02040503050406030204" pitchFamily="18" charset="0"/>
                                </a:rPr>
                                <m:t>,</m:t>
                              </m:r>
                              <m:r>
                                <a:rPr lang="ru-RU" i="1">
                                  <a:latin typeface="Cambria Math" panose="02040503050406030204" pitchFamily="18" charset="0"/>
                                </a:rPr>
                                <m:t>𝑧</m:t>
                              </m:r>
                              <m:r>
                                <a:rPr lang="ru-RU" i="0">
                                  <a:latin typeface="Cambria Math" panose="02040503050406030204" pitchFamily="18" charset="0"/>
                                </a:rPr>
                                <m:t>,</m:t>
                              </m:r>
                              <m:r>
                                <a:rPr lang="ru-RU" i="1">
                                  <a:latin typeface="Cambria Math" panose="02040503050406030204" pitchFamily="18" charset="0"/>
                                </a:rPr>
                                <m:t>𝑎</m:t>
                              </m:r>
                              <m:r>
                                <a:rPr lang="ru-RU" i="0">
                                  <a:latin typeface="Cambria Math" panose="02040503050406030204" pitchFamily="18" charset="0"/>
                                </a:rPr>
                                <m:t>,</m:t>
                              </m:r>
                              <m:r>
                                <a:rPr lang="ru-RU" i="1">
                                  <a:latin typeface="Cambria Math" panose="02040503050406030204" pitchFamily="18" charset="0"/>
                                </a:rPr>
                                <m:t>𝑏</m:t>
                              </m:r>
                            </m:e>
                          </m:d>
                        </m:e>
                      </m:nary>
                      <m:r>
                        <a:rPr lang="ru-RU" i="0">
                          <a:latin typeface="Cambria Math" panose="02040503050406030204" pitchFamily="18" charset="0"/>
                        </a:rPr>
                        <m:t> </m:t>
                      </m:r>
                    </m:oMath>
                  </m:oMathPara>
                </a14:m>
                <a:endParaRPr lang="ru-RU" dirty="0"/>
              </a:p>
            </p:txBody>
          </p:sp>
        </mc:Choice>
        <mc:Fallback xmlns="">
          <p:sp>
            <p:nvSpPr>
              <p:cNvPr id="11" name="TextBox 10">
                <a:extLst>
                  <a:ext uri="{FF2B5EF4-FFF2-40B4-BE49-F238E27FC236}">
                    <a16:creationId xmlns:a16="http://schemas.microsoft.com/office/drawing/2014/main" id="{45BA0236-CE83-FBF3-CB0F-418AC11E192E}"/>
                  </a:ext>
                </a:extLst>
              </p:cNvPr>
              <p:cNvSpPr txBox="1">
                <a:spLocks noRot="1" noChangeAspect="1" noMove="1" noResize="1" noEditPoints="1" noAdjustHandles="1" noChangeArrowheads="1" noChangeShapeType="1" noTextEdit="1"/>
              </p:cNvSpPr>
              <p:nvPr/>
            </p:nvSpPr>
            <p:spPr>
              <a:xfrm>
                <a:off x="5080000" y="4203581"/>
                <a:ext cx="6125028" cy="876907"/>
              </a:xfrm>
              <a:prstGeom prst="rect">
                <a:avLst/>
              </a:prstGeom>
              <a:blipFill>
                <a:blip r:embed="rId3"/>
                <a:stretch>
                  <a:fillRect/>
                </a:stretch>
              </a:blipFill>
            </p:spPr>
            <p:txBody>
              <a:bodyPr/>
              <a:lstStyle/>
              <a:p>
                <a:r>
                  <a:rPr lang="ru-RU">
                    <a:noFill/>
                  </a:rPr>
                  <a:t> </a:t>
                </a:r>
              </a:p>
            </p:txBody>
          </p:sp>
        </mc:Fallback>
      </mc:AlternateContent>
      <p:sp>
        <p:nvSpPr>
          <p:cNvPr id="12" name="TextBox 11">
            <a:extLst>
              <a:ext uri="{FF2B5EF4-FFF2-40B4-BE49-F238E27FC236}">
                <a16:creationId xmlns:a16="http://schemas.microsoft.com/office/drawing/2014/main" id="{5FCE786F-1816-DE46-E8FA-FC6A7688234F}"/>
              </a:ext>
            </a:extLst>
          </p:cNvPr>
          <p:cNvSpPr txBox="1"/>
          <p:nvPr/>
        </p:nvSpPr>
        <p:spPr>
          <a:xfrm>
            <a:off x="986972" y="4923569"/>
            <a:ext cx="4470399" cy="923330"/>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X</a:t>
            </a:r>
            <a:r>
              <a:rPr lang="ru-RU" i="1" dirty="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столбец искомых значений</a:t>
            </a:r>
            <a:br>
              <a:rPr lang="ru-RU" dirty="0">
                <a:latin typeface="Times New Roman" panose="02020603050405020304" pitchFamily="18" charset="0"/>
                <a:cs typeface="Times New Roman" panose="02020603050405020304" pitchFamily="18" charset="0"/>
              </a:rPr>
            </a:br>
            <a:r>
              <a:rPr lang="en-US" i="1" dirty="0">
                <a:latin typeface="Times New Roman" panose="02020603050405020304" pitchFamily="18" charset="0"/>
                <a:cs typeface="Times New Roman" panose="02020603050405020304" pitchFamily="18" charset="0"/>
              </a:rPr>
              <a:t>B — </a:t>
            </a:r>
            <a:r>
              <a:rPr lang="ru-RU" dirty="0">
                <a:latin typeface="Times New Roman" panose="02020603050405020304" pitchFamily="18" charset="0"/>
                <a:cs typeface="Times New Roman" panose="02020603050405020304" pitchFamily="18" charset="0"/>
              </a:rPr>
              <a:t>столбец, полученный уплощением матрицы дискретизации перемещений</a:t>
            </a:r>
          </a:p>
        </p:txBody>
      </p:sp>
    </p:spTree>
    <p:extLst>
      <p:ext uri="{BB962C8B-B14F-4D97-AF65-F5344CB8AC3E}">
        <p14:creationId xmlns:p14="http://schemas.microsoft.com/office/powerpoint/2010/main" val="418335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2A6F0A-F829-4649-4E8F-2187FC90BEAF}"/>
              </a:ext>
            </a:extLst>
          </p:cNvPr>
          <p:cNvSpPr txBox="1"/>
          <p:nvPr/>
        </p:nvSpPr>
        <p:spPr>
          <a:xfrm>
            <a:off x="0" y="170434"/>
            <a:ext cx="12192000" cy="584775"/>
          </a:xfrm>
          <a:prstGeom prst="rect">
            <a:avLst/>
          </a:prstGeom>
          <a:noFill/>
        </p:spPr>
        <p:txBody>
          <a:bodyPr wrap="square" rtlCol="0">
            <a:spAutoFit/>
          </a:bodyPr>
          <a:lstStyle/>
          <a:p>
            <a:pPr algn="ctr"/>
            <a:r>
              <a:rPr lang="ru-RU" sz="3200" dirty="0">
                <a:latin typeface="Times New Roman" panose="02020603050405020304" pitchFamily="18" charset="0"/>
                <a:cs typeface="Times New Roman" panose="02020603050405020304" pitchFamily="18" charset="0"/>
              </a:rPr>
              <a:t>Распределение фиктивных усилий</a:t>
            </a:r>
          </a:p>
        </p:txBody>
      </p:sp>
      <p:pic>
        <p:nvPicPr>
          <p:cNvPr id="5" name="Рисунок 4">
            <a:extLst>
              <a:ext uri="{FF2B5EF4-FFF2-40B4-BE49-F238E27FC236}">
                <a16:creationId xmlns:a16="http://schemas.microsoft.com/office/drawing/2014/main" id="{5D848C5E-DADD-F682-EE1A-210400F3F535}"/>
              </a:ext>
            </a:extLst>
          </p:cNvPr>
          <p:cNvPicPr>
            <a:picLocks noChangeAspect="1"/>
          </p:cNvPicPr>
          <p:nvPr/>
        </p:nvPicPr>
        <p:blipFill>
          <a:blip r:embed="rId2"/>
          <a:stretch>
            <a:fillRect/>
          </a:stretch>
        </p:blipFill>
        <p:spPr>
          <a:xfrm>
            <a:off x="6586220" y="1213422"/>
            <a:ext cx="3028843" cy="2128838"/>
          </a:xfrm>
          <a:prstGeom prst="rect">
            <a:avLst/>
          </a:prstGeom>
        </p:spPr>
      </p:pic>
      <p:pic>
        <p:nvPicPr>
          <p:cNvPr id="6" name="Рисунок 5">
            <a:extLst>
              <a:ext uri="{FF2B5EF4-FFF2-40B4-BE49-F238E27FC236}">
                <a16:creationId xmlns:a16="http://schemas.microsoft.com/office/drawing/2014/main" id="{7EFADFA0-D9D0-0CBE-0F28-D0AB94F63592}"/>
              </a:ext>
            </a:extLst>
          </p:cNvPr>
          <p:cNvPicPr>
            <a:picLocks noChangeAspect="1"/>
          </p:cNvPicPr>
          <p:nvPr/>
        </p:nvPicPr>
        <p:blipFill>
          <a:blip r:embed="rId3"/>
          <a:stretch>
            <a:fillRect/>
          </a:stretch>
        </p:blipFill>
        <p:spPr>
          <a:xfrm>
            <a:off x="6586220" y="3800473"/>
            <a:ext cx="3028843" cy="2376702"/>
          </a:xfrm>
          <a:prstGeom prst="rect">
            <a:avLst/>
          </a:prstGeom>
        </p:spPr>
      </p:pic>
      <p:sp>
        <p:nvSpPr>
          <p:cNvPr id="7" name="TextBox 6">
            <a:extLst>
              <a:ext uri="{FF2B5EF4-FFF2-40B4-BE49-F238E27FC236}">
                <a16:creationId xmlns:a16="http://schemas.microsoft.com/office/drawing/2014/main" id="{15E34326-26EA-A415-B56F-FF71BAFA3991}"/>
              </a:ext>
            </a:extLst>
          </p:cNvPr>
          <p:cNvSpPr txBox="1"/>
          <p:nvPr/>
        </p:nvSpPr>
        <p:spPr>
          <a:xfrm>
            <a:off x="390526" y="2093175"/>
            <a:ext cx="5448300"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График распределения фиктивных усилий при </a:t>
            </a:r>
            <a:r>
              <a:rPr lang="en-US" sz="1800" i="1" dirty="0">
                <a:effectLst/>
                <a:latin typeface="Times New Roman" panose="02020603050405020304" pitchFamily="18" charset="0"/>
                <a:ea typeface="Times New Roman" panose="02020603050405020304" pitchFamily="18" charset="0"/>
              </a:rPr>
              <a:t>n</a:t>
            </a:r>
            <a:r>
              <a:rPr lang="ru-RU" sz="1800" i="1" dirty="0">
                <a:effectLst/>
                <a:latin typeface="Times New Roman" panose="02020603050405020304" pitchFamily="18" charset="0"/>
                <a:ea typeface="Times New Roman" panose="02020603050405020304" pitchFamily="18" charset="0"/>
              </a:rPr>
              <a:t> = 40</a:t>
            </a:r>
            <a:endParaRPr lang="ru-RU"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873BC79-CED4-0164-C88F-CD6964454295}"/>
              </a:ext>
            </a:extLst>
          </p:cNvPr>
          <p:cNvSpPr txBox="1"/>
          <p:nvPr/>
        </p:nvSpPr>
        <p:spPr>
          <a:xfrm>
            <a:off x="390526" y="4804158"/>
            <a:ext cx="5448300"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График распределения фиктивных усилий при </a:t>
            </a:r>
            <a:r>
              <a:rPr lang="en-US" sz="1800" i="1" dirty="0">
                <a:effectLst/>
                <a:latin typeface="Times New Roman" panose="02020603050405020304" pitchFamily="18" charset="0"/>
                <a:ea typeface="Times New Roman" panose="02020603050405020304" pitchFamily="18" charset="0"/>
              </a:rPr>
              <a:t>n</a:t>
            </a:r>
            <a:r>
              <a:rPr lang="ru-RU" sz="1800" i="1" dirty="0">
                <a:effectLst/>
                <a:latin typeface="Times New Roman" panose="02020603050405020304" pitchFamily="18" charset="0"/>
                <a:ea typeface="Times New Roman" panose="02020603050405020304" pitchFamily="18" charset="0"/>
              </a:rPr>
              <a:t> = 60</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348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E3F5F5-1959-925A-CFB4-230885CB5A6F}"/>
              </a:ext>
            </a:extLst>
          </p:cNvPr>
          <p:cNvSpPr txBox="1"/>
          <p:nvPr/>
        </p:nvSpPr>
        <p:spPr>
          <a:xfrm>
            <a:off x="1" y="609600"/>
            <a:ext cx="12191999" cy="954107"/>
          </a:xfrm>
          <a:prstGeom prst="rect">
            <a:avLst/>
          </a:prstGeom>
          <a:noFill/>
        </p:spPr>
        <p:txBody>
          <a:bodyPr wrap="square" rtlCol="0">
            <a:spAutoFit/>
          </a:bodyPr>
          <a:lstStyle/>
          <a:p>
            <a:pPr algn="ctr"/>
            <a:r>
              <a:rPr lang="ru-RU" sz="2800" dirty="0">
                <a:latin typeface="Times New Roman" panose="02020603050405020304" pitchFamily="18" charset="0"/>
                <a:cs typeface="Times New Roman" panose="02020603050405020304" pitchFamily="18" charset="0"/>
              </a:rPr>
              <a:t>Приложим фиктивные усилия к поверхности полупространства и построим график распределения перемещений</a:t>
            </a:r>
          </a:p>
        </p:txBody>
      </p:sp>
      <p:pic>
        <p:nvPicPr>
          <p:cNvPr id="5" name="Рисунок 4">
            <a:extLst>
              <a:ext uri="{FF2B5EF4-FFF2-40B4-BE49-F238E27FC236}">
                <a16:creationId xmlns:a16="http://schemas.microsoft.com/office/drawing/2014/main" id="{ED0C3801-2242-5CF1-C2DF-CCD84B7FAB53}"/>
              </a:ext>
            </a:extLst>
          </p:cNvPr>
          <p:cNvPicPr>
            <a:picLocks noChangeAspect="1"/>
          </p:cNvPicPr>
          <p:nvPr/>
        </p:nvPicPr>
        <p:blipFill>
          <a:blip r:embed="rId2"/>
          <a:stretch>
            <a:fillRect/>
          </a:stretch>
        </p:blipFill>
        <p:spPr>
          <a:xfrm>
            <a:off x="2207592" y="1954331"/>
            <a:ext cx="3229293" cy="2246193"/>
          </a:xfrm>
          <a:prstGeom prst="rect">
            <a:avLst/>
          </a:prstGeom>
        </p:spPr>
      </p:pic>
      <p:pic>
        <p:nvPicPr>
          <p:cNvPr id="6" name="Рисунок 5">
            <a:extLst>
              <a:ext uri="{FF2B5EF4-FFF2-40B4-BE49-F238E27FC236}">
                <a16:creationId xmlns:a16="http://schemas.microsoft.com/office/drawing/2014/main" id="{080A7AB9-BCC8-BEE9-990E-084684DB9169}"/>
              </a:ext>
            </a:extLst>
          </p:cNvPr>
          <p:cNvPicPr>
            <a:picLocks noChangeAspect="1"/>
          </p:cNvPicPr>
          <p:nvPr/>
        </p:nvPicPr>
        <p:blipFill>
          <a:blip r:embed="rId3"/>
          <a:stretch>
            <a:fillRect/>
          </a:stretch>
        </p:blipFill>
        <p:spPr>
          <a:xfrm>
            <a:off x="6755116" y="1954332"/>
            <a:ext cx="3351227" cy="2246192"/>
          </a:xfrm>
          <a:prstGeom prst="rect">
            <a:avLst/>
          </a:prstGeom>
        </p:spPr>
      </p:pic>
      <p:sp>
        <p:nvSpPr>
          <p:cNvPr id="7" name="TextBox 6">
            <a:extLst>
              <a:ext uri="{FF2B5EF4-FFF2-40B4-BE49-F238E27FC236}">
                <a16:creationId xmlns:a16="http://schemas.microsoft.com/office/drawing/2014/main" id="{FCCD37DB-AB67-3374-4DB5-75C2B9ADEE39}"/>
              </a:ext>
            </a:extLst>
          </p:cNvPr>
          <p:cNvSpPr txBox="1"/>
          <p:nvPr/>
        </p:nvSpPr>
        <p:spPr>
          <a:xfrm>
            <a:off x="1574338" y="4437259"/>
            <a:ext cx="4495800" cy="307777"/>
          </a:xfrm>
          <a:prstGeom prst="rect">
            <a:avLst/>
          </a:prstGeom>
          <a:noFill/>
        </p:spPr>
        <p:txBody>
          <a:bodyPr wrap="square" rtlCol="0">
            <a:spAutoFit/>
          </a:bodyPr>
          <a:lstStyle/>
          <a:p>
            <a:r>
              <a:rPr lang="ru-RU" sz="1400" dirty="0">
                <a:latin typeface="Times New Roman" panose="02020603050405020304" pitchFamily="18" charset="0"/>
                <a:cs typeface="Times New Roman" panose="02020603050405020304" pitchFamily="18" charset="0"/>
              </a:rPr>
              <a:t>Дискретизация функции поверхностного распределения</a:t>
            </a:r>
          </a:p>
        </p:txBody>
      </p:sp>
      <p:sp>
        <p:nvSpPr>
          <p:cNvPr id="8" name="TextBox 7">
            <a:extLst>
              <a:ext uri="{FF2B5EF4-FFF2-40B4-BE49-F238E27FC236}">
                <a16:creationId xmlns:a16="http://schemas.microsoft.com/office/drawing/2014/main" id="{550A159F-F1CE-1C4B-1EA6-3EEA658C7BB9}"/>
              </a:ext>
            </a:extLst>
          </p:cNvPr>
          <p:cNvSpPr txBox="1"/>
          <p:nvPr/>
        </p:nvSpPr>
        <p:spPr>
          <a:xfrm>
            <a:off x="6506679" y="4437259"/>
            <a:ext cx="4495800" cy="523220"/>
          </a:xfrm>
          <a:prstGeom prst="rect">
            <a:avLst/>
          </a:prstGeom>
          <a:noFill/>
        </p:spPr>
        <p:txBody>
          <a:bodyPr wrap="square" rtlCol="0">
            <a:spAutoFit/>
          </a:bodyPr>
          <a:lstStyle/>
          <a:p>
            <a:r>
              <a:rPr lang="ru-RU" sz="1400" dirty="0">
                <a:latin typeface="Times New Roman" panose="02020603050405020304" pitchFamily="18" charset="0"/>
                <a:cs typeface="Times New Roman" panose="02020603050405020304" pitchFamily="18" charset="0"/>
              </a:rPr>
              <a:t>Перемещения на поверхности полупространства, полученные при помощи фиктивных усилий</a:t>
            </a:r>
          </a:p>
        </p:txBody>
      </p:sp>
      <p:sp>
        <p:nvSpPr>
          <p:cNvPr id="9" name="TextBox 8">
            <a:extLst>
              <a:ext uri="{FF2B5EF4-FFF2-40B4-BE49-F238E27FC236}">
                <a16:creationId xmlns:a16="http://schemas.microsoft.com/office/drawing/2014/main" id="{337E3C8F-475C-5222-D58D-4A528DCA1004}"/>
              </a:ext>
            </a:extLst>
          </p:cNvPr>
          <p:cNvSpPr txBox="1"/>
          <p:nvPr/>
        </p:nvSpPr>
        <p:spPr>
          <a:xfrm>
            <a:off x="2162175" y="5463688"/>
            <a:ext cx="7867650" cy="646331"/>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Видно, что фиктивные усилия вызывают распределение перемещений, хорошо согласующееся с граничными условиями</a:t>
            </a:r>
          </a:p>
        </p:txBody>
      </p:sp>
    </p:spTree>
    <p:extLst>
      <p:ext uri="{BB962C8B-B14F-4D97-AF65-F5344CB8AC3E}">
        <p14:creationId xmlns:p14="http://schemas.microsoft.com/office/powerpoint/2010/main" val="1655443513"/>
      </p:ext>
    </p:extLst>
  </p:cSld>
  <p:clrMapOvr>
    <a:masterClrMapping/>
  </p:clrMapOvr>
</p:sld>
</file>

<file path=ppt/theme/theme1.xml><?xml version="1.0" encoding="utf-8"?>
<a:theme xmlns:a="http://schemas.openxmlformats.org/drawingml/2006/main" name="Тема Office">
  <a:themeElements>
    <a:clrScheme name="Серая">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408</Words>
  <Application>Microsoft Office PowerPoint</Application>
  <PresentationFormat>Широкоэкранный</PresentationFormat>
  <Paragraphs>40</Paragraphs>
  <Slides>10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10</vt:i4>
      </vt:variant>
    </vt:vector>
  </HeadingPairs>
  <TitlesOfParts>
    <vt:vector size="16" baseType="lpstr">
      <vt:lpstr>Arial</vt:lpstr>
      <vt:lpstr>Calibri</vt:lpstr>
      <vt:lpstr>Calibri Light</vt:lpstr>
      <vt:lpstr>Cambria Math</vt:lpstr>
      <vt:lpstr>Times New Roman</vt:lpstr>
      <vt:lpstr>Тема Office</vt:lpstr>
      <vt:lpstr>Презентация PowerPoint</vt:lpstr>
      <vt:lpstr>Введение</vt:lpstr>
      <vt:lpstr>Аналитическое решение задачи нагружения полупространства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Распараллеливание последовательного решения задачи о вдавливании плоского эллиптического штампа в полупространство и сравнение результатов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Василий Дробышевский</dc:creator>
  <cp:lastModifiedBy>Василий Дробышевский</cp:lastModifiedBy>
  <cp:revision>20</cp:revision>
  <dcterms:created xsi:type="dcterms:W3CDTF">2022-06-12T19:34:57Z</dcterms:created>
  <dcterms:modified xsi:type="dcterms:W3CDTF">2022-06-13T00:16:43Z</dcterms:modified>
</cp:coreProperties>
</file>