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6" r:id="rId1"/>
    <p:sldMasterId id="2147483651" r:id="rId2"/>
    <p:sldMasterId id="2147483665" r:id="rId3"/>
    <p:sldMasterId id="2147483660" r:id="rId4"/>
  </p:sldMasterIdLst>
  <p:notesMasterIdLst>
    <p:notesMasterId r:id="rId43"/>
  </p:notesMasterIdLst>
  <p:handoutMasterIdLst>
    <p:handoutMasterId r:id="rId44"/>
  </p:handoutMasterIdLst>
  <p:sldIdLst>
    <p:sldId id="281" r:id="rId5"/>
    <p:sldId id="703" r:id="rId6"/>
    <p:sldId id="695" r:id="rId7"/>
    <p:sldId id="550" r:id="rId8"/>
    <p:sldId id="781" r:id="rId9"/>
    <p:sldId id="783" r:id="rId10"/>
    <p:sldId id="782" r:id="rId11"/>
    <p:sldId id="784" r:id="rId12"/>
    <p:sldId id="786" r:id="rId13"/>
    <p:sldId id="787" r:id="rId14"/>
    <p:sldId id="785" r:id="rId15"/>
    <p:sldId id="788" r:id="rId16"/>
    <p:sldId id="789" r:id="rId17"/>
    <p:sldId id="790" r:id="rId18"/>
    <p:sldId id="791" r:id="rId19"/>
    <p:sldId id="792" r:id="rId20"/>
    <p:sldId id="793" r:id="rId21"/>
    <p:sldId id="794" r:id="rId22"/>
    <p:sldId id="795" r:id="rId23"/>
    <p:sldId id="796" r:id="rId24"/>
    <p:sldId id="797" r:id="rId25"/>
    <p:sldId id="818" r:id="rId26"/>
    <p:sldId id="819" r:id="rId27"/>
    <p:sldId id="820" r:id="rId28"/>
    <p:sldId id="821" r:id="rId29"/>
    <p:sldId id="798" r:id="rId30"/>
    <p:sldId id="799" r:id="rId31"/>
    <p:sldId id="800" r:id="rId32"/>
    <p:sldId id="801" r:id="rId33"/>
    <p:sldId id="805" r:id="rId34"/>
    <p:sldId id="806" r:id="rId35"/>
    <p:sldId id="807" r:id="rId36"/>
    <p:sldId id="822" r:id="rId37"/>
    <p:sldId id="823" r:id="rId38"/>
    <p:sldId id="824" r:id="rId39"/>
    <p:sldId id="825" r:id="rId40"/>
    <p:sldId id="826" r:id="rId41"/>
    <p:sldId id="280" r:id="rId42"/>
  </p:sldIdLst>
  <p:sldSz cx="9144000" cy="5143500" type="screen16x9"/>
  <p:notesSz cx="6858000" cy="9144000"/>
  <p:embeddedFontLst>
    <p:embeddedFont>
      <p:font typeface="黑体" panose="02010609060101010101" pitchFamily="49" charset="-122"/>
      <p:regular r:id="rId45"/>
    </p:embeddedFont>
    <p:embeddedFont>
      <p:font typeface="微软雅黑" panose="020B0503020204020204" pitchFamily="34" charset="-122"/>
      <p:regular r:id="rId46"/>
      <p:bold r:id="rId47"/>
    </p:embeddedFon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
      <p:font typeface="Open Sans" panose="020B0606030504020204" pitchFamily="34" charset="0"/>
      <p:regular r:id="rId56"/>
    </p:embeddedFont>
    <p:embeddedFont>
      <p:font typeface="Segoe UI" panose="020B0502040204020203" pitchFamily="34" charset="0"/>
      <p:regular r:id="rId57"/>
      <p:bold r:id="rId58"/>
      <p:italic r:id="rId59"/>
      <p:boldItalic r:id="rId60"/>
    </p:embeddedFont>
  </p:embeddedFont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49">
          <p15:clr>
            <a:srgbClr val="A4A3A4"/>
          </p15:clr>
        </p15:guide>
        <p15:guide id="2" pos="2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pin Shen" initials="GS" lastIdx="2" clrIdx="0">
    <p:extLst>
      <p:ext uri="{19B8F6BF-5375-455C-9EA6-DF929625EA0E}">
        <p15:presenceInfo xmlns:p15="http://schemas.microsoft.com/office/powerpoint/2012/main" userId="3f9ea950c78a9c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66FF"/>
    <a:srgbClr val="000000"/>
    <a:srgbClr val="B3D9FF"/>
    <a:srgbClr val="79AFFF"/>
    <a:srgbClr val="EBF5FF"/>
    <a:srgbClr val="EBD9FF"/>
    <a:srgbClr val="FBD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8" autoAdjust="0"/>
    <p:restoredTop sz="94463" autoAdjust="0"/>
  </p:normalViewPr>
  <p:slideViewPr>
    <p:cSldViewPr>
      <p:cViewPr varScale="1">
        <p:scale>
          <a:sx n="89" d="100"/>
          <a:sy n="89" d="100"/>
        </p:scale>
        <p:origin x="528" y="56"/>
      </p:cViewPr>
      <p:guideLst>
        <p:guide orient="horz" pos="1649"/>
        <p:guide pos="2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35C692-5707-455B-95FC-1AE891A1B97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D50C0629-F4F1-4F4E-9B91-43545FAE535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A4567845-8047-43B2-9FBB-0F21EF5675BD}" type="datetimeFigureOut">
              <a:rPr lang="zh-CN" altLang="en-US"/>
              <a:pPr>
                <a:defRPr/>
              </a:pPr>
              <a:t>2022/1/8</a:t>
            </a:fld>
            <a:endParaRPr lang="zh-CN" altLang="en-US"/>
          </a:p>
        </p:txBody>
      </p:sp>
      <p:sp>
        <p:nvSpPr>
          <p:cNvPr id="4" name="页脚占位符 3">
            <a:extLst>
              <a:ext uri="{FF2B5EF4-FFF2-40B4-BE49-F238E27FC236}">
                <a16:creationId xmlns:a16="http://schemas.microsoft.com/office/drawing/2014/main" id="{D9592875-CF2C-4469-B3EB-AD415E966D7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5" name="灯片编号占位符 4">
            <a:extLst>
              <a:ext uri="{FF2B5EF4-FFF2-40B4-BE49-F238E27FC236}">
                <a16:creationId xmlns:a16="http://schemas.microsoft.com/office/drawing/2014/main" id="{F9C01F92-B88F-4AE7-AFB7-9EBAD2BE27E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noProof="1"/>
            </a:lvl1pPr>
          </a:lstStyle>
          <a:p>
            <a:fld id="{7C134CDD-D5BF-4B1B-9E2F-C9CFAB55C73F}" type="slidenum">
              <a:rPr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B9A731-1DB7-475F-8E64-ADA1B9957AE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zh-CN" altLang="en-US"/>
          </a:p>
        </p:txBody>
      </p:sp>
      <p:sp>
        <p:nvSpPr>
          <p:cNvPr id="3" name="日期占位符 2">
            <a:extLst>
              <a:ext uri="{FF2B5EF4-FFF2-40B4-BE49-F238E27FC236}">
                <a16:creationId xmlns:a16="http://schemas.microsoft.com/office/drawing/2014/main" id="{6B406A23-F760-4B5A-841A-4A375EE404C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5D008CB4-2BEE-448E-9492-254A66B0AF62}" type="datetimeFigureOut">
              <a:rPr lang="zh-CN" altLang="en-US"/>
              <a:pPr>
                <a:defRPr/>
              </a:pPr>
              <a:t>2022/1/8</a:t>
            </a:fld>
            <a:endParaRPr lang="zh-CN" altLang="en-US"/>
          </a:p>
        </p:txBody>
      </p:sp>
      <p:sp>
        <p:nvSpPr>
          <p:cNvPr id="4" name="幻灯片图像占位符 3">
            <a:extLst>
              <a:ext uri="{FF2B5EF4-FFF2-40B4-BE49-F238E27FC236}">
                <a16:creationId xmlns:a16="http://schemas.microsoft.com/office/drawing/2014/main" id="{B0E92D23-BF27-445C-BCA6-74774FC4F2F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2EAC6AD-88D5-4139-A94A-84A3D34FC7D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4B8283C5-80B7-4B4C-8AAE-414E67FFB15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zh-CN" altLang="en-US"/>
          </a:p>
        </p:txBody>
      </p:sp>
      <p:sp>
        <p:nvSpPr>
          <p:cNvPr id="7" name="灯片编号占位符 6">
            <a:extLst>
              <a:ext uri="{FF2B5EF4-FFF2-40B4-BE49-F238E27FC236}">
                <a16:creationId xmlns:a16="http://schemas.microsoft.com/office/drawing/2014/main" id="{11B54627-E1D5-46BD-894A-F03426371AC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noProof="1"/>
            </a:lvl1pPr>
          </a:lstStyle>
          <a:p>
            <a:fld id="{26A88377-A9D8-4537-8B6C-F2E2813453E9}" type="slidenum">
              <a:rPr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28101DCF-8704-4E06-BB54-2246EB43F2D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AFAE242F-FD60-4244-A9C3-4E9B19CB52F2}"/>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4AEA8A80-7197-465C-832F-110ECDD35B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C02C0FC-EFB4-436C-8E37-5459DC1FB344}" type="slidenum">
              <a:rPr altLang="en-US">
                <a:solidFill>
                  <a:srgbClr val="000000"/>
                </a:solidFill>
              </a:rPr>
              <a:pPr eaLnBrk="1" hangingPunct="1">
                <a:spcBef>
                  <a:spcPct val="0"/>
                </a:spcBef>
              </a:pPr>
              <a:t>3</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10DA4829-FF53-48F5-BEAC-1F5F8AB29E2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A29096E6-A062-43E1-91A0-7C5B557232FA}"/>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CC44A4A7-C168-4781-B53E-CE78753682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86FB6941-6969-47F7-9D55-C9C9A9484CDC}" type="slidenum">
              <a:rPr altLang="en-US">
                <a:solidFill>
                  <a:srgbClr val="000000"/>
                </a:solidFill>
              </a:rPr>
              <a:pPr eaLnBrk="1" hangingPunct="1">
                <a:spcBef>
                  <a:spcPct val="0"/>
                </a:spcBef>
              </a:pPr>
              <a:t>6</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D06F8C8F-4373-42D6-9533-5C1F2A113ED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BA6FAB85-A98E-47EE-BA7B-32B96DFFFA4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8132" name="灯片编号占位符 3">
            <a:extLst>
              <a:ext uri="{FF2B5EF4-FFF2-40B4-BE49-F238E27FC236}">
                <a16:creationId xmlns:a16="http://schemas.microsoft.com/office/drawing/2014/main" id="{9384EA57-1B0E-4690-8950-163E92B2E2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8B1BF10C-793A-469F-9564-E195761A30ED}" type="slidenum">
              <a:rPr altLang="en-US">
                <a:solidFill>
                  <a:srgbClr val="000000"/>
                </a:solidFill>
              </a:rPr>
              <a:pPr eaLnBrk="1" hangingPunct="1">
                <a:spcBef>
                  <a:spcPct val="0"/>
                </a:spcBef>
              </a:pPr>
              <a:t>9</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3A293ED-1AFA-49BB-BA85-1D77255220BC}"/>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0414C6A3-11CA-4E4C-AF0F-2BCB5AA326FD}"/>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9156" name="灯片编号占位符 3">
            <a:extLst>
              <a:ext uri="{FF2B5EF4-FFF2-40B4-BE49-F238E27FC236}">
                <a16:creationId xmlns:a16="http://schemas.microsoft.com/office/drawing/2014/main" id="{F01C9C55-C11C-41A9-A5C0-CAE289373D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386B999-7A22-4BC5-98B7-FA8C0FBA82BB}" type="slidenum">
              <a:rPr altLang="en-US">
                <a:solidFill>
                  <a:srgbClr val="000000"/>
                </a:solidFill>
              </a:rPr>
              <a:pPr eaLnBrk="1" hangingPunct="1">
                <a:spcBef>
                  <a:spcPct val="0"/>
                </a:spcBef>
              </a:pPr>
              <a:t>13</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AE5BE85E-68FF-464A-8C69-96C2311775B4}"/>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371BA637-6B5A-4923-A8FD-8FD5409E1CD9}"/>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0180" name="灯片编号占位符 3">
            <a:extLst>
              <a:ext uri="{FF2B5EF4-FFF2-40B4-BE49-F238E27FC236}">
                <a16:creationId xmlns:a16="http://schemas.microsoft.com/office/drawing/2014/main" id="{5F5798FB-5089-4A63-B631-E189D97F32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7DE77CA9-2B4A-4794-BF5B-79DD71BA85AA}" type="slidenum">
              <a:rPr altLang="en-US">
                <a:solidFill>
                  <a:srgbClr val="000000"/>
                </a:solidFill>
              </a:rPr>
              <a:pPr eaLnBrk="1" hangingPunct="1">
                <a:spcBef>
                  <a:spcPct val="0"/>
                </a:spcBef>
              </a:pPr>
              <a:t>27</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65C7D8D8-EABA-4804-ADEC-AC2C367722A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C64D4529-0BBD-4F9D-B41D-F0880B7D14AC}"/>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1204" name="灯片编号占位符 3">
            <a:extLst>
              <a:ext uri="{FF2B5EF4-FFF2-40B4-BE49-F238E27FC236}">
                <a16:creationId xmlns:a16="http://schemas.microsoft.com/office/drawing/2014/main" id="{759AAB65-A9AF-4457-93B1-06EEACA63C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9A6B5EC9-04F0-4EAF-860A-01637B511E2E}" type="slidenum">
              <a:rPr altLang="en-US">
                <a:solidFill>
                  <a:srgbClr val="000000"/>
                </a:solidFill>
              </a:rPr>
              <a:pPr eaLnBrk="1" hangingPunct="1">
                <a:spcBef>
                  <a:spcPct val="0"/>
                </a:spcBef>
              </a:pPr>
              <a:t>30</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8650F092-9659-4B50-AA4D-208D95557913}"/>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FC457F04-3B83-4DE2-AC0C-96AE3BF1750D}"/>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2228" name="灯片编号占位符 3">
            <a:extLst>
              <a:ext uri="{FF2B5EF4-FFF2-40B4-BE49-F238E27FC236}">
                <a16:creationId xmlns:a16="http://schemas.microsoft.com/office/drawing/2014/main" id="{82731195-2346-45B5-AAD5-399646438BE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7F81FE4-778C-4DAB-8FFE-78F1F287F5AF}" type="slidenum">
              <a:rPr altLang="en-US">
                <a:solidFill>
                  <a:srgbClr val="000000"/>
                </a:solidFill>
              </a:rPr>
              <a:pPr eaLnBrk="1" hangingPunct="1"/>
              <a:t>34</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51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1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 name="组合 11">
            <a:extLst>
              <a:ext uri="{FF2B5EF4-FFF2-40B4-BE49-F238E27FC236}">
                <a16:creationId xmlns:a16="http://schemas.microsoft.com/office/drawing/2014/main" id="{DEB8B979-478F-411F-B24E-B1F1CB8D16CF}"/>
              </a:ext>
            </a:extLst>
          </p:cNvPr>
          <p:cNvGrpSpPr>
            <a:grpSpLocks/>
          </p:cNvGrpSpPr>
          <p:nvPr userDrawn="1"/>
        </p:nvGrpSpPr>
        <p:grpSpPr bwMode="auto">
          <a:xfrm flipH="1">
            <a:off x="274638" y="-633413"/>
            <a:ext cx="1552575" cy="1090613"/>
            <a:chOff x="-1179444" y="1957066"/>
            <a:chExt cx="4734013" cy="3186434"/>
          </a:xfrm>
        </p:grpSpPr>
        <p:sp>
          <p:nvSpPr>
            <p:cNvPr id="5" name="平行四边形 4">
              <a:extLst>
                <a:ext uri="{FF2B5EF4-FFF2-40B4-BE49-F238E27FC236}">
                  <a16:creationId xmlns:a16="http://schemas.microsoft.com/office/drawing/2014/main" id="{A4D5BF35-FF5F-483C-A1A2-34F5C72BE019}"/>
                </a:ext>
              </a:extLst>
            </p:cNvPr>
            <p:cNvSpPr/>
            <p:nvPr/>
          </p:nvSpPr>
          <p:spPr>
            <a:xfrm flipH="1">
              <a:off x="-1097154" y="1957066"/>
              <a:ext cx="4651723" cy="3186434"/>
            </a:xfrm>
            <a:prstGeom prst="parallelogram">
              <a:avLst>
                <a:gd name="adj" fmla="val 1033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平行四边形 5">
              <a:extLst>
                <a:ext uri="{FF2B5EF4-FFF2-40B4-BE49-F238E27FC236}">
                  <a16:creationId xmlns:a16="http://schemas.microsoft.com/office/drawing/2014/main" id="{6B0FE09F-B36A-48CA-80EA-B694DC7D46A4}"/>
                </a:ext>
              </a:extLst>
            </p:cNvPr>
            <p:cNvSpPr/>
            <p:nvPr/>
          </p:nvSpPr>
          <p:spPr>
            <a:xfrm flipH="1">
              <a:off x="-1179444" y="2212168"/>
              <a:ext cx="4099908" cy="2676234"/>
            </a:xfrm>
            <a:prstGeom prst="parallelogram">
              <a:avLst>
                <a:gd name="adj" fmla="val 103325"/>
              </a:avLst>
            </a:prstGeom>
            <a:solidFill>
              <a:srgbClr val="8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7" name="日期占位符 3">
            <a:extLst>
              <a:ext uri="{FF2B5EF4-FFF2-40B4-BE49-F238E27FC236}">
                <a16:creationId xmlns:a16="http://schemas.microsoft.com/office/drawing/2014/main" id="{13DDBC6F-40FC-45D2-903E-014AC85D3D83}"/>
              </a:ext>
            </a:extLst>
          </p:cNvPr>
          <p:cNvSpPr>
            <a:spLocks noGrp="1"/>
          </p:cNvSpPr>
          <p:nvPr>
            <p:ph type="dt" sz="half" idx="10"/>
          </p:nvPr>
        </p:nvSpPr>
        <p:spPr>
          <a:xfrm>
            <a:off x="628650" y="4767263"/>
            <a:ext cx="2057400" cy="274637"/>
          </a:xfrm>
          <a:prstGeom prst="rect">
            <a:avLst/>
          </a:prstGeom>
        </p:spPr>
        <p:txBody>
          <a:bodyPr/>
          <a:lstStyle>
            <a:lvl1pPr eaLnBrk="0" hangingPunct="0">
              <a:defRPr/>
            </a:lvl1pPr>
          </a:lstStyle>
          <a:p>
            <a:pPr>
              <a:defRPr/>
            </a:pPr>
            <a:fld id="{9C94C79C-FE67-4F6B-85D1-13960327F9C5}" type="datetimeFigureOut">
              <a:rPr lang="zh-CN" altLang="en-US"/>
              <a:pPr>
                <a:defRPr/>
              </a:pPr>
              <a:t>2022/1/8</a:t>
            </a:fld>
            <a:endParaRPr lang="zh-CN" altLang="en-US"/>
          </a:p>
        </p:txBody>
      </p:sp>
      <p:sp>
        <p:nvSpPr>
          <p:cNvPr id="8" name="页脚占位符 4">
            <a:extLst>
              <a:ext uri="{FF2B5EF4-FFF2-40B4-BE49-F238E27FC236}">
                <a16:creationId xmlns:a16="http://schemas.microsoft.com/office/drawing/2014/main" id="{7882D3EA-9663-4414-B9B6-1DB5577D062A}"/>
              </a:ext>
            </a:extLst>
          </p:cNvPr>
          <p:cNvSpPr>
            <a:spLocks noGrp="1"/>
          </p:cNvSpPr>
          <p:nvPr>
            <p:ph type="ftr" sz="quarter" idx="11"/>
          </p:nvPr>
        </p:nvSpPr>
        <p:spPr>
          <a:xfrm>
            <a:off x="3028950" y="4767263"/>
            <a:ext cx="3086100" cy="274637"/>
          </a:xfrm>
          <a:prstGeom prst="rect">
            <a:avLst/>
          </a:prstGeom>
        </p:spPr>
        <p:txBody>
          <a:bodyPr/>
          <a:lstStyle>
            <a:lvl1pPr eaLnBrk="0" hangingPunct="0">
              <a:defRPr/>
            </a:lvl1pPr>
          </a:lstStyle>
          <a:p>
            <a:pPr>
              <a:defRPr/>
            </a:pPr>
            <a:endParaRPr lang="zh-CN" altLang="en-US"/>
          </a:p>
        </p:txBody>
      </p:sp>
      <p:sp>
        <p:nvSpPr>
          <p:cNvPr id="9" name="灯片编号占位符 5">
            <a:extLst>
              <a:ext uri="{FF2B5EF4-FFF2-40B4-BE49-F238E27FC236}">
                <a16:creationId xmlns:a16="http://schemas.microsoft.com/office/drawing/2014/main" id="{CA96FE86-0052-4E4F-B04A-EDD1D74439B0}"/>
              </a:ext>
            </a:extLst>
          </p:cNvPr>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C93D4A21-ABA8-4FF4-BB4B-B3FF781F005B}" type="slidenum">
              <a:rPr lang="zh-CN" altLang="en-US"/>
              <a:pPr/>
              <a:t>‹#›</a:t>
            </a:fld>
            <a:endParaRPr lang="zh-CN" altLang="en-US"/>
          </a:p>
        </p:txBody>
      </p:sp>
    </p:spTree>
    <p:extLst>
      <p:ext uri="{BB962C8B-B14F-4D97-AF65-F5344CB8AC3E}">
        <p14:creationId xmlns:p14="http://schemas.microsoft.com/office/powerpoint/2010/main" val="310256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2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71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92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 name="组合 5">
            <a:extLst>
              <a:ext uri="{FF2B5EF4-FFF2-40B4-BE49-F238E27FC236}">
                <a16:creationId xmlns:a16="http://schemas.microsoft.com/office/drawing/2014/main" id="{857D5803-988C-4775-879A-B474E8BDEDF1}"/>
              </a:ext>
            </a:extLst>
          </p:cNvPr>
          <p:cNvGrpSpPr>
            <a:grpSpLocks/>
          </p:cNvGrpSpPr>
          <p:nvPr userDrawn="1"/>
        </p:nvGrpSpPr>
        <p:grpSpPr bwMode="auto">
          <a:xfrm flipH="1">
            <a:off x="274638" y="-633413"/>
            <a:ext cx="1552575" cy="1090613"/>
            <a:chOff x="-1179444" y="1957066"/>
            <a:chExt cx="4734013" cy="3186434"/>
          </a:xfrm>
        </p:grpSpPr>
        <p:sp>
          <p:nvSpPr>
            <p:cNvPr id="5" name="平行四边形 4">
              <a:extLst>
                <a:ext uri="{FF2B5EF4-FFF2-40B4-BE49-F238E27FC236}">
                  <a16:creationId xmlns:a16="http://schemas.microsoft.com/office/drawing/2014/main" id="{4CD792AD-E6A8-4D3B-A45E-0380952BB35A}"/>
                </a:ext>
              </a:extLst>
            </p:cNvPr>
            <p:cNvSpPr/>
            <p:nvPr/>
          </p:nvSpPr>
          <p:spPr>
            <a:xfrm flipH="1">
              <a:off x="-1097154" y="1957066"/>
              <a:ext cx="4651723" cy="3186434"/>
            </a:xfrm>
            <a:prstGeom prst="parallelogram">
              <a:avLst>
                <a:gd name="adj" fmla="val 1033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平行四边形 5">
              <a:extLst>
                <a:ext uri="{FF2B5EF4-FFF2-40B4-BE49-F238E27FC236}">
                  <a16:creationId xmlns:a16="http://schemas.microsoft.com/office/drawing/2014/main" id="{5661C7E9-B3EA-42C3-9746-7B830B94CB0C}"/>
                </a:ext>
              </a:extLst>
            </p:cNvPr>
            <p:cNvSpPr/>
            <p:nvPr/>
          </p:nvSpPr>
          <p:spPr>
            <a:xfrm flipH="1">
              <a:off x="-1179444" y="2212168"/>
              <a:ext cx="4099908" cy="2676234"/>
            </a:xfrm>
            <a:prstGeom prst="parallelogram">
              <a:avLst>
                <a:gd name="adj" fmla="val 103325"/>
              </a:avLst>
            </a:prstGeom>
            <a:solidFill>
              <a:srgbClr val="8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7" name="日期占位符 3">
            <a:extLst>
              <a:ext uri="{FF2B5EF4-FFF2-40B4-BE49-F238E27FC236}">
                <a16:creationId xmlns:a16="http://schemas.microsoft.com/office/drawing/2014/main" id="{98C6621D-0C0B-4012-8A5D-881467CB36AC}"/>
              </a:ext>
            </a:extLst>
          </p:cNvPr>
          <p:cNvSpPr>
            <a:spLocks noGrp="1"/>
          </p:cNvSpPr>
          <p:nvPr>
            <p:ph type="dt" sz="half" idx="10"/>
          </p:nvPr>
        </p:nvSpPr>
        <p:spPr>
          <a:xfrm>
            <a:off x="628650" y="4767263"/>
            <a:ext cx="2057400" cy="274637"/>
          </a:xfrm>
          <a:prstGeom prst="rect">
            <a:avLst/>
          </a:prstGeom>
        </p:spPr>
        <p:txBody>
          <a:bodyPr/>
          <a:lstStyle>
            <a:lvl1pPr eaLnBrk="0" hangingPunct="0">
              <a:defRPr/>
            </a:lvl1pPr>
          </a:lstStyle>
          <a:p>
            <a:pPr>
              <a:defRPr/>
            </a:pPr>
            <a:fld id="{3464DBD6-EFBA-4F3C-8DFA-1BD04E9CAAD2}" type="datetimeFigureOut">
              <a:rPr lang="zh-CN" altLang="en-US"/>
              <a:pPr>
                <a:defRPr/>
              </a:pPr>
              <a:t>2022/1/8</a:t>
            </a:fld>
            <a:endParaRPr lang="zh-CN" altLang="en-US"/>
          </a:p>
        </p:txBody>
      </p:sp>
      <p:sp>
        <p:nvSpPr>
          <p:cNvPr id="8" name="页脚占位符 4">
            <a:extLst>
              <a:ext uri="{FF2B5EF4-FFF2-40B4-BE49-F238E27FC236}">
                <a16:creationId xmlns:a16="http://schemas.microsoft.com/office/drawing/2014/main" id="{897D534B-1E75-4FA0-BD66-4F2ABF47E67E}"/>
              </a:ext>
            </a:extLst>
          </p:cNvPr>
          <p:cNvSpPr>
            <a:spLocks noGrp="1"/>
          </p:cNvSpPr>
          <p:nvPr>
            <p:ph type="ftr" sz="quarter" idx="11"/>
          </p:nvPr>
        </p:nvSpPr>
        <p:spPr>
          <a:xfrm>
            <a:off x="3028950" y="4767263"/>
            <a:ext cx="3086100" cy="274637"/>
          </a:xfrm>
          <a:prstGeom prst="rect">
            <a:avLst/>
          </a:prstGeom>
        </p:spPr>
        <p:txBody>
          <a:bodyPr/>
          <a:lstStyle>
            <a:lvl1pPr eaLnBrk="0" hangingPunct="0">
              <a:defRPr/>
            </a:lvl1pPr>
          </a:lstStyle>
          <a:p>
            <a:pPr>
              <a:defRPr/>
            </a:pPr>
            <a:endParaRPr lang="zh-CN" altLang="en-US"/>
          </a:p>
        </p:txBody>
      </p:sp>
      <p:sp>
        <p:nvSpPr>
          <p:cNvPr id="9" name="灯片编号占位符 5">
            <a:extLst>
              <a:ext uri="{FF2B5EF4-FFF2-40B4-BE49-F238E27FC236}">
                <a16:creationId xmlns:a16="http://schemas.microsoft.com/office/drawing/2014/main" id="{31E41521-DEEC-49BE-B09B-C13436599059}"/>
              </a:ext>
            </a:extLst>
          </p:cNvPr>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3F82BB39-CB40-406C-A0DB-11031D50328C}" type="slidenum">
              <a:rPr lang="zh-CN" altLang="en-US"/>
              <a:pPr/>
              <a:t>‹#›</a:t>
            </a:fld>
            <a:endParaRPr lang="zh-CN" altLang="en-US"/>
          </a:p>
        </p:txBody>
      </p:sp>
    </p:spTree>
    <p:extLst>
      <p:ext uri="{BB962C8B-B14F-4D97-AF65-F5344CB8AC3E}">
        <p14:creationId xmlns:p14="http://schemas.microsoft.com/office/powerpoint/2010/main" val="104334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49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3">
            <a:extLst>
              <a:ext uri="{FF2B5EF4-FFF2-40B4-BE49-F238E27FC236}">
                <a16:creationId xmlns:a16="http://schemas.microsoft.com/office/drawing/2014/main" id="{44479E8C-8D2A-4EF4-A16D-63418FC81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a:extLst>
              <a:ext uri="{FF2B5EF4-FFF2-40B4-BE49-F238E27FC236}">
                <a16:creationId xmlns:a16="http://schemas.microsoft.com/office/drawing/2014/main" id="{A6CA69D2-F7E3-4070-AE81-EA081D0DE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a:extLst>
              <a:ext uri="{FF2B5EF4-FFF2-40B4-BE49-F238E27FC236}">
                <a16:creationId xmlns:a16="http://schemas.microsoft.com/office/drawing/2014/main" id="{D8E09CA3-7B90-44EF-8FB6-9F7D7FB5F863}"/>
              </a:ext>
            </a:extLst>
          </p:cNvPr>
          <p:cNvSpPr/>
          <p:nvPr/>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sp>
        <p:nvSpPr>
          <p:cNvPr id="5" name="椭圆 4">
            <a:extLst>
              <a:ext uri="{FF2B5EF4-FFF2-40B4-BE49-F238E27FC236}">
                <a16:creationId xmlns:a16="http://schemas.microsoft.com/office/drawing/2014/main" id="{A8BE6ADD-500A-4E70-9809-3B8804A4C01A}"/>
              </a:ext>
            </a:extLst>
          </p:cNvPr>
          <p:cNvSpPr/>
          <p:nvPr/>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sp>
        <p:nvSpPr>
          <p:cNvPr id="6" name="椭圆 10">
            <a:extLst>
              <a:ext uri="{FF2B5EF4-FFF2-40B4-BE49-F238E27FC236}">
                <a16:creationId xmlns:a16="http://schemas.microsoft.com/office/drawing/2014/main" id="{7F57D3C5-DB5D-48D0-8E26-77EA0ABF740F}"/>
              </a:ext>
            </a:extLst>
          </p:cNvPr>
          <p:cNvSpPr>
            <a:spLocks noChangeArrowheads="1"/>
          </p:cNvSpPr>
          <p:nvPr/>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7" name="椭圆 6">
            <a:extLst>
              <a:ext uri="{FF2B5EF4-FFF2-40B4-BE49-F238E27FC236}">
                <a16:creationId xmlns:a16="http://schemas.microsoft.com/office/drawing/2014/main" id="{2DC080FE-D4D4-4151-869C-E6F85DB178CA}"/>
              </a:ext>
            </a:extLst>
          </p:cNvPr>
          <p:cNvSpPr/>
          <p:nvPr/>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32" name="图片 17">
            <a:extLst>
              <a:ext uri="{FF2B5EF4-FFF2-40B4-BE49-F238E27FC236}">
                <a16:creationId xmlns:a16="http://schemas.microsoft.com/office/drawing/2014/main" id="{77B0FCE6-CE23-4D3A-BBD0-4294320E68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a:extLst>
              <a:ext uri="{FF2B5EF4-FFF2-40B4-BE49-F238E27FC236}">
                <a16:creationId xmlns:a16="http://schemas.microsoft.com/office/drawing/2014/main" id="{0F01701B-210F-47F1-9AF5-7287CC1A8B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4" name="组合 43">
            <a:extLst>
              <a:ext uri="{FF2B5EF4-FFF2-40B4-BE49-F238E27FC236}">
                <a16:creationId xmlns:a16="http://schemas.microsoft.com/office/drawing/2014/main" id="{C9068F0B-9845-4B52-8855-225696A7ED55}"/>
              </a:ext>
            </a:extLst>
          </p:cNvPr>
          <p:cNvGrpSpPr>
            <a:grpSpLocks/>
          </p:cNvGrpSpPr>
          <p:nvPr/>
        </p:nvGrpSpPr>
        <p:grpSpPr bwMode="auto">
          <a:xfrm>
            <a:off x="6100763" y="1751013"/>
            <a:ext cx="130175" cy="128587"/>
            <a:chOff x="6101548" y="1750326"/>
            <a:chExt cx="129654" cy="129654"/>
          </a:xfrm>
        </p:grpSpPr>
        <p:sp>
          <p:nvSpPr>
            <p:cNvPr id="13" name="椭圆 12">
              <a:extLst>
                <a:ext uri="{FF2B5EF4-FFF2-40B4-BE49-F238E27FC236}">
                  <a16:creationId xmlns:a16="http://schemas.microsoft.com/office/drawing/2014/main" id="{6983DC46-5A23-4540-8A5C-F52DE2143293}"/>
                </a:ext>
              </a:extLst>
            </p:cNvPr>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66" name="Picture 6">
              <a:extLst>
                <a:ext uri="{FF2B5EF4-FFF2-40B4-BE49-F238E27FC236}">
                  <a16:creationId xmlns:a16="http://schemas.microsoft.com/office/drawing/2014/main" id="{4A6B6746-E97E-4190-84DE-A9A93CD84F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5" name="Picture 7">
            <a:extLst>
              <a:ext uri="{FF2B5EF4-FFF2-40B4-BE49-F238E27FC236}">
                <a16:creationId xmlns:a16="http://schemas.microsoft.com/office/drawing/2014/main" id="{20CF6560-A5D5-449D-BCC3-626834F347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6" name="组合 41">
            <a:extLst>
              <a:ext uri="{FF2B5EF4-FFF2-40B4-BE49-F238E27FC236}">
                <a16:creationId xmlns:a16="http://schemas.microsoft.com/office/drawing/2014/main" id="{C54190F7-A25E-4598-8F35-5250F13E0299}"/>
              </a:ext>
            </a:extLst>
          </p:cNvPr>
          <p:cNvGrpSpPr>
            <a:grpSpLocks/>
          </p:cNvGrpSpPr>
          <p:nvPr/>
        </p:nvGrpSpPr>
        <p:grpSpPr bwMode="auto">
          <a:xfrm>
            <a:off x="3040063" y="546100"/>
            <a:ext cx="225425" cy="225425"/>
            <a:chOff x="3039900" y="545911"/>
            <a:chExt cx="225188" cy="225188"/>
          </a:xfrm>
        </p:grpSpPr>
        <p:sp>
          <p:nvSpPr>
            <p:cNvPr id="17" name="椭圆 16">
              <a:extLst>
                <a:ext uri="{FF2B5EF4-FFF2-40B4-BE49-F238E27FC236}">
                  <a16:creationId xmlns:a16="http://schemas.microsoft.com/office/drawing/2014/main" id="{F88C2D0D-85EE-4812-8BFA-E7E8C0BC6CFE}"/>
                </a:ext>
              </a:extLst>
            </p:cNvPr>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64" name="Picture 8">
              <a:extLst>
                <a:ext uri="{FF2B5EF4-FFF2-40B4-BE49-F238E27FC236}">
                  <a16:creationId xmlns:a16="http://schemas.microsoft.com/office/drawing/2014/main" id="{9FD3F800-1826-4365-857D-463E0E8B20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37">
            <a:extLst>
              <a:ext uri="{FF2B5EF4-FFF2-40B4-BE49-F238E27FC236}">
                <a16:creationId xmlns:a16="http://schemas.microsoft.com/office/drawing/2014/main" id="{E5DCE548-DBE9-4AE9-9B51-759D95D9A6C3}"/>
              </a:ext>
            </a:extLst>
          </p:cNvPr>
          <p:cNvGrpSpPr/>
          <p:nvPr/>
        </p:nvGrpSpPr>
        <p:grpSpPr bwMode="auto">
          <a:xfrm>
            <a:off x="2586037" y="3022597"/>
            <a:ext cx="185737" cy="185741"/>
            <a:chOff x="2586251" y="3022980"/>
            <a:chExt cx="88710" cy="88710"/>
          </a:xfrm>
          <a:solidFill>
            <a:srgbClr val="C00000"/>
          </a:solidFill>
        </p:grpSpPr>
        <p:sp>
          <p:nvSpPr>
            <p:cNvPr id="20" name="椭圆 9">
              <a:extLst>
                <a:ext uri="{FF2B5EF4-FFF2-40B4-BE49-F238E27FC236}">
                  <a16:creationId xmlns:a16="http://schemas.microsoft.com/office/drawing/2014/main" id="{70FF892C-9169-4083-8CF2-DD68BD8078A5}"/>
                </a:ext>
              </a:extLst>
            </p:cNvPr>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3" name="Picture 10">
              <a:extLst>
                <a:ext uri="{FF2B5EF4-FFF2-40B4-BE49-F238E27FC236}">
                  <a16:creationId xmlns:a16="http://schemas.microsoft.com/office/drawing/2014/main" id="{2159BB98-75CB-4FD8-A2C5-60527F40845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8" name="Picture 11">
            <a:extLst>
              <a:ext uri="{FF2B5EF4-FFF2-40B4-BE49-F238E27FC236}">
                <a16:creationId xmlns:a16="http://schemas.microsoft.com/office/drawing/2014/main" id="{19F5BF96-316F-4865-9869-7C26261FF8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椭圆 22">
            <a:extLst>
              <a:ext uri="{FF2B5EF4-FFF2-40B4-BE49-F238E27FC236}">
                <a16:creationId xmlns:a16="http://schemas.microsoft.com/office/drawing/2014/main" id="{E1E2418B-1572-4C95-9E55-94A18C4E8431}"/>
              </a:ext>
            </a:extLst>
          </p:cNvPr>
          <p:cNvSpPr/>
          <p:nvPr/>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40" name="Picture 15">
            <a:extLst>
              <a:ext uri="{FF2B5EF4-FFF2-40B4-BE49-F238E27FC236}">
                <a16:creationId xmlns:a16="http://schemas.microsoft.com/office/drawing/2014/main" id="{F1DBD7A2-E79B-410B-B318-8AB00B719F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1" name="组合 46">
            <a:extLst>
              <a:ext uri="{FF2B5EF4-FFF2-40B4-BE49-F238E27FC236}">
                <a16:creationId xmlns:a16="http://schemas.microsoft.com/office/drawing/2014/main" id="{570FE300-96FB-4BA8-9442-80971B5D2CF2}"/>
              </a:ext>
            </a:extLst>
          </p:cNvPr>
          <p:cNvGrpSpPr>
            <a:grpSpLocks/>
          </p:cNvGrpSpPr>
          <p:nvPr/>
        </p:nvGrpSpPr>
        <p:grpSpPr bwMode="auto">
          <a:xfrm>
            <a:off x="2327275" y="3386138"/>
            <a:ext cx="258763" cy="258762"/>
            <a:chOff x="1798978" y="3519004"/>
            <a:chExt cx="259307" cy="259307"/>
          </a:xfrm>
        </p:grpSpPr>
        <p:sp>
          <p:nvSpPr>
            <p:cNvPr id="26" name="椭圆 25">
              <a:extLst>
                <a:ext uri="{FF2B5EF4-FFF2-40B4-BE49-F238E27FC236}">
                  <a16:creationId xmlns:a16="http://schemas.microsoft.com/office/drawing/2014/main" id="{2A3EBB69-7CF3-480B-99CD-678630CD3468}"/>
                </a:ext>
              </a:extLst>
            </p:cNvPr>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62" name="Picture 2">
              <a:extLst>
                <a:ext uri="{FF2B5EF4-FFF2-40B4-BE49-F238E27FC236}">
                  <a16:creationId xmlns:a16="http://schemas.microsoft.com/office/drawing/2014/main" id="{5A8954C5-C44C-44F7-8DB4-4AB17CF7780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2" name="组合 38">
            <a:extLst>
              <a:ext uri="{FF2B5EF4-FFF2-40B4-BE49-F238E27FC236}">
                <a16:creationId xmlns:a16="http://schemas.microsoft.com/office/drawing/2014/main" id="{3B641737-8DC4-4C63-8E96-0FB1E6E6CAE0}"/>
              </a:ext>
            </a:extLst>
          </p:cNvPr>
          <p:cNvGrpSpPr>
            <a:grpSpLocks/>
          </p:cNvGrpSpPr>
          <p:nvPr/>
        </p:nvGrpSpPr>
        <p:grpSpPr bwMode="auto">
          <a:xfrm>
            <a:off x="976313" y="1046163"/>
            <a:ext cx="300037" cy="300037"/>
            <a:chOff x="748396" y="764271"/>
            <a:chExt cx="300782" cy="300782"/>
          </a:xfrm>
        </p:grpSpPr>
        <p:sp>
          <p:nvSpPr>
            <p:cNvPr id="29" name="椭圆 28">
              <a:extLst>
                <a:ext uri="{FF2B5EF4-FFF2-40B4-BE49-F238E27FC236}">
                  <a16:creationId xmlns:a16="http://schemas.microsoft.com/office/drawing/2014/main" id="{CDA55F56-7CDC-4331-A8A1-87C86F877D82}"/>
                </a:ext>
              </a:extLst>
            </p:cNvPr>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60" name="Picture 4">
              <a:extLst>
                <a:ext uri="{FF2B5EF4-FFF2-40B4-BE49-F238E27FC236}">
                  <a16:creationId xmlns:a16="http://schemas.microsoft.com/office/drawing/2014/main" id="{3048D075-492F-40DB-8758-AA5E743399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3" name="组合 42">
            <a:extLst>
              <a:ext uri="{FF2B5EF4-FFF2-40B4-BE49-F238E27FC236}">
                <a16:creationId xmlns:a16="http://schemas.microsoft.com/office/drawing/2014/main" id="{892B7E55-01EF-4B80-9759-77C894E3BBAA}"/>
              </a:ext>
            </a:extLst>
          </p:cNvPr>
          <p:cNvGrpSpPr>
            <a:grpSpLocks/>
          </p:cNvGrpSpPr>
          <p:nvPr/>
        </p:nvGrpSpPr>
        <p:grpSpPr bwMode="auto">
          <a:xfrm>
            <a:off x="1763713" y="4391025"/>
            <a:ext cx="300037" cy="300038"/>
            <a:chOff x="1365228" y="4292790"/>
            <a:chExt cx="300782" cy="300782"/>
          </a:xfrm>
        </p:grpSpPr>
        <p:sp>
          <p:nvSpPr>
            <p:cNvPr id="32" name="椭圆 31">
              <a:extLst>
                <a:ext uri="{FF2B5EF4-FFF2-40B4-BE49-F238E27FC236}">
                  <a16:creationId xmlns:a16="http://schemas.microsoft.com/office/drawing/2014/main" id="{8E1CFD8D-8E98-4B7E-9FAB-4E7E17001E74}"/>
                </a:ext>
              </a:extLst>
            </p:cNvPr>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58" name="Picture 5">
              <a:extLst>
                <a:ext uri="{FF2B5EF4-FFF2-40B4-BE49-F238E27FC236}">
                  <a16:creationId xmlns:a16="http://schemas.microsoft.com/office/drawing/2014/main" id="{6FA0B55E-28C9-4768-B77E-2F74EC1684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4" name="组合 1">
            <a:extLst>
              <a:ext uri="{FF2B5EF4-FFF2-40B4-BE49-F238E27FC236}">
                <a16:creationId xmlns:a16="http://schemas.microsoft.com/office/drawing/2014/main" id="{BFBD1D0B-B97C-4564-AD4B-E9C37CDCC826}"/>
              </a:ext>
            </a:extLst>
          </p:cNvPr>
          <p:cNvGrpSpPr>
            <a:grpSpLocks/>
          </p:cNvGrpSpPr>
          <p:nvPr/>
        </p:nvGrpSpPr>
        <p:grpSpPr bwMode="auto">
          <a:xfrm>
            <a:off x="1169988" y="2619375"/>
            <a:ext cx="300037" cy="300038"/>
            <a:chOff x="1169908" y="2618983"/>
            <a:chExt cx="300782" cy="300782"/>
          </a:xfrm>
        </p:grpSpPr>
        <p:sp>
          <p:nvSpPr>
            <p:cNvPr id="35" name="椭圆 34">
              <a:extLst>
                <a:ext uri="{FF2B5EF4-FFF2-40B4-BE49-F238E27FC236}">
                  <a16:creationId xmlns:a16="http://schemas.microsoft.com/office/drawing/2014/main" id="{0C32BC29-9380-4385-A74D-E13B87F734AD}"/>
                </a:ext>
              </a:extLst>
            </p:cNvPr>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56" name="Picture 6">
              <a:extLst>
                <a:ext uri="{FF2B5EF4-FFF2-40B4-BE49-F238E27FC236}">
                  <a16:creationId xmlns:a16="http://schemas.microsoft.com/office/drawing/2014/main" id="{63E9E73C-129A-489B-B481-D49258BB781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5" name="组合 49">
            <a:extLst>
              <a:ext uri="{FF2B5EF4-FFF2-40B4-BE49-F238E27FC236}">
                <a16:creationId xmlns:a16="http://schemas.microsoft.com/office/drawing/2014/main" id="{C7157F82-6C6D-4140-B4D8-92664B04C4D8}"/>
              </a:ext>
            </a:extLst>
          </p:cNvPr>
          <p:cNvGrpSpPr>
            <a:grpSpLocks/>
          </p:cNvGrpSpPr>
          <p:nvPr/>
        </p:nvGrpSpPr>
        <p:grpSpPr bwMode="auto">
          <a:xfrm>
            <a:off x="7781925" y="4046538"/>
            <a:ext cx="320675" cy="320675"/>
            <a:chOff x="7874758" y="4418464"/>
            <a:chExt cx="320722" cy="320722"/>
          </a:xfrm>
        </p:grpSpPr>
        <p:sp>
          <p:nvSpPr>
            <p:cNvPr id="38" name="椭圆 37">
              <a:extLst>
                <a:ext uri="{FF2B5EF4-FFF2-40B4-BE49-F238E27FC236}">
                  <a16:creationId xmlns:a16="http://schemas.microsoft.com/office/drawing/2014/main" id="{F475DE32-FCA0-4351-9A8B-D27587C5ED44}"/>
                </a:ext>
              </a:extLst>
            </p:cNvPr>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54" name="Picture 7">
              <a:extLst>
                <a:ext uri="{FF2B5EF4-FFF2-40B4-BE49-F238E27FC236}">
                  <a16:creationId xmlns:a16="http://schemas.microsoft.com/office/drawing/2014/main" id="{162DEDDA-2CE6-4CA7-A032-C0F5457A644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6" name="Picture 9">
            <a:extLst>
              <a:ext uri="{FF2B5EF4-FFF2-40B4-BE49-F238E27FC236}">
                <a16:creationId xmlns:a16="http://schemas.microsoft.com/office/drawing/2014/main" id="{6C0C1C93-91F7-4C5D-B88D-CB3EE94A4AB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7" name="组合 45">
            <a:extLst>
              <a:ext uri="{FF2B5EF4-FFF2-40B4-BE49-F238E27FC236}">
                <a16:creationId xmlns:a16="http://schemas.microsoft.com/office/drawing/2014/main" id="{D524B830-19B7-4B80-A6CA-BBF258AF1D5E}"/>
              </a:ext>
            </a:extLst>
          </p:cNvPr>
          <p:cNvGrpSpPr>
            <a:grpSpLocks/>
          </p:cNvGrpSpPr>
          <p:nvPr/>
        </p:nvGrpSpPr>
        <p:grpSpPr bwMode="auto">
          <a:xfrm>
            <a:off x="6613525" y="3433763"/>
            <a:ext cx="258763" cy="258762"/>
            <a:chOff x="8470946" y="4206098"/>
            <a:chExt cx="259071" cy="259071"/>
          </a:xfrm>
        </p:grpSpPr>
        <p:sp>
          <p:nvSpPr>
            <p:cNvPr id="42" name="椭圆 41">
              <a:extLst>
                <a:ext uri="{FF2B5EF4-FFF2-40B4-BE49-F238E27FC236}">
                  <a16:creationId xmlns:a16="http://schemas.microsoft.com/office/drawing/2014/main" id="{3E0436C8-1D6B-4207-8215-7346BDB3A592}"/>
                </a:ext>
              </a:extLst>
            </p:cNvPr>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52" name="Picture 10">
              <a:extLst>
                <a:ext uri="{FF2B5EF4-FFF2-40B4-BE49-F238E27FC236}">
                  <a16:creationId xmlns:a16="http://schemas.microsoft.com/office/drawing/2014/main" id="{990E1380-F3A1-4377-B46B-EF4E8D449A5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8" name="组合 44">
            <a:extLst>
              <a:ext uri="{FF2B5EF4-FFF2-40B4-BE49-F238E27FC236}">
                <a16:creationId xmlns:a16="http://schemas.microsoft.com/office/drawing/2014/main" id="{D0D2C1E1-31BF-427C-88C7-5736AA16659E}"/>
              </a:ext>
            </a:extLst>
          </p:cNvPr>
          <p:cNvGrpSpPr>
            <a:grpSpLocks/>
          </p:cNvGrpSpPr>
          <p:nvPr/>
        </p:nvGrpSpPr>
        <p:grpSpPr bwMode="auto">
          <a:xfrm>
            <a:off x="7308850" y="912813"/>
            <a:ext cx="322263" cy="322262"/>
            <a:chOff x="7308304" y="912172"/>
            <a:chExt cx="323068" cy="323068"/>
          </a:xfrm>
        </p:grpSpPr>
        <p:sp>
          <p:nvSpPr>
            <p:cNvPr id="45" name="椭圆 44">
              <a:extLst>
                <a:ext uri="{FF2B5EF4-FFF2-40B4-BE49-F238E27FC236}">
                  <a16:creationId xmlns:a16="http://schemas.microsoft.com/office/drawing/2014/main" id="{99A10819-92D2-4534-B6F7-6CB00DD59201}"/>
                </a:ext>
              </a:extLst>
            </p:cNvPr>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mn-ea"/>
                <a:ea typeface="+mn-ea"/>
              </a:endParaRPr>
            </a:p>
          </p:txBody>
        </p:sp>
        <p:pic>
          <p:nvPicPr>
            <p:cNvPr id="1050" name="Picture 11">
              <a:extLst>
                <a:ext uri="{FF2B5EF4-FFF2-40B4-BE49-F238E27FC236}">
                  <a16:creationId xmlns:a16="http://schemas.microsoft.com/office/drawing/2014/main" id="{A6B6646D-8DAD-4B01-B4F5-0E60D3F5363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25"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18">
            <a:extLst>
              <a:ext uri="{FF2B5EF4-FFF2-40B4-BE49-F238E27FC236}">
                <a16:creationId xmlns:a16="http://schemas.microsoft.com/office/drawing/2014/main" id="{168214FF-7281-45C0-BB25-9E3FD64DA717}"/>
              </a:ext>
            </a:extLst>
          </p:cNvPr>
          <p:cNvGrpSpPr>
            <a:grpSpLocks/>
          </p:cNvGrpSpPr>
          <p:nvPr/>
        </p:nvGrpSpPr>
        <p:grpSpPr bwMode="auto">
          <a:xfrm>
            <a:off x="493713" y="219075"/>
            <a:ext cx="92075" cy="314325"/>
            <a:chOff x="457200" y="427038"/>
            <a:chExt cx="127000" cy="431800"/>
          </a:xfrm>
        </p:grpSpPr>
        <p:sp>
          <p:nvSpPr>
            <p:cNvPr id="8" name="圆角矩形 1">
              <a:extLst>
                <a:ext uri="{FF2B5EF4-FFF2-40B4-BE49-F238E27FC236}">
                  <a16:creationId xmlns:a16="http://schemas.microsoft.com/office/drawing/2014/main" id="{19866A3B-C29A-41E2-A714-8BB8EEBE0B11}"/>
                </a:ext>
              </a:extLst>
            </p:cNvPr>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sp>
          <p:nvSpPr>
            <p:cNvPr id="9" name="圆角矩形 23">
              <a:extLst>
                <a:ext uri="{FF2B5EF4-FFF2-40B4-BE49-F238E27FC236}">
                  <a16:creationId xmlns:a16="http://schemas.microsoft.com/office/drawing/2014/main" id="{F599CC1F-CB89-4303-9895-CD945ACF2D74}"/>
                </a:ext>
              </a:extLst>
            </p:cNvPr>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a:extLst>
                <a:ext uri="{FF2B5EF4-FFF2-40B4-BE49-F238E27FC236}">
                  <a16:creationId xmlns:a16="http://schemas.microsoft.com/office/drawing/2014/main" id="{FB91243C-F677-41CD-89E2-F0419EC90C5F}"/>
                </a:ext>
              </a:extLst>
            </p:cNvPr>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grpSp>
      <p:sp>
        <p:nvSpPr>
          <p:cNvPr id="11" name="矩形 10">
            <a:extLst>
              <a:ext uri="{FF2B5EF4-FFF2-40B4-BE49-F238E27FC236}">
                <a16:creationId xmlns:a16="http://schemas.microsoft.com/office/drawing/2014/main" id="{BE994BC6-82FB-4F30-8880-A89A4BAA8D0A}"/>
              </a:ext>
            </a:extLst>
          </p:cNvPr>
          <p:cNvSpPr/>
          <p:nvPr/>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052" name="圆角矩形 3">
            <a:extLst>
              <a:ext uri="{FF2B5EF4-FFF2-40B4-BE49-F238E27FC236}">
                <a16:creationId xmlns:a16="http://schemas.microsoft.com/office/drawing/2014/main" id="{C2D22AF6-93A5-40D2-90F7-3C4F4B5E7C73}"/>
              </a:ext>
            </a:extLst>
          </p:cNvPr>
          <p:cNvSpPr>
            <a:spLocks noChangeArrowheads="1"/>
          </p:cNvSpPr>
          <p:nvPr/>
        </p:nvSpPr>
        <p:spPr bwMode="auto">
          <a:xfrm>
            <a:off x="7375525" y="-19050"/>
            <a:ext cx="1281113" cy="627063"/>
          </a:xfrm>
          <a:custGeom>
            <a:avLst/>
            <a:gdLst>
              <a:gd name="T0" fmla="*/ 1776756 w 1180531"/>
              <a:gd name="T1" fmla="*/ 0 h 577560"/>
              <a:gd name="T2" fmla="*/ 1776756 w 1180531"/>
              <a:gd name="T3" fmla="*/ 697035 h 577560"/>
              <a:gd name="T4" fmla="*/ 1602900 w 1180531"/>
              <a:gd name="T5" fmla="*/ 871300 h 577560"/>
              <a:gd name="T6" fmla="*/ 173855 w 1180531"/>
              <a:gd name="T7" fmla="*/ 871300 h 577560"/>
              <a:gd name="T8" fmla="*/ 0 w 1180531"/>
              <a:gd name="T9" fmla="*/ 697035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053" name="图片 1">
            <a:extLst>
              <a:ext uri="{FF2B5EF4-FFF2-40B4-BE49-F238E27FC236}">
                <a16:creationId xmlns:a16="http://schemas.microsoft.com/office/drawing/2014/main" id="{D03DD54E-D660-4B96-991F-118017AB70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a:extLst>
              <a:ext uri="{FF2B5EF4-FFF2-40B4-BE49-F238E27FC236}">
                <a16:creationId xmlns:a16="http://schemas.microsoft.com/office/drawing/2014/main" id="{C8B89012-D32F-4E55-BB91-ED7D8901D324}"/>
              </a:ext>
            </a:extLst>
          </p:cNvPr>
          <p:cNvSpPr>
            <a:spLocks noChangeArrowheads="1"/>
          </p:cNvSpPr>
          <p:nvPr/>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726" r:id="rId1"/>
    <p:sldLayoutId id="2147483731" r:id="rId2"/>
    <p:sldLayoutId id="2147483727" r:id="rId3"/>
  </p:sldLayoutIdLst>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EFE7D89-7E05-4B13-A301-804C20024C1F}"/>
              </a:ext>
            </a:extLst>
          </p:cNvPr>
          <p:cNvSpPr/>
          <p:nvPr/>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eaLnBrk="0" hangingPunct="0">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3075" name="圆角矩形 3">
            <a:extLst>
              <a:ext uri="{FF2B5EF4-FFF2-40B4-BE49-F238E27FC236}">
                <a16:creationId xmlns:a16="http://schemas.microsoft.com/office/drawing/2014/main" id="{6F0A352A-4149-4C70-8E29-9D13D0B5EB0D}"/>
              </a:ext>
            </a:extLst>
          </p:cNvPr>
          <p:cNvSpPr>
            <a:spLocks noChangeArrowheads="1"/>
          </p:cNvSpPr>
          <p:nvPr/>
        </p:nvSpPr>
        <p:spPr bwMode="auto">
          <a:xfrm>
            <a:off x="7375525" y="-19050"/>
            <a:ext cx="1281113" cy="627063"/>
          </a:xfrm>
          <a:custGeom>
            <a:avLst/>
            <a:gdLst>
              <a:gd name="T0" fmla="*/ 1776756 w 1180531"/>
              <a:gd name="T1" fmla="*/ 0 h 577560"/>
              <a:gd name="T2" fmla="*/ 1776756 w 1180531"/>
              <a:gd name="T3" fmla="*/ 697035 h 577560"/>
              <a:gd name="T4" fmla="*/ 1602900 w 1180531"/>
              <a:gd name="T5" fmla="*/ 871300 h 577560"/>
              <a:gd name="T6" fmla="*/ 173855 w 1180531"/>
              <a:gd name="T7" fmla="*/ 871300 h 577560"/>
              <a:gd name="T8" fmla="*/ 0 w 1180531"/>
              <a:gd name="T9" fmla="*/ 697035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076" name="图片 1">
            <a:extLst>
              <a:ext uri="{FF2B5EF4-FFF2-40B4-BE49-F238E27FC236}">
                <a16:creationId xmlns:a16="http://schemas.microsoft.com/office/drawing/2014/main" id="{DAFA97A1-354C-478E-B596-BBA5938257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a:extLst>
              <a:ext uri="{FF2B5EF4-FFF2-40B4-BE49-F238E27FC236}">
                <a16:creationId xmlns:a16="http://schemas.microsoft.com/office/drawing/2014/main" id="{086A43AD-6775-49ED-B8C9-1700693A32D3}"/>
              </a:ext>
            </a:extLst>
          </p:cNvPr>
          <p:cNvSpPr>
            <a:spLocks noChangeArrowheads="1"/>
          </p:cNvSpPr>
          <p:nvPr/>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2" r:id="rId3"/>
  </p:sldLayoutIdLst>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4098" name="组合 9">
            <a:extLst>
              <a:ext uri="{FF2B5EF4-FFF2-40B4-BE49-F238E27FC236}">
                <a16:creationId xmlns:a16="http://schemas.microsoft.com/office/drawing/2014/main" id="{D83950FC-394C-4C23-8BA4-321C40141FAD}"/>
              </a:ext>
            </a:extLst>
          </p:cNvPr>
          <p:cNvGrpSpPr>
            <a:grpSpLocks/>
          </p:cNvGrpSpPr>
          <p:nvPr/>
        </p:nvGrpSpPr>
        <p:grpSpPr bwMode="auto">
          <a:xfrm>
            <a:off x="1944688" y="1817688"/>
            <a:ext cx="5148262" cy="787400"/>
            <a:chOff x="1944836" y="1767215"/>
            <a:chExt cx="5147444" cy="787423"/>
          </a:xfrm>
        </p:grpSpPr>
        <p:pic>
          <p:nvPicPr>
            <p:cNvPr id="4099" name="图片 5">
              <a:extLst>
                <a:ext uri="{FF2B5EF4-FFF2-40B4-BE49-F238E27FC236}">
                  <a16:creationId xmlns:a16="http://schemas.microsoft.com/office/drawing/2014/main" id="{A207EB20-56EA-4878-920E-FB8D570D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a:extLst>
                <a:ext uri="{FF2B5EF4-FFF2-40B4-BE49-F238E27FC236}">
                  <a16:creationId xmlns:a16="http://schemas.microsoft.com/office/drawing/2014/main" id="{204FB9AE-1A1C-4CDB-86B1-1316173FD30D}"/>
                </a:ext>
              </a:extLst>
            </p:cNvPr>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0730E7D-3EE9-456C-82F3-CA7F2664C1AC}"/>
                </a:ext>
              </a:extLst>
            </p:cNvPr>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30"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consul.i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libaba/nacos/releases" TargetMode="External"/><Relationship Id="rId2" Type="http://schemas.openxmlformats.org/officeDocument/2006/relationships/hyperlink" Target="https://nacos.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spring.io/projects/spring-cloud"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a:extLst>
              <a:ext uri="{FF2B5EF4-FFF2-40B4-BE49-F238E27FC236}">
                <a16:creationId xmlns:a16="http://schemas.microsoft.com/office/drawing/2014/main" id="{1A3EA387-5419-41D9-806E-0285141BFB82}"/>
              </a:ext>
            </a:extLst>
          </p:cNvPr>
          <p:cNvSpPr txBox="1">
            <a:spLocks noChangeArrowheads="1"/>
          </p:cNvSpPr>
          <p:nvPr/>
        </p:nvSpPr>
        <p:spPr bwMode="auto">
          <a:xfrm>
            <a:off x="2947988" y="2211388"/>
            <a:ext cx="3203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b="1">
                <a:solidFill>
                  <a:srgbClr val="262626"/>
                </a:solidFill>
                <a:latin typeface="微软雅黑" panose="020B0503020204020204" pitchFamily="34" charset="-122"/>
                <a:ea typeface="微软雅黑" panose="020B0503020204020204" pitchFamily="34" charset="-122"/>
              </a:rPr>
              <a:t>Spring Cloud</a:t>
            </a:r>
            <a:endParaRPr lang="zh-CN" altLang="en-US" sz="3600" b="1">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FB97D4B7-B37B-41ED-89CC-5D6EC087FAD6}"/>
              </a:ext>
            </a:extLst>
          </p:cNvPr>
          <p:cNvSpPr txBox="1">
            <a:spLocks noChangeArrowheads="1"/>
          </p:cNvSpPr>
          <p:nvPr/>
        </p:nvSpPr>
        <p:spPr bwMode="auto">
          <a:xfrm>
            <a:off x="628650" y="-19050"/>
            <a:ext cx="30067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初识 </a:t>
            </a: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3D72A137-0DFD-4A63-92C3-B014E4621381}"/>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Spring Cloud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与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Dubbo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对比</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388" name="Rectangle 1">
            <a:extLst>
              <a:ext uri="{FF2B5EF4-FFF2-40B4-BE49-F238E27FC236}">
                <a16:creationId xmlns:a16="http://schemas.microsoft.com/office/drawing/2014/main" id="{78AE4BE4-EF58-4351-B7A5-EBDFB4064C0B}"/>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24BB8367-07C4-43AA-BAC3-BEB09396D18A}"/>
              </a:ext>
            </a:extLst>
          </p:cNvPr>
          <p:cNvSpPr/>
          <p:nvPr/>
        </p:nvSpPr>
        <p:spPr>
          <a:xfrm>
            <a:off x="4427538" y="1595438"/>
            <a:ext cx="4176712" cy="1304925"/>
          </a:xfrm>
          <a:prstGeom prst="rect">
            <a:avLst/>
          </a:prstGeom>
        </p:spPr>
        <p:txBody>
          <a:bodyPr>
            <a:spAutoFit/>
          </a:bodyPr>
          <a:lstStyle/>
          <a:p>
            <a:pPr marL="171450" indent="-171450" eaLnBrk="0" hangingPunct="0">
              <a:lnSpc>
                <a:spcPct val="150000"/>
              </a:lnSpc>
              <a:buFont typeface="Arial" panose="020B0604020202020204" pitchFamily="34" charset="0"/>
              <a:buChar char="•"/>
              <a:defRPr/>
            </a:pPr>
            <a:r>
              <a:rPr lang="en-US" altLang="zh-CN" sz="1050" dirty="0">
                <a:latin typeface="微软雅黑" panose="020B0503020204020204" pitchFamily="34" charset="-122"/>
                <a:ea typeface="微软雅黑" panose="020B0503020204020204" pitchFamily="34" charset="-122"/>
              </a:rPr>
              <a:t>Spring Cloud  </a:t>
            </a:r>
            <a:r>
              <a:rPr lang="zh-CN" altLang="en-US" sz="1050" dirty="0">
                <a:latin typeface="微软雅黑" panose="020B0503020204020204" pitchFamily="34" charset="-122"/>
                <a:ea typeface="微软雅黑" panose="020B0503020204020204" pitchFamily="34" charset="-122"/>
              </a:rPr>
              <a:t>与 </a:t>
            </a:r>
            <a:r>
              <a:rPr lang="en-US" altLang="zh-CN" sz="1050" dirty="0" err="1">
                <a:latin typeface="微软雅黑" panose="020B0503020204020204" pitchFamily="34" charset="-122"/>
                <a:ea typeface="微软雅黑" panose="020B0503020204020204" pitchFamily="34" charset="-122"/>
              </a:rPr>
              <a:t>Dubbo</a:t>
            </a:r>
            <a:r>
              <a:rPr lang="en-US" altLang="zh-CN" sz="1050" dirty="0">
                <a:latin typeface="微软雅黑" panose="020B0503020204020204" pitchFamily="34" charset="-122"/>
                <a:ea typeface="微软雅黑" panose="020B0503020204020204" pitchFamily="34" charset="-122"/>
              </a:rPr>
              <a:t> </a:t>
            </a:r>
            <a:r>
              <a:rPr lang="zh-CN" altLang="en-US" sz="1050" dirty="0">
                <a:latin typeface="微软雅黑" panose="020B0503020204020204" pitchFamily="34" charset="-122"/>
                <a:ea typeface="微软雅黑" panose="020B0503020204020204" pitchFamily="34" charset="-122"/>
              </a:rPr>
              <a:t>都是实现微服务有效的工具。</a:t>
            </a:r>
            <a:endParaRPr lang="en-US" altLang="zh-CN" sz="1050" dirty="0">
              <a:latin typeface="微软雅黑" panose="020B0503020204020204" pitchFamily="34" charset="-122"/>
              <a:ea typeface="微软雅黑" panose="020B0503020204020204" pitchFamily="34" charset="-122"/>
            </a:endParaRPr>
          </a:p>
          <a:p>
            <a:pPr marL="171450" indent="-171450" eaLnBrk="0" hangingPunct="0">
              <a:lnSpc>
                <a:spcPct val="150000"/>
              </a:lnSpc>
              <a:buFont typeface="Arial" panose="020B0604020202020204" pitchFamily="34" charset="0"/>
              <a:buChar char="•"/>
              <a:defRPr/>
            </a:pPr>
            <a:r>
              <a:rPr lang="en-US" altLang="zh-CN" sz="1050" dirty="0">
                <a:latin typeface="微软雅黑" panose="020B0503020204020204" pitchFamily="34" charset="-122"/>
                <a:ea typeface="微软雅黑" panose="020B0503020204020204" pitchFamily="34" charset="-122"/>
              </a:rPr>
              <a:t>Dubbo </a:t>
            </a:r>
            <a:r>
              <a:rPr lang="zh-CN" altLang="en-US" sz="1050" dirty="0">
                <a:latin typeface="微软雅黑" panose="020B0503020204020204" pitchFamily="34" charset="-122"/>
                <a:ea typeface="微软雅黑" panose="020B0503020204020204" pitchFamily="34" charset="-122"/>
              </a:rPr>
              <a:t>只是实现了服务治理，而 </a:t>
            </a:r>
            <a:r>
              <a:rPr lang="en-US" altLang="zh-CN" sz="1050" dirty="0">
                <a:latin typeface="微软雅黑" panose="020B0503020204020204" pitchFamily="34" charset="-122"/>
                <a:ea typeface="微软雅黑" panose="020B0503020204020204" pitchFamily="34" charset="-122"/>
              </a:rPr>
              <a:t>Spring Cloud </a:t>
            </a:r>
            <a:r>
              <a:rPr lang="zh-CN" altLang="en-US" sz="1050" dirty="0">
                <a:latin typeface="微软雅黑" panose="020B0503020204020204" pitchFamily="34" charset="-122"/>
                <a:ea typeface="微软雅黑" panose="020B0503020204020204" pitchFamily="34" charset="-122"/>
              </a:rPr>
              <a:t>子项目分别覆盖了微服务架构下的众多部件。</a:t>
            </a:r>
            <a:endParaRPr lang="en-US" altLang="zh-CN" sz="1050" dirty="0">
              <a:latin typeface="微软雅黑" panose="020B0503020204020204" pitchFamily="34" charset="-122"/>
              <a:ea typeface="微软雅黑" panose="020B0503020204020204" pitchFamily="34" charset="-122"/>
            </a:endParaRPr>
          </a:p>
          <a:p>
            <a:pPr marL="171450" indent="-171450" eaLnBrk="0" hangingPunct="0">
              <a:lnSpc>
                <a:spcPct val="150000"/>
              </a:lnSpc>
              <a:buFont typeface="Arial" panose="020B0604020202020204" pitchFamily="34" charset="0"/>
              <a:buChar char="•"/>
              <a:defRPr/>
            </a:pPr>
            <a:r>
              <a:rPr lang="en-US" altLang="zh-CN" sz="1050" dirty="0">
                <a:latin typeface="微软雅黑" panose="020B0503020204020204" pitchFamily="34" charset="-122"/>
                <a:ea typeface="微软雅黑" panose="020B0503020204020204" pitchFamily="34" charset="-122"/>
              </a:rPr>
              <a:t>Dubbo </a:t>
            </a:r>
            <a:r>
              <a:rPr lang="zh-CN" altLang="en-US" sz="1050" dirty="0">
                <a:latin typeface="微软雅黑" panose="020B0503020204020204" pitchFamily="34" charset="-122"/>
                <a:ea typeface="微软雅黑" panose="020B0503020204020204" pitchFamily="34" charset="-122"/>
              </a:rPr>
              <a:t>使用 </a:t>
            </a:r>
            <a:r>
              <a:rPr lang="en-US" altLang="zh-CN" sz="1050" dirty="0">
                <a:latin typeface="微软雅黑" panose="020B0503020204020204" pitchFamily="34" charset="-122"/>
                <a:ea typeface="微软雅黑" panose="020B0503020204020204" pitchFamily="34" charset="-122"/>
              </a:rPr>
              <a:t>RPC </a:t>
            </a:r>
            <a:r>
              <a:rPr lang="zh-CN" altLang="en-US" sz="1050" dirty="0">
                <a:latin typeface="微软雅黑" panose="020B0503020204020204" pitchFamily="34" charset="-122"/>
                <a:ea typeface="微软雅黑" panose="020B0503020204020204" pitchFamily="34" charset="-122"/>
              </a:rPr>
              <a:t>通讯协议，</a:t>
            </a:r>
            <a:r>
              <a:rPr lang="en-US" altLang="zh-CN" sz="1050" dirty="0">
                <a:latin typeface="微软雅黑" panose="020B0503020204020204" pitchFamily="34" charset="-122"/>
                <a:ea typeface="微软雅黑" panose="020B0503020204020204" pitchFamily="34" charset="-122"/>
              </a:rPr>
              <a:t>Spring Cloud </a:t>
            </a:r>
            <a:r>
              <a:rPr lang="zh-CN" altLang="en-US" sz="1050" dirty="0">
                <a:latin typeface="微软雅黑" panose="020B0503020204020204" pitchFamily="34" charset="-122"/>
                <a:ea typeface="微软雅黑" panose="020B0503020204020204" pitchFamily="34" charset="-122"/>
              </a:rPr>
              <a:t>使用 </a:t>
            </a:r>
            <a:r>
              <a:rPr lang="en-US" altLang="zh-CN" sz="1050" dirty="0">
                <a:latin typeface="微软雅黑" panose="020B0503020204020204" pitchFamily="34" charset="-122"/>
                <a:ea typeface="微软雅黑" panose="020B0503020204020204" pitchFamily="34" charset="-122"/>
              </a:rPr>
              <a:t>RESTful </a:t>
            </a:r>
            <a:r>
              <a:rPr lang="zh-CN" altLang="en-US" sz="1050" dirty="0">
                <a:latin typeface="微软雅黑" panose="020B0503020204020204" pitchFamily="34" charset="-122"/>
                <a:ea typeface="微软雅黑" panose="020B0503020204020204" pitchFamily="34" charset="-122"/>
              </a:rPr>
              <a:t>完成通信，</a:t>
            </a:r>
            <a:r>
              <a:rPr lang="en-US" altLang="zh-CN" sz="1050" dirty="0">
                <a:latin typeface="微软雅黑" panose="020B0503020204020204" pitchFamily="34" charset="-122"/>
                <a:ea typeface="微软雅黑" panose="020B0503020204020204" pitchFamily="34" charset="-122"/>
              </a:rPr>
              <a:t>Dubbo </a:t>
            </a:r>
            <a:r>
              <a:rPr lang="zh-CN" altLang="en-US" sz="1050" dirty="0">
                <a:latin typeface="微软雅黑" panose="020B0503020204020204" pitchFamily="34" charset="-122"/>
                <a:ea typeface="微软雅黑" panose="020B0503020204020204" pitchFamily="34" charset="-122"/>
              </a:rPr>
              <a:t>效率略高于 </a:t>
            </a:r>
            <a:r>
              <a:rPr lang="en-US" altLang="zh-CN" sz="1050" dirty="0">
                <a:latin typeface="微软雅黑" panose="020B0503020204020204" pitchFamily="34" charset="-122"/>
                <a:ea typeface="微软雅黑" panose="020B0503020204020204" pitchFamily="34" charset="-122"/>
              </a:rPr>
              <a:t>Spring Cloud</a:t>
            </a:r>
            <a:r>
              <a:rPr lang="zh-CN" altLang="en-US" sz="1050" dirty="0">
                <a:latin typeface="微软雅黑" panose="020B0503020204020204" pitchFamily="34" charset="-122"/>
                <a:ea typeface="微软雅黑" panose="020B0503020204020204" pitchFamily="34" charset="-122"/>
              </a:rPr>
              <a:t>。</a:t>
            </a:r>
            <a:endParaRPr lang="zh-CN" altLang="zh-CN" sz="1050" dirty="0">
              <a:latin typeface="微软雅黑" panose="020B0503020204020204" pitchFamily="34" charset="-122"/>
              <a:ea typeface="微软雅黑" panose="020B0503020204020204" pitchFamily="34" charset="-122"/>
            </a:endParaRPr>
          </a:p>
        </p:txBody>
      </p:sp>
      <p:sp>
        <p:nvSpPr>
          <p:cNvPr id="16390" name="Rectangle 3">
            <a:extLst>
              <a:ext uri="{FF2B5EF4-FFF2-40B4-BE49-F238E27FC236}">
                <a16:creationId xmlns:a16="http://schemas.microsoft.com/office/drawing/2014/main" id="{46A87F26-5436-404E-A5DF-385FF5BA613F}"/>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pic>
        <p:nvPicPr>
          <p:cNvPr id="16391" name="图片 2">
            <a:extLst>
              <a:ext uri="{FF2B5EF4-FFF2-40B4-BE49-F238E27FC236}">
                <a16:creationId xmlns:a16="http://schemas.microsoft.com/office/drawing/2014/main" id="{AE5B00A7-A9C4-4A94-A9B3-96ED295BB8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35125"/>
            <a:ext cx="3798888"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B0A2DF4F-BFB3-4D64-82DE-29F2CBD0CF00}"/>
              </a:ext>
            </a:extLst>
          </p:cNvPr>
          <p:cNvSpPr txBox="1">
            <a:spLocks noChangeArrowheads="1"/>
          </p:cNvSpPr>
          <p:nvPr/>
        </p:nvSpPr>
        <p:spPr bwMode="auto">
          <a:xfrm>
            <a:off x="628650" y="-19050"/>
            <a:ext cx="30067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初识 </a:t>
            </a: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55915C48-4A78-483B-814B-52FC8667A15E}"/>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412" name="Rectangle 1">
            <a:extLst>
              <a:ext uri="{FF2B5EF4-FFF2-40B4-BE49-F238E27FC236}">
                <a16:creationId xmlns:a16="http://schemas.microsoft.com/office/drawing/2014/main" id="{017882E3-4279-449F-85F4-A502145341DF}"/>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8C9CF793-25B6-40DB-A1FE-E99F36EE3780}"/>
              </a:ext>
            </a:extLst>
          </p:cNvPr>
          <p:cNvSpPr/>
          <p:nvPr/>
        </p:nvSpPr>
        <p:spPr>
          <a:xfrm>
            <a:off x="841375" y="1785938"/>
            <a:ext cx="7762875" cy="819150"/>
          </a:xfrm>
          <a:prstGeom prst="rect">
            <a:avLst/>
          </a:prstGeom>
        </p:spPr>
        <p:txBody>
          <a:bodyPr>
            <a:spAutoFit/>
          </a:bodyPr>
          <a:lstStyle/>
          <a:p>
            <a:pPr marL="171450" indent="-17145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微服务就是将项目的各个模块拆分为可独立运行、部署、测试的架构设计风格。</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公司将其他公司中微服务架构常用的组件整合起来，并使用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SpringBoot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简化其开发、配置。称为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Cloud</a:t>
            </a:r>
          </a:p>
          <a:p>
            <a:pPr marL="171450" indent="-171450" eaLnBrk="0" hangingPunct="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Cloud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与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Dubbo</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都是实现微服务有效的工具。</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Dubbo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性能更好，而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Cloud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功能更全面。</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414" name="Rectangle 3">
            <a:extLst>
              <a:ext uri="{FF2B5EF4-FFF2-40B4-BE49-F238E27FC236}">
                <a16:creationId xmlns:a16="http://schemas.microsoft.com/office/drawing/2014/main" id="{4361EAD2-FA3B-46D9-AEB5-858C75B86126}"/>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H_Others_1">
            <a:extLst>
              <a:ext uri="{FF2B5EF4-FFF2-40B4-BE49-F238E27FC236}">
                <a16:creationId xmlns:a16="http://schemas.microsoft.com/office/drawing/2014/main" id="{E733DB0C-3505-46A6-B7D7-B0DA5F60D9F4}"/>
              </a:ext>
            </a:extLst>
          </p:cNvPr>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a:extLst>
              <a:ext uri="{FF2B5EF4-FFF2-40B4-BE49-F238E27FC236}">
                <a16:creationId xmlns:a16="http://schemas.microsoft.com/office/drawing/2014/main" id="{A46441F0-5A4C-4AB9-8A59-561E8310E732}"/>
              </a:ext>
            </a:extLst>
          </p:cNvPr>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0" hangingPunct="0">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a:extLst>
              <a:ext uri="{FF2B5EF4-FFF2-40B4-BE49-F238E27FC236}">
                <a16:creationId xmlns:a16="http://schemas.microsoft.com/office/drawing/2014/main" id="{07E0A402-9C62-47E1-9B0E-73E3F33D6D1B}"/>
              </a:ext>
            </a:extLst>
          </p:cNvPr>
          <p:cNvSpPr>
            <a:spLocks noChangeArrowheads="1"/>
          </p:cNvSpPr>
          <p:nvPr>
            <p:custDataLst>
              <p:tags r:id="rId3"/>
            </p:custDataLst>
          </p:nvPr>
        </p:nvSpPr>
        <p:spPr bwMode="auto">
          <a:xfrm>
            <a:off x="1331639" y="1759695"/>
            <a:ext cx="734366" cy="734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0" hangingPunct="0">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10244" name="TextBox 9">
            <a:extLst>
              <a:ext uri="{FF2B5EF4-FFF2-40B4-BE49-F238E27FC236}">
                <a16:creationId xmlns:a16="http://schemas.microsoft.com/office/drawing/2014/main" id="{49572DC0-97A4-4E2D-9C40-996F4BB2AA7A}"/>
              </a:ext>
            </a:extLst>
          </p:cNvPr>
          <p:cNvSpPr txBox="1">
            <a:spLocks noChangeArrowheads="1"/>
          </p:cNvSpPr>
          <p:nvPr/>
        </p:nvSpPr>
        <p:spPr bwMode="auto">
          <a:xfrm>
            <a:off x="3348038" y="1435100"/>
            <a:ext cx="43195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Wingdings" panose="05000000000000000000" pitchFamily="2" charset="2"/>
              <a:buChar char="u"/>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 初识 </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Spring Cloud</a:t>
            </a:r>
          </a:p>
          <a:p>
            <a:pPr>
              <a:lnSpc>
                <a:spcPct val="200000"/>
              </a:lnSpc>
              <a:buFont typeface="Wingdings" panose="05000000000000000000" pitchFamily="2" charset="2"/>
              <a:buChar char="u"/>
              <a:defRPr/>
            </a:pPr>
            <a:r>
              <a:rPr lang="zh-CN" altLang="en-US" sz="1400" dirty="0">
                <a:solidFill>
                  <a:srgbClr val="FF0000"/>
                </a:solidFill>
                <a:latin typeface="微软雅黑" panose="020B0503020204020204" pitchFamily="34" charset="-122"/>
                <a:ea typeface="微软雅黑" panose="020B0503020204020204" pitchFamily="34" charset="-122"/>
              </a:rPr>
              <a:t> </a:t>
            </a:r>
            <a:r>
              <a:rPr lang="en-US" altLang="zh-CN" sz="1400" dirty="0">
                <a:solidFill>
                  <a:srgbClr val="FF0000"/>
                </a:solidFill>
                <a:latin typeface="微软雅黑" panose="020B0503020204020204" pitchFamily="34" charset="-122"/>
                <a:ea typeface="微软雅黑" panose="020B0503020204020204" pitchFamily="34" charset="-122"/>
              </a:rPr>
              <a:t>Spring Cloud </a:t>
            </a:r>
            <a:r>
              <a:rPr lang="zh-CN" altLang="en-US" sz="1400" dirty="0">
                <a:solidFill>
                  <a:srgbClr val="FF0000"/>
                </a:solidFill>
                <a:latin typeface="微软雅黑" panose="020B0503020204020204" pitchFamily="34" charset="-122"/>
                <a:ea typeface="微软雅黑" panose="020B0503020204020204" pitchFamily="34" charset="-122"/>
              </a:rPr>
              <a:t>服务治理</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u"/>
              <a:defRPr/>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Ribbon </a:t>
            </a:r>
            <a:r>
              <a:rPr lang="zh-CN" altLang="en-US" sz="1400" dirty="0">
                <a:latin typeface="微软雅黑" panose="020B0503020204020204" pitchFamily="34" charset="-122"/>
                <a:ea typeface="微软雅黑" panose="020B0503020204020204" pitchFamily="34" charset="-122"/>
              </a:rPr>
              <a:t>客户端负载均衡</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106">
            <a:extLst>
              <a:ext uri="{FF2B5EF4-FFF2-40B4-BE49-F238E27FC236}">
                <a16:creationId xmlns:a16="http://schemas.microsoft.com/office/drawing/2014/main" id="{01AE6336-D33E-4456-AD5F-B71C68E73EB7}"/>
              </a:ext>
            </a:extLst>
          </p:cNvPr>
          <p:cNvSpPr>
            <a:spLocks/>
          </p:cNvSpPr>
          <p:nvPr/>
        </p:nvSpPr>
        <p:spPr bwMode="auto">
          <a:xfrm>
            <a:off x="5281613" y="1403350"/>
            <a:ext cx="0" cy="6350"/>
          </a:xfrm>
          <a:custGeom>
            <a:avLst/>
            <a:gdLst>
              <a:gd name="T0" fmla="*/ 0 h 1"/>
              <a:gd name="T1" fmla="*/ 2147483647 h 1"/>
              <a:gd name="T2" fmla="*/ 2147483647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sp>
        <p:nvSpPr>
          <p:cNvPr id="19459" name="Freeform 107">
            <a:extLst>
              <a:ext uri="{FF2B5EF4-FFF2-40B4-BE49-F238E27FC236}">
                <a16:creationId xmlns:a16="http://schemas.microsoft.com/office/drawing/2014/main" id="{7D6C6369-1CA1-4752-AC6A-FD15A56A47B2}"/>
              </a:ext>
            </a:extLst>
          </p:cNvPr>
          <p:cNvSpPr>
            <a:spLocks/>
          </p:cNvSpPr>
          <p:nvPr/>
        </p:nvSpPr>
        <p:spPr bwMode="auto">
          <a:xfrm>
            <a:off x="5281613" y="14065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grpSp>
        <p:nvGrpSpPr>
          <p:cNvPr id="19460" name="组合 11">
            <a:extLst>
              <a:ext uri="{FF2B5EF4-FFF2-40B4-BE49-F238E27FC236}">
                <a16:creationId xmlns:a16="http://schemas.microsoft.com/office/drawing/2014/main" id="{30B36E2F-9BAE-469E-9938-C199E733E565}"/>
              </a:ext>
            </a:extLst>
          </p:cNvPr>
          <p:cNvGrpSpPr>
            <a:grpSpLocks/>
          </p:cNvGrpSpPr>
          <p:nvPr/>
        </p:nvGrpSpPr>
        <p:grpSpPr bwMode="auto">
          <a:xfrm>
            <a:off x="-1844675" y="1041400"/>
            <a:ext cx="5102225" cy="4516438"/>
            <a:chOff x="-1845937" y="1041959"/>
            <a:chExt cx="5103249" cy="4516913"/>
          </a:xfrm>
        </p:grpSpPr>
        <p:sp>
          <p:nvSpPr>
            <p:cNvPr id="13" name="平行四边形 12">
              <a:extLst>
                <a:ext uri="{FF2B5EF4-FFF2-40B4-BE49-F238E27FC236}">
                  <a16:creationId xmlns:a16="http://schemas.microsoft.com/office/drawing/2014/main" id="{68619DFD-9C50-4040-8A25-1A4608534659}"/>
                </a:ext>
              </a:extLst>
            </p:cNvPr>
            <p:cNvSpPr/>
            <p:nvPr/>
          </p:nvSpPr>
          <p:spPr>
            <a:xfrm flipH="1">
              <a:off x="-1394997" y="2372424"/>
              <a:ext cx="4652309" cy="318644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6" name="平行四边形 15">
              <a:extLst>
                <a:ext uri="{FF2B5EF4-FFF2-40B4-BE49-F238E27FC236}">
                  <a16:creationId xmlns:a16="http://schemas.microsoft.com/office/drawing/2014/main" id="{ED3485D2-D5F1-4DD9-A6C7-C071BE057320}"/>
                </a:ext>
              </a:extLst>
            </p:cNvPr>
            <p:cNvSpPr/>
            <p:nvPr/>
          </p:nvSpPr>
          <p:spPr>
            <a:xfrm flipH="1">
              <a:off x="-132681" y="1894537"/>
              <a:ext cx="1729135" cy="1184400"/>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8" name="平行四边形 17">
              <a:extLst>
                <a:ext uri="{FF2B5EF4-FFF2-40B4-BE49-F238E27FC236}">
                  <a16:creationId xmlns:a16="http://schemas.microsoft.com/office/drawing/2014/main" id="{99C2DE78-7B1F-4897-B698-DAD7635255A4}"/>
                </a:ext>
              </a:extLst>
            </p:cNvPr>
            <p:cNvSpPr/>
            <p:nvPr/>
          </p:nvSpPr>
          <p:spPr>
            <a:xfrm flipH="1">
              <a:off x="-218423" y="4536414"/>
              <a:ext cx="1081305"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9" name="平行四边形 18">
              <a:extLst>
                <a:ext uri="{FF2B5EF4-FFF2-40B4-BE49-F238E27FC236}">
                  <a16:creationId xmlns:a16="http://schemas.microsoft.com/office/drawing/2014/main" id="{6953D40E-AB99-4951-A79F-28158E09C1CC}"/>
                </a:ext>
              </a:extLst>
            </p:cNvPr>
            <p:cNvSpPr/>
            <p:nvPr/>
          </p:nvSpPr>
          <p:spPr>
            <a:xfrm flipH="1">
              <a:off x="-1082197" y="1041959"/>
              <a:ext cx="1151169"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24" name="平行四边形 23">
              <a:extLst>
                <a:ext uri="{FF2B5EF4-FFF2-40B4-BE49-F238E27FC236}">
                  <a16:creationId xmlns:a16="http://schemas.microsoft.com/office/drawing/2014/main" id="{CAACAC68-9EE3-44ED-BAB2-46F784730FEF}"/>
                </a:ext>
              </a:extLst>
            </p:cNvPr>
            <p:cNvSpPr/>
            <p:nvPr/>
          </p:nvSpPr>
          <p:spPr>
            <a:xfrm flipH="1">
              <a:off x="-1845937" y="2273989"/>
              <a:ext cx="4101336" cy="2673631"/>
            </a:xfrm>
            <a:prstGeom prst="parallelogram">
              <a:avLst>
                <a:gd name="adj" fmla="val 103325"/>
              </a:avLst>
            </a:prstGeom>
            <a:solidFill>
              <a:srgbClr val="8A0000">
                <a:alpha val="60000"/>
              </a:srgbClr>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grpSp>
      <p:sp>
        <p:nvSpPr>
          <p:cNvPr id="29" name="文本框 52">
            <a:extLst>
              <a:ext uri="{FF2B5EF4-FFF2-40B4-BE49-F238E27FC236}">
                <a16:creationId xmlns:a16="http://schemas.microsoft.com/office/drawing/2014/main" id="{8F47B66F-278C-4C9D-9D4B-4269B9120D5E}"/>
              </a:ext>
            </a:extLst>
          </p:cNvPr>
          <p:cNvSpPr txBox="1">
            <a:spLocks noChangeArrowheads="1"/>
          </p:cNvSpPr>
          <p:nvPr/>
        </p:nvSpPr>
        <p:spPr bwMode="auto">
          <a:xfrm>
            <a:off x="2124075" y="1866900"/>
            <a:ext cx="5699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defRPr/>
            </a:pPr>
            <a:r>
              <a:rPr lang="en-US" altLang="zh-CN" sz="4050" b="1" dirty="0">
                <a:solidFill>
                  <a:srgbClr val="C00000"/>
                </a:solidFill>
                <a:latin typeface="方正黑体简体" panose="02010601030101010101" pitchFamily="2" charset="-122"/>
                <a:ea typeface="方正黑体简体" panose="02010601030101010101" pitchFamily="2" charset="-122"/>
              </a:rPr>
              <a:t>Spring Cloud </a:t>
            </a:r>
            <a:r>
              <a:rPr lang="zh-CN" altLang="en-US" sz="4050" b="1" dirty="0">
                <a:solidFill>
                  <a:srgbClr val="C00000"/>
                </a:solidFill>
                <a:latin typeface="方正黑体简体" panose="02010601030101010101" pitchFamily="2" charset="-122"/>
                <a:ea typeface="方正黑体简体" panose="02010601030101010101" pitchFamily="2" charset="-122"/>
              </a:rPr>
              <a:t>服务治理</a:t>
            </a:r>
            <a:r>
              <a:rPr lang="en-US" altLang="zh-CN" sz="4050" b="1" dirty="0">
                <a:solidFill>
                  <a:srgbClr val="C00000"/>
                </a:solidFill>
                <a:latin typeface="方正黑体简体" panose="02010601030101010101" pitchFamily="2" charset="-122"/>
                <a:ea typeface="方正黑体简体" panose="02010601030101010101" pitchFamily="2" charset="-122"/>
              </a:rPr>
              <a:t> </a:t>
            </a:r>
            <a:endParaRPr lang="zh-CN" altLang="en-US" sz="4050" b="1" dirty="0">
              <a:solidFill>
                <a:srgbClr val="C00000"/>
              </a:solidFill>
              <a:latin typeface="方正黑体简体" panose="02010601030101010101" pitchFamily="2" charset="-122"/>
              <a:ea typeface="方正黑体简体" panose="02010601030101010101" pitchFamily="2" charset="-122"/>
            </a:endParaRPr>
          </a:p>
        </p:txBody>
      </p:sp>
      <p:cxnSp>
        <p:nvCxnSpPr>
          <p:cNvPr id="3" name="直接连接符 2">
            <a:extLst>
              <a:ext uri="{FF2B5EF4-FFF2-40B4-BE49-F238E27FC236}">
                <a16:creationId xmlns:a16="http://schemas.microsoft.com/office/drawing/2014/main" id="{DF7C72B7-D41B-49FB-889B-DE8578B77207}"/>
              </a:ext>
            </a:extLst>
          </p:cNvPr>
          <p:cNvCxnSpPr/>
          <p:nvPr/>
        </p:nvCxnSpPr>
        <p:spPr>
          <a:xfrm>
            <a:off x="2339975" y="2632075"/>
            <a:ext cx="5400675" cy="0"/>
          </a:xfrm>
          <a:prstGeom prst="line">
            <a:avLst/>
          </a:prstGeom>
          <a:ln w="28575">
            <a:solidFill>
              <a:srgbClr val="124062"/>
            </a:solidFill>
          </a:ln>
        </p:spPr>
        <p:style>
          <a:lnRef idx="1">
            <a:schemeClr val="accent1"/>
          </a:lnRef>
          <a:fillRef idx="0">
            <a:schemeClr val="accent1"/>
          </a:fillRef>
          <a:effectRef idx="0">
            <a:schemeClr val="accent1"/>
          </a:effectRef>
          <a:fontRef idx="minor">
            <a:schemeClr val="tx1"/>
          </a:fontRef>
        </p:style>
      </p:cxnSp>
      <p:sp>
        <p:nvSpPr>
          <p:cNvPr id="19463" name="文本框 9">
            <a:extLst>
              <a:ext uri="{FF2B5EF4-FFF2-40B4-BE49-F238E27FC236}">
                <a16:creationId xmlns:a16="http://schemas.microsoft.com/office/drawing/2014/main" id="{50D1ADB8-23EE-404C-91C6-B5887D516303}"/>
              </a:ext>
            </a:extLst>
          </p:cNvPr>
          <p:cNvSpPr txBox="1">
            <a:spLocks noChangeArrowheads="1"/>
          </p:cNvSpPr>
          <p:nvPr/>
        </p:nvSpPr>
        <p:spPr bwMode="auto">
          <a:xfrm>
            <a:off x="3392488" y="2816225"/>
            <a:ext cx="20431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buFont typeface="Wingdings" panose="05000000000000000000" pitchFamily="2" charset="2"/>
              <a:buChar char="l"/>
            </a:pPr>
            <a:r>
              <a:rPr lang="en-US" altLang="zh-CN" sz="1200">
                <a:solidFill>
                  <a:srgbClr val="FF0000"/>
                </a:solidFill>
                <a:latin typeface="微软雅黑" panose="020B0503020204020204" pitchFamily="34" charset="-122"/>
                <a:ea typeface="微软雅黑" panose="020B0503020204020204" pitchFamily="34" charset="-122"/>
              </a:rPr>
              <a:t>Eureka</a:t>
            </a:r>
            <a:endParaRPr lang="zh-CN" altLang="en-US" sz="1200">
              <a:solidFill>
                <a:srgbClr val="FF0000"/>
              </a:solidFill>
              <a:latin typeface="微软雅黑" panose="020B0503020204020204" pitchFamily="34" charset="-122"/>
              <a:ea typeface="微软雅黑" panose="020B0503020204020204" pitchFamily="34" charset="-122"/>
            </a:endParaRPr>
          </a:p>
        </p:txBody>
      </p:sp>
      <p:sp>
        <p:nvSpPr>
          <p:cNvPr id="21" name="文本框 9">
            <a:extLst>
              <a:ext uri="{FF2B5EF4-FFF2-40B4-BE49-F238E27FC236}">
                <a16:creationId xmlns:a16="http://schemas.microsoft.com/office/drawing/2014/main" id="{FC0D983E-C85B-4D15-BCDD-66ED6F270B28}"/>
              </a:ext>
            </a:extLst>
          </p:cNvPr>
          <p:cNvSpPr txBox="1"/>
          <p:nvPr/>
        </p:nvSpPr>
        <p:spPr>
          <a:xfrm>
            <a:off x="3384550" y="3251200"/>
            <a:ext cx="2411413"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Consul</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9">
            <a:extLst>
              <a:ext uri="{FF2B5EF4-FFF2-40B4-BE49-F238E27FC236}">
                <a16:creationId xmlns:a16="http://schemas.microsoft.com/office/drawing/2014/main" id="{6893CD9A-58BF-44A3-93E8-369AEE60D654}"/>
              </a:ext>
            </a:extLst>
          </p:cNvPr>
          <p:cNvSpPr txBox="1"/>
          <p:nvPr/>
        </p:nvSpPr>
        <p:spPr>
          <a:xfrm>
            <a:off x="3392488" y="3686175"/>
            <a:ext cx="2411412"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Nacos</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0063A3B-AC43-4E22-8880-D2040D85734C}"/>
              </a:ext>
            </a:extLst>
          </p:cNvPr>
          <p:cNvSpPr txBox="1"/>
          <p:nvPr/>
        </p:nvSpPr>
        <p:spPr>
          <a:xfrm>
            <a:off x="2677370" y="1404144"/>
            <a:ext cx="3126530" cy="415498"/>
          </a:xfrm>
          <a:prstGeom prst="rect">
            <a:avLst/>
          </a:prstGeom>
          <a:noFill/>
        </p:spPr>
        <p:txBody>
          <a:bodyPr wrap="square" rtlCol="0">
            <a:spAutoFit/>
          </a:bodyPr>
          <a:lstStyle/>
          <a:p>
            <a:pPr algn="l" fontAlgn="auto">
              <a:spcBef>
                <a:spcPts val="0"/>
              </a:spcBef>
              <a:spcAft>
                <a:spcPts val="0"/>
              </a:spcAft>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从功能上说叫做服务治理，名词就是注册中心。这三个都有公司用，所以都要学</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B5BEFB5D-AB86-455B-86C1-6E272DF94429}"/>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37A612DF-1034-45F9-8A7E-1142AD7BD5E1}"/>
              </a:ext>
            </a:extLst>
          </p:cNvPr>
          <p:cNvSpPr txBox="1">
            <a:spLocks noChangeArrowheads="1"/>
          </p:cNvSpPr>
          <p:nvPr/>
        </p:nvSpPr>
        <p:spPr bwMode="auto">
          <a:xfrm>
            <a:off x="841375" y="10588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a:t>
            </a:r>
          </a:p>
        </p:txBody>
      </p:sp>
      <p:sp>
        <p:nvSpPr>
          <p:cNvPr id="20484" name="Rectangle 1">
            <a:extLst>
              <a:ext uri="{FF2B5EF4-FFF2-40B4-BE49-F238E27FC236}">
                <a16:creationId xmlns:a16="http://schemas.microsoft.com/office/drawing/2014/main" id="{F6DB5BA7-327E-4038-A86C-344BE40DAE3D}"/>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CF7D1D98-FD22-4C81-8A88-E0CCF68722E7}"/>
              </a:ext>
            </a:extLst>
          </p:cNvPr>
          <p:cNvSpPr/>
          <p:nvPr/>
        </p:nvSpPr>
        <p:spPr>
          <a:xfrm>
            <a:off x="841375" y="1785938"/>
            <a:ext cx="8302625" cy="1062037"/>
          </a:xfrm>
          <a:prstGeom prst="rect">
            <a:avLst/>
          </a:prstGeom>
        </p:spPr>
        <p:txBody>
          <a:bodyPr>
            <a:spAutoFit/>
          </a:bodyPr>
          <a:lstStyle/>
          <a:p>
            <a:pPr marL="171450" indent="-171450" eaLnBrk="0" hangingPunct="0">
              <a:lnSpc>
                <a:spcPct val="150000"/>
              </a:lnSpc>
              <a:buFont typeface="Arial" panose="020B0604020202020204" pitchFamily="34" charset="0"/>
              <a:buChar char="•"/>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是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Netflix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公司开源的一个服务注册与发现的组件 。</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和其他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Netflix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公司的服务组件（例如负载均衡、熔断器、网关等） 一起，被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Spring Cloud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社区整合为</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eaLnBrk="0" hangingPunct="0">
              <a:lnSpc>
                <a:spcPct val="150000"/>
              </a:lnSpc>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    Spring-Cloud-Netflix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模块。 </a:t>
            </a:r>
          </a:p>
          <a:p>
            <a:pPr marL="171450" indent="-171450" eaLnBrk="0" hangingPunct="0">
              <a:lnSpc>
                <a:spcPct val="150000"/>
              </a:lnSpc>
              <a:buFont typeface="Arial" panose="020B0604020202020204" pitchFamily="34" charset="0"/>
              <a:buChar char="•"/>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包含两个组件：</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注册中心</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Client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服务提供者、服务消费者</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0486" name="Rectangle 3">
            <a:extLst>
              <a:ext uri="{FF2B5EF4-FFF2-40B4-BE49-F238E27FC236}">
                <a16:creationId xmlns:a16="http://schemas.microsoft.com/office/drawing/2014/main" id="{BA29F768-F659-4A68-99A0-F48B330D93F3}"/>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0487" name="Rectangle 2">
            <a:extLst>
              <a:ext uri="{FF2B5EF4-FFF2-40B4-BE49-F238E27FC236}">
                <a16:creationId xmlns:a16="http://schemas.microsoft.com/office/drawing/2014/main" id="{F8202714-6AD8-4AF2-BD8E-A591B2A445B6}"/>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68A0D848-9B26-43DD-9E94-D0F141A370B7}"/>
              </a:ext>
            </a:extLst>
          </p:cNvPr>
          <p:cNvSpPr/>
          <p:nvPr/>
        </p:nvSpPr>
        <p:spPr>
          <a:xfrm>
            <a:off x="2432050" y="4011613"/>
            <a:ext cx="936625" cy="6477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altLang="zh-CN" sz="1050" dirty="0">
                <a:latin typeface="微软雅黑" panose="020B0503020204020204" pitchFamily="34" charset="-122"/>
                <a:ea typeface="微软雅黑" panose="020B0503020204020204" pitchFamily="34" charset="-122"/>
              </a:rPr>
              <a:t>Service B</a:t>
            </a:r>
            <a:endParaRPr lang="zh-CN" altLang="en-US" sz="105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C01A3EB3-9576-495C-A543-77A260179E86}"/>
              </a:ext>
            </a:extLst>
          </p:cNvPr>
          <p:cNvSpPr/>
          <p:nvPr/>
        </p:nvSpPr>
        <p:spPr>
          <a:xfrm>
            <a:off x="3736975" y="3003550"/>
            <a:ext cx="936625" cy="647700"/>
          </a:xfrm>
          <a:prstGeom prst="rect">
            <a:avLst/>
          </a:prstGeom>
        </p:spPr>
        <p:style>
          <a:lnRef idx="1">
            <a:schemeClr val="accent6"/>
          </a:lnRef>
          <a:fillRef idx="2">
            <a:schemeClr val="accent6"/>
          </a:fillRef>
          <a:effectRef idx="1">
            <a:schemeClr val="accent6"/>
          </a:effectRef>
          <a:fontRef idx="minor">
            <a:schemeClr val="dk1"/>
          </a:fontRef>
        </p:style>
        <p:txBody>
          <a:bodyPr/>
          <a:lstStyle/>
          <a:p>
            <a:pPr algn="ctr" eaLnBrk="0" hangingPunct="0">
              <a:defRPr/>
            </a:pPr>
            <a:r>
              <a:rPr lang="en-US" altLang="zh-CN" sz="1050" dirty="0">
                <a:latin typeface="微软雅黑" panose="020B0503020204020204" pitchFamily="34" charset="-122"/>
                <a:ea typeface="微软雅黑" panose="020B0503020204020204" pitchFamily="34" charset="-122"/>
              </a:rPr>
              <a:t>Registry</a:t>
            </a:r>
            <a:endParaRPr lang="zh-CN" altLang="en-US" sz="105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CC020B9-DCBB-4BB8-B7C3-9BFFAC6788B0}"/>
              </a:ext>
            </a:extLst>
          </p:cNvPr>
          <p:cNvSpPr/>
          <p:nvPr/>
        </p:nvSpPr>
        <p:spPr>
          <a:xfrm>
            <a:off x="5060950" y="4011613"/>
            <a:ext cx="935038" cy="6477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altLang="zh-CN" sz="1050" dirty="0">
                <a:latin typeface="微软雅黑" panose="020B0503020204020204" pitchFamily="34" charset="-122"/>
                <a:ea typeface="微软雅黑" panose="020B0503020204020204" pitchFamily="34" charset="-122"/>
              </a:rPr>
              <a:t>Service A</a:t>
            </a:r>
            <a:endParaRPr lang="zh-CN" altLang="en-US" sz="105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2E2164C-8447-49A7-852E-2D02E741AD68}"/>
              </a:ext>
            </a:extLst>
          </p:cNvPr>
          <p:cNvSpPr txBox="1"/>
          <p:nvPr/>
        </p:nvSpPr>
        <p:spPr>
          <a:xfrm>
            <a:off x="2503488" y="4371975"/>
            <a:ext cx="1008062" cy="252413"/>
          </a:xfrm>
          <a:prstGeom prst="rect">
            <a:avLst/>
          </a:prstGeom>
          <a:noFill/>
        </p:spPr>
        <p:txBody>
          <a:bodyPr>
            <a:spAutoFit/>
          </a:bodyPr>
          <a:lstStyle/>
          <a:p>
            <a:pPr eaLnBrk="0" fontAlgn="auto" hangingPunct="0">
              <a:spcBef>
                <a:spcPts val="0"/>
              </a:spcBef>
              <a:spcAft>
                <a:spcPts val="0"/>
              </a:spcAft>
              <a:defRPr/>
            </a:pPr>
            <a:r>
              <a:rPr lang="en-US" altLang="zh-CN" sz="1050" dirty="0">
                <a:solidFill>
                  <a:srgbClr val="FF0000"/>
                </a:solidFill>
                <a:latin typeface="微软雅黑" panose="020B0503020204020204" pitchFamily="34" charset="-122"/>
                <a:ea typeface="微软雅黑" panose="020B0503020204020204" pitchFamily="34" charset="-122"/>
              </a:rPr>
              <a:t>Consumer</a:t>
            </a:r>
            <a:endParaRPr lang="zh-CN" altLang="en-US" sz="1050" dirty="0">
              <a:solidFill>
                <a:srgbClr val="FF0000"/>
              </a:solidFill>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1FCC1C66-3F39-44C4-B7E6-C54CE369D5E3}"/>
              </a:ext>
            </a:extLst>
          </p:cNvPr>
          <p:cNvCxnSpPr>
            <a:endCxn id="16" idx="1"/>
          </p:cNvCxnSpPr>
          <p:nvPr/>
        </p:nvCxnSpPr>
        <p:spPr>
          <a:xfrm>
            <a:off x="3368675" y="4335463"/>
            <a:ext cx="16922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文本框 21">
            <a:extLst>
              <a:ext uri="{FF2B5EF4-FFF2-40B4-BE49-F238E27FC236}">
                <a16:creationId xmlns:a16="http://schemas.microsoft.com/office/drawing/2014/main" id="{09292DA7-A830-4760-A62C-700F1E518DDB}"/>
              </a:ext>
            </a:extLst>
          </p:cNvPr>
          <p:cNvSpPr txBox="1"/>
          <p:nvPr/>
        </p:nvSpPr>
        <p:spPr>
          <a:xfrm>
            <a:off x="5178425" y="4371975"/>
            <a:ext cx="936625" cy="252413"/>
          </a:xfrm>
          <a:prstGeom prst="rect">
            <a:avLst/>
          </a:prstGeom>
          <a:noFill/>
        </p:spPr>
        <p:txBody>
          <a:bodyPr>
            <a:spAutoFit/>
          </a:bodyPr>
          <a:lstStyle/>
          <a:p>
            <a:pPr eaLnBrk="0" fontAlgn="auto" hangingPunct="0">
              <a:spcBef>
                <a:spcPts val="0"/>
              </a:spcBef>
              <a:spcAft>
                <a:spcPts val="0"/>
              </a:spcAft>
              <a:defRPr/>
            </a:pPr>
            <a:r>
              <a:rPr lang="en-US" altLang="zh-CN" sz="1050" dirty="0">
                <a:solidFill>
                  <a:srgbClr val="FF0000"/>
                </a:solidFill>
                <a:latin typeface="微软雅黑" panose="020B0503020204020204" pitchFamily="34" charset="-122"/>
                <a:ea typeface="微软雅黑" panose="020B0503020204020204" pitchFamily="34" charset="-122"/>
              </a:rPr>
              <a:t>Provider</a:t>
            </a:r>
            <a:endParaRPr lang="zh-CN" altLang="en-US" sz="1050" dirty="0">
              <a:solidFill>
                <a:srgbClr val="FF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99E20A72-7409-40BF-96AE-F9EF2A6975D1}"/>
              </a:ext>
            </a:extLst>
          </p:cNvPr>
          <p:cNvSpPr txBox="1"/>
          <p:nvPr/>
        </p:nvSpPr>
        <p:spPr>
          <a:xfrm>
            <a:off x="3808413" y="4084638"/>
            <a:ext cx="1000125" cy="252412"/>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Remote Call</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C81AC9EA-179B-4DA3-B57C-B433A98DD236}"/>
              </a:ext>
            </a:extLst>
          </p:cNvPr>
          <p:cNvSpPr txBox="1"/>
          <p:nvPr/>
        </p:nvSpPr>
        <p:spPr>
          <a:xfrm>
            <a:off x="6608763" y="4035425"/>
            <a:ext cx="1635125"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124.64.16.178:6666</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A39BC1F2-7A95-4901-892E-12318821933C}"/>
              </a:ext>
            </a:extLst>
          </p:cNvPr>
          <p:cNvCxnSpPr>
            <a:stCxn id="24" idx="1"/>
          </p:cNvCxnSpPr>
          <p:nvPr/>
        </p:nvCxnSpPr>
        <p:spPr>
          <a:xfrm>
            <a:off x="6608763" y="4162425"/>
            <a:ext cx="1419225" cy="0"/>
          </a:xfrm>
          <a:prstGeom prst="line">
            <a:avLst/>
          </a:prstGeom>
        </p:spPr>
        <p:style>
          <a:lnRef idx="1">
            <a:schemeClr val="accent2"/>
          </a:lnRef>
          <a:fillRef idx="0">
            <a:schemeClr val="accent2"/>
          </a:fillRef>
          <a:effectRef idx="0">
            <a:schemeClr val="accent2"/>
          </a:effectRef>
          <a:fontRef idx="minor">
            <a:schemeClr val="tx1"/>
          </a:fontRef>
        </p:style>
      </p:cxnSp>
      <p:sp>
        <p:nvSpPr>
          <p:cNvPr id="29" name="文本框 28">
            <a:extLst>
              <a:ext uri="{FF2B5EF4-FFF2-40B4-BE49-F238E27FC236}">
                <a16:creationId xmlns:a16="http://schemas.microsoft.com/office/drawing/2014/main" id="{9539B647-7FA4-42BF-9570-F4C05F660EC0}"/>
              </a:ext>
            </a:extLst>
          </p:cNvPr>
          <p:cNvSpPr txBox="1"/>
          <p:nvPr/>
        </p:nvSpPr>
        <p:spPr>
          <a:xfrm>
            <a:off x="6608763" y="4289425"/>
            <a:ext cx="1635125"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124.64.16.17</a:t>
            </a:r>
            <a:r>
              <a:rPr lang="en-US" altLang="zh-CN" sz="1050" dirty="0">
                <a:solidFill>
                  <a:srgbClr val="FF0000"/>
                </a:solidFill>
                <a:latin typeface="微软雅黑" panose="020B0503020204020204" pitchFamily="34" charset="-122"/>
                <a:ea typeface="微软雅黑" panose="020B0503020204020204" pitchFamily="34" charset="-122"/>
              </a:rPr>
              <a:t>9</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:6666</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B388EEFD-2986-4418-9E0F-2C2AA35184D7}"/>
              </a:ext>
            </a:extLst>
          </p:cNvPr>
          <p:cNvSpPr txBox="1"/>
          <p:nvPr/>
        </p:nvSpPr>
        <p:spPr>
          <a:xfrm>
            <a:off x="344488" y="4035425"/>
            <a:ext cx="1635125"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124.64.16.178:6666</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E2DD8D1A-444C-4FA8-B6C7-9965C165D919}"/>
              </a:ext>
            </a:extLst>
          </p:cNvPr>
          <p:cNvCxnSpPr>
            <a:stCxn id="30" idx="1"/>
          </p:cNvCxnSpPr>
          <p:nvPr/>
        </p:nvCxnSpPr>
        <p:spPr>
          <a:xfrm>
            <a:off x="344488" y="4162425"/>
            <a:ext cx="1403350" cy="0"/>
          </a:xfrm>
          <a:prstGeom prst="line">
            <a:avLst/>
          </a:prstGeom>
        </p:spPr>
        <p:style>
          <a:lnRef idx="1">
            <a:schemeClr val="accent2"/>
          </a:lnRef>
          <a:fillRef idx="0">
            <a:schemeClr val="accent2"/>
          </a:fillRef>
          <a:effectRef idx="0">
            <a:schemeClr val="accent2"/>
          </a:effectRef>
          <a:fontRef idx="minor">
            <a:schemeClr val="tx1"/>
          </a:fontRef>
        </p:style>
      </p:cxnSp>
      <p:sp>
        <p:nvSpPr>
          <p:cNvPr id="32" name="文本框 31">
            <a:extLst>
              <a:ext uri="{FF2B5EF4-FFF2-40B4-BE49-F238E27FC236}">
                <a16:creationId xmlns:a16="http://schemas.microsoft.com/office/drawing/2014/main" id="{8861684B-083B-4BF9-87D5-0C4610F842C2}"/>
              </a:ext>
            </a:extLst>
          </p:cNvPr>
          <p:cNvSpPr txBox="1"/>
          <p:nvPr/>
        </p:nvSpPr>
        <p:spPr>
          <a:xfrm>
            <a:off x="344488" y="4289425"/>
            <a:ext cx="1635125"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124.64.16.17</a:t>
            </a:r>
            <a:r>
              <a:rPr lang="en-US" altLang="zh-CN" sz="1050" dirty="0">
                <a:solidFill>
                  <a:srgbClr val="FF0000"/>
                </a:solidFill>
                <a:latin typeface="微软雅黑" panose="020B0503020204020204" pitchFamily="34" charset="-122"/>
                <a:ea typeface="微软雅黑" panose="020B0503020204020204" pitchFamily="34" charset="-122"/>
              </a:rPr>
              <a:t>9</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:6666</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8" name="直接箭头连接符 27">
            <a:extLst>
              <a:ext uri="{FF2B5EF4-FFF2-40B4-BE49-F238E27FC236}">
                <a16:creationId xmlns:a16="http://schemas.microsoft.com/office/drawing/2014/main" id="{AA9BB3E7-543F-41C7-92F4-D311EE6D4791}"/>
              </a:ext>
            </a:extLst>
          </p:cNvPr>
          <p:cNvCxnSpPr>
            <a:stCxn id="16" idx="0"/>
            <a:endCxn id="15" idx="3"/>
          </p:cNvCxnSpPr>
          <p:nvPr/>
        </p:nvCxnSpPr>
        <p:spPr>
          <a:xfrm flipH="1" flipV="1">
            <a:off x="4673600" y="3327400"/>
            <a:ext cx="855663" cy="68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431F60E3-2A97-4E9C-A94F-284D1BD3649A}"/>
              </a:ext>
            </a:extLst>
          </p:cNvPr>
          <p:cNvSpPr txBox="1"/>
          <p:nvPr/>
        </p:nvSpPr>
        <p:spPr>
          <a:xfrm>
            <a:off x="4932363" y="3397250"/>
            <a:ext cx="1000125"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Register</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AD4992FA-CDB7-4565-A6F1-2BCD9A88B6A2}"/>
              </a:ext>
            </a:extLst>
          </p:cNvPr>
          <p:cNvSpPr txBox="1"/>
          <p:nvPr/>
        </p:nvSpPr>
        <p:spPr>
          <a:xfrm>
            <a:off x="4710113" y="2994025"/>
            <a:ext cx="2525712"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Service A : 124.64.16.178:6666</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B65340A7-E040-494D-A9F5-77057B632423}"/>
              </a:ext>
            </a:extLst>
          </p:cNvPr>
          <p:cNvCxnSpPr>
            <a:stCxn id="9" idx="0"/>
            <a:endCxn id="15" idx="1"/>
          </p:cNvCxnSpPr>
          <p:nvPr/>
        </p:nvCxnSpPr>
        <p:spPr>
          <a:xfrm flipV="1">
            <a:off x="2900363" y="3327400"/>
            <a:ext cx="836612" cy="68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D4377250-B9FB-44C0-9DA9-98501C7D8D60}"/>
              </a:ext>
            </a:extLst>
          </p:cNvPr>
          <p:cNvSpPr txBox="1"/>
          <p:nvPr/>
        </p:nvSpPr>
        <p:spPr>
          <a:xfrm>
            <a:off x="2300288" y="3517900"/>
            <a:ext cx="1000125"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Get Registry</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2FE3BB6B-68C3-406D-9D9F-2E0B692171EB}"/>
              </a:ext>
            </a:extLst>
          </p:cNvPr>
          <p:cNvSpPr txBox="1"/>
          <p:nvPr/>
        </p:nvSpPr>
        <p:spPr>
          <a:xfrm>
            <a:off x="3900488" y="3292475"/>
            <a:ext cx="741362" cy="254000"/>
          </a:xfrm>
          <a:prstGeom prst="rect">
            <a:avLst/>
          </a:prstGeom>
          <a:noFill/>
        </p:spPr>
        <p:txBody>
          <a:bodyPr>
            <a:spAutoFit/>
          </a:bodyPr>
          <a:lstStyle/>
          <a:p>
            <a:pPr eaLnBrk="0" fontAlgn="auto" hangingPunct="0">
              <a:spcBef>
                <a:spcPts val="0"/>
              </a:spcBef>
              <a:spcAft>
                <a:spcPts val="0"/>
              </a:spcAft>
              <a:defRPr/>
            </a:pPr>
            <a:r>
              <a:rPr lang="en-US" altLang="zh-CN" sz="1050" dirty="0">
                <a:solidFill>
                  <a:srgbClr val="FF0000"/>
                </a:solidFill>
                <a:latin typeface="微软雅黑" panose="020B0503020204020204" pitchFamily="34" charset="-122"/>
                <a:ea typeface="微软雅黑" panose="020B0503020204020204" pitchFamily="34" charset="-122"/>
              </a:rPr>
              <a:t>Eureka</a:t>
            </a:r>
            <a:endParaRPr lang="zh-CN" altLang="en-US" sz="1050" dirty="0">
              <a:solidFill>
                <a:srgbClr val="FF0000"/>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544F8C95-1262-4F10-A09E-C819AC72989B}"/>
              </a:ext>
            </a:extLst>
          </p:cNvPr>
          <p:cNvSpPr/>
          <p:nvPr/>
        </p:nvSpPr>
        <p:spPr>
          <a:xfrm>
            <a:off x="5995988" y="4011613"/>
            <a:ext cx="612775" cy="6477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0" hangingPunct="0">
              <a:defRPr/>
            </a:pPr>
            <a:r>
              <a:rPr lang="en-US" altLang="zh-CN" sz="1050" dirty="0">
                <a:latin typeface="微软雅黑" panose="020B0503020204020204" pitchFamily="34" charset="-122"/>
                <a:ea typeface="微软雅黑" panose="020B0503020204020204" pitchFamily="34" charset="-122"/>
              </a:rPr>
              <a:t>Eureka</a:t>
            </a:r>
          </a:p>
          <a:p>
            <a:pPr algn="ctr" eaLnBrk="0" hangingPunct="0">
              <a:defRPr/>
            </a:pPr>
            <a:r>
              <a:rPr lang="en-US" altLang="zh-CN" sz="1050" dirty="0">
                <a:latin typeface="微软雅黑" panose="020B0503020204020204" pitchFamily="34" charset="-122"/>
                <a:ea typeface="微软雅黑" panose="020B0503020204020204" pitchFamily="34" charset="-122"/>
              </a:rPr>
              <a:t>Client</a:t>
            </a:r>
            <a:endParaRPr lang="zh-CN" altLang="en-US" sz="1050"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A32EE5D2-16FE-4E3C-8D49-9A5FF8D4A5E1}"/>
              </a:ext>
            </a:extLst>
          </p:cNvPr>
          <p:cNvSpPr/>
          <p:nvPr/>
        </p:nvSpPr>
        <p:spPr>
          <a:xfrm>
            <a:off x="1828800" y="4011613"/>
            <a:ext cx="612775" cy="6477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0" hangingPunct="0">
              <a:defRPr/>
            </a:pPr>
            <a:r>
              <a:rPr lang="en-US" altLang="zh-CN" sz="1050" dirty="0">
                <a:latin typeface="微软雅黑" panose="020B0503020204020204" pitchFamily="34" charset="-122"/>
                <a:ea typeface="微软雅黑" panose="020B0503020204020204" pitchFamily="34" charset="-122"/>
              </a:rPr>
              <a:t>Eureka</a:t>
            </a:r>
          </a:p>
          <a:p>
            <a:pPr algn="ctr" eaLnBrk="0" hangingPunct="0">
              <a:defRPr/>
            </a:pPr>
            <a:r>
              <a:rPr lang="en-US" altLang="zh-CN" sz="1050" dirty="0">
                <a:latin typeface="微软雅黑" panose="020B0503020204020204" pitchFamily="34" charset="-122"/>
                <a:ea typeface="微软雅黑" panose="020B0503020204020204" pitchFamily="34" charset="-122"/>
              </a:rPr>
              <a:t>Client</a:t>
            </a:r>
            <a:endParaRPr lang="zh-CN" altLang="en-US" sz="105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323A7EF5-46CC-47E2-86E6-73D77A3EB372}"/>
              </a:ext>
            </a:extLst>
          </p:cNvPr>
          <p:cNvSpPr/>
          <p:nvPr/>
        </p:nvSpPr>
        <p:spPr>
          <a:xfrm>
            <a:off x="3732213" y="3660775"/>
            <a:ext cx="941387" cy="38735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0" hangingPunct="0">
              <a:defRPr/>
            </a:pPr>
            <a:r>
              <a:rPr lang="en-US" altLang="zh-CN" sz="1050" dirty="0">
                <a:latin typeface="微软雅黑" panose="020B0503020204020204" pitchFamily="34" charset="-122"/>
                <a:ea typeface="微软雅黑" panose="020B0503020204020204" pitchFamily="34" charset="-122"/>
              </a:rPr>
              <a:t>Eureka</a:t>
            </a:r>
          </a:p>
          <a:p>
            <a:pPr algn="ctr" eaLnBrk="0" hangingPunct="0">
              <a:defRPr/>
            </a:pPr>
            <a:r>
              <a:rPr lang="en-US" altLang="zh-CN" sz="1050" dirty="0">
                <a:latin typeface="微软雅黑" panose="020B0503020204020204" pitchFamily="34" charset="-122"/>
                <a:ea typeface="微软雅黑" panose="020B0503020204020204" pitchFamily="34" charset="-122"/>
              </a:rPr>
              <a:t>Server</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down)">
                                      <p:cBhvr>
                                        <p:cTn id="65" dur="500"/>
                                        <p:tgtEl>
                                          <p:spTgt spid="3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down)">
                                      <p:cBhvr>
                                        <p:cTn id="70" dur="500"/>
                                        <p:tgtEl>
                                          <p:spTgt spid="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500"/>
                                        <p:tgtEl>
                                          <p:spTgt spid="2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down)">
                                      <p:cBhvr>
                                        <p:cTn id="83" dur="500"/>
                                        <p:tgtEl>
                                          <p:spTgt spid="3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down)">
                                      <p:cBhvr>
                                        <p:cTn id="88" dur="500"/>
                                        <p:tgtEl>
                                          <p:spTgt spid="34"/>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down)">
                                      <p:cBhvr>
                                        <p:cTn id="96" dur="500"/>
                                        <p:tgtEl>
                                          <p:spTgt spid="4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7">
                                            <p:txEl>
                                              <p:pRg st="1" end="1"/>
                                            </p:txEl>
                                          </p:spTgt>
                                        </p:tgtEl>
                                        <p:attrNameLst>
                                          <p:attrName>style.visibility</p:attrName>
                                        </p:attrNameLst>
                                      </p:cBhvr>
                                      <p:to>
                                        <p:strVal val="visible"/>
                                      </p:to>
                                    </p:set>
                                    <p:animEffect transition="in" filter="wipe(down)">
                                      <p:cBhvr>
                                        <p:cTn id="101" dur="500"/>
                                        <p:tgtEl>
                                          <p:spTgt spid="7">
                                            <p:txEl>
                                              <p:pRg st="1" end="1"/>
                                            </p:txEl>
                                          </p:spTgt>
                                        </p:tgtEl>
                                      </p:cBhvr>
                                    </p:animEffect>
                                  </p:childTnLst>
                                </p:cTn>
                              </p:par>
                              <p:par>
                                <p:cTn id="102" presetID="22" presetClass="entr" presetSubtype="4" fill="hold" nodeType="withEffect">
                                  <p:stCondLst>
                                    <p:cond delay="0"/>
                                  </p:stCondLst>
                                  <p:childTnLst>
                                    <p:set>
                                      <p:cBhvr>
                                        <p:cTn id="103" dur="1" fill="hold">
                                          <p:stCondLst>
                                            <p:cond delay="0"/>
                                          </p:stCondLst>
                                        </p:cTn>
                                        <p:tgtEl>
                                          <p:spTgt spid="7">
                                            <p:txEl>
                                              <p:pRg st="2" end="2"/>
                                            </p:txEl>
                                          </p:spTgt>
                                        </p:tgtEl>
                                        <p:attrNameLst>
                                          <p:attrName>style.visibility</p:attrName>
                                        </p:attrNameLst>
                                      </p:cBhvr>
                                      <p:to>
                                        <p:strVal val="visible"/>
                                      </p:to>
                                    </p:set>
                                    <p:animEffect transition="in" filter="wipe(down)">
                                      <p:cBhvr>
                                        <p:cTn id="104" dur="500"/>
                                        <p:tgtEl>
                                          <p:spTgt spid="7">
                                            <p:txEl>
                                              <p:pRg st="2" end="2"/>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7">
                                            <p:txEl>
                                              <p:pRg st="3" end="3"/>
                                            </p:txEl>
                                          </p:spTgt>
                                        </p:tgtEl>
                                        <p:attrNameLst>
                                          <p:attrName>style.visibility</p:attrName>
                                        </p:attrNameLst>
                                      </p:cBhvr>
                                      <p:to>
                                        <p:strVal val="visible"/>
                                      </p:to>
                                    </p:set>
                                    <p:animEffect transition="in" filter="wipe(down)">
                                      <p:cBhvr>
                                        <p:cTn id="109" dur="500"/>
                                        <p:tgtEl>
                                          <p:spTgt spid="7">
                                            <p:txEl>
                                              <p:pRg st="3" end="3"/>
                                            </p:txEl>
                                          </p:spTgt>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down)">
                                      <p:cBhvr>
                                        <p:cTn id="114" dur="500"/>
                                        <p:tgtEl>
                                          <p:spTgt spid="4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down)">
                                      <p:cBhvr>
                                        <p:cTn id="119" dur="500"/>
                                        <p:tgtEl>
                                          <p:spTgt spid="47"/>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wipe(down)">
                                      <p:cBhvr>
                                        <p:cTn id="1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0" grpId="0"/>
      <p:bldP spid="22" grpId="0"/>
      <p:bldP spid="23" grpId="0"/>
      <p:bldP spid="24" grpId="0"/>
      <p:bldP spid="29" grpId="0"/>
      <p:bldP spid="30" grpId="0"/>
      <p:bldP spid="32" grpId="0"/>
      <p:bldP spid="35" grpId="0"/>
      <p:bldP spid="36" grpId="0"/>
      <p:bldP spid="39" grpId="0"/>
      <p:bldP spid="40" grpId="0"/>
      <p:bldP spid="44" grpId="0" animBg="1"/>
      <p:bldP spid="47"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9BB6B72A-4A24-4AE2-A639-0456759D3800}"/>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B941922C-6C96-43DB-82A6-6B4F1D46AF84}"/>
              </a:ext>
            </a:extLst>
          </p:cNvPr>
          <p:cNvSpPr txBox="1">
            <a:spLocks noChangeArrowheads="1"/>
          </p:cNvSpPr>
          <p:nvPr/>
        </p:nvSpPr>
        <p:spPr bwMode="auto">
          <a:xfrm>
            <a:off x="841375" y="10588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a:t>
            </a:r>
          </a:p>
        </p:txBody>
      </p:sp>
      <p:sp>
        <p:nvSpPr>
          <p:cNvPr id="21508" name="Rectangle 1">
            <a:extLst>
              <a:ext uri="{FF2B5EF4-FFF2-40B4-BE49-F238E27FC236}">
                <a16:creationId xmlns:a16="http://schemas.microsoft.com/office/drawing/2014/main" id="{FEA007C0-B03B-443B-8AD1-60750B9BE4EA}"/>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1509" name="Rectangle 3">
            <a:extLst>
              <a:ext uri="{FF2B5EF4-FFF2-40B4-BE49-F238E27FC236}">
                <a16:creationId xmlns:a16="http://schemas.microsoft.com/office/drawing/2014/main" id="{7910B25A-5D98-4C3C-B6CA-26F2E0978B84}"/>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1510" name="Rectangle 2">
            <a:extLst>
              <a:ext uri="{FF2B5EF4-FFF2-40B4-BE49-F238E27FC236}">
                <a16:creationId xmlns:a16="http://schemas.microsoft.com/office/drawing/2014/main" id="{370199DF-9521-4F85-8F5A-3A79EDBE4B8B}"/>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0742B14A-96BE-402A-90E4-F9B6FC829588}"/>
              </a:ext>
            </a:extLst>
          </p:cNvPr>
          <p:cNvSpPr/>
          <p:nvPr/>
        </p:nvSpPr>
        <p:spPr>
          <a:xfrm>
            <a:off x="841375" y="1754188"/>
            <a:ext cx="3875088" cy="1546225"/>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使用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完成远程调用。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改造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称为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Client</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 通过从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中抓取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地址 完成 远程调用</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1512" name="图片 1">
            <a:extLst>
              <a:ext uri="{FF2B5EF4-FFF2-40B4-BE49-F238E27FC236}">
                <a16:creationId xmlns:a16="http://schemas.microsoft.com/office/drawing/2014/main" id="{B67715C4-2F5D-4745-8AE3-C1402CDFE2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1058863"/>
            <a:ext cx="39735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F6C87EC9-07FD-450B-AF2A-19425B90A696}"/>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A6DF3A43-6CC3-4AE1-8A0A-B5AC2F2EEB32}"/>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搭建服务</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532" name="Rectangle 1">
            <a:extLst>
              <a:ext uri="{FF2B5EF4-FFF2-40B4-BE49-F238E27FC236}">
                <a16:creationId xmlns:a16="http://schemas.microsoft.com/office/drawing/2014/main" id="{0F0D7CAA-48CA-497E-ACE7-A957D1543B48}"/>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2533" name="Rectangle 3">
            <a:extLst>
              <a:ext uri="{FF2B5EF4-FFF2-40B4-BE49-F238E27FC236}">
                <a16:creationId xmlns:a16="http://schemas.microsoft.com/office/drawing/2014/main" id="{6F63C9E0-8E1B-4211-981C-B97DB4279806}"/>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2534" name="Rectangle 2">
            <a:extLst>
              <a:ext uri="{FF2B5EF4-FFF2-40B4-BE49-F238E27FC236}">
                <a16:creationId xmlns:a16="http://schemas.microsoft.com/office/drawing/2014/main" id="{5B7A664E-3997-4466-99D6-8A33F9B141C1}"/>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45714C7A-578A-4940-A245-6911C8DEEB9F}"/>
              </a:ext>
            </a:extLst>
          </p:cNvPr>
          <p:cNvSpPr/>
          <p:nvPr/>
        </p:nvSpPr>
        <p:spPr>
          <a:xfrm>
            <a:off x="841375" y="1754188"/>
            <a:ext cx="3875088" cy="1546225"/>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使用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完成远程调用。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改造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称为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Client</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 通过从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中抓取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地址 完成 远程调用</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2536" name="图片 1">
            <a:extLst>
              <a:ext uri="{FF2B5EF4-FFF2-40B4-BE49-F238E27FC236}">
                <a16:creationId xmlns:a16="http://schemas.microsoft.com/office/drawing/2014/main" id="{3CB0DD0E-2147-4134-AF29-F49EFCDB34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1058863"/>
            <a:ext cx="39735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DE1C5E9A-68D8-4F87-90DD-1DE1E466A637}"/>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40D013D6-03A8-464C-BFFB-66585DBBDBFF}"/>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RestTemplate</a:t>
            </a:r>
          </a:p>
        </p:txBody>
      </p:sp>
      <p:sp>
        <p:nvSpPr>
          <p:cNvPr id="23556" name="Rectangle 1">
            <a:extLst>
              <a:ext uri="{FF2B5EF4-FFF2-40B4-BE49-F238E27FC236}">
                <a16:creationId xmlns:a16="http://schemas.microsoft.com/office/drawing/2014/main" id="{7C4A948F-A3F0-493B-9350-2632F76BCA10}"/>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7D6A385A-50CF-4C56-8EA6-5EEA28B1412E}"/>
              </a:ext>
            </a:extLst>
          </p:cNvPr>
          <p:cNvSpPr/>
          <p:nvPr/>
        </p:nvSpPr>
        <p:spPr>
          <a:xfrm>
            <a:off x="841375" y="3724275"/>
            <a:ext cx="7331075" cy="819150"/>
          </a:xfrm>
          <a:prstGeom prst="rect">
            <a:avLst/>
          </a:prstGeom>
        </p:spPr>
        <p:txBody>
          <a:bodyPr>
            <a:spAutoFit/>
          </a:bodyPr>
          <a:lstStyle/>
          <a:p>
            <a:pPr marL="228600" indent="-228600" eaLnBrk="0" hangingPunct="0">
              <a:lnSpc>
                <a:spcPct val="150000"/>
              </a:lnSpc>
              <a:buFont typeface="Arial" panose="020B0604020202020204" pitchFamily="34" charset="0"/>
              <a:buChar char="•"/>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Spring</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提供的一种简单便捷的模板类，用于在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java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代码里访问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restful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其功能与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HttpClient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类似，但是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实现更优雅，使用更方便。</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3558" name="Rectangle 3">
            <a:extLst>
              <a:ext uri="{FF2B5EF4-FFF2-40B4-BE49-F238E27FC236}">
                <a16:creationId xmlns:a16="http://schemas.microsoft.com/office/drawing/2014/main" id="{1331AA3D-D957-43DC-9777-F180C00B53F3}"/>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3559" name="Rectangle 2">
            <a:extLst>
              <a:ext uri="{FF2B5EF4-FFF2-40B4-BE49-F238E27FC236}">
                <a16:creationId xmlns:a16="http://schemas.microsoft.com/office/drawing/2014/main" id="{97362624-E05A-48C1-993E-1BC797A77BDC}"/>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2DB5FF9E-A04A-4150-B9F3-151E7D846AA3}"/>
              </a:ext>
            </a:extLst>
          </p:cNvPr>
          <p:cNvSpPr/>
          <p:nvPr/>
        </p:nvSpPr>
        <p:spPr>
          <a:xfrm>
            <a:off x="841375" y="1754188"/>
            <a:ext cx="3875088" cy="1546225"/>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使用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完成远程调用。</a:t>
            </a:r>
            <a:endPar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改造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称为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Client</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 通过从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中抓取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地址 完成 远程调用</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3561" name="图片 1">
            <a:extLst>
              <a:ext uri="{FF2B5EF4-FFF2-40B4-BE49-F238E27FC236}">
                <a16:creationId xmlns:a16="http://schemas.microsoft.com/office/drawing/2014/main" id="{3ABD9DC0-A4CF-4E09-A9C9-4A19EE06CB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1058863"/>
            <a:ext cx="39735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56DA2F91-BBB1-4132-A567-3CC7EA59CC58}"/>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3FA1A827-835A-4BBE-9018-07E07552F6F4}"/>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Eureka Server</a:t>
            </a:r>
          </a:p>
        </p:txBody>
      </p:sp>
      <p:sp>
        <p:nvSpPr>
          <p:cNvPr id="24580" name="Rectangle 1">
            <a:extLst>
              <a:ext uri="{FF2B5EF4-FFF2-40B4-BE49-F238E27FC236}">
                <a16:creationId xmlns:a16="http://schemas.microsoft.com/office/drawing/2014/main" id="{5BD2DA2B-DB18-4240-BCEB-1E475A1F1D3D}"/>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125E80CE-E058-4EBC-B84C-FF4D4F29A331}"/>
              </a:ext>
            </a:extLst>
          </p:cNvPr>
          <p:cNvSpPr/>
          <p:nvPr/>
        </p:nvSpPr>
        <p:spPr>
          <a:xfrm>
            <a:off x="841375" y="3536950"/>
            <a:ext cx="7331075" cy="1062038"/>
          </a:xfrm>
          <a:prstGeom prst="rect">
            <a:avLst/>
          </a:prstGeom>
        </p:spPr>
        <p:txBody>
          <a:bodyPr>
            <a:spAutoFit/>
          </a:bodyPr>
          <a:lstStyle/>
          <a:p>
            <a:pPr marL="228600" indent="-228600" eaLnBrk="0" hangingPunct="0">
              <a:lnSpc>
                <a:spcPct val="150000"/>
              </a:lnSpc>
              <a:buFont typeface="+mj-ea"/>
              <a:buAutoNum type="circleNumDbPlain"/>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创建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模块</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ea"/>
              <a:buAutoNum type="circleNumDbPlain"/>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引入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SpringCloud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euraka-server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相关依赖</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ea"/>
              <a:buAutoNum type="circleNumDbPlain"/>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完成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相关配置</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ea"/>
              <a:buAutoNum type="circleNumDbPlain"/>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启动该模块</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4582" name="Rectangle 3">
            <a:extLst>
              <a:ext uri="{FF2B5EF4-FFF2-40B4-BE49-F238E27FC236}">
                <a16:creationId xmlns:a16="http://schemas.microsoft.com/office/drawing/2014/main" id="{82A23252-8E07-4253-8D9E-7DE5532E0F6B}"/>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4583" name="Rectangle 2">
            <a:extLst>
              <a:ext uri="{FF2B5EF4-FFF2-40B4-BE49-F238E27FC236}">
                <a16:creationId xmlns:a16="http://schemas.microsoft.com/office/drawing/2014/main" id="{F1826EBD-6822-47D0-A44D-9FFF7FD3FB94}"/>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E9F8ACAF-E66D-4503-97C8-B26EA3BD9550}"/>
              </a:ext>
            </a:extLst>
          </p:cNvPr>
          <p:cNvSpPr/>
          <p:nvPr/>
        </p:nvSpPr>
        <p:spPr>
          <a:xfrm>
            <a:off x="841375" y="1754188"/>
            <a:ext cx="3875088" cy="1546225"/>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使用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完成远程调用。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改造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称为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Client</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 通过从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中抓取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地址 完成 远程调用</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4585" name="图片 1">
            <a:extLst>
              <a:ext uri="{FF2B5EF4-FFF2-40B4-BE49-F238E27FC236}">
                <a16:creationId xmlns:a16="http://schemas.microsoft.com/office/drawing/2014/main" id="{87C3326A-425A-49DB-A3FB-DC672E9322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1058863"/>
            <a:ext cx="39735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7BEB27E9-9E57-440C-8A30-0FC0748C5740}"/>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2A6ADC7D-C033-41EF-A2EC-8D1087EF17FC}"/>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Eureka Client</a:t>
            </a:r>
          </a:p>
        </p:txBody>
      </p:sp>
      <p:sp>
        <p:nvSpPr>
          <p:cNvPr id="25604" name="Rectangle 1">
            <a:extLst>
              <a:ext uri="{FF2B5EF4-FFF2-40B4-BE49-F238E27FC236}">
                <a16:creationId xmlns:a16="http://schemas.microsoft.com/office/drawing/2014/main" id="{3647A128-2D40-4900-9D45-15DB743C21E3}"/>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1A44C955-6885-4E04-B242-3A381016D9E9}"/>
              </a:ext>
            </a:extLst>
          </p:cNvPr>
          <p:cNvSpPr/>
          <p:nvPr/>
        </p:nvSpPr>
        <p:spPr>
          <a:xfrm>
            <a:off x="841375" y="3536950"/>
            <a:ext cx="7331075" cy="819150"/>
          </a:xfrm>
          <a:prstGeom prst="rect">
            <a:avLst/>
          </a:prstGeom>
        </p:spPr>
        <p:txBody>
          <a:bodyPr>
            <a:spAutoFit/>
          </a:bodyPr>
          <a:lstStyle/>
          <a:p>
            <a:pPr marL="228600" indent="-228600" eaLnBrk="0" hangingPunct="0">
              <a:lnSpc>
                <a:spcPct val="150000"/>
              </a:lnSpc>
              <a:buFont typeface="+mj-ea"/>
              <a:buAutoNum type="circleNumDbPlain"/>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引</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 eureka-client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相关依赖</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ea"/>
              <a:buAutoNum type="circleNumDbPlain"/>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完成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client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相关配置</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ea"/>
              <a:buAutoNum type="circleNumDbPlain"/>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启动 测试</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5606" name="Rectangle 3">
            <a:extLst>
              <a:ext uri="{FF2B5EF4-FFF2-40B4-BE49-F238E27FC236}">
                <a16:creationId xmlns:a16="http://schemas.microsoft.com/office/drawing/2014/main" id="{30244ECA-B13D-49FC-93E1-3E46C9B31679}"/>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5607" name="Rectangle 2">
            <a:extLst>
              <a:ext uri="{FF2B5EF4-FFF2-40B4-BE49-F238E27FC236}">
                <a16:creationId xmlns:a16="http://schemas.microsoft.com/office/drawing/2014/main" id="{11276FA8-17E3-45FF-B861-AEF2B0346171}"/>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5E26D625-F627-4638-ACA3-EA8F71D932F7}"/>
              </a:ext>
            </a:extLst>
          </p:cNvPr>
          <p:cNvSpPr/>
          <p:nvPr/>
        </p:nvSpPr>
        <p:spPr>
          <a:xfrm>
            <a:off x="841375" y="1754188"/>
            <a:ext cx="3875088" cy="1546225"/>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使用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完成远程调用。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改造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称为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Eureka Client</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 通过从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中抓取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地址 完成 远程调用</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5609" name="图片 1">
            <a:extLst>
              <a:ext uri="{FF2B5EF4-FFF2-40B4-BE49-F238E27FC236}">
                <a16:creationId xmlns:a16="http://schemas.microsoft.com/office/drawing/2014/main" id="{E1C5F67D-3ABF-40DD-91AB-436D1F167B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1058863"/>
            <a:ext cx="39735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H_Others_1">
            <a:extLst>
              <a:ext uri="{FF2B5EF4-FFF2-40B4-BE49-F238E27FC236}">
                <a16:creationId xmlns:a16="http://schemas.microsoft.com/office/drawing/2014/main" id="{038D4650-DA43-447F-8656-56C247BBFFB6}"/>
              </a:ext>
            </a:extLst>
          </p:cNvPr>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a:extLst>
              <a:ext uri="{FF2B5EF4-FFF2-40B4-BE49-F238E27FC236}">
                <a16:creationId xmlns:a16="http://schemas.microsoft.com/office/drawing/2014/main" id="{3EEC6FA8-D9C5-48B5-A853-2260205E8309}"/>
              </a:ext>
            </a:extLst>
          </p:cNvPr>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0" hangingPunct="0">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a:extLst>
              <a:ext uri="{FF2B5EF4-FFF2-40B4-BE49-F238E27FC236}">
                <a16:creationId xmlns:a16="http://schemas.microsoft.com/office/drawing/2014/main" id="{17CC8B74-6A6B-4E78-A223-8E56ADCF7AF6}"/>
              </a:ext>
            </a:extLst>
          </p:cNvPr>
          <p:cNvSpPr>
            <a:spLocks noChangeArrowheads="1"/>
          </p:cNvSpPr>
          <p:nvPr>
            <p:custDataLst>
              <p:tags r:id="rId3"/>
            </p:custDataLst>
          </p:nvPr>
        </p:nvSpPr>
        <p:spPr bwMode="auto">
          <a:xfrm>
            <a:off x="1331639" y="1759695"/>
            <a:ext cx="734366" cy="734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0" hangingPunct="0">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8197" name="TextBox 9">
            <a:extLst>
              <a:ext uri="{FF2B5EF4-FFF2-40B4-BE49-F238E27FC236}">
                <a16:creationId xmlns:a16="http://schemas.microsoft.com/office/drawing/2014/main" id="{C8872A33-5F52-4ED0-A1DA-41E79076374E}"/>
              </a:ext>
            </a:extLst>
          </p:cNvPr>
          <p:cNvSpPr txBox="1">
            <a:spLocks noChangeArrowheads="1"/>
          </p:cNvSpPr>
          <p:nvPr/>
        </p:nvSpPr>
        <p:spPr bwMode="auto">
          <a:xfrm>
            <a:off x="3348038" y="1435100"/>
            <a:ext cx="43195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Wingdings" panose="05000000000000000000" pitchFamily="2" charset="2"/>
              <a:buChar char="u"/>
            </a:pPr>
            <a:r>
              <a:rPr lang="zh-CN" altLang="en-US" sz="1400">
                <a:solidFill>
                  <a:srgbClr val="FF0000"/>
                </a:solidFill>
                <a:latin typeface="微软雅黑" panose="020B0503020204020204" pitchFamily="34" charset="-122"/>
                <a:ea typeface="微软雅黑" panose="020B0503020204020204" pitchFamily="34" charset="-122"/>
              </a:rPr>
              <a:t> 初识 </a:t>
            </a:r>
            <a:r>
              <a:rPr lang="en-US" altLang="zh-CN" sz="1400">
                <a:solidFill>
                  <a:srgbClr val="FF0000"/>
                </a:solidFill>
                <a:latin typeface="微软雅黑" panose="020B0503020204020204" pitchFamily="34" charset="-122"/>
                <a:ea typeface="微软雅黑" panose="020B0503020204020204" pitchFamily="34" charset="-122"/>
              </a:rPr>
              <a:t>Spring Cloud</a:t>
            </a:r>
          </a:p>
          <a:p>
            <a:pPr>
              <a:lnSpc>
                <a:spcPct val="200000"/>
              </a:lnSpc>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Spring Cloud </a:t>
            </a:r>
            <a:r>
              <a:rPr lang="zh-CN" altLang="en-US" sz="1400">
                <a:latin typeface="微软雅黑" panose="020B0503020204020204" pitchFamily="34" charset="-122"/>
                <a:ea typeface="微软雅黑" panose="020B0503020204020204" pitchFamily="34" charset="-122"/>
              </a:rPr>
              <a:t>服务治理</a:t>
            </a:r>
            <a:endParaRPr lang="en-US" altLang="zh-CN" sz="140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Ribbon </a:t>
            </a:r>
            <a:r>
              <a:rPr lang="zh-CN" altLang="en-US" sz="1400">
                <a:latin typeface="微软雅黑" panose="020B0503020204020204" pitchFamily="34" charset="-122"/>
                <a:ea typeface="微软雅黑" panose="020B0503020204020204" pitchFamily="34" charset="-122"/>
              </a:rPr>
              <a:t>客户端负载均衡</a:t>
            </a:r>
            <a:endParaRPr lang="en-US" altLang="zh-CN" sz="140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036E4486-04EC-4223-A3E7-0A431911D9A9}"/>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673E4DFD-CE66-443F-8471-23900DB5921F}"/>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远程调用</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628" name="Rectangle 1">
            <a:extLst>
              <a:ext uri="{FF2B5EF4-FFF2-40B4-BE49-F238E27FC236}">
                <a16:creationId xmlns:a16="http://schemas.microsoft.com/office/drawing/2014/main" id="{77A9A9BE-10EF-4F5D-AB14-6D513E861575}"/>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6629" name="Rectangle 3">
            <a:extLst>
              <a:ext uri="{FF2B5EF4-FFF2-40B4-BE49-F238E27FC236}">
                <a16:creationId xmlns:a16="http://schemas.microsoft.com/office/drawing/2014/main" id="{E567AA49-2807-4423-AA11-58B1B240C3C2}"/>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6630" name="Rectangle 2">
            <a:extLst>
              <a:ext uri="{FF2B5EF4-FFF2-40B4-BE49-F238E27FC236}">
                <a16:creationId xmlns:a16="http://schemas.microsoft.com/office/drawing/2014/main" id="{55E0DD18-22D0-431B-9961-5D4C881A426B}"/>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51C3A050-669B-43E1-A798-0B569B942922}"/>
              </a:ext>
            </a:extLst>
          </p:cNvPr>
          <p:cNvSpPr/>
          <p:nvPr/>
        </p:nvSpPr>
        <p:spPr>
          <a:xfrm>
            <a:off x="841375" y="1754188"/>
            <a:ext cx="3875088" cy="1546225"/>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使用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完成远程调用。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改造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称为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Eureka Client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服务 通过从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Eureka Server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中抓取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地址 完成 远程调用</a:t>
            </a:r>
            <a:endPar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6632" name="图片 1">
            <a:extLst>
              <a:ext uri="{FF2B5EF4-FFF2-40B4-BE49-F238E27FC236}">
                <a16:creationId xmlns:a16="http://schemas.microsoft.com/office/drawing/2014/main" id="{3EB1102D-5F3F-422D-B2E1-10222C612E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813" y="1058863"/>
            <a:ext cx="39735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9DF349F9-FF76-44B1-9453-F956C8872D3B}"/>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5398E998-AC70-47DC-9CC1-A59664D8DE2E}"/>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相关配置及特性</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652" name="Rectangle 1">
            <a:extLst>
              <a:ext uri="{FF2B5EF4-FFF2-40B4-BE49-F238E27FC236}">
                <a16:creationId xmlns:a16="http://schemas.microsoft.com/office/drawing/2014/main" id="{5146A187-6902-453D-A7E7-4A4C4F0169FA}"/>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7653" name="Rectangle 3">
            <a:extLst>
              <a:ext uri="{FF2B5EF4-FFF2-40B4-BE49-F238E27FC236}">
                <a16:creationId xmlns:a16="http://schemas.microsoft.com/office/drawing/2014/main" id="{F7274634-8098-4495-95EA-555A825E7A51}"/>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7654" name="Rectangle 2">
            <a:extLst>
              <a:ext uri="{FF2B5EF4-FFF2-40B4-BE49-F238E27FC236}">
                <a16:creationId xmlns:a16="http://schemas.microsoft.com/office/drawing/2014/main" id="{75F5B3EA-D1F6-4AAF-A5F2-92194BFAFD4C}"/>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3BA24F38-4AA6-496A-9A29-39CEDBB7A7F6}"/>
              </a:ext>
            </a:extLst>
          </p:cNvPr>
          <p:cNvSpPr/>
          <p:nvPr/>
        </p:nvSpPr>
        <p:spPr>
          <a:xfrm>
            <a:off x="841375" y="1754188"/>
            <a:ext cx="3875088" cy="1546225"/>
          </a:xfrm>
          <a:prstGeom prst="rect">
            <a:avLst/>
          </a:prstGeom>
        </p:spPr>
        <p:txBody>
          <a:bodyPr>
            <a:spAutoFit/>
          </a:bodyPr>
          <a:lstStyle/>
          <a:p>
            <a:pPr eaLnBrk="0" hangingPunct="0">
              <a:lnSpc>
                <a:spcPct val="150000"/>
              </a:lnSpc>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一共有</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部分 配置</a:t>
            </a: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server : 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的服务端配置</a:t>
            </a: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client : 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的客户端配置</a:t>
            </a: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instance : 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的实例配置</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dashboard : eureka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的</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web</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控制台配置</a:t>
            </a:r>
          </a:p>
          <a:p>
            <a:pPr eaLnBrk="0" hangingPunct="0">
              <a:lnSpc>
                <a:spcPct val="150000"/>
              </a:lnSpc>
              <a:defRPr/>
            </a:pPr>
            <a:endPar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64E9C3DB-FC7C-4228-BCD7-F82A58486D34}"/>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52BC8D4A-5EB8-4D55-B427-5C8C6856EA11}"/>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相关配置及特性</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 instance </a:t>
            </a:r>
          </a:p>
        </p:txBody>
      </p:sp>
      <p:sp>
        <p:nvSpPr>
          <p:cNvPr id="28676" name="Rectangle 1">
            <a:extLst>
              <a:ext uri="{FF2B5EF4-FFF2-40B4-BE49-F238E27FC236}">
                <a16:creationId xmlns:a16="http://schemas.microsoft.com/office/drawing/2014/main" id="{34FC4810-16B4-417F-BB7B-508473FFD4E3}"/>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8677" name="Rectangle 3">
            <a:extLst>
              <a:ext uri="{FF2B5EF4-FFF2-40B4-BE49-F238E27FC236}">
                <a16:creationId xmlns:a16="http://schemas.microsoft.com/office/drawing/2014/main" id="{7C948AD6-2602-48CA-8B10-B6819A871079}"/>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8678" name="Rectangle 2">
            <a:extLst>
              <a:ext uri="{FF2B5EF4-FFF2-40B4-BE49-F238E27FC236}">
                <a16:creationId xmlns:a16="http://schemas.microsoft.com/office/drawing/2014/main" id="{DE24C716-2AF9-4441-BE3F-AFEAC691CBDB}"/>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8679" name="Rectangle 2">
            <a:extLst>
              <a:ext uri="{FF2B5EF4-FFF2-40B4-BE49-F238E27FC236}">
                <a16:creationId xmlns:a16="http://schemas.microsoft.com/office/drawing/2014/main" id="{58E18924-CEEC-4FD8-9A55-8A1C530A6C8F}"/>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矩形 4">
            <a:extLst>
              <a:ext uri="{FF2B5EF4-FFF2-40B4-BE49-F238E27FC236}">
                <a16:creationId xmlns:a16="http://schemas.microsoft.com/office/drawing/2014/main" id="{95793CF9-0841-481E-91CB-D9E04A326F6B}"/>
              </a:ext>
            </a:extLst>
          </p:cNvPr>
          <p:cNvSpPr/>
          <p:nvPr/>
        </p:nvSpPr>
        <p:spPr>
          <a:xfrm>
            <a:off x="684213" y="1746250"/>
            <a:ext cx="8351837" cy="1692275"/>
          </a:xfrm>
          <a:prstGeom prst="rect">
            <a:avLst/>
          </a:prstGeom>
        </p:spPr>
        <p:txBody>
          <a:bodyPr>
            <a:spAutoFit/>
          </a:bodyPr>
          <a:lstStyle/>
          <a:p>
            <a:pPr eaLnBrk="0" hangingPunct="0">
              <a:defRPr/>
            </a:pPr>
            <a:r>
              <a:rPr lang="zh-CN" altLang="zh-CN" sz="1050" b="1" dirty="0">
                <a:solidFill>
                  <a:srgbClr val="000080"/>
                </a:solidFill>
                <a:latin typeface="Consolas" pitchFamily="49" charset="0"/>
              </a:rPr>
              <a:t>eureka</a:t>
            </a:r>
            <a:r>
              <a:rPr lang="zh-CN" altLang="zh-CN" sz="1050" dirty="0">
                <a:solidFill>
                  <a:srgbClr val="000000"/>
                </a:solidFill>
                <a:latin typeface="Consolas" pitchFamily="49" charset="0"/>
              </a:rPr>
              <a:t>:</a:t>
            </a:r>
            <a:br>
              <a:rPr lang="zh-CN" altLang="zh-CN" sz="1050" dirty="0">
                <a:solidFill>
                  <a:srgbClr val="000000"/>
                </a:solidFill>
                <a:latin typeface="Consolas" pitchFamily="49" charset="0"/>
              </a:rPr>
            </a:br>
            <a:r>
              <a:rPr lang="zh-CN" altLang="zh-CN" sz="1050" dirty="0">
                <a:solidFill>
                  <a:srgbClr val="000000"/>
                </a:solidFill>
                <a:latin typeface="Consolas" pitchFamily="49" charset="0"/>
              </a:rPr>
              <a:t>  </a:t>
            </a:r>
            <a:r>
              <a:rPr lang="zh-CN" altLang="zh-CN" sz="1050" b="1" dirty="0">
                <a:solidFill>
                  <a:srgbClr val="000080"/>
                </a:solidFill>
                <a:latin typeface="Consolas" pitchFamily="49" charset="0"/>
              </a:rPr>
              <a:t>instance</a:t>
            </a:r>
            <a:r>
              <a:rPr lang="zh-CN" altLang="zh-CN" sz="1050" dirty="0">
                <a:solidFill>
                  <a:srgbClr val="000000"/>
                </a:solidFill>
                <a:latin typeface="Consolas" pitchFamily="49" charset="0"/>
              </a:rPr>
              <a:t>:</a:t>
            </a:r>
            <a:br>
              <a:rPr lang="zh-CN" altLang="zh-CN" sz="1050" dirty="0">
                <a:solidFill>
                  <a:srgbClr val="000000"/>
                </a:solidFill>
                <a:latin typeface="Consolas" pitchFamily="49" charset="0"/>
              </a:rPr>
            </a:br>
            <a:r>
              <a:rPr lang="zh-CN" altLang="zh-CN" sz="1050" dirty="0">
                <a:solidFill>
                  <a:srgbClr val="000000"/>
                </a:solidFill>
                <a:latin typeface="Consolas" pitchFamily="49" charset="0"/>
              </a:rPr>
              <a:t>    </a:t>
            </a:r>
            <a:r>
              <a:rPr lang="zh-CN" altLang="zh-CN" sz="1050" b="1" dirty="0">
                <a:solidFill>
                  <a:srgbClr val="000080"/>
                </a:solidFill>
                <a:latin typeface="Consolas" pitchFamily="49" charset="0"/>
              </a:rPr>
              <a:t>hostname</a:t>
            </a:r>
            <a:r>
              <a:rPr lang="zh-CN" altLang="zh-CN" sz="1050" dirty="0">
                <a:solidFill>
                  <a:srgbClr val="000000"/>
                </a:solidFill>
                <a:latin typeface="Consolas" pitchFamily="49" charset="0"/>
              </a:rPr>
              <a:t>: localhost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主机名</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prefer-ip-address</a:t>
            </a:r>
            <a:r>
              <a:rPr lang="zh-CN" altLang="zh-CN" sz="1050" dirty="0">
                <a:solidFill>
                  <a:srgbClr val="000000"/>
                </a:solidFill>
                <a:latin typeface="Consolas" pitchFamily="49" charset="0"/>
              </a:rPr>
              <a:t>: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是否将自己的</a:t>
            </a:r>
            <a:r>
              <a:rPr lang="zh-CN" altLang="zh-CN" sz="1050" i="1" dirty="0">
                <a:solidFill>
                  <a:srgbClr val="808080"/>
                </a:solidFill>
                <a:latin typeface="Consolas" pitchFamily="49" charset="0"/>
              </a:rPr>
              <a:t>ip</a:t>
            </a:r>
            <a:r>
              <a:rPr lang="zh-CN" altLang="zh-CN" sz="1050" i="1" dirty="0">
                <a:solidFill>
                  <a:srgbClr val="808080"/>
                </a:solidFill>
                <a:latin typeface="Courier New" pitchFamily="49" charset="0"/>
                <a:cs typeface="Courier New" pitchFamily="49" charset="0"/>
              </a:rPr>
              <a:t>注册到</a:t>
            </a:r>
            <a:r>
              <a:rPr lang="zh-CN" altLang="zh-CN" sz="1050" i="1" dirty="0">
                <a:solidFill>
                  <a:srgbClr val="808080"/>
                </a:solidFill>
                <a:latin typeface="Consolas" pitchFamily="49" charset="0"/>
              </a:rPr>
              <a:t>eureka</a:t>
            </a:r>
            <a:r>
              <a:rPr lang="zh-CN" altLang="zh-CN" sz="1050" i="1" dirty="0">
                <a:solidFill>
                  <a:srgbClr val="808080"/>
                </a:solidFill>
                <a:latin typeface="Courier New" pitchFamily="49" charset="0"/>
                <a:cs typeface="Courier New" pitchFamily="49" charset="0"/>
              </a:rPr>
              <a:t>中，默认</a:t>
            </a:r>
            <a:r>
              <a:rPr lang="zh-CN" altLang="zh-CN" sz="1050" i="1" dirty="0">
                <a:solidFill>
                  <a:srgbClr val="808080"/>
                </a:solidFill>
                <a:latin typeface="Consolas" pitchFamily="49" charset="0"/>
              </a:rPr>
              <a:t>false </a:t>
            </a:r>
            <a:r>
              <a:rPr lang="zh-CN" altLang="zh-CN" sz="1050" i="1" dirty="0">
                <a:solidFill>
                  <a:srgbClr val="808080"/>
                </a:solidFill>
                <a:latin typeface="Courier New" pitchFamily="49" charset="0"/>
                <a:cs typeface="Courier New" pitchFamily="49" charset="0"/>
              </a:rPr>
              <a:t>注册 主机名</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ip-address</a:t>
            </a:r>
            <a:r>
              <a:rPr lang="zh-CN" altLang="zh-CN" sz="1050" dirty="0">
                <a:solidFill>
                  <a:srgbClr val="000000"/>
                </a:solidFill>
                <a:latin typeface="Consolas" pitchFamily="49" charset="0"/>
              </a:rPr>
              <a:t>: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设置当前实例</a:t>
            </a:r>
            <a:r>
              <a:rPr lang="zh-CN" altLang="zh-CN" sz="1050" i="1" dirty="0">
                <a:solidFill>
                  <a:srgbClr val="808080"/>
                </a:solidFill>
                <a:latin typeface="Consolas" pitchFamily="49" charset="0"/>
              </a:rPr>
              <a:t>ip</a:t>
            </a:r>
            <a:br>
              <a:rPr lang="zh-CN" altLang="zh-CN" sz="1050" i="1" dirty="0">
                <a:solidFill>
                  <a:srgbClr val="808080"/>
                </a:solidFill>
                <a:latin typeface="Consolas" pitchFamily="49" charset="0"/>
              </a:rPr>
            </a:br>
            <a:r>
              <a:rPr lang="zh-CN" altLang="zh-CN" sz="1050" i="1" dirty="0">
                <a:solidFill>
                  <a:srgbClr val="808080"/>
                </a:solidFill>
                <a:latin typeface="Consolas" pitchFamily="49" charset="0"/>
              </a:rPr>
              <a:t>    </a:t>
            </a:r>
            <a:r>
              <a:rPr lang="zh-CN" altLang="zh-CN" sz="1050" b="1" dirty="0">
                <a:solidFill>
                  <a:srgbClr val="000080"/>
                </a:solidFill>
                <a:latin typeface="Consolas" pitchFamily="49" charset="0"/>
              </a:rPr>
              <a:t>instance-id</a:t>
            </a:r>
            <a:r>
              <a:rPr lang="zh-CN" altLang="zh-CN" sz="1050" dirty="0">
                <a:solidFill>
                  <a:srgbClr val="000000"/>
                </a:solidFill>
                <a:latin typeface="Consolas" pitchFamily="49" charset="0"/>
              </a:rPr>
              <a:t>: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修改</a:t>
            </a:r>
            <a:r>
              <a:rPr lang="zh-CN" altLang="zh-CN" sz="1050" i="1" dirty="0">
                <a:solidFill>
                  <a:srgbClr val="808080"/>
                </a:solidFill>
                <a:latin typeface="Consolas" pitchFamily="49" charset="0"/>
              </a:rPr>
              <a:t>instance-id</a:t>
            </a:r>
            <a:r>
              <a:rPr lang="zh-CN" altLang="zh-CN" sz="1050" i="1" dirty="0">
                <a:solidFill>
                  <a:srgbClr val="808080"/>
                </a:solidFill>
                <a:latin typeface="Courier New" pitchFamily="49" charset="0"/>
                <a:cs typeface="Courier New" pitchFamily="49" charset="0"/>
              </a:rPr>
              <a:t>显示</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lease-renewal-interval-in-seconds</a:t>
            </a:r>
            <a:r>
              <a:rPr lang="zh-CN" altLang="zh-CN" sz="1050" dirty="0">
                <a:solidFill>
                  <a:srgbClr val="000000"/>
                </a:solidFill>
                <a:latin typeface="Consolas" pitchFamily="49" charset="0"/>
              </a:rPr>
              <a:t>: </a:t>
            </a:r>
            <a:r>
              <a:rPr lang="zh-CN" altLang="zh-CN" sz="1050" dirty="0">
                <a:solidFill>
                  <a:srgbClr val="0000FF"/>
                </a:solidFill>
                <a:latin typeface="Consolas" pitchFamily="49" charset="0"/>
              </a:rPr>
              <a:t>30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每一次</a:t>
            </a:r>
            <a:r>
              <a:rPr lang="zh-CN" altLang="zh-CN" sz="1050" i="1" dirty="0">
                <a:solidFill>
                  <a:srgbClr val="808080"/>
                </a:solidFill>
                <a:latin typeface="Consolas" pitchFamily="49" charset="0"/>
              </a:rPr>
              <a:t>eureka client </a:t>
            </a:r>
            <a:r>
              <a:rPr lang="zh-CN" altLang="zh-CN" sz="1050" i="1" dirty="0">
                <a:solidFill>
                  <a:srgbClr val="808080"/>
                </a:solidFill>
                <a:latin typeface="Courier New" pitchFamily="49" charset="0"/>
                <a:cs typeface="Courier New" pitchFamily="49" charset="0"/>
              </a:rPr>
              <a:t>向</a:t>
            </a:r>
            <a:r>
              <a:rPr lang="zh-CN" altLang="zh-CN" sz="1050" i="1" dirty="0">
                <a:solidFill>
                  <a:srgbClr val="808080"/>
                </a:solidFill>
                <a:latin typeface="Consolas" pitchFamily="49" charset="0"/>
              </a:rPr>
              <a:t> eureka server</a:t>
            </a:r>
            <a:r>
              <a:rPr lang="zh-CN" altLang="zh-CN" sz="1050" i="1" dirty="0">
                <a:solidFill>
                  <a:srgbClr val="808080"/>
                </a:solidFill>
                <a:latin typeface="Courier New" pitchFamily="49" charset="0"/>
                <a:cs typeface="Courier New" pitchFamily="49" charset="0"/>
              </a:rPr>
              <a:t>发送心跳的时间间隔</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lease-expiration-duration-in-seconds</a:t>
            </a:r>
            <a:r>
              <a:rPr lang="zh-CN" altLang="zh-CN" sz="1050" dirty="0">
                <a:solidFill>
                  <a:srgbClr val="000000"/>
                </a:solidFill>
                <a:latin typeface="Consolas" pitchFamily="49" charset="0"/>
              </a:rPr>
              <a:t>: </a:t>
            </a:r>
            <a:r>
              <a:rPr lang="zh-CN" altLang="zh-CN" sz="1050" dirty="0">
                <a:solidFill>
                  <a:srgbClr val="0000FF"/>
                </a:solidFill>
                <a:latin typeface="Consolas" pitchFamily="49" charset="0"/>
              </a:rPr>
              <a:t>90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如果</a:t>
            </a:r>
            <a:r>
              <a:rPr lang="zh-CN" altLang="zh-CN" sz="1050" i="1" dirty="0">
                <a:solidFill>
                  <a:srgbClr val="808080"/>
                </a:solidFill>
                <a:latin typeface="Consolas" pitchFamily="49" charset="0"/>
              </a:rPr>
              <a:t>90</a:t>
            </a:r>
            <a:r>
              <a:rPr lang="zh-CN" altLang="zh-CN" sz="1050" i="1" dirty="0">
                <a:solidFill>
                  <a:srgbClr val="808080"/>
                </a:solidFill>
                <a:latin typeface="Courier New" pitchFamily="49" charset="0"/>
                <a:cs typeface="Courier New" pitchFamily="49" charset="0"/>
              </a:rPr>
              <a:t>秒内</a:t>
            </a:r>
            <a:r>
              <a:rPr lang="zh-CN" altLang="zh-CN" sz="1050" i="1" dirty="0">
                <a:solidFill>
                  <a:srgbClr val="808080"/>
                </a:solidFill>
                <a:latin typeface="Consolas" pitchFamily="49" charset="0"/>
              </a:rPr>
              <a:t>eureka server</a:t>
            </a:r>
            <a:r>
              <a:rPr lang="zh-CN" altLang="zh-CN" sz="1050" i="1" dirty="0">
                <a:solidFill>
                  <a:srgbClr val="808080"/>
                </a:solidFill>
                <a:latin typeface="Courier New" pitchFamily="49" charset="0"/>
                <a:cs typeface="Courier New" pitchFamily="49" charset="0"/>
              </a:rPr>
              <a:t>没有收到</a:t>
            </a:r>
            <a:r>
              <a:rPr lang="zh-CN" altLang="zh-CN" sz="1050" i="1" dirty="0">
                <a:solidFill>
                  <a:srgbClr val="808080"/>
                </a:solidFill>
                <a:latin typeface="Consolas" pitchFamily="49" charset="0"/>
              </a:rPr>
              <a:t>eureka client</a:t>
            </a:r>
            <a:r>
              <a:rPr lang="zh-CN" altLang="zh-CN" sz="1050" i="1" dirty="0">
                <a:solidFill>
                  <a:srgbClr val="808080"/>
                </a:solidFill>
                <a:latin typeface="Courier New" pitchFamily="49" charset="0"/>
                <a:cs typeface="Courier New" pitchFamily="49" charset="0"/>
              </a:rPr>
              <a:t>的心跳包，则剔除该服务</a:t>
            </a:r>
            <a:br>
              <a:rPr lang="zh-CN" altLang="zh-CN" sz="1050" i="1" dirty="0">
                <a:solidFill>
                  <a:srgbClr val="808080"/>
                </a:solidFill>
                <a:latin typeface="Courier New" pitchFamily="49" charset="0"/>
                <a:cs typeface="Courier New" pitchFamily="49" charset="0"/>
              </a:rPr>
            </a:br>
            <a:endParaRPr lang="zh-CN" altLang="zh-CN" sz="2000" dirty="0"/>
          </a:p>
        </p:txBody>
      </p:sp>
      <p:sp>
        <p:nvSpPr>
          <p:cNvPr id="28681" name="Rectangle 3">
            <a:extLst>
              <a:ext uri="{FF2B5EF4-FFF2-40B4-BE49-F238E27FC236}">
                <a16:creationId xmlns:a16="http://schemas.microsoft.com/office/drawing/2014/main" id="{6C2A09FF-5494-4BEB-80EF-010033D3C48B}"/>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8682" name="Rectangle 4">
            <a:extLst>
              <a:ext uri="{FF2B5EF4-FFF2-40B4-BE49-F238E27FC236}">
                <a16:creationId xmlns:a16="http://schemas.microsoft.com/office/drawing/2014/main" id="{1D0386D5-4D4B-43DC-AA2A-761D31C17175}"/>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577AAECA-4BAE-40EE-9512-F4FB1B7C2C65}"/>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D7B89821-E357-4F2F-8277-6126E07E0574}"/>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相关配置及特性</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 server</a:t>
            </a:r>
          </a:p>
        </p:txBody>
      </p:sp>
      <p:sp>
        <p:nvSpPr>
          <p:cNvPr id="29700" name="Rectangle 1">
            <a:extLst>
              <a:ext uri="{FF2B5EF4-FFF2-40B4-BE49-F238E27FC236}">
                <a16:creationId xmlns:a16="http://schemas.microsoft.com/office/drawing/2014/main" id="{4AB9F461-3D68-4623-B18E-FBB0DC54BA9E}"/>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9701" name="Rectangle 3">
            <a:extLst>
              <a:ext uri="{FF2B5EF4-FFF2-40B4-BE49-F238E27FC236}">
                <a16:creationId xmlns:a16="http://schemas.microsoft.com/office/drawing/2014/main" id="{5FE41B7B-DABF-456D-8671-893C1E1133A3}"/>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9702" name="Rectangle 2">
            <a:extLst>
              <a:ext uri="{FF2B5EF4-FFF2-40B4-BE49-F238E27FC236}">
                <a16:creationId xmlns:a16="http://schemas.microsoft.com/office/drawing/2014/main" id="{3521F2E4-022E-4032-B618-514FAF21374E}"/>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9703" name="Rectangle 2">
            <a:extLst>
              <a:ext uri="{FF2B5EF4-FFF2-40B4-BE49-F238E27FC236}">
                <a16:creationId xmlns:a16="http://schemas.microsoft.com/office/drawing/2014/main" id="{FDE74075-1EEA-4D5E-AC80-7A796FD680B9}"/>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矩形 4">
            <a:extLst>
              <a:ext uri="{FF2B5EF4-FFF2-40B4-BE49-F238E27FC236}">
                <a16:creationId xmlns:a16="http://schemas.microsoft.com/office/drawing/2014/main" id="{1A5922A2-995E-411A-9CD4-E1229414BFDC}"/>
              </a:ext>
            </a:extLst>
          </p:cNvPr>
          <p:cNvSpPr/>
          <p:nvPr/>
        </p:nvSpPr>
        <p:spPr>
          <a:xfrm>
            <a:off x="841375" y="1635125"/>
            <a:ext cx="4043363" cy="1223963"/>
          </a:xfrm>
          <a:prstGeom prst="rect">
            <a:avLst/>
          </a:prstGeom>
        </p:spPr>
        <p:txBody>
          <a:bodyPr>
            <a:spAutoFit/>
          </a:bodyPr>
          <a:lstStyle/>
          <a:p>
            <a:pPr eaLnBrk="0" hangingPunct="0">
              <a:defRPr/>
            </a:pPr>
            <a:r>
              <a:rPr lang="zh-CN" altLang="zh-CN" sz="1050" b="1" dirty="0">
                <a:solidFill>
                  <a:srgbClr val="000080"/>
                </a:solidFill>
                <a:latin typeface="Consolas" pitchFamily="49" charset="0"/>
              </a:rPr>
              <a:t>eureka</a:t>
            </a:r>
            <a:r>
              <a:rPr lang="zh-CN" altLang="zh-CN" sz="1050" dirty="0">
                <a:solidFill>
                  <a:srgbClr val="000000"/>
                </a:solidFill>
                <a:latin typeface="Consolas" pitchFamily="49" charset="0"/>
              </a:rPr>
              <a:t>:</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server</a:t>
            </a:r>
            <a:r>
              <a:rPr lang="zh-CN" altLang="zh-CN" sz="1050" dirty="0">
                <a:solidFill>
                  <a:srgbClr val="000000"/>
                </a:solidFill>
                <a:latin typeface="Consolas" pitchFamily="49" charset="0"/>
              </a:rPr>
              <a:t>:</a:t>
            </a:r>
            <a:endParaRPr lang="en-US" altLang="zh-CN" sz="1050" dirty="0">
              <a:solidFill>
                <a:srgbClr val="000000"/>
              </a:solidFill>
              <a:latin typeface="Consolas" pitchFamily="49" charset="0"/>
            </a:endParaRPr>
          </a:p>
          <a:p>
            <a:pPr eaLnBrk="0" hangingPunct="0">
              <a:defRPr/>
            </a:pPr>
            <a:r>
              <a:rPr lang="en-US" altLang="zh-CN" sz="1050" i="1" dirty="0">
                <a:solidFill>
                  <a:srgbClr val="808080"/>
                </a:solidFill>
                <a:latin typeface="Consolas" pitchFamily="49" charset="0"/>
              </a:rPr>
              <a:t>    </a:t>
            </a:r>
            <a:r>
              <a:rPr lang="zh-CN" altLang="zh-CN" sz="1050" i="1" dirty="0">
                <a:solidFill>
                  <a:srgbClr val="808080"/>
                </a:solidFill>
                <a:latin typeface="Consolas" pitchFamily="49" charset="0"/>
              </a:rPr>
              <a:t>#</a:t>
            </a:r>
            <a:r>
              <a:rPr lang="zh-CN" altLang="zh-CN" sz="1050" i="1" dirty="0">
                <a:solidFill>
                  <a:srgbClr val="808080"/>
                </a:solidFill>
                <a:latin typeface="Courier New" pitchFamily="49" charset="0"/>
                <a:cs typeface="Courier New" pitchFamily="49" charset="0"/>
              </a:rPr>
              <a:t>是否开启自我保护机制，默认</a:t>
            </a:r>
            <a:r>
              <a:rPr lang="zh-CN" altLang="zh-CN" sz="1050" i="1" dirty="0">
                <a:solidFill>
                  <a:srgbClr val="808080"/>
                </a:solidFill>
                <a:latin typeface="Consolas" pitchFamily="49" charset="0"/>
              </a:rPr>
              <a:t>true</a:t>
            </a:r>
            <a:br>
              <a:rPr lang="zh-CN" altLang="zh-CN" sz="1050" i="1" dirty="0">
                <a:solidFill>
                  <a:srgbClr val="808080"/>
                </a:solidFill>
                <a:latin typeface="微软雅黑" panose="020B0503020204020204" pitchFamily="34" charset="-122"/>
                <a:ea typeface="微软雅黑" panose="020B0503020204020204" pitchFamily="34" charset="-122"/>
                <a:cs typeface="Courier New" pitchFamily="49" charset="0"/>
              </a:rPr>
            </a:br>
            <a:r>
              <a:rPr lang="zh-CN" altLang="zh-CN" sz="1050" i="1" dirty="0">
                <a:solidFill>
                  <a:srgbClr val="808080"/>
                </a:solidFill>
                <a:latin typeface="Courier New" pitchFamily="49" charset="0"/>
                <a:cs typeface="Courier New" pitchFamily="49" charset="0"/>
              </a:rPr>
              <a:t>   </a:t>
            </a:r>
            <a:r>
              <a:rPr lang="en-US"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enable-self-preservation</a:t>
            </a:r>
            <a:r>
              <a:rPr lang="zh-CN" altLang="zh-CN" sz="1050" dirty="0">
                <a:solidFill>
                  <a:srgbClr val="000000"/>
                </a:solidFill>
                <a:latin typeface="Consolas" pitchFamily="49" charset="0"/>
              </a:rPr>
              <a:t>:</a:t>
            </a:r>
            <a:endParaRPr lang="en-US" altLang="zh-CN" sz="1050" dirty="0">
              <a:solidFill>
                <a:srgbClr val="000000"/>
              </a:solidFill>
              <a:latin typeface="Consolas" pitchFamily="49" charset="0"/>
            </a:endParaRPr>
          </a:p>
          <a:p>
            <a:pPr eaLnBrk="0" hangingPunct="0">
              <a:defRPr/>
            </a:pPr>
            <a:r>
              <a:rPr lang="en-US" altLang="zh-CN" sz="1050" i="1" dirty="0">
                <a:solidFill>
                  <a:srgbClr val="808080"/>
                </a:solidFill>
                <a:latin typeface="微软雅黑" panose="020B0503020204020204" pitchFamily="34" charset="-122"/>
                <a:ea typeface="微软雅黑" panose="020B0503020204020204" pitchFamily="34" charset="-122"/>
              </a:rPr>
              <a:t>       </a:t>
            </a:r>
            <a:r>
              <a:rPr lang="zh-CN" altLang="zh-CN" sz="1050" i="1" dirty="0">
                <a:solidFill>
                  <a:srgbClr val="808080"/>
                </a:solidFill>
                <a:latin typeface="Consolas" pitchFamily="49" charset="0"/>
              </a:rPr>
              <a:t>#清理间隔（单位毫秒，默认是60*1000</a:t>
            </a:r>
            <a:r>
              <a:rPr lang="zh-CN" altLang="en-US" sz="1050" i="1" dirty="0">
                <a:solidFill>
                  <a:srgbClr val="808080"/>
                </a:solidFill>
                <a:latin typeface="Consolas" pitchFamily="49" charset="0"/>
              </a:rPr>
              <a:t>）</a:t>
            </a:r>
            <a:br>
              <a:rPr lang="zh-CN" altLang="zh-CN" sz="1050" dirty="0">
                <a:solidFill>
                  <a:srgbClr val="000000"/>
                </a:solidFill>
                <a:latin typeface="Consolas" pitchFamily="49" charset="0"/>
              </a:rPr>
            </a:br>
            <a:r>
              <a:rPr lang="zh-CN" altLang="zh-CN" sz="1050" dirty="0">
                <a:solidFill>
                  <a:srgbClr val="000000"/>
                </a:solidFill>
                <a:latin typeface="Consolas" pitchFamily="49" charset="0"/>
              </a:rPr>
              <a:t>    </a:t>
            </a:r>
            <a:r>
              <a:rPr lang="zh-CN" altLang="zh-CN" sz="1050" b="1" dirty="0">
                <a:solidFill>
                  <a:srgbClr val="000080"/>
                </a:solidFill>
                <a:latin typeface="Consolas" pitchFamily="49" charset="0"/>
              </a:rPr>
              <a:t>eviction-interval-timer-in-ms</a:t>
            </a:r>
            <a:r>
              <a:rPr lang="zh-CN" altLang="zh-CN" sz="1050" dirty="0">
                <a:solidFill>
                  <a:srgbClr val="000000"/>
                </a:solidFill>
                <a:latin typeface="Consolas" pitchFamily="49" charset="0"/>
              </a:rPr>
              <a:t>:</a:t>
            </a:r>
            <a:endParaRPr lang="en-US" altLang="zh-CN" sz="1050" dirty="0">
              <a:solidFill>
                <a:srgbClr val="000000"/>
              </a:solidFill>
              <a:latin typeface="Consolas" pitchFamily="49" charset="0"/>
            </a:endParaRPr>
          </a:p>
          <a:p>
            <a:pPr eaLnBrk="0" hangingPunct="0">
              <a:defRPr/>
            </a:pPr>
            <a:r>
              <a:rPr lang="en-US" altLang="zh-CN" sz="1050" i="1" dirty="0">
                <a:solidFill>
                  <a:srgbClr val="000000"/>
                </a:solidFill>
                <a:latin typeface="Consolas" pitchFamily="49" charset="0"/>
                <a:ea typeface="微软雅黑" panose="020B0503020204020204" pitchFamily="34" charset="-122"/>
                <a:cs typeface="Courier New" pitchFamily="49" charset="0"/>
              </a:rPr>
              <a:t>    </a:t>
            </a:r>
            <a:endParaRPr lang="zh-CN" altLang="zh-CN" sz="2000" dirty="0"/>
          </a:p>
        </p:txBody>
      </p:sp>
      <p:pic>
        <p:nvPicPr>
          <p:cNvPr id="62466" name="Picture 2">
            <a:extLst>
              <a:ext uri="{FF2B5EF4-FFF2-40B4-BE49-F238E27FC236}">
                <a16:creationId xmlns:a16="http://schemas.microsoft.com/office/drawing/2014/main" id="{EEC3F64F-CE69-4CAE-AB22-BAB48496A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932113"/>
            <a:ext cx="71469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6" name="Rectangle 3">
            <a:extLst>
              <a:ext uri="{FF2B5EF4-FFF2-40B4-BE49-F238E27FC236}">
                <a16:creationId xmlns:a16="http://schemas.microsoft.com/office/drawing/2014/main" id="{0DB1D019-DD23-4BBA-B288-5112D2D59B0C}"/>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pic>
        <p:nvPicPr>
          <p:cNvPr id="11" name="图片 1">
            <a:extLst>
              <a:ext uri="{FF2B5EF4-FFF2-40B4-BE49-F238E27FC236}">
                <a16:creationId xmlns:a16="http://schemas.microsoft.com/office/drawing/2014/main" id="{F7FEEB98-8841-4FB5-B2F1-83575A4190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0925" y="927100"/>
            <a:ext cx="3973513"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8752C2B8-ACA1-4007-9E08-A625323C748E}"/>
              </a:ext>
            </a:extLst>
          </p:cNvPr>
          <p:cNvSpPr/>
          <p:nvPr/>
        </p:nvSpPr>
        <p:spPr>
          <a:xfrm>
            <a:off x="708025" y="3575050"/>
            <a:ext cx="8353425" cy="738188"/>
          </a:xfrm>
          <a:prstGeom prst="rect">
            <a:avLst/>
          </a:prstGeom>
        </p:spPr>
        <p:txBody>
          <a:bodyPr>
            <a:spAutoFit/>
          </a:bodyPr>
          <a:lstStyle/>
          <a:p>
            <a:pPr eaLnBrk="0" hangingPunct="0">
              <a:defRPr/>
            </a:pPr>
            <a:r>
              <a:rPr lang="zh-CN" altLang="zh-CN" sz="1050" b="1" dirty="0">
                <a:solidFill>
                  <a:srgbClr val="000080"/>
                </a:solidFill>
                <a:latin typeface="Consolas" pitchFamily="49" charset="0"/>
              </a:rPr>
              <a:t>eureka</a:t>
            </a:r>
            <a:r>
              <a:rPr lang="zh-CN" altLang="zh-CN" sz="1050" dirty="0">
                <a:solidFill>
                  <a:srgbClr val="000000"/>
                </a:solidFill>
                <a:latin typeface="Consolas" pitchFamily="49" charset="0"/>
              </a:rPr>
              <a:t>:</a:t>
            </a:r>
            <a:br>
              <a:rPr lang="zh-CN" altLang="zh-CN" sz="1050" dirty="0">
                <a:solidFill>
                  <a:srgbClr val="000000"/>
                </a:solidFill>
                <a:latin typeface="Consolas" pitchFamily="49" charset="0"/>
              </a:rPr>
            </a:br>
            <a:r>
              <a:rPr lang="zh-CN" altLang="zh-CN" sz="1050" dirty="0">
                <a:solidFill>
                  <a:srgbClr val="000000"/>
                </a:solidFill>
                <a:latin typeface="Consolas" pitchFamily="49" charset="0"/>
              </a:rPr>
              <a:t>  </a:t>
            </a:r>
            <a:r>
              <a:rPr lang="zh-CN" altLang="zh-CN" sz="1050" b="1" dirty="0">
                <a:solidFill>
                  <a:srgbClr val="000080"/>
                </a:solidFill>
                <a:latin typeface="Consolas" pitchFamily="49" charset="0"/>
              </a:rPr>
              <a:t>instance</a:t>
            </a:r>
            <a:r>
              <a:rPr lang="zh-CN" altLang="zh-CN" sz="1050" dirty="0">
                <a:solidFill>
                  <a:srgbClr val="000000"/>
                </a:solidFill>
                <a:latin typeface="Consolas" pitchFamily="49" charset="0"/>
              </a:rPr>
              <a:t>:</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lease-renewal-interval-in-seconds</a:t>
            </a:r>
            <a:r>
              <a:rPr lang="zh-CN" altLang="zh-CN" sz="1050" dirty="0">
                <a:solidFill>
                  <a:srgbClr val="000000"/>
                </a:solidFill>
                <a:latin typeface="Consolas" pitchFamily="49" charset="0"/>
              </a:rPr>
              <a:t>: </a:t>
            </a:r>
            <a:r>
              <a:rPr lang="zh-CN" altLang="zh-CN" sz="1050" dirty="0">
                <a:solidFill>
                  <a:srgbClr val="0000FF"/>
                </a:solidFill>
                <a:latin typeface="Consolas" pitchFamily="49" charset="0"/>
              </a:rPr>
              <a:t>30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每一次</a:t>
            </a:r>
            <a:r>
              <a:rPr lang="zh-CN" altLang="zh-CN" sz="1050" i="1" dirty="0">
                <a:solidFill>
                  <a:srgbClr val="808080"/>
                </a:solidFill>
                <a:latin typeface="Consolas" pitchFamily="49" charset="0"/>
              </a:rPr>
              <a:t>eureka client </a:t>
            </a:r>
            <a:r>
              <a:rPr lang="zh-CN" altLang="zh-CN" sz="1050" i="1" dirty="0">
                <a:solidFill>
                  <a:srgbClr val="808080"/>
                </a:solidFill>
                <a:latin typeface="Courier New" pitchFamily="49" charset="0"/>
                <a:cs typeface="Courier New" pitchFamily="49" charset="0"/>
              </a:rPr>
              <a:t>向</a:t>
            </a:r>
            <a:r>
              <a:rPr lang="zh-CN" altLang="zh-CN" sz="1050" i="1" dirty="0">
                <a:solidFill>
                  <a:srgbClr val="808080"/>
                </a:solidFill>
                <a:latin typeface="Consolas" pitchFamily="49" charset="0"/>
              </a:rPr>
              <a:t> eureka server</a:t>
            </a:r>
            <a:r>
              <a:rPr lang="zh-CN" altLang="zh-CN" sz="1050" i="1" dirty="0">
                <a:solidFill>
                  <a:srgbClr val="808080"/>
                </a:solidFill>
                <a:latin typeface="Courier New" pitchFamily="49" charset="0"/>
                <a:cs typeface="Courier New" pitchFamily="49" charset="0"/>
              </a:rPr>
              <a:t>发送心跳的时间间隔</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lease-expiration-duration-in-seconds</a:t>
            </a:r>
            <a:r>
              <a:rPr lang="zh-CN" altLang="zh-CN" sz="1050" dirty="0">
                <a:solidFill>
                  <a:srgbClr val="000000"/>
                </a:solidFill>
                <a:latin typeface="Consolas" pitchFamily="49" charset="0"/>
              </a:rPr>
              <a:t>: </a:t>
            </a:r>
            <a:r>
              <a:rPr lang="zh-CN" altLang="zh-CN" sz="1050" dirty="0">
                <a:solidFill>
                  <a:srgbClr val="0000FF"/>
                </a:solidFill>
                <a:latin typeface="Consolas" pitchFamily="49" charset="0"/>
              </a:rPr>
              <a:t>90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如果</a:t>
            </a:r>
            <a:r>
              <a:rPr lang="zh-CN" altLang="zh-CN" sz="1050" i="1" dirty="0">
                <a:solidFill>
                  <a:srgbClr val="808080"/>
                </a:solidFill>
                <a:latin typeface="Consolas" pitchFamily="49" charset="0"/>
              </a:rPr>
              <a:t>90</a:t>
            </a:r>
            <a:r>
              <a:rPr lang="zh-CN" altLang="zh-CN" sz="1050" i="1" dirty="0">
                <a:solidFill>
                  <a:srgbClr val="808080"/>
                </a:solidFill>
                <a:latin typeface="Courier New" pitchFamily="49" charset="0"/>
                <a:cs typeface="Courier New" pitchFamily="49" charset="0"/>
              </a:rPr>
              <a:t>秒内</a:t>
            </a:r>
            <a:r>
              <a:rPr lang="zh-CN" altLang="zh-CN" sz="1050" i="1" dirty="0">
                <a:solidFill>
                  <a:srgbClr val="808080"/>
                </a:solidFill>
                <a:latin typeface="Consolas" pitchFamily="49" charset="0"/>
              </a:rPr>
              <a:t>eureka server</a:t>
            </a:r>
            <a:r>
              <a:rPr lang="zh-CN" altLang="zh-CN" sz="1050" i="1" dirty="0">
                <a:solidFill>
                  <a:srgbClr val="808080"/>
                </a:solidFill>
                <a:latin typeface="Courier New" pitchFamily="49" charset="0"/>
                <a:cs typeface="Courier New" pitchFamily="49" charset="0"/>
              </a:rPr>
              <a:t>没有收到</a:t>
            </a:r>
            <a:r>
              <a:rPr lang="zh-CN" altLang="zh-CN" sz="1050" i="1" dirty="0">
                <a:solidFill>
                  <a:srgbClr val="808080"/>
                </a:solidFill>
                <a:latin typeface="Consolas" pitchFamily="49" charset="0"/>
              </a:rPr>
              <a:t>eureka client</a:t>
            </a:r>
            <a:r>
              <a:rPr lang="zh-CN" altLang="zh-CN" sz="1050" i="1" dirty="0">
                <a:solidFill>
                  <a:srgbClr val="808080"/>
                </a:solidFill>
                <a:latin typeface="Courier New" pitchFamily="49" charset="0"/>
                <a:cs typeface="Courier New" pitchFamily="49" charset="0"/>
              </a:rPr>
              <a:t>的心跳包，则剔除该服务</a:t>
            </a:r>
            <a:endParaRPr lang="zh-CN"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2466"/>
                                        </p:tgtEl>
                                        <p:attrNameLst>
                                          <p:attrName>style.visibility</p:attrName>
                                        </p:attrNameLst>
                                      </p:cBhvr>
                                      <p:to>
                                        <p:strVal val="visible"/>
                                      </p:to>
                                    </p:set>
                                    <p:animEffect transition="in" filter="wipe(down)">
                                      <p:cBhvr>
                                        <p:cTn id="22"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5F85BDEE-B9FB-4F78-A235-A3F748D8A689}"/>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BAB6FF4E-A6B0-4E16-9EA4-1B46CE7DE724}"/>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相关配置及特性</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 client</a:t>
            </a:r>
          </a:p>
        </p:txBody>
      </p:sp>
      <p:sp>
        <p:nvSpPr>
          <p:cNvPr id="30724" name="Rectangle 1">
            <a:extLst>
              <a:ext uri="{FF2B5EF4-FFF2-40B4-BE49-F238E27FC236}">
                <a16:creationId xmlns:a16="http://schemas.microsoft.com/office/drawing/2014/main" id="{EBF6F0F1-21CC-4693-8F51-57D0700D0E3F}"/>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0725" name="Rectangle 3">
            <a:extLst>
              <a:ext uri="{FF2B5EF4-FFF2-40B4-BE49-F238E27FC236}">
                <a16:creationId xmlns:a16="http://schemas.microsoft.com/office/drawing/2014/main" id="{D57CB811-39AF-4A31-9BFB-D3FD249EFEED}"/>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0726" name="Rectangle 2">
            <a:extLst>
              <a:ext uri="{FF2B5EF4-FFF2-40B4-BE49-F238E27FC236}">
                <a16:creationId xmlns:a16="http://schemas.microsoft.com/office/drawing/2014/main" id="{50719640-7C98-4F8E-931E-CD68C2F94CED}"/>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0727" name="Rectangle 2">
            <a:extLst>
              <a:ext uri="{FF2B5EF4-FFF2-40B4-BE49-F238E27FC236}">
                <a16:creationId xmlns:a16="http://schemas.microsoft.com/office/drawing/2014/main" id="{090FBFDE-B44C-4FD5-9DB6-953D98E9B2BF}"/>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矩形 4">
            <a:extLst>
              <a:ext uri="{FF2B5EF4-FFF2-40B4-BE49-F238E27FC236}">
                <a16:creationId xmlns:a16="http://schemas.microsoft.com/office/drawing/2014/main" id="{DF44F444-F2CA-4349-9568-BCF99EBEB470}"/>
              </a:ext>
            </a:extLst>
          </p:cNvPr>
          <p:cNvSpPr/>
          <p:nvPr/>
        </p:nvSpPr>
        <p:spPr>
          <a:xfrm>
            <a:off x="841375" y="1635125"/>
            <a:ext cx="8051800" cy="1693863"/>
          </a:xfrm>
          <a:prstGeom prst="rect">
            <a:avLst/>
          </a:prstGeom>
        </p:spPr>
        <p:txBody>
          <a:bodyPr>
            <a:spAutoFit/>
          </a:bodyPr>
          <a:lstStyle/>
          <a:p>
            <a:pPr eaLnBrk="0" hangingPunct="0">
              <a:defRPr/>
            </a:pPr>
            <a:r>
              <a:rPr lang="zh-CN" altLang="zh-CN" sz="1050" b="1" dirty="0">
                <a:solidFill>
                  <a:srgbClr val="000080"/>
                </a:solidFill>
                <a:latin typeface="Consolas" pitchFamily="49" charset="0"/>
              </a:rPr>
              <a:t>eureka</a:t>
            </a:r>
            <a:r>
              <a:rPr lang="zh-CN" altLang="zh-CN" sz="1050" dirty="0">
                <a:solidFill>
                  <a:srgbClr val="000000"/>
                </a:solidFill>
                <a:latin typeface="Consolas" pitchFamily="49" charset="0"/>
              </a:rPr>
              <a:t>:</a:t>
            </a:r>
            <a:br>
              <a:rPr lang="zh-CN" altLang="zh-CN" sz="1050" dirty="0">
                <a:solidFill>
                  <a:srgbClr val="000000"/>
                </a:solidFill>
                <a:latin typeface="Consolas"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client</a:t>
            </a:r>
            <a:r>
              <a:rPr lang="zh-CN" altLang="zh-CN" sz="1050" dirty="0">
                <a:solidFill>
                  <a:srgbClr val="000000"/>
                </a:solidFill>
                <a:latin typeface="Consolas" pitchFamily="49" charset="0"/>
              </a:rPr>
              <a:t>:</a:t>
            </a:r>
            <a:br>
              <a:rPr lang="zh-CN" altLang="zh-CN" sz="1050" dirty="0">
                <a:solidFill>
                  <a:srgbClr val="000000"/>
                </a:solidFill>
                <a:latin typeface="Consolas" pitchFamily="49" charset="0"/>
              </a:rPr>
            </a:br>
            <a:r>
              <a:rPr lang="zh-CN" altLang="zh-CN" sz="1050" dirty="0">
                <a:solidFill>
                  <a:srgbClr val="000000"/>
                </a:solidFill>
                <a:latin typeface="Consolas" pitchFamily="49" charset="0"/>
              </a:rPr>
              <a:t>    </a:t>
            </a:r>
            <a:r>
              <a:rPr lang="zh-CN" altLang="zh-CN" sz="1050" b="1" dirty="0">
                <a:solidFill>
                  <a:srgbClr val="000080"/>
                </a:solidFill>
                <a:latin typeface="Consolas" pitchFamily="49" charset="0"/>
              </a:rPr>
              <a:t>service-url</a:t>
            </a:r>
            <a:r>
              <a:rPr lang="zh-CN" altLang="zh-CN" sz="1050" dirty="0">
                <a:solidFill>
                  <a:srgbClr val="000000"/>
                </a:solidFill>
                <a:latin typeface="Consolas" pitchFamily="49" charset="0"/>
              </a:rPr>
              <a:t>:</a:t>
            </a:r>
            <a:endParaRPr lang="en-US" altLang="zh-CN" sz="1050" dirty="0">
              <a:solidFill>
                <a:srgbClr val="000000"/>
              </a:solidFill>
              <a:latin typeface="Consolas" pitchFamily="49" charset="0"/>
            </a:endParaRPr>
          </a:p>
          <a:p>
            <a:pPr eaLnBrk="0" hangingPunct="0">
              <a:defRPr/>
            </a:pPr>
            <a:r>
              <a:rPr lang="en-US" altLang="zh-CN" sz="1050" i="1" dirty="0">
                <a:solidFill>
                  <a:srgbClr val="000000"/>
                </a:solidFill>
                <a:latin typeface="Consolas" pitchFamily="49" charset="0"/>
              </a:rPr>
              <a:t>         </a:t>
            </a:r>
            <a:r>
              <a:rPr lang="zh-CN" altLang="zh-CN" sz="1050" i="1" dirty="0">
                <a:solidFill>
                  <a:srgbClr val="808080"/>
                </a:solidFill>
                <a:latin typeface="Consolas" pitchFamily="49" charset="0"/>
              </a:rPr>
              <a:t># eureka</a:t>
            </a:r>
            <a:r>
              <a:rPr lang="zh-CN" altLang="zh-CN" sz="1050" i="1" dirty="0">
                <a:solidFill>
                  <a:srgbClr val="808080"/>
                </a:solidFill>
                <a:latin typeface="Courier New" pitchFamily="49" charset="0"/>
                <a:cs typeface="Courier New" pitchFamily="49" charset="0"/>
              </a:rPr>
              <a:t>服务端地址，将来客户端使用该地址和</a:t>
            </a:r>
            <a:r>
              <a:rPr lang="zh-CN" altLang="zh-CN" sz="1050" i="1" dirty="0">
                <a:solidFill>
                  <a:srgbClr val="808080"/>
                </a:solidFill>
                <a:latin typeface="Consolas" pitchFamily="49" charset="0"/>
              </a:rPr>
              <a:t>eureka</a:t>
            </a:r>
            <a:r>
              <a:rPr lang="zh-CN" altLang="zh-CN" sz="1050" i="1" dirty="0">
                <a:solidFill>
                  <a:srgbClr val="808080"/>
                </a:solidFill>
                <a:latin typeface="Courier New" pitchFamily="49" charset="0"/>
                <a:cs typeface="Courier New" pitchFamily="49" charset="0"/>
              </a:rPr>
              <a:t>进行通信</a:t>
            </a:r>
            <a:br>
              <a:rPr lang="zh-CN" altLang="zh-CN" sz="1050" dirty="0">
                <a:solidFill>
                  <a:srgbClr val="000000"/>
                </a:solidFill>
                <a:latin typeface="Consolas" pitchFamily="49" charset="0"/>
              </a:rPr>
            </a:br>
            <a:r>
              <a:rPr lang="zh-CN" altLang="zh-CN" sz="1050" dirty="0">
                <a:solidFill>
                  <a:srgbClr val="000000"/>
                </a:solidFill>
                <a:latin typeface="Consolas" pitchFamily="49" charset="0"/>
              </a:rPr>
              <a:t>      </a:t>
            </a:r>
            <a:r>
              <a:rPr lang="en-US" altLang="zh-CN" sz="1050" dirty="0">
                <a:solidFill>
                  <a:srgbClr val="000000"/>
                </a:solidFill>
                <a:latin typeface="Consolas" pitchFamily="49" charset="0"/>
              </a:rPr>
              <a:t>   </a:t>
            </a:r>
            <a:r>
              <a:rPr lang="zh-CN" altLang="zh-CN" sz="1050" b="1" dirty="0">
                <a:solidFill>
                  <a:srgbClr val="000080"/>
                </a:solidFill>
                <a:latin typeface="Consolas" pitchFamily="49" charset="0"/>
              </a:rPr>
              <a:t>defaultZone</a:t>
            </a:r>
            <a:r>
              <a:rPr lang="zh-CN" altLang="zh-CN" sz="1050" dirty="0">
                <a:solidFill>
                  <a:srgbClr val="000000"/>
                </a:solidFill>
                <a:latin typeface="Consolas" pitchFamily="49" charset="0"/>
              </a:rPr>
              <a:t>: </a:t>
            </a:r>
            <a:endParaRPr lang="en-US" altLang="zh-CN" sz="1050" dirty="0">
              <a:solidFill>
                <a:srgbClr val="000000"/>
              </a:solidFill>
              <a:latin typeface="Consolas" pitchFamily="49" charset="0"/>
            </a:endParaRPr>
          </a:p>
          <a:p>
            <a:pPr eaLnBrk="0" hangingPunct="0">
              <a:defRPr/>
            </a:pPr>
            <a:r>
              <a:rPr lang="en-US" altLang="zh-CN" sz="1050" b="1" dirty="0">
                <a:solidFill>
                  <a:srgbClr val="000080"/>
                </a:solidFill>
                <a:latin typeface="Consolas" pitchFamily="49" charset="0"/>
              </a:rPr>
              <a:t>    </a:t>
            </a:r>
            <a:r>
              <a:rPr lang="zh-CN" altLang="zh-CN" sz="1050" b="1" dirty="0">
                <a:solidFill>
                  <a:srgbClr val="000080"/>
                </a:solidFill>
                <a:latin typeface="Consolas" pitchFamily="49" charset="0"/>
              </a:rPr>
              <a:t>register-with-eureka</a:t>
            </a:r>
            <a:r>
              <a:rPr lang="zh-CN" altLang="zh-CN" sz="1050" dirty="0">
                <a:solidFill>
                  <a:srgbClr val="000000"/>
                </a:solidFill>
                <a:latin typeface="Consolas" pitchFamily="49" charset="0"/>
              </a:rPr>
              <a:t>:</a:t>
            </a:r>
            <a:r>
              <a:rPr lang="zh-CN" altLang="zh-CN" sz="1050" i="1" dirty="0">
                <a:solidFill>
                  <a:srgbClr val="808080"/>
                </a:solidFill>
                <a:latin typeface="Consolas" pitchFamily="49" charset="0"/>
              </a:rPr>
              <a:t> # </a:t>
            </a:r>
            <a:r>
              <a:rPr lang="zh-CN" altLang="zh-CN" sz="1050" i="1" dirty="0">
                <a:solidFill>
                  <a:srgbClr val="808080"/>
                </a:solidFill>
                <a:latin typeface="Courier New" pitchFamily="49" charset="0"/>
                <a:cs typeface="Courier New" pitchFamily="49" charset="0"/>
              </a:rPr>
              <a:t>是否将自己的路径 注册到</a:t>
            </a:r>
            <a:r>
              <a:rPr lang="zh-CN" altLang="zh-CN" sz="1050" i="1" dirty="0">
                <a:solidFill>
                  <a:srgbClr val="808080"/>
                </a:solidFill>
                <a:latin typeface="Consolas" pitchFamily="49" charset="0"/>
              </a:rPr>
              <a:t>eureka</a:t>
            </a:r>
            <a:r>
              <a:rPr lang="zh-CN" altLang="zh-CN" sz="1050" i="1" dirty="0">
                <a:solidFill>
                  <a:srgbClr val="808080"/>
                </a:solidFill>
                <a:latin typeface="Courier New" pitchFamily="49" charset="0"/>
                <a:cs typeface="Courier New" pitchFamily="49" charset="0"/>
              </a:rPr>
              <a:t>上。</a:t>
            </a:r>
            <a:endParaRPr lang="en-US" altLang="zh-CN" sz="1050" b="1" dirty="0">
              <a:solidFill>
                <a:srgbClr val="000080"/>
              </a:solidFill>
              <a:latin typeface="Consolas" pitchFamily="49" charset="0"/>
            </a:endParaRPr>
          </a:p>
          <a:p>
            <a:pPr eaLnBrk="0" hangingPunct="0">
              <a:defRPr/>
            </a:pPr>
            <a:r>
              <a:rPr lang="en-US" altLang="zh-CN" sz="1050" b="1" dirty="0">
                <a:solidFill>
                  <a:srgbClr val="000080"/>
                </a:solidFill>
                <a:latin typeface="Consolas" pitchFamily="49" charset="0"/>
              </a:rPr>
              <a:t>    </a:t>
            </a:r>
            <a:r>
              <a:rPr lang="zh-CN" altLang="zh-CN" sz="1050" b="1" dirty="0">
                <a:solidFill>
                  <a:srgbClr val="000080"/>
                </a:solidFill>
                <a:latin typeface="Consolas" pitchFamily="49" charset="0"/>
              </a:rPr>
              <a:t>fetch-registry</a:t>
            </a:r>
            <a:r>
              <a:rPr lang="zh-CN" altLang="zh-CN" sz="1050" dirty="0">
                <a:solidFill>
                  <a:srgbClr val="000000"/>
                </a:solidFill>
                <a:latin typeface="Consolas" pitchFamily="49" charset="0"/>
              </a:rPr>
              <a:t>: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是否需要从</a:t>
            </a:r>
            <a:r>
              <a:rPr lang="zh-CN" altLang="zh-CN" sz="1050" i="1" dirty="0">
                <a:solidFill>
                  <a:srgbClr val="808080"/>
                </a:solidFill>
                <a:latin typeface="Consolas" pitchFamily="49" charset="0"/>
              </a:rPr>
              <a:t>eureka</a:t>
            </a:r>
            <a:r>
              <a:rPr lang="zh-CN" altLang="zh-CN" sz="1050" i="1" dirty="0">
                <a:solidFill>
                  <a:srgbClr val="808080"/>
                </a:solidFill>
                <a:latin typeface="Courier New" pitchFamily="49" charset="0"/>
                <a:cs typeface="Courier New" pitchFamily="49" charset="0"/>
              </a:rPr>
              <a:t>中抓取</a:t>
            </a:r>
            <a:r>
              <a:rPr lang="zh-CN" altLang="en-US" sz="1050" i="1" dirty="0">
                <a:solidFill>
                  <a:srgbClr val="808080"/>
                </a:solidFill>
                <a:latin typeface="Courier New" pitchFamily="49" charset="0"/>
                <a:cs typeface="Courier New" pitchFamily="49" charset="0"/>
              </a:rPr>
              <a:t>数据</a:t>
            </a:r>
            <a:r>
              <a:rPr lang="zh-CN" altLang="zh-CN" sz="1050" i="1" dirty="0">
                <a:solidFill>
                  <a:srgbClr val="808080"/>
                </a:solidFill>
                <a:latin typeface="Courier New" pitchFamily="49" charset="0"/>
                <a:cs typeface="Courier New" pitchFamily="49" charset="0"/>
              </a:rPr>
              <a:t>。</a:t>
            </a:r>
            <a:endParaRPr lang="en-US" altLang="zh-CN" sz="1050" i="1" dirty="0">
              <a:solidFill>
                <a:srgbClr val="808080"/>
              </a:solidFill>
              <a:latin typeface="Courier New" pitchFamily="49" charset="0"/>
              <a:cs typeface="Courier New" pitchFamily="49" charset="0"/>
            </a:endParaRPr>
          </a:p>
          <a:p>
            <a:pPr eaLnBrk="0" hangingPunct="0">
              <a:defRPr/>
            </a:pPr>
            <a:br>
              <a:rPr lang="zh-CN" altLang="zh-CN" sz="1050" i="1" dirty="0">
                <a:solidFill>
                  <a:srgbClr val="808080"/>
                </a:solidFill>
                <a:latin typeface="Courier New" pitchFamily="49" charset="0"/>
                <a:cs typeface="Courier New" pitchFamily="49" charset="0"/>
              </a:rPr>
            </a:br>
            <a:endParaRPr lang="zh-CN" altLang="zh-CN" sz="2000" dirty="0"/>
          </a:p>
        </p:txBody>
      </p:sp>
      <p:sp>
        <p:nvSpPr>
          <p:cNvPr id="30729" name="Rectangle 3">
            <a:extLst>
              <a:ext uri="{FF2B5EF4-FFF2-40B4-BE49-F238E27FC236}">
                <a16:creationId xmlns:a16="http://schemas.microsoft.com/office/drawing/2014/main" id="{D603C15E-B43C-4F6A-8983-75A239890972}"/>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0730" name="Rectangle 1">
            <a:extLst>
              <a:ext uri="{FF2B5EF4-FFF2-40B4-BE49-F238E27FC236}">
                <a16:creationId xmlns:a16="http://schemas.microsoft.com/office/drawing/2014/main" id="{8EF41DA9-AF5C-4530-BFAA-2A63C6B999E1}"/>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7FFE02A5-B7E2-4807-9C15-08C334A3AF05}"/>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5E9AB1CA-E395-4650-8DD8-A8A082517930}"/>
              </a:ext>
            </a:extLst>
          </p:cNvPr>
          <p:cNvSpPr txBox="1">
            <a:spLocks noChangeArrowheads="1"/>
          </p:cNvSpPr>
          <p:nvPr/>
        </p:nvSpPr>
        <p:spPr bwMode="auto">
          <a:xfrm>
            <a:off x="841375" y="1058863"/>
            <a:ext cx="53149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相关配置及特性</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 dashboard </a:t>
            </a:r>
          </a:p>
        </p:txBody>
      </p:sp>
      <p:sp>
        <p:nvSpPr>
          <p:cNvPr id="31748" name="Rectangle 1">
            <a:extLst>
              <a:ext uri="{FF2B5EF4-FFF2-40B4-BE49-F238E27FC236}">
                <a16:creationId xmlns:a16="http://schemas.microsoft.com/office/drawing/2014/main" id="{02E2ECAB-24E8-474B-AAF7-1D25C449682F}"/>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1749" name="Rectangle 3">
            <a:extLst>
              <a:ext uri="{FF2B5EF4-FFF2-40B4-BE49-F238E27FC236}">
                <a16:creationId xmlns:a16="http://schemas.microsoft.com/office/drawing/2014/main" id="{84440DC0-7FCC-45D2-B464-AA5CF901D6E1}"/>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1750" name="Rectangle 2">
            <a:extLst>
              <a:ext uri="{FF2B5EF4-FFF2-40B4-BE49-F238E27FC236}">
                <a16:creationId xmlns:a16="http://schemas.microsoft.com/office/drawing/2014/main" id="{241FDF95-2B2F-4509-A612-5E310D5FBE97}"/>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1751" name="Rectangle 2">
            <a:extLst>
              <a:ext uri="{FF2B5EF4-FFF2-40B4-BE49-F238E27FC236}">
                <a16:creationId xmlns:a16="http://schemas.microsoft.com/office/drawing/2014/main" id="{F85A4AC2-B84A-45AD-A4A9-0DF87C7155B9}"/>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矩形 4">
            <a:extLst>
              <a:ext uri="{FF2B5EF4-FFF2-40B4-BE49-F238E27FC236}">
                <a16:creationId xmlns:a16="http://schemas.microsoft.com/office/drawing/2014/main" id="{CDE40D21-26A9-4CAA-A67B-AFEE31B2AC08}"/>
              </a:ext>
            </a:extLst>
          </p:cNvPr>
          <p:cNvSpPr/>
          <p:nvPr/>
        </p:nvSpPr>
        <p:spPr>
          <a:xfrm>
            <a:off x="841375" y="1635125"/>
            <a:ext cx="8051800" cy="1047750"/>
          </a:xfrm>
          <a:prstGeom prst="rect">
            <a:avLst/>
          </a:prstGeom>
        </p:spPr>
        <p:txBody>
          <a:bodyPr>
            <a:spAutoFit/>
          </a:bodyPr>
          <a:lstStyle/>
          <a:p>
            <a:pPr eaLnBrk="0" hangingPunct="0">
              <a:defRPr/>
            </a:pPr>
            <a:r>
              <a:rPr lang="zh-CN" altLang="zh-CN" sz="1050" b="1" dirty="0">
                <a:solidFill>
                  <a:srgbClr val="000080"/>
                </a:solidFill>
                <a:latin typeface="Consolas" pitchFamily="49" charset="0"/>
              </a:rPr>
              <a:t>eureka</a:t>
            </a:r>
            <a:r>
              <a:rPr lang="zh-CN" altLang="zh-CN" sz="1050" dirty="0">
                <a:solidFill>
                  <a:srgbClr val="000000"/>
                </a:solidFill>
                <a:latin typeface="Consolas" pitchFamily="49" charset="0"/>
              </a:rPr>
              <a:t>:</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dashboard</a:t>
            </a:r>
            <a:r>
              <a:rPr lang="zh-CN" altLang="zh-CN" sz="1050" dirty="0">
                <a:solidFill>
                  <a:srgbClr val="000000"/>
                </a:solidFill>
                <a:latin typeface="Consolas" pitchFamily="49" charset="0"/>
              </a:rPr>
              <a:t>:</a:t>
            </a:r>
            <a:br>
              <a:rPr lang="zh-CN" altLang="zh-CN" sz="1050" dirty="0">
                <a:solidFill>
                  <a:srgbClr val="000000"/>
                </a:solidFill>
                <a:latin typeface="Consolas" pitchFamily="49" charset="0"/>
              </a:rPr>
            </a:br>
            <a:r>
              <a:rPr lang="zh-CN" altLang="zh-CN" sz="1050" dirty="0">
                <a:solidFill>
                  <a:srgbClr val="000000"/>
                </a:solidFill>
                <a:latin typeface="Consolas" pitchFamily="49" charset="0"/>
              </a:rPr>
              <a:t>    </a:t>
            </a:r>
            <a:r>
              <a:rPr lang="zh-CN" altLang="zh-CN" sz="1050" b="1" dirty="0">
                <a:solidFill>
                  <a:srgbClr val="000080"/>
                </a:solidFill>
                <a:latin typeface="Consolas" pitchFamily="49" charset="0"/>
              </a:rPr>
              <a:t>enabled</a:t>
            </a:r>
            <a:r>
              <a:rPr lang="zh-CN" altLang="zh-CN" sz="1050" dirty="0">
                <a:solidFill>
                  <a:srgbClr val="000000"/>
                </a:solidFill>
                <a:latin typeface="Consolas" pitchFamily="49" charset="0"/>
              </a:rPr>
              <a:t>: </a:t>
            </a:r>
            <a:r>
              <a:rPr lang="zh-CN" altLang="zh-CN" sz="1050" b="1" dirty="0">
                <a:solidFill>
                  <a:srgbClr val="000080"/>
                </a:solidFill>
                <a:latin typeface="Consolas" pitchFamily="49" charset="0"/>
              </a:rPr>
              <a:t>true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是否启用</a:t>
            </a:r>
            <a:r>
              <a:rPr lang="zh-CN" altLang="zh-CN" sz="1050" i="1" dirty="0">
                <a:solidFill>
                  <a:srgbClr val="808080"/>
                </a:solidFill>
                <a:latin typeface="Consolas" pitchFamily="49" charset="0"/>
              </a:rPr>
              <a:t>eureka web</a:t>
            </a:r>
            <a:r>
              <a:rPr lang="zh-CN" altLang="zh-CN" sz="1050" i="1" dirty="0">
                <a:solidFill>
                  <a:srgbClr val="808080"/>
                </a:solidFill>
                <a:latin typeface="Courier New" pitchFamily="49" charset="0"/>
                <a:cs typeface="Courier New" pitchFamily="49" charset="0"/>
              </a:rPr>
              <a:t>控制台</a:t>
            </a:r>
            <a:br>
              <a:rPr lang="zh-CN" altLang="zh-CN" sz="1050" i="1" dirty="0">
                <a:solidFill>
                  <a:srgbClr val="808080"/>
                </a:solidFill>
                <a:latin typeface="Courier New" pitchFamily="49" charset="0"/>
                <a:cs typeface="Courier New" pitchFamily="49" charset="0"/>
              </a:rPr>
            </a:br>
            <a:r>
              <a:rPr lang="zh-CN" altLang="zh-CN" sz="1050" i="1" dirty="0">
                <a:solidFill>
                  <a:srgbClr val="808080"/>
                </a:solidFill>
                <a:latin typeface="Courier New" pitchFamily="49" charset="0"/>
                <a:cs typeface="Courier New" pitchFamily="49" charset="0"/>
              </a:rPr>
              <a:t>    </a:t>
            </a:r>
            <a:r>
              <a:rPr lang="zh-CN" altLang="zh-CN" sz="1050" b="1" dirty="0">
                <a:solidFill>
                  <a:srgbClr val="000080"/>
                </a:solidFill>
                <a:latin typeface="Consolas" pitchFamily="49" charset="0"/>
              </a:rPr>
              <a:t>path</a:t>
            </a:r>
            <a:r>
              <a:rPr lang="zh-CN" altLang="zh-CN" sz="1050" dirty="0">
                <a:solidFill>
                  <a:srgbClr val="000000"/>
                </a:solidFill>
                <a:latin typeface="Consolas" pitchFamily="49" charset="0"/>
              </a:rPr>
              <a:t>: / </a:t>
            </a:r>
            <a:r>
              <a:rPr lang="zh-CN" altLang="zh-CN" sz="1050" i="1" dirty="0">
                <a:solidFill>
                  <a:srgbClr val="808080"/>
                </a:solidFill>
                <a:latin typeface="Consolas" pitchFamily="49" charset="0"/>
              </a:rPr>
              <a:t># </a:t>
            </a:r>
            <a:r>
              <a:rPr lang="zh-CN" altLang="zh-CN" sz="1050" i="1" dirty="0">
                <a:solidFill>
                  <a:srgbClr val="808080"/>
                </a:solidFill>
                <a:latin typeface="Courier New" pitchFamily="49" charset="0"/>
                <a:cs typeface="Courier New" pitchFamily="49" charset="0"/>
              </a:rPr>
              <a:t>设置</a:t>
            </a:r>
            <a:r>
              <a:rPr lang="zh-CN" altLang="zh-CN" sz="1050" i="1" dirty="0">
                <a:solidFill>
                  <a:srgbClr val="808080"/>
                </a:solidFill>
                <a:latin typeface="Consolas" pitchFamily="49" charset="0"/>
              </a:rPr>
              <a:t>eureka web</a:t>
            </a:r>
            <a:r>
              <a:rPr lang="zh-CN" altLang="zh-CN" sz="1050" i="1" dirty="0">
                <a:solidFill>
                  <a:srgbClr val="808080"/>
                </a:solidFill>
                <a:latin typeface="Courier New" pitchFamily="49" charset="0"/>
                <a:cs typeface="Courier New" pitchFamily="49" charset="0"/>
              </a:rPr>
              <a:t>控制台默认访问路径</a:t>
            </a:r>
            <a:br>
              <a:rPr lang="zh-CN" altLang="zh-CN" sz="1050" i="1" dirty="0">
                <a:solidFill>
                  <a:srgbClr val="808080"/>
                </a:solidFill>
                <a:latin typeface="Courier New" pitchFamily="49" charset="0"/>
                <a:cs typeface="Courier New" pitchFamily="49" charset="0"/>
              </a:rPr>
            </a:br>
            <a:endParaRPr lang="zh-CN" altLang="zh-CN" sz="2000" dirty="0"/>
          </a:p>
        </p:txBody>
      </p:sp>
      <p:sp>
        <p:nvSpPr>
          <p:cNvPr id="31753" name="Rectangle 3">
            <a:extLst>
              <a:ext uri="{FF2B5EF4-FFF2-40B4-BE49-F238E27FC236}">
                <a16:creationId xmlns:a16="http://schemas.microsoft.com/office/drawing/2014/main" id="{1EFAD9BC-33AD-4EE8-B4BF-A7F919DD74E1}"/>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1754" name="Rectangle 1">
            <a:extLst>
              <a:ext uri="{FF2B5EF4-FFF2-40B4-BE49-F238E27FC236}">
                <a16:creationId xmlns:a16="http://schemas.microsoft.com/office/drawing/2014/main" id="{D13404D7-5F65-472A-BD7E-BB853735830C}"/>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6C076FD2-202F-49A1-BFD4-1348E7CB798E}"/>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5E1AC26E-A731-4BE9-9827-D3F7F305F9B9}"/>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Eureka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高可用</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772" name="Rectangle 1">
            <a:extLst>
              <a:ext uri="{FF2B5EF4-FFF2-40B4-BE49-F238E27FC236}">
                <a16:creationId xmlns:a16="http://schemas.microsoft.com/office/drawing/2014/main" id="{EBF0D42B-0C03-4A5F-80DF-1380243B9636}"/>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2773" name="Rectangle 3">
            <a:extLst>
              <a:ext uri="{FF2B5EF4-FFF2-40B4-BE49-F238E27FC236}">
                <a16:creationId xmlns:a16="http://schemas.microsoft.com/office/drawing/2014/main" id="{2D8AFDC3-F00D-4410-A457-8B33E01C5A97}"/>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2774" name="Rectangle 2">
            <a:extLst>
              <a:ext uri="{FF2B5EF4-FFF2-40B4-BE49-F238E27FC236}">
                <a16:creationId xmlns:a16="http://schemas.microsoft.com/office/drawing/2014/main" id="{FC33E06F-2DBC-4AC9-9DFE-D472D6302DAF}"/>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pic>
        <p:nvPicPr>
          <p:cNvPr id="28679" name="图片 1">
            <a:extLst>
              <a:ext uri="{FF2B5EF4-FFF2-40B4-BE49-F238E27FC236}">
                <a16:creationId xmlns:a16="http://schemas.microsoft.com/office/drawing/2014/main" id="{84716DBA-2CE6-432D-A02F-63D2683CFB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571625"/>
            <a:ext cx="4618037"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a:extLst>
              <a:ext uri="{FF2B5EF4-FFF2-40B4-BE49-F238E27FC236}">
                <a16:creationId xmlns:a16="http://schemas.microsoft.com/office/drawing/2014/main" id="{B42E5E89-AF9D-4670-9620-7DD3DEA8A8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012950"/>
            <a:ext cx="28797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a:extLst>
              <a:ext uri="{FF2B5EF4-FFF2-40B4-BE49-F238E27FC236}">
                <a16:creationId xmlns:a16="http://schemas.microsoft.com/office/drawing/2014/main" id="{DFE53827-7C03-4550-9493-5013E55CB60C}"/>
              </a:ext>
            </a:extLst>
          </p:cNvPr>
          <p:cNvSpPr/>
          <p:nvPr/>
        </p:nvSpPr>
        <p:spPr>
          <a:xfrm>
            <a:off x="3487738" y="2532063"/>
            <a:ext cx="503237" cy="360362"/>
          </a:xfrm>
          <a:prstGeom prst="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sz="105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7A56C22-F70E-4364-8268-13A3B8EB00E7}"/>
              </a:ext>
            </a:extLst>
          </p:cNvPr>
          <p:cNvSpPr/>
          <p:nvPr/>
        </p:nvSpPr>
        <p:spPr>
          <a:xfrm>
            <a:off x="387350" y="3821113"/>
            <a:ext cx="3875088" cy="819150"/>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准备两个</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 </a:t>
            </a: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分别进行配置，相互注册</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Client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分别注册到这两个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Eureka Server</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28679"/>
                                        </p:tgtEl>
                                        <p:attrNameLst>
                                          <p:attrName>style.visibility</p:attrName>
                                        </p:attrNameLst>
                                      </p:cBhvr>
                                      <p:to>
                                        <p:strVal val="visible"/>
                                      </p:to>
                                    </p:set>
                                    <p:animEffect transition="in" filter="wipe(down)">
                                      <p:cBhvr>
                                        <p:cTn id="15" dur="500"/>
                                        <p:tgtEl>
                                          <p:spTgt spid="286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reeform 106">
            <a:extLst>
              <a:ext uri="{FF2B5EF4-FFF2-40B4-BE49-F238E27FC236}">
                <a16:creationId xmlns:a16="http://schemas.microsoft.com/office/drawing/2014/main" id="{0015E165-177B-4403-A446-87AB69B829BA}"/>
              </a:ext>
            </a:extLst>
          </p:cNvPr>
          <p:cNvSpPr>
            <a:spLocks/>
          </p:cNvSpPr>
          <p:nvPr/>
        </p:nvSpPr>
        <p:spPr bwMode="auto">
          <a:xfrm>
            <a:off x="5281613" y="1403350"/>
            <a:ext cx="0" cy="6350"/>
          </a:xfrm>
          <a:custGeom>
            <a:avLst/>
            <a:gdLst>
              <a:gd name="T0" fmla="*/ 0 h 1"/>
              <a:gd name="T1" fmla="*/ 2147483647 h 1"/>
              <a:gd name="T2" fmla="*/ 2147483647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sp>
        <p:nvSpPr>
          <p:cNvPr id="33795" name="Freeform 107">
            <a:extLst>
              <a:ext uri="{FF2B5EF4-FFF2-40B4-BE49-F238E27FC236}">
                <a16:creationId xmlns:a16="http://schemas.microsoft.com/office/drawing/2014/main" id="{382A312E-0743-4001-A41A-24E9F1BD7D82}"/>
              </a:ext>
            </a:extLst>
          </p:cNvPr>
          <p:cNvSpPr>
            <a:spLocks/>
          </p:cNvSpPr>
          <p:nvPr/>
        </p:nvSpPr>
        <p:spPr bwMode="auto">
          <a:xfrm>
            <a:off x="5281613" y="14065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grpSp>
        <p:nvGrpSpPr>
          <p:cNvPr id="33796" name="组合 11">
            <a:extLst>
              <a:ext uri="{FF2B5EF4-FFF2-40B4-BE49-F238E27FC236}">
                <a16:creationId xmlns:a16="http://schemas.microsoft.com/office/drawing/2014/main" id="{38D62939-DF57-4C51-8879-3A0890885DDC}"/>
              </a:ext>
            </a:extLst>
          </p:cNvPr>
          <p:cNvGrpSpPr>
            <a:grpSpLocks/>
          </p:cNvGrpSpPr>
          <p:nvPr/>
        </p:nvGrpSpPr>
        <p:grpSpPr bwMode="auto">
          <a:xfrm>
            <a:off x="-1844675" y="1041400"/>
            <a:ext cx="5102225" cy="4516438"/>
            <a:chOff x="-1845937" y="1041959"/>
            <a:chExt cx="5103249" cy="4516913"/>
          </a:xfrm>
        </p:grpSpPr>
        <p:sp>
          <p:nvSpPr>
            <p:cNvPr id="13" name="平行四边形 12">
              <a:extLst>
                <a:ext uri="{FF2B5EF4-FFF2-40B4-BE49-F238E27FC236}">
                  <a16:creationId xmlns:a16="http://schemas.microsoft.com/office/drawing/2014/main" id="{63EFD4D1-F1E4-43B5-A923-618E68A4C9E5}"/>
                </a:ext>
              </a:extLst>
            </p:cNvPr>
            <p:cNvSpPr/>
            <p:nvPr/>
          </p:nvSpPr>
          <p:spPr>
            <a:xfrm flipH="1">
              <a:off x="-1394997" y="2372424"/>
              <a:ext cx="4652309" cy="318644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6" name="平行四边形 15">
              <a:extLst>
                <a:ext uri="{FF2B5EF4-FFF2-40B4-BE49-F238E27FC236}">
                  <a16:creationId xmlns:a16="http://schemas.microsoft.com/office/drawing/2014/main" id="{BEA43902-0240-459A-B934-DC6093329210}"/>
                </a:ext>
              </a:extLst>
            </p:cNvPr>
            <p:cNvSpPr/>
            <p:nvPr/>
          </p:nvSpPr>
          <p:spPr>
            <a:xfrm flipH="1">
              <a:off x="-132681" y="1894537"/>
              <a:ext cx="1729135" cy="1184400"/>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8" name="平行四边形 17">
              <a:extLst>
                <a:ext uri="{FF2B5EF4-FFF2-40B4-BE49-F238E27FC236}">
                  <a16:creationId xmlns:a16="http://schemas.microsoft.com/office/drawing/2014/main" id="{486C678B-8996-4C96-B096-84E01C9886C7}"/>
                </a:ext>
              </a:extLst>
            </p:cNvPr>
            <p:cNvSpPr/>
            <p:nvPr/>
          </p:nvSpPr>
          <p:spPr>
            <a:xfrm flipH="1">
              <a:off x="-218423" y="4536414"/>
              <a:ext cx="1081305"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9" name="平行四边形 18">
              <a:extLst>
                <a:ext uri="{FF2B5EF4-FFF2-40B4-BE49-F238E27FC236}">
                  <a16:creationId xmlns:a16="http://schemas.microsoft.com/office/drawing/2014/main" id="{2E898EC2-1686-4F96-A341-E58485B216E6}"/>
                </a:ext>
              </a:extLst>
            </p:cNvPr>
            <p:cNvSpPr/>
            <p:nvPr/>
          </p:nvSpPr>
          <p:spPr>
            <a:xfrm flipH="1">
              <a:off x="-1082197" y="1041959"/>
              <a:ext cx="1151169"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24" name="平行四边形 23">
              <a:extLst>
                <a:ext uri="{FF2B5EF4-FFF2-40B4-BE49-F238E27FC236}">
                  <a16:creationId xmlns:a16="http://schemas.microsoft.com/office/drawing/2014/main" id="{ED59B3D4-56D8-48F2-BE01-73CA5868A629}"/>
                </a:ext>
              </a:extLst>
            </p:cNvPr>
            <p:cNvSpPr/>
            <p:nvPr/>
          </p:nvSpPr>
          <p:spPr>
            <a:xfrm flipH="1">
              <a:off x="-1845937" y="2273989"/>
              <a:ext cx="4101336" cy="2673631"/>
            </a:xfrm>
            <a:prstGeom prst="parallelogram">
              <a:avLst>
                <a:gd name="adj" fmla="val 103325"/>
              </a:avLst>
            </a:prstGeom>
            <a:solidFill>
              <a:srgbClr val="8A0000">
                <a:alpha val="60000"/>
              </a:srgbClr>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grpSp>
      <p:sp>
        <p:nvSpPr>
          <p:cNvPr id="29" name="文本框 52">
            <a:extLst>
              <a:ext uri="{FF2B5EF4-FFF2-40B4-BE49-F238E27FC236}">
                <a16:creationId xmlns:a16="http://schemas.microsoft.com/office/drawing/2014/main" id="{13C2D174-FEB4-4383-B9F8-57DCD764C4CC}"/>
              </a:ext>
            </a:extLst>
          </p:cNvPr>
          <p:cNvSpPr txBox="1">
            <a:spLocks noChangeArrowheads="1"/>
          </p:cNvSpPr>
          <p:nvPr/>
        </p:nvSpPr>
        <p:spPr bwMode="auto">
          <a:xfrm>
            <a:off x="2124075" y="1866900"/>
            <a:ext cx="5699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defRPr/>
            </a:pPr>
            <a:r>
              <a:rPr lang="en-US" altLang="zh-CN" sz="4050" b="1" dirty="0">
                <a:solidFill>
                  <a:srgbClr val="C00000"/>
                </a:solidFill>
                <a:latin typeface="方正黑体简体" panose="02010601030101010101" pitchFamily="2" charset="-122"/>
                <a:ea typeface="方正黑体简体" panose="02010601030101010101" pitchFamily="2" charset="-122"/>
              </a:rPr>
              <a:t>Spring Cloud </a:t>
            </a:r>
            <a:r>
              <a:rPr lang="zh-CN" altLang="en-US" sz="4050" b="1" dirty="0">
                <a:solidFill>
                  <a:srgbClr val="C00000"/>
                </a:solidFill>
                <a:latin typeface="方正黑体简体" panose="02010601030101010101" pitchFamily="2" charset="-122"/>
                <a:ea typeface="方正黑体简体" panose="02010601030101010101" pitchFamily="2" charset="-122"/>
              </a:rPr>
              <a:t>服务治理</a:t>
            </a:r>
            <a:r>
              <a:rPr lang="en-US" altLang="zh-CN" sz="4050" b="1" dirty="0">
                <a:solidFill>
                  <a:srgbClr val="C00000"/>
                </a:solidFill>
                <a:latin typeface="方正黑体简体" panose="02010601030101010101" pitchFamily="2" charset="-122"/>
                <a:ea typeface="方正黑体简体" panose="02010601030101010101" pitchFamily="2" charset="-122"/>
              </a:rPr>
              <a:t> </a:t>
            </a:r>
            <a:endParaRPr lang="zh-CN" altLang="en-US" sz="4050" b="1" dirty="0">
              <a:solidFill>
                <a:srgbClr val="C00000"/>
              </a:solidFill>
              <a:latin typeface="方正黑体简体" panose="02010601030101010101" pitchFamily="2" charset="-122"/>
              <a:ea typeface="方正黑体简体" panose="02010601030101010101" pitchFamily="2" charset="-122"/>
            </a:endParaRPr>
          </a:p>
        </p:txBody>
      </p:sp>
      <p:cxnSp>
        <p:nvCxnSpPr>
          <p:cNvPr id="3" name="直接连接符 2">
            <a:extLst>
              <a:ext uri="{FF2B5EF4-FFF2-40B4-BE49-F238E27FC236}">
                <a16:creationId xmlns:a16="http://schemas.microsoft.com/office/drawing/2014/main" id="{D363B28F-9067-4490-BA89-2C9F26C1D811}"/>
              </a:ext>
            </a:extLst>
          </p:cNvPr>
          <p:cNvCxnSpPr/>
          <p:nvPr/>
        </p:nvCxnSpPr>
        <p:spPr>
          <a:xfrm>
            <a:off x="2339975" y="2632075"/>
            <a:ext cx="5400675" cy="0"/>
          </a:xfrm>
          <a:prstGeom prst="line">
            <a:avLst/>
          </a:prstGeom>
          <a:ln w="28575">
            <a:solidFill>
              <a:srgbClr val="124062"/>
            </a:solidFill>
          </a:ln>
        </p:spPr>
        <p:style>
          <a:lnRef idx="1">
            <a:schemeClr val="accent1"/>
          </a:lnRef>
          <a:fillRef idx="0">
            <a:schemeClr val="accent1"/>
          </a:fillRef>
          <a:effectRef idx="0">
            <a:schemeClr val="accent1"/>
          </a:effectRef>
          <a:fontRef idx="minor">
            <a:schemeClr val="tx1"/>
          </a:fontRef>
        </p:style>
      </p:cxnSp>
      <p:sp>
        <p:nvSpPr>
          <p:cNvPr id="25607" name="文本框 9">
            <a:extLst>
              <a:ext uri="{FF2B5EF4-FFF2-40B4-BE49-F238E27FC236}">
                <a16:creationId xmlns:a16="http://schemas.microsoft.com/office/drawing/2014/main" id="{3CC4760E-DF6A-4A93-99F1-BABDC1BBE0CD}"/>
              </a:ext>
            </a:extLst>
          </p:cNvPr>
          <p:cNvSpPr txBox="1">
            <a:spLocks noChangeArrowheads="1"/>
          </p:cNvSpPr>
          <p:nvPr/>
        </p:nvSpPr>
        <p:spPr bwMode="auto">
          <a:xfrm>
            <a:off x="3392488" y="2816225"/>
            <a:ext cx="20431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2286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Eureka</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800" name="文本框 9">
            <a:extLst>
              <a:ext uri="{FF2B5EF4-FFF2-40B4-BE49-F238E27FC236}">
                <a16:creationId xmlns:a16="http://schemas.microsoft.com/office/drawing/2014/main" id="{0CA8CC70-7F2F-4C6C-B350-A5503013AEAA}"/>
              </a:ext>
            </a:extLst>
          </p:cNvPr>
          <p:cNvSpPr txBox="1">
            <a:spLocks noChangeArrowheads="1"/>
          </p:cNvSpPr>
          <p:nvPr/>
        </p:nvSpPr>
        <p:spPr bwMode="auto">
          <a:xfrm>
            <a:off x="3384550" y="3251200"/>
            <a:ext cx="24114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buFont typeface="Wingdings" panose="05000000000000000000" pitchFamily="2" charset="2"/>
              <a:buChar char="l"/>
            </a:pPr>
            <a:r>
              <a:rPr lang="en-US" altLang="zh-CN" sz="1200">
                <a:solidFill>
                  <a:srgbClr val="FF0000"/>
                </a:solidFill>
                <a:latin typeface="微软雅黑" panose="020B0503020204020204" pitchFamily="34" charset="-122"/>
                <a:ea typeface="微软雅黑" panose="020B0503020204020204" pitchFamily="34" charset="-122"/>
              </a:rPr>
              <a:t>Consul</a:t>
            </a:r>
            <a:endParaRPr lang="zh-CN" altLang="en-US" sz="1200">
              <a:solidFill>
                <a:srgbClr val="FF0000"/>
              </a:solidFill>
              <a:latin typeface="微软雅黑" panose="020B0503020204020204" pitchFamily="34" charset="-122"/>
              <a:ea typeface="微软雅黑" panose="020B0503020204020204" pitchFamily="34" charset="-122"/>
            </a:endParaRPr>
          </a:p>
        </p:txBody>
      </p:sp>
      <p:sp>
        <p:nvSpPr>
          <p:cNvPr id="22" name="文本框 9">
            <a:extLst>
              <a:ext uri="{FF2B5EF4-FFF2-40B4-BE49-F238E27FC236}">
                <a16:creationId xmlns:a16="http://schemas.microsoft.com/office/drawing/2014/main" id="{ACAF9185-5823-4033-B643-663162AD5D94}"/>
              </a:ext>
            </a:extLst>
          </p:cNvPr>
          <p:cNvSpPr txBox="1"/>
          <p:nvPr/>
        </p:nvSpPr>
        <p:spPr>
          <a:xfrm>
            <a:off x="3392488" y="3686175"/>
            <a:ext cx="2411412"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Nacos</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CB4FAC38-36E2-48DC-8733-C0F17C819C6C}"/>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79853CA7-69EC-4D07-9B39-4E2902FF718E}"/>
              </a:ext>
            </a:extLst>
          </p:cNvPr>
          <p:cNvSpPr txBox="1">
            <a:spLocks noChangeArrowheads="1"/>
          </p:cNvSpPr>
          <p:nvPr/>
        </p:nvSpPr>
        <p:spPr bwMode="auto">
          <a:xfrm>
            <a:off x="841375" y="10588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Consul </a:t>
            </a:r>
          </a:p>
        </p:txBody>
      </p:sp>
      <p:sp>
        <p:nvSpPr>
          <p:cNvPr id="34820" name="Rectangle 1">
            <a:extLst>
              <a:ext uri="{FF2B5EF4-FFF2-40B4-BE49-F238E27FC236}">
                <a16:creationId xmlns:a16="http://schemas.microsoft.com/office/drawing/2014/main" id="{DE56E7F0-2907-487A-9897-13FADFF560B9}"/>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4821" name="Rectangle 3">
            <a:extLst>
              <a:ext uri="{FF2B5EF4-FFF2-40B4-BE49-F238E27FC236}">
                <a16:creationId xmlns:a16="http://schemas.microsoft.com/office/drawing/2014/main" id="{846036D4-8056-42F5-AE1C-97DF040F23AD}"/>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4822" name="Rectangle 2">
            <a:extLst>
              <a:ext uri="{FF2B5EF4-FFF2-40B4-BE49-F238E27FC236}">
                <a16:creationId xmlns:a16="http://schemas.microsoft.com/office/drawing/2014/main" id="{AAE1E03E-ECA2-40C6-A0D4-2923B9F8373B}"/>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DE402F32-072C-459C-B154-78723D0782FB}"/>
              </a:ext>
            </a:extLst>
          </p:cNvPr>
          <p:cNvSpPr/>
          <p:nvPr/>
        </p:nvSpPr>
        <p:spPr>
          <a:xfrm>
            <a:off x="841375" y="1754188"/>
            <a:ext cx="7043738" cy="1789112"/>
          </a:xfrm>
          <a:prstGeom prst="rect">
            <a:avLst/>
          </a:prstGeom>
        </p:spPr>
        <p:txBody>
          <a:bodyPr>
            <a:spAutoFit/>
          </a:bodyPr>
          <a:lstStyle/>
          <a:p>
            <a:pPr marL="228600" indent="-228600" eaLnBrk="0" hangingPunct="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Consul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是由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HashiCorp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基于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Go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语言开发的，支持多数据中心，分布式高可用的服务发布和注册服务软件。</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用于实现分布式系统的服务发现与配置。 </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使用起来也较 为简单。具有天然可移植性</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支持</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Linux</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windows</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和</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Mac OS X)</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；安装包仅包含一个可执行文件，方便部署 。</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官网地址：</a:t>
            </a:r>
            <a:r>
              <a:rPr lang="en-US" altLang="zh-CN" sz="1050" dirty="0"/>
              <a:t> </a:t>
            </a:r>
            <a:r>
              <a:rPr lang="en-US" altLang="zh-CN" sz="1050" dirty="0">
                <a:hlinkClick r:id="rId2"/>
              </a:rPr>
              <a:t>https://www.consul.io</a:t>
            </a:r>
            <a:r>
              <a:rPr lang="en-US" altLang="zh-CN" sz="1050" dirty="0"/>
              <a:t> </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eaLnBrk="0" hangingPunct="0">
              <a:lnSpc>
                <a:spcPct val="150000"/>
              </a:lnSpc>
              <a:defRPr/>
            </a:pP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4824" name="Rectangle 4">
            <a:extLst>
              <a:ext uri="{FF2B5EF4-FFF2-40B4-BE49-F238E27FC236}">
                <a16:creationId xmlns:a16="http://schemas.microsoft.com/office/drawing/2014/main" id="{9B7F9D56-4C36-44F4-8FE2-FC1AC26AD844}"/>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95892E6B-B627-4CC6-824E-8D7A125F0090}"/>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6587FBAF-9814-4F1F-A24C-DC4ABE4BBE53}"/>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Consul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快速入门</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4" name="Rectangle 1">
            <a:extLst>
              <a:ext uri="{FF2B5EF4-FFF2-40B4-BE49-F238E27FC236}">
                <a16:creationId xmlns:a16="http://schemas.microsoft.com/office/drawing/2014/main" id="{68DB7EE4-6036-4773-8F46-B994E9E9EF7F}"/>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5845" name="Rectangle 3">
            <a:extLst>
              <a:ext uri="{FF2B5EF4-FFF2-40B4-BE49-F238E27FC236}">
                <a16:creationId xmlns:a16="http://schemas.microsoft.com/office/drawing/2014/main" id="{FC002DB5-F4EC-40ED-9724-DE508F346F11}"/>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5846" name="Rectangle 2">
            <a:extLst>
              <a:ext uri="{FF2B5EF4-FFF2-40B4-BE49-F238E27FC236}">
                <a16:creationId xmlns:a16="http://schemas.microsoft.com/office/drawing/2014/main" id="{D1BEF112-9CC8-430F-8B46-885BBAD09B31}"/>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5847" name="Rectangle 4">
            <a:extLst>
              <a:ext uri="{FF2B5EF4-FFF2-40B4-BE49-F238E27FC236}">
                <a16:creationId xmlns:a16="http://schemas.microsoft.com/office/drawing/2014/main" id="{A74BC0C5-C44C-4D93-8C39-269F087AEDB8}"/>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pic>
        <p:nvPicPr>
          <p:cNvPr id="35848" name="Picture 10" descr="F:\5. Spring Cloud\ppt\讲义\SpringCloud讲义\assets\consul-architecture.png">
            <a:extLst>
              <a:ext uri="{FF2B5EF4-FFF2-40B4-BE49-F238E27FC236}">
                <a16:creationId xmlns:a16="http://schemas.microsoft.com/office/drawing/2014/main" id="{FB3E8450-19F1-405A-9751-E6884C886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084263"/>
            <a:ext cx="35687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EAC4B2E7-4F24-4723-9F41-C6DA6729EE7E}"/>
              </a:ext>
            </a:extLst>
          </p:cNvPr>
          <p:cNvSpPr/>
          <p:nvPr/>
        </p:nvSpPr>
        <p:spPr>
          <a:xfrm>
            <a:off x="841375" y="1817688"/>
            <a:ext cx="3586163" cy="1304925"/>
          </a:xfrm>
          <a:prstGeom prst="rect">
            <a:avLst/>
          </a:prstGeom>
        </p:spPr>
        <p:txBody>
          <a:bodyPr>
            <a:spAutoFit/>
          </a:bodyPr>
          <a:lstStyle/>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搭建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和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服务。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使用 </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RestTemplate</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完成远程调用。</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将</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服务注册到</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Consul</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mj-lt"/>
              <a:buAutoNum type="arabicPeriod"/>
              <a:defRPr/>
            </a:pP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Consumer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服务 通过从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Consul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中抓取 </a:t>
            </a:r>
            <a:r>
              <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Provider </a:t>
            </a:r>
            <a:r>
              <a:rPr lang="zh-CN" altLang="en-US"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地址 完成 远程调用</a:t>
            </a:r>
            <a:endParaRPr lang="en-US" altLang="zh-CN" sz="105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106">
            <a:extLst>
              <a:ext uri="{FF2B5EF4-FFF2-40B4-BE49-F238E27FC236}">
                <a16:creationId xmlns:a16="http://schemas.microsoft.com/office/drawing/2014/main" id="{EEC54996-7E86-47EE-A368-9EFADDA5FDB6}"/>
              </a:ext>
            </a:extLst>
          </p:cNvPr>
          <p:cNvSpPr>
            <a:spLocks/>
          </p:cNvSpPr>
          <p:nvPr/>
        </p:nvSpPr>
        <p:spPr bwMode="auto">
          <a:xfrm>
            <a:off x="5281613" y="1403350"/>
            <a:ext cx="0" cy="6350"/>
          </a:xfrm>
          <a:custGeom>
            <a:avLst/>
            <a:gdLst>
              <a:gd name="T0" fmla="*/ 0 h 1"/>
              <a:gd name="T1" fmla="*/ 2147483647 h 1"/>
              <a:gd name="T2" fmla="*/ 2147483647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sp>
        <p:nvSpPr>
          <p:cNvPr id="9219" name="Freeform 107">
            <a:extLst>
              <a:ext uri="{FF2B5EF4-FFF2-40B4-BE49-F238E27FC236}">
                <a16:creationId xmlns:a16="http://schemas.microsoft.com/office/drawing/2014/main" id="{992FB92A-0E7E-43D4-9628-E2B4380DC981}"/>
              </a:ext>
            </a:extLst>
          </p:cNvPr>
          <p:cNvSpPr>
            <a:spLocks/>
          </p:cNvSpPr>
          <p:nvPr/>
        </p:nvSpPr>
        <p:spPr bwMode="auto">
          <a:xfrm>
            <a:off x="5281613" y="14065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grpSp>
        <p:nvGrpSpPr>
          <p:cNvPr id="9220" name="组合 11">
            <a:extLst>
              <a:ext uri="{FF2B5EF4-FFF2-40B4-BE49-F238E27FC236}">
                <a16:creationId xmlns:a16="http://schemas.microsoft.com/office/drawing/2014/main" id="{D75BF62E-28EC-465D-95F3-826141C026A8}"/>
              </a:ext>
            </a:extLst>
          </p:cNvPr>
          <p:cNvGrpSpPr>
            <a:grpSpLocks/>
          </p:cNvGrpSpPr>
          <p:nvPr/>
        </p:nvGrpSpPr>
        <p:grpSpPr bwMode="auto">
          <a:xfrm>
            <a:off x="-1844675" y="1041400"/>
            <a:ext cx="5102225" cy="4516438"/>
            <a:chOff x="-1845937" y="1041959"/>
            <a:chExt cx="5103249" cy="4516913"/>
          </a:xfrm>
        </p:grpSpPr>
        <p:sp>
          <p:nvSpPr>
            <p:cNvPr id="13" name="平行四边形 12">
              <a:extLst>
                <a:ext uri="{FF2B5EF4-FFF2-40B4-BE49-F238E27FC236}">
                  <a16:creationId xmlns:a16="http://schemas.microsoft.com/office/drawing/2014/main" id="{0071D28B-48A7-48B5-917B-8896F342180B}"/>
                </a:ext>
              </a:extLst>
            </p:cNvPr>
            <p:cNvSpPr/>
            <p:nvPr/>
          </p:nvSpPr>
          <p:spPr>
            <a:xfrm flipH="1">
              <a:off x="-1394997" y="2372424"/>
              <a:ext cx="4652309" cy="318644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6" name="平行四边形 15">
              <a:extLst>
                <a:ext uri="{FF2B5EF4-FFF2-40B4-BE49-F238E27FC236}">
                  <a16:creationId xmlns:a16="http://schemas.microsoft.com/office/drawing/2014/main" id="{C9208A27-B105-455F-928C-B2BC29E45F34}"/>
                </a:ext>
              </a:extLst>
            </p:cNvPr>
            <p:cNvSpPr/>
            <p:nvPr/>
          </p:nvSpPr>
          <p:spPr>
            <a:xfrm flipH="1">
              <a:off x="-132681" y="1894537"/>
              <a:ext cx="1729135" cy="1184400"/>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8" name="平行四边形 17">
              <a:extLst>
                <a:ext uri="{FF2B5EF4-FFF2-40B4-BE49-F238E27FC236}">
                  <a16:creationId xmlns:a16="http://schemas.microsoft.com/office/drawing/2014/main" id="{901F9685-E55F-48FD-BB84-54940B171053}"/>
                </a:ext>
              </a:extLst>
            </p:cNvPr>
            <p:cNvSpPr/>
            <p:nvPr/>
          </p:nvSpPr>
          <p:spPr>
            <a:xfrm flipH="1">
              <a:off x="-218423" y="4536414"/>
              <a:ext cx="1081305"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9" name="平行四边形 18">
              <a:extLst>
                <a:ext uri="{FF2B5EF4-FFF2-40B4-BE49-F238E27FC236}">
                  <a16:creationId xmlns:a16="http://schemas.microsoft.com/office/drawing/2014/main" id="{8DDB4C08-6900-486F-B76D-60E0DD64C8B0}"/>
                </a:ext>
              </a:extLst>
            </p:cNvPr>
            <p:cNvSpPr/>
            <p:nvPr/>
          </p:nvSpPr>
          <p:spPr>
            <a:xfrm flipH="1">
              <a:off x="-1082197" y="1041959"/>
              <a:ext cx="1151169"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24" name="平行四边形 23">
              <a:extLst>
                <a:ext uri="{FF2B5EF4-FFF2-40B4-BE49-F238E27FC236}">
                  <a16:creationId xmlns:a16="http://schemas.microsoft.com/office/drawing/2014/main" id="{BCE23401-B062-4D89-92FC-CA2DE544CF62}"/>
                </a:ext>
              </a:extLst>
            </p:cNvPr>
            <p:cNvSpPr/>
            <p:nvPr/>
          </p:nvSpPr>
          <p:spPr>
            <a:xfrm flipH="1">
              <a:off x="-1845937" y="2273989"/>
              <a:ext cx="4101336" cy="2673631"/>
            </a:xfrm>
            <a:prstGeom prst="parallelogram">
              <a:avLst>
                <a:gd name="adj" fmla="val 103325"/>
              </a:avLst>
            </a:prstGeom>
            <a:solidFill>
              <a:srgbClr val="8A0000">
                <a:alpha val="60000"/>
              </a:srgbClr>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grpSp>
      <p:sp>
        <p:nvSpPr>
          <p:cNvPr id="29" name="文本框 52">
            <a:extLst>
              <a:ext uri="{FF2B5EF4-FFF2-40B4-BE49-F238E27FC236}">
                <a16:creationId xmlns:a16="http://schemas.microsoft.com/office/drawing/2014/main" id="{E1801DDC-E718-45F4-B52E-B32E962F757D}"/>
              </a:ext>
            </a:extLst>
          </p:cNvPr>
          <p:cNvSpPr txBox="1">
            <a:spLocks noChangeArrowheads="1"/>
          </p:cNvSpPr>
          <p:nvPr/>
        </p:nvSpPr>
        <p:spPr bwMode="auto">
          <a:xfrm>
            <a:off x="2627313" y="1866900"/>
            <a:ext cx="51958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defRPr/>
            </a:pPr>
            <a:r>
              <a:rPr lang="zh-CN" altLang="en-US" sz="4050" b="1" dirty="0">
                <a:solidFill>
                  <a:srgbClr val="C00000"/>
                </a:solidFill>
                <a:latin typeface="方正黑体简体" panose="02010601030101010101" pitchFamily="2" charset="-122"/>
                <a:ea typeface="方正黑体简体" panose="02010601030101010101" pitchFamily="2" charset="-122"/>
              </a:rPr>
              <a:t>初识 </a:t>
            </a:r>
            <a:r>
              <a:rPr lang="en-US" altLang="zh-CN" sz="4050" b="1" dirty="0">
                <a:solidFill>
                  <a:srgbClr val="C00000"/>
                </a:solidFill>
                <a:latin typeface="方正黑体简体" panose="02010601030101010101" pitchFamily="2" charset="-122"/>
                <a:ea typeface="方正黑体简体" panose="02010601030101010101" pitchFamily="2" charset="-122"/>
              </a:rPr>
              <a:t>Spring Cloud </a:t>
            </a:r>
            <a:endParaRPr lang="zh-CN" altLang="en-US" sz="4050" b="1" dirty="0">
              <a:solidFill>
                <a:srgbClr val="C00000"/>
              </a:solidFill>
              <a:latin typeface="方正黑体简体" panose="02010601030101010101" pitchFamily="2" charset="-122"/>
              <a:ea typeface="方正黑体简体" panose="02010601030101010101" pitchFamily="2" charset="-122"/>
            </a:endParaRPr>
          </a:p>
        </p:txBody>
      </p:sp>
      <p:cxnSp>
        <p:nvCxnSpPr>
          <p:cNvPr id="3" name="直接连接符 2">
            <a:extLst>
              <a:ext uri="{FF2B5EF4-FFF2-40B4-BE49-F238E27FC236}">
                <a16:creationId xmlns:a16="http://schemas.microsoft.com/office/drawing/2014/main" id="{DAD7F93B-7393-44E3-9ACC-3CF3BD4C4FAA}"/>
              </a:ext>
            </a:extLst>
          </p:cNvPr>
          <p:cNvCxnSpPr/>
          <p:nvPr/>
        </p:nvCxnSpPr>
        <p:spPr>
          <a:xfrm>
            <a:off x="3208338" y="2632075"/>
            <a:ext cx="4243387" cy="0"/>
          </a:xfrm>
          <a:prstGeom prst="line">
            <a:avLst/>
          </a:prstGeom>
          <a:ln w="28575">
            <a:solidFill>
              <a:srgbClr val="124062"/>
            </a:solidFill>
          </a:ln>
        </p:spPr>
        <p:style>
          <a:lnRef idx="1">
            <a:schemeClr val="accent1"/>
          </a:lnRef>
          <a:fillRef idx="0">
            <a:schemeClr val="accent1"/>
          </a:fillRef>
          <a:effectRef idx="0">
            <a:schemeClr val="accent1"/>
          </a:effectRef>
          <a:fontRef idx="minor">
            <a:schemeClr val="tx1"/>
          </a:fontRef>
        </p:style>
      </p:cxnSp>
      <p:sp>
        <p:nvSpPr>
          <p:cNvPr id="9223" name="文本框 9">
            <a:extLst>
              <a:ext uri="{FF2B5EF4-FFF2-40B4-BE49-F238E27FC236}">
                <a16:creationId xmlns:a16="http://schemas.microsoft.com/office/drawing/2014/main" id="{B8E3A7B2-C86C-4994-AABB-E093B2C17CAF}"/>
              </a:ext>
            </a:extLst>
          </p:cNvPr>
          <p:cNvSpPr txBox="1">
            <a:spLocks noChangeArrowheads="1"/>
          </p:cNvSpPr>
          <p:nvPr/>
        </p:nvSpPr>
        <p:spPr bwMode="auto">
          <a:xfrm>
            <a:off x="3392488" y="2816225"/>
            <a:ext cx="20431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buFont typeface="Wingdings" panose="05000000000000000000" pitchFamily="2" charset="2"/>
              <a:buChar char="l"/>
            </a:pPr>
            <a:r>
              <a:rPr lang="zh-CN" altLang="en-US" sz="1200">
                <a:solidFill>
                  <a:srgbClr val="FF0000"/>
                </a:solidFill>
                <a:latin typeface="微软雅黑" panose="020B0503020204020204" pitchFamily="34" charset="-122"/>
                <a:ea typeface="微软雅黑" panose="020B0503020204020204" pitchFamily="34" charset="-122"/>
              </a:rPr>
              <a:t>微服务架构</a:t>
            </a:r>
          </a:p>
        </p:txBody>
      </p:sp>
      <p:sp>
        <p:nvSpPr>
          <p:cNvPr id="21" name="文本框 9">
            <a:extLst>
              <a:ext uri="{FF2B5EF4-FFF2-40B4-BE49-F238E27FC236}">
                <a16:creationId xmlns:a16="http://schemas.microsoft.com/office/drawing/2014/main" id="{5E32E796-E873-4F55-B3A0-18192085572D}"/>
              </a:ext>
            </a:extLst>
          </p:cNvPr>
          <p:cNvSpPr txBox="1"/>
          <p:nvPr/>
        </p:nvSpPr>
        <p:spPr>
          <a:xfrm>
            <a:off x="3384550" y="3251200"/>
            <a:ext cx="2411413"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走进 </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Spring Cloud</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9">
            <a:extLst>
              <a:ext uri="{FF2B5EF4-FFF2-40B4-BE49-F238E27FC236}">
                <a16:creationId xmlns:a16="http://schemas.microsoft.com/office/drawing/2014/main" id="{B0314D64-26CD-47D8-80B5-4C245A740E98}"/>
              </a:ext>
            </a:extLst>
          </p:cNvPr>
          <p:cNvSpPr txBox="1"/>
          <p:nvPr/>
        </p:nvSpPr>
        <p:spPr>
          <a:xfrm>
            <a:off x="3392488" y="3686175"/>
            <a:ext cx="2411412"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Spring Cloud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与 </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Dubbo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对比</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106">
            <a:extLst>
              <a:ext uri="{FF2B5EF4-FFF2-40B4-BE49-F238E27FC236}">
                <a16:creationId xmlns:a16="http://schemas.microsoft.com/office/drawing/2014/main" id="{DC5B339F-11CF-4BF3-99C7-1A6027A0196F}"/>
              </a:ext>
            </a:extLst>
          </p:cNvPr>
          <p:cNvSpPr>
            <a:spLocks/>
          </p:cNvSpPr>
          <p:nvPr/>
        </p:nvSpPr>
        <p:spPr bwMode="auto">
          <a:xfrm>
            <a:off x="5281613" y="1403350"/>
            <a:ext cx="0" cy="6350"/>
          </a:xfrm>
          <a:custGeom>
            <a:avLst/>
            <a:gdLst>
              <a:gd name="T0" fmla="*/ 0 h 1"/>
              <a:gd name="T1" fmla="*/ 2147483647 h 1"/>
              <a:gd name="T2" fmla="*/ 2147483647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sp>
        <p:nvSpPr>
          <p:cNvPr id="36867" name="Freeform 107">
            <a:extLst>
              <a:ext uri="{FF2B5EF4-FFF2-40B4-BE49-F238E27FC236}">
                <a16:creationId xmlns:a16="http://schemas.microsoft.com/office/drawing/2014/main" id="{DD220144-A92B-481A-AC93-11F0CA88396E}"/>
              </a:ext>
            </a:extLst>
          </p:cNvPr>
          <p:cNvSpPr>
            <a:spLocks/>
          </p:cNvSpPr>
          <p:nvPr/>
        </p:nvSpPr>
        <p:spPr bwMode="auto">
          <a:xfrm>
            <a:off x="5281613" y="14065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grpSp>
        <p:nvGrpSpPr>
          <p:cNvPr id="36868" name="组合 11">
            <a:extLst>
              <a:ext uri="{FF2B5EF4-FFF2-40B4-BE49-F238E27FC236}">
                <a16:creationId xmlns:a16="http://schemas.microsoft.com/office/drawing/2014/main" id="{3BC9A787-1729-4A01-807F-8EFA0E48719F}"/>
              </a:ext>
            </a:extLst>
          </p:cNvPr>
          <p:cNvGrpSpPr>
            <a:grpSpLocks/>
          </p:cNvGrpSpPr>
          <p:nvPr/>
        </p:nvGrpSpPr>
        <p:grpSpPr bwMode="auto">
          <a:xfrm>
            <a:off x="-1844675" y="1041400"/>
            <a:ext cx="5102225" cy="4516438"/>
            <a:chOff x="-1845937" y="1041959"/>
            <a:chExt cx="5103249" cy="4516913"/>
          </a:xfrm>
        </p:grpSpPr>
        <p:sp>
          <p:nvSpPr>
            <p:cNvPr id="13" name="平行四边形 12">
              <a:extLst>
                <a:ext uri="{FF2B5EF4-FFF2-40B4-BE49-F238E27FC236}">
                  <a16:creationId xmlns:a16="http://schemas.microsoft.com/office/drawing/2014/main" id="{802295C3-3075-4065-836A-79325F474DAE}"/>
                </a:ext>
              </a:extLst>
            </p:cNvPr>
            <p:cNvSpPr/>
            <p:nvPr/>
          </p:nvSpPr>
          <p:spPr>
            <a:xfrm flipH="1">
              <a:off x="-1394997" y="2372424"/>
              <a:ext cx="4652309" cy="318644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6" name="平行四边形 15">
              <a:extLst>
                <a:ext uri="{FF2B5EF4-FFF2-40B4-BE49-F238E27FC236}">
                  <a16:creationId xmlns:a16="http://schemas.microsoft.com/office/drawing/2014/main" id="{0DEDCAB3-57A3-446A-86E5-4F1348DFF35B}"/>
                </a:ext>
              </a:extLst>
            </p:cNvPr>
            <p:cNvSpPr/>
            <p:nvPr/>
          </p:nvSpPr>
          <p:spPr>
            <a:xfrm flipH="1">
              <a:off x="-132681" y="1894537"/>
              <a:ext cx="1729135" cy="1184400"/>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8" name="平行四边形 17">
              <a:extLst>
                <a:ext uri="{FF2B5EF4-FFF2-40B4-BE49-F238E27FC236}">
                  <a16:creationId xmlns:a16="http://schemas.microsoft.com/office/drawing/2014/main" id="{391310A8-B207-46DC-A710-3815340AF8AD}"/>
                </a:ext>
              </a:extLst>
            </p:cNvPr>
            <p:cNvSpPr/>
            <p:nvPr/>
          </p:nvSpPr>
          <p:spPr>
            <a:xfrm flipH="1">
              <a:off x="-218423" y="4536414"/>
              <a:ext cx="1081305"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9" name="平行四边形 18">
              <a:extLst>
                <a:ext uri="{FF2B5EF4-FFF2-40B4-BE49-F238E27FC236}">
                  <a16:creationId xmlns:a16="http://schemas.microsoft.com/office/drawing/2014/main" id="{D3778782-A1F7-4F61-8C71-89DF8AD90F52}"/>
                </a:ext>
              </a:extLst>
            </p:cNvPr>
            <p:cNvSpPr/>
            <p:nvPr/>
          </p:nvSpPr>
          <p:spPr>
            <a:xfrm flipH="1">
              <a:off x="-1082197" y="1041959"/>
              <a:ext cx="1151169"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24" name="平行四边形 23">
              <a:extLst>
                <a:ext uri="{FF2B5EF4-FFF2-40B4-BE49-F238E27FC236}">
                  <a16:creationId xmlns:a16="http://schemas.microsoft.com/office/drawing/2014/main" id="{EDB6D5F9-89E8-496A-B896-5C2A90F47308}"/>
                </a:ext>
              </a:extLst>
            </p:cNvPr>
            <p:cNvSpPr/>
            <p:nvPr/>
          </p:nvSpPr>
          <p:spPr>
            <a:xfrm flipH="1">
              <a:off x="-1845937" y="2273989"/>
              <a:ext cx="4101336" cy="2673631"/>
            </a:xfrm>
            <a:prstGeom prst="parallelogram">
              <a:avLst>
                <a:gd name="adj" fmla="val 103325"/>
              </a:avLst>
            </a:prstGeom>
            <a:solidFill>
              <a:srgbClr val="8A0000">
                <a:alpha val="60000"/>
              </a:srgbClr>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grpSp>
      <p:sp>
        <p:nvSpPr>
          <p:cNvPr id="29" name="文本框 52">
            <a:extLst>
              <a:ext uri="{FF2B5EF4-FFF2-40B4-BE49-F238E27FC236}">
                <a16:creationId xmlns:a16="http://schemas.microsoft.com/office/drawing/2014/main" id="{69D3FCD5-B622-4529-9F4C-8232514D16B9}"/>
              </a:ext>
            </a:extLst>
          </p:cNvPr>
          <p:cNvSpPr txBox="1">
            <a:spLocks noChangeArrowheads="1"/>
          </p:cNvSpPr>
          <p:nvPr/>
        </p:nvSpPr>
        <p:spPr bwMode="auto">
          <a:xfrm>
            <a:off x="2124075" y="1866900"/>
            <a:ext cx="5699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defRPr/>
            </a:pPr>
            <a:r>
              <a:rPr lang="en-US" altLang="zh-CN" sz="4050" b="1" dirty="0">
                <a:solidFill>
                  <a:srgbClr val="C00000"/>
                </a:solidFill>
                <a:latin typeface="方正黑体简体" panose="02010601030101010101" pitchFamily="2" charset="-122"/>
                <a:ea typeface="方正黑体简体" panose="02010601030101010101" pitchFamily="2" charset="-122"/>
              </a:rPr>
              <a:t>Spring Cloud </a:t>
            </a:r>
            <a:r>
              <a:rPr lang="zh-CN" altLang="en-US" sz="4050" b="1" dirty="0">
                <a:solidFill>
                  <a:srgbClr val="C00000"/>
                </a:solidFill>
                <a:latin typeface="方正黑体简体" panose="02010601030101010101" pitchFamily="2" charset="-122"/>
                <a:ea typeface="方正黑体简体" panose="02010601030101010101" pitchFamily="2" charset="-122"/>
              </a:rPr>
              <a:t>服务治理</a:t>
            </a:r>
            <a:r>
              <a:rPr lang="en-US" altLang="zh-CN" sz="4050" b="1" dirty="0">
                <a:solidFill>
                  <a:srgbClr val="C00000"/>
                </a:solidFill>
                <a:latin typeface="方正黑体简体" panose="02010601030101010101" pitchFamily="2" charset="-122"/>
                <a:ea typeface="方正黑体简体" panose="02010601030101010101" pitchFamily="2" charset="-122"/>
              </a:rPr>
              <a:t> </a:t>
            </a:r>
            <a:endParaRPr lang="zh-CN" altLang="en-US" sz="4050" b="1" dirty="0">
              <a:solidFill>
                <a:srgbClr val="C00000"/>
              </a:solidFill>
              <a:latin typeface="方正黑体简体" panose="02010601030101010101" pitchFamily="2" charset="-122"/>
              <a:ea typeface="方正黑体简体" panose="02010601030101010101" pitchFamily="2" charset="-122"/>
            </a:endParaRPr>
          </a:p>
        </p:txBody>
      </p:sp>
      <p:cxnSp>
        <p:nvCxnSpPr>
          <p:cNvPr id="3" name="直接连接符 2">
            <a:extLst>
              <a:ext uri="{FF2B5EF4-FFF2-40B4-BE49-F238E27FC236}">
                <a16:creationId xmlns:a16="http://schemas.microsoft.com/office/drawing/2014/main" id="{04E4E650-7546-4230-9CF3-6562FA811466}"/>
              </a:ext>
            </a:extLst>
          </p:cNvPr>
          <p:cNvCxnSpPr/>
          <p:nvPr/>
        </p:nvCxnSpPr>
        <p:spPr>
          <a:xfrm>
            <a:off x="2339975" y="2632075"/>
            <a:ext cx="5400675" cy="0"/>
          </a:xfrm>
          <a:prstGeom prst="line">
            <a:avLst/>
          </a:prstGeom>
          <a:ln w="28575">
            <a:solidFill>
              <a:srgbClr val="124062"/>
            </a:solidFill>
          </a:ln>
        </p:spPr>
        <p:style>
          <a:lnRef idx="1">
            <a:schemeClr val="accent1"/>
          </a:lnRef>
          <a:fillRef idx="0">
            <a:schemeClr val="accent1"/>
          </a:fillRef>
          <a:effectRef idx="0">
            <a:schemeClr val="accent1"/>
          </a:effectRef>
          <a:fontRef idx="minor">
            <a:schemeClr val="tx1"/>
          </a:fontRef>
        </p:style>
      </p:cxnSp>
      <p:sp>
        <p:nvSpPr>
          <p:cNvPr id="25607" name="文本框 9">
            <a:extLst>
              <a:ext uri="{FF2B5EF4-FFF2-40B4-BE49-F238E27FC236}">
                <a16:creationId xmlns:a16="http://schemas.microsoft.com/office/drawing/2014/main" id="{0C5CAF59-B193-4CFA-9B21-0C3B61857E5F}"/>
              </a:ext>
            </a:extLst>
          </p:cNvPr>
          <p:cNvSpPr txBox="1">
            <a:spLocks noChangeArrowheads="1"/>
          </p:cNvSpPr>
          <p:nvPr/>
        </p:nvSpPr>
        <p:spPr bwMode="auto">
          <a:xfrm>
            <a:off x="3392488" y="2816225"/>
            <a:ext cx="20431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2286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Eureka</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9">
            <a:extLst>
              <a:ext uri="{FF2B5EF4-FFF2-40B4-BE49-F238E27FC236}">
                <a16:creationId xmlns:a16="http://schemas.microsoft.com/office/drawing/2014/main" id="{325CAAD6-99B2-45F3-8CB7-0C1CFCED9937}"/>
              </a:ext>
            </a:extLst>
          </p:cNvPr>
          <p:cNvSpPr txBox="1"/>
          <p:nvPr/>
        </p:nvSpPr>
        <p:spPr>
          <a:xfrm>
            <a:off x="3384550" y="3251200"/>
            <a:ext cx="2411413"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Consul</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873" name="文本框 9">
            <a:extLst>
              <a:ext uri="{FF2B5EF4-FFF2-40B4-BE49-F238E27FC236}">
                <a16:creationId xmlns:a16="http://schemas.microsoft.com/office/drawing/2014/main" id="{D90EBA8C-E77B-483A-B809-7A12D9ABAF5C}"/>
              </a:ext>
            </a:extLst>
          </p:cNvPr>
          <p:cNvSpPr txBox="1">
            <a:spLocks noChangeArrowheads="1"/>
          </p:cNvSpPr>
          <p:nvPr/>
        </p:nvSpPr>
        <p:spPr bwMode="auto">
          <a:xfrm>
            <a:off x="3392488" y="3686175"/>
            <a:ext cx="24114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buFont typeface="Wingdings" panose="05000000000000000000" pitchFamily="2" charset="2"/>
              <a:buChar char="l"/>
            </a:pPr>
            <a:r>
              <a:rPr lang="en-US" altLang="zh-CN" sz="1200">
                <a:solidFill>
                  <a:srgbClr val="FF0000"/>
                </a:solidFill>
                <a:latin typeface="微软雅黑" panose="020B0503020204020204" pitchFamily="34" charset="-122"/>
                <a:ea typeface="微软雅黑" panose="020B0503020204020204" pitchFamily="34" charset="-122"/>
              </a:rPr>
              <a:t>Nacos</a:t>
            </a:r>
            <a:endParaRPr lang="zh-CN" altLang="en-US" sz="12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8C7891E6-AF62-4867-86F8-B35EA4EF6E56}"/>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800D3A66-329C-43E7-9FD6-D6E67293E34B}"/>
              </a:ext>
            </a:extLst>
          </p:cNvPr>
          <p:cNvSpPr txBox="1">
            <a:spLocks noChangeArrowheads="1"/>
          </p:cNvSpPr>
          <p:nvPr/>
        </p:nvSpPr>
        <p:spPr bwMode="auto">
          <a:xfrm>
            <a:off x="841375" y="10588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err="1">
                <a:solidFill>
                  <a:schemeClr val="tx1">
                    <a:lumMod val="75000"/>
                    <a:lumOff val="25000"/>
                  </a:schemeClr>
                </a:solidFill>
                <a:latin typeface="微软雅黑" panose="020B0503020204020204" pitchFamily="34" charset="-122"/>
                <a:ea typeface="微软雅黑" panose="020B0503020204020204" pitchFamily="34" charset="-122"/>
              </a:rPr>
              <a:t>Nacos</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892" name="Rectangle 1">
            <a:extLst>
              <a:ext uri="{FF2B5EF4-FFF2-40B4-BE49-F238E27FC236}">
                <a16:creationId xmlns:a16="http://schemas.microsoft.com/office/drawing/2014/main" id="{76C19790-B0E5-4612-83F0-8DACE47B0949}"/>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7893" name="Rectangle 3">
            <a:extLst>
              <a:ext uri="{FF2B5EF4-FFF2-40B4-BE49-F238E27FC236}">
                <a16:creationId xmlns:a16="http://schemas.microsoft.com/office/drawing/2014/main" id="{8E5C430A-DB4A-453F-AA6E-4E1D378BA1E8}"/>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7894" name="Rectangle 2">
            <a:extLst>
              <a:ext uri="{FF2B5EF4-FFF2-40B4-BE49-F238E27FC236}">
                <a16:creationId xmlns:a16="http://schemas.microsoft.com/office/drawing/2014/main" id="{5F01CACF-60DC-4976-A28C-89FDC368DD75}"/>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矩形 8">
            <a:extLst>
              <a:ext uri="{FF2B5EF4-FFF2-40B4-BE49-F238E27FC236}">
                <a16:creationId xmlns:a16="http://schemas.microsoft.com/office/drawing/2014/main" id="{E4BBFF8E-3DA7-4F54-BFBB-B7401754F360}"/>
              </a:ext>
            </a:extLst>
          </p:cNvPr>
          <p:cNvSpPr/>
          <p:nvPr/>
        </p:nvSpPr>
        <p:spPr>
          <a:xfrm>
            <a:off x="841375" y="1754188"/>
            <a:ext cx="7043738" cy="1546225"/>
          </a:xfrm>
          <a:prstGeom prst="rect">
            <a:avLst/>
          </a:prstGeom>
        </p:spPr>
        <p:txBody>
          <a:bodyPr>
            <a:spAutoFit/>
          </a:bodyPr>
          <a:lstStyle/>
          <a:p>
            <a:pPr marL="228600" indent="-228600" eaLnBrk="0" hangingPunct="0">
              <a:lnSpc>
                <a:spcPct val="150000"/>
              </a:lnSpc>
              <a:buFont typeface="Arial" panose="020B0604020202020204" pitchFamily="34" charset="0"/>
              <a:buChar char="•"/>
              <a:defRPr/>
            </a:pP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Nacos</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Dynamic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Na</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ming and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Co</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nfiguration </a:t>
            </a:r>
            <a:r>
              <a:rPr lang="en-US" altLang="zh-CN" sz="1050" dirty="0">
                <a:solidFill>
                  <a:srgbClr val="FF0000"/>
                </a:solidFill>
                <a:latin typeface="微软雅黑" panose="020B0503020204020204" pitchFamily="34" charset="-122"/>
                <a:ea typeface="微软雅黑" panose="020B0503020204020204" pitchFamily="34" charset="-122"/>
                <a:cs typeface="Open Sans" panose="020B0606030504020204" pitchFamily="34" charset="0"/>
              </a:rPr>
              <a:t>S</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ervice</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是阿里巴巴</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2018</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年</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7</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月开源的项目。</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它专注于服务发现和配置管理领域 致力于帮助您发现、配置和管理微服务。</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Nacos</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支持几乎所有主流类型的“服务”的发现、配置和管理。</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一句话概括就是</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Nacos</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 Spring Cloud</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注册中心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Spring Cloud</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配置中心。</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官网：</a:t>
            </a:r>
            <a:r>
              <a:rPr lang="en-US" altLang="zh-CN" sz="1050" dirty="0">
                <a:hlinkClick r:id="rId2"/>
              </a:rPr>
              <a:t>https://nacos.io/</a:t>
            </a:r>
            <a:endParaRPr lang="en-US" altLang="zh-CN" sz="1050" dirty="0"/>
          </a:p>
          <a:p>
            <a:pPr marL="228600" indent="-22860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下载地址： </a:t>
            </a:r>
            <a:r>
              <a:rPr lang="en-US" altLang="zh-CN" sz="1050" dirty="0">
                <a:hlinkClick r:id="rId3"/>
              </a:rPr>
              <a:t>https://github.com/alibaba/nacos/releases</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896" name="Rectangle 4">
            <a:extLst>
              <a:ext uri="{FF2B5EF4-FFF2-40B4-BE49-F238E27FC236}">
                <a16:creationId xmlns:a16="http://schemas.microsoft.com/office/drawing/2014/main" id="{5FAD9CE4-1D99-4BE6-B2B2-ED4B4AA82DCA}"/>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down)">
                                      <p:cBhvr>
                                        <p:cTn id="25"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DDD54644-EFBB-4647-9392-E5D966637115}"/>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服务治理</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3ADCFE60-D0D7-4126-8F79-137E9D339830}"/>
              </a:ext>
            </a:extLst>
          </p:cNvPr>
          <p:cNvSpPr txBox="1">
            <a:spLocks noChangeArrowheads="1"/>
          </p:cNvSpPr>
          <p:nvPr/>
        </p:nvSpPr>
        <p:spPr bwMode="auto">
          <a:xfrm>
            <a:off x="841375" y="1058863"/>
            <a:ext cx="4090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en-US" altLang="zh-CN" b="1" dirty="0" err="1">
                <a:solidFill>
                  <a:schemeClr val="tx1">
                    <a:lumMod val="75000"/>
                    <a:lumOff val="25000"/>
                  </a:schemeClr>
                </a:solidFill>
                <a:latin typeface="微软雅黑" panose="020B0503020204020204" pitchFamily="34" charset="-122"/>
                <a:ea typeface="微软雅黑" panose="020B0503020204020204" pitchFamily="34" charset="-122"/>
              </a:rPr>
              <a:t>Nacos</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快速入门</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916" name="Rectangle 1">
            <a:extLst>
              <a:ext uri="{FF2B5EF4-FFF2-40B4-BE49-F238E27FC236}">
                <a16:creationId xmlns:a16="http://schemas.microsoft.com/office/drawing/2014/main" id="{43C3B31F-840E-4C69-8C51-F0ABC0DF59E1}"/>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8917" name="Rectangle 3">
            <a:extLst>
              <a:ext uri="{FF2B5EF4-FFF2-40B4-BE49-F238E27FC236}">
                <a16:creationId xmlns:a16="http://schemas.microsoft.com/office/drawing/2014/main" id="{D495EC50-8102-4708-B9AA-F1DFA1ADD9D3}"/>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8918" name="Rectangle 2">
            <a:extLst>
              <a:ext uri="{FF2B5EF4-FFF2-40B4-BE49-F238E27FC236}">
                <a16:creationId xmlns:a16="http://schemas.microsoft.com/office/drawing/2014/main" id="{3C90E468-C8C7-480F-8C9C-9D928CD158D6}"/>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38919" name="Rectangle 4">
            <a:extLst>
              <a:ext uri="{FF2B5EF4-FFF2-40B4-BE49-F238E27FC236}">
                <a16:creationId xmlns:a16="http://schemas.microsoft.com/office/drawing/2014/main" id="{11F52711-014A-4C82-BD0A-A70E7A6C09DC}"/>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MH_Others_1">
            <a:extLst>
              <a:ext uri="{FF2B5EF4-FFF2-40B4-BE49-F238E27FC236}">
                <a16:creationId xmlns:a16="http://schemas.microsoft.com/office/drawing/2014/main" id="{89101BD3-DB84-475D-AE8B-D9C86F679A8A}"/>
              </a:ext>
            </a:extLst>
          </p:cNvPr>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a:extLst>
              <a:ext uri="{FF2B5EF4-FFF2-40B4-BE49-F238E27FC236}">
                <a16:creationId xmlns:a16="http://schemas.microsoft.com/office/drawing/2014/main" id="{0156E13B-EC46-4715-969A-2963A38E7672}"/>
              </a:ext>
            </a:extLst>
          </p:cNvPr>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a:extLst>
              <a:ext uri="{FF2B5EF4-FFF2-40B4-BE49-F238E27FC236}">
                <a16:creationId xmlns:a16="http://schemas.microsoft.com/office/drawing/2014/main" id="{14DEE46F-3392-4997-A166-0653A92563A6}"/>
              </a:ext>
            </a:extLst>
          </p:cNvPr>
          <p:cNvSpPr>
            <a:spLocks noChangeArrowheads="1"/>
          </p:cNvSpPr>
          <p:nvPr>
            <p:custDataLst>
              <p:tags r:id="rId3"/>
            </p:custDataLst>
          </p:nvPr>
        </p:nvSpPr>
        <p:spPr bwMode="auto">
          <a:xfrm>
            <a:off x="1331639" y="1759695"/>
            <a:ext cx="734366" cy="734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10245" name="TextBox 9">
            <a:extLst>
              <a:ext uri="{FF2B5EF4-FFF2-40B4-BE49-F238E27FC236}">
                <a16:creationId xmlns:a16="http://schemas.microsoft.com/office/drawing/2014/main" id="{FF524F36-C62F-44EA-8EBC-F21DC54AECA9}"/>
              </a:ext>
            </a:extLst>
          </p:cNvPr>
          <p:cNvSpPr txBox="1">
            <a:spLocks noChangeArrowheads="1"/>
          </p:cNvSpPr>
          <p:nvPr/>
        </p:nvSpPr>
        <p:spPr bwMode="auto">
          <a:xfrm>
            <a:off x="3348038" y="1435100"/>
            <a:ext cx="43195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Wingdings" panose="05000000000000000000" pitchFamily="2" charset="2"/>
              <a:buChar char="u"/>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 初识 </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Spring Cloud</a:t>
            </a:r>
          </a:p>
          <a:p>
            <a:pPr>
              <a:lnSpc>
                <a:spcPct val="200000"/>
              </a:lnSpc>
              <a:buFont typeface="Wingdings" panose="05000000000000000000" pitchFamily="2" charset="2"/>
              <a:buChar char="u"/>
              <a:defRPr/>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Spring Cloud </a:t>
            </a:r>
            <a:r>
              <a:rPr lang="zh-CN" altLang="en-US" sz="1400" dirty="0">
                <a:latin typeface="微软雅黑" panose="020B0503020204020204" pitchFamily="34" charset="-122"/>
                <a:ea typeface="微软雅黑" panose="020B0503020204020204" pitchFamily="34" charset="-122"/>
              </a:rPr>
              <a:t>服务治理</a:t>
            </a:r>
            <a:endParaRPr lang="en-US" altLang="zh-CN" sz="14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u"/>
              <a:defRPr/>
            </a:pPr>
            <a:r>
              <a:rPr lang="zh-CN" altLang="en-US" sz="1400" dirty="0">
                <a:solidFill>
                  <a:srgbClr val="FF0000"/>
                </a:solidFill>
                <a:latin typeface="微软雅黑" panose="020B0503020204020204" pitchFamily="34" charset="-122"/>
                <a:ea typeface="微软雅黑" panose="020B0503020204020204" pitchFamily="34" charset="-122"/>
              </a:rPr>
              <a:t> </a:t>
            </a:r>
            <a:r>
              <a:rPr lang="en-US" altLang="zh-CN" sz="1400" dirty="0">
                <a:solidFill>
                  <a:srgbClr val="FF0000"/>
                </a:solidFill>
                <a:latin typeface="微软雅黑" panose="020B0503020204020204" pitchFamily="34" charset="-122"/>
                <a:ea typeface="微软雅黑" panose="020B0503020204020204" pitchFamily="34" charset="-122"/>
              </a:rPr>
              <a:t>Ribbon </a:t>
            </a:r>
            <a:r>
              <a:rPr lang="zh-CN" altLang="en-US" sz="1400" dirty="0">
                <a:solidFill>
                  <a:srgbClr val="FF0000"/>
                </a:solidFill>
                <a:latin typeface="微软雅黑" panose="020B0503020204020204" pitchFamily="34" charset="-122"/>
                <a:ea typeface="微软雅黑" panose="020B0503020204020204" pitchFamily="34" charset="-122"/>
              </a:rPr>
              <a:t>客户端负载均衡</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reeform 106">
            <a:extLst>
              <a:ext uri="{FF2B5EF4-FFF2-40B4-BE49-F238E27FC236}">
                <a16:creationId xmlns:a16="http://schemas.microsoft.com/office/drawing/2014/main" id="{46246DFD-AD4A-4F8B-ABF4-8CA6C5D2CF02}"/>
              </a:ext>
            </a:extLst>
          </p:cNvPr>
          <p:cNvSpPr>
            <a:spLocks/>
          </p:cNvSpPr>
          <p:nvPr/>
        </p:nvSpPr>
        <p:spPr bwMode="auto">
          <a:xfrm>
            <a:off x="5281613" y="1403350"/>
            <a:ext cx="0" cy="6350"/>
          </a:xfrm>
          <a:custGeom>
            <a:avLst/>
            <a:gdLst>
              <a:gd name="T0" fmla="*/ 0 h 1"/>
              <a:gd name="T1" fmla="*/ 2147483647 h 1"/>
              <a:gd name="T2" fmla="*/ 2147483647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sp>
        <p:nvSpPr>
          <p:cNvPr id="40963" name="Freeform 107">
            <a:extLst>
              <a:ext uri="{FF2B5EF4-FFF2-40B4-BE49-F238E27FC236}">
                <a16:creationId xmlns:a16="http://schemas.microsoft.com/office/drawing/2014/main" id="{9F122794-371E-43B1-ACA0-8C98CC022066}"/>
              </a:ext>
            </a:extLst>
          </p:cNvPr>
          <p:cNvSpPr>
            <a:spLocks/>
          </p:cNvSpPr>
          <p:nvPr/>
        </p:nvSpPr>
        <p:spPr bwMode="auto">
          <a:xfrm>
            <a:off x="5281613" y="14065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grpSp>
        <p:nvGrpSpPr>
          <p:cNvPr id="40964" name="组合 11">
            <a:extLst>
              <a:ext uri="{FF2B5EF4-FFF2-40B4-BE49-F238E27FC236}">
                <a16:creationId xmlns:a16="http://schemas.microsoft.com/office/drawing/2014/main" id="{98B5B008-7A66-4CCC-9367-692041B20D73}"/>
              </a:ext>
            </a:extLst>
          </p:cNvPr>
          <p:cNvGrpSpPr>
            <a:grpSpLocks/>
          </p:cNvGrpSpPr>
          <p:nvPr/>
        </p:nvGrpSpPr>
        <p:grpSpPr bwMode="auto">
          <a:xfrm>
            <a:off x="-1844675" y="1041400"/>
            <a:ext cx="5102225" cy="4516438"/>
            <a:chOff x="-1845937" y="1041959"/>
            <a:chExt cx="5103249" cy="4516913"/>
          </a:xfrm>
        </p:grpSpPr>
        <p:sp>
          <p:nvSpPr>
            <p:cNvPr id="13" name="平行四边形 12">
              <a:extLst>
                <a:ext uri="{FF2B5EF4-FFF2-40B4-BE49-F238E27FC236}">
                  <a16:creationId xmlns:a16="http://schemas.microsoft.com/office/drawing/2014/main" id="{6D597B47-C1C0-4A64-B330-C4B7DD8338D4}"/>
                </a:ext>
              </a:extLst>
            </p:cNvPr>
            <p:cNvSpPr/>
            <p:nvPr/>
          </p:nvSpPr>
          <p:spPr>
            <a:xfrm flipH="1">
              <a:off x="-1394997" y="2372424"/>
              <a:ext cx="4652309" cy="3186448"/>
            </a:xfrm>
            <a:prstGeom prst="parallelogram">
              <a:avLst>
                <a:gd name="adj" fmla="val 103325"/>
              </a:avLst>
            </a:prstGeom>
            <a:solidFill>
              <a:srgbClr val="C00000"/>
            </a:solidFill>
            <a:ln w="25400" cap="flat" cmpd="sng" algn="ctr">
              <a:noFill/>
              <a:prstDash val="solid"/>
            </a:ln>
            <a:effectLst/>
          </p:spPr>
          <p:txBody>
            <a:bodyPr anchor="ctr"/>
            <a:lstStyle/>
            <a:p>
              <a:pPr algn="ctr">
                <a:defRPr/>
              </a:pPr>
              <a:endParaRPr lang="zh-CN" altLang="en-US" kern="0">
                <a:solidFill>
                  <a:srgbClr val="FFFFFF"/>
                </a:solidFill>
              </a:endParaRPr>
            </a:p>
          </p:txBody>
        </p:sp>
        <p:sp>
          <p:nvSpPr>
            <p:cNvPr id="16" name="平行四边形 15">
              <a:extLst>
                <a:ext uri="{FF2B5EF4-FFF2-40B4-BE49-F238E27FC236}">
                  <a16:creationId xmlns:a16="http://schemas.microsoft.com/office/drawing/2014/main" id="{3F3A78D2-A0C2-41BA-91F5-922FB4555564}"/>
                </a:ext>
              </a:extLst>
            </p:cNvPr>
            <p:cNvSpPr/>
            <p:nvPr/>
          </p:nvSpPr>
          <p:spPr>
            <a:xfrm flipH="1">
              <a:off x="-132681" y="1894537"/>
              <a:ext cx="1729135" cy="1184400"/>
            </a:xfrm>
            <a:prstGeom prst="parallelogram">
              <a:avLst>
                <a:gd name="adj" fmla="val 103325"/>
              </a:avLst>
            </a:prstGeom>
            <a:solidFill>
              <a:srgbClr val="C00000"/>
            </a:solidFill>
            <a:ln w="25400" cap="flat" cmpd="sng" algn="ctr">
              <a:noFill/>
              <a:prstDash val="solid"/>
            </a:ln>
            <a:effectLst/>
          </p:spPr>
          <p:txBody>
            <a:bodyPr anchor="ctr"/>
            <a:lstStyle/>
            <a:p>
              <a:pPr algn="ctr">
                <a:defRPr/>
              </a:pPr>
              <a:endParaRPr lang="zh-CN" altLang="en-US" kern="0">
                <a:solidFill>
                  <a:srgbClr val="FFFFFF"/>
                </a:solidFill>
              </a:endParaRPr>
            </a:p>
          </p:txBody>
        </p:sp>
        <p:sp>
          <p:nvSpPr>
            <p:cNvPr id="18" name="平行四边形 17">
              <a:extLst>
                <a:ext uri="{FF2B5EF4-FFF2-40B4-BE49-F238E27FC236}">
                  <a16:creationId xmlns:a16="http://schemas.microsoft.com/office/drawing/2014/main" id="{0DBAA3BB-CB8F-4BE1-813D-F69CCBBF41C1}"/>
                </a:ext>
              </a:extLst>
            </p:cNvPr>
            <p:cNvSpPr/>
            <p:nvPr/>
          </p:nvSpPr>
          <p:spPr>
            <a:xfrm flipH="1">
              <a:off x="-218423" y="4536414"/>
              <a:ext cx="1081305" cy="790658"/>
            </a:xfrm>
            <a:prstGeom prst="parallelogram">
              <a:avLst>
                <a:gd name="adj" fmla="val 103325"/>
              </a:avLst>
            </a:prstGeom>
            <a:solidFill>
              <a:srgbClr val="C00000"/>
            </a:solidFill>
            <a:ln w="25400" cap="flat" cmpd="sng" algn="ctr">
              <a:noFill/>
              <a:prstDash val="solid"/>
            </a:ln>
            <a:effectLst/>
          </p:spPr>
          <p:txBody>
            <a:bodyPr anchor="ctr"/>
            <a:lstStyle/>
            <a:p>
              <a:pPr algn="ctr">
                <a:defRPr/>
              </a:pPr>
              <a:endParaRPr lang="zh-CN" altLang="en-US" kern="0">
                <a:solidFill>
                  <a:srgbClr val="FFFFFF"/>
                </a:solidFill>
              </a:endParaRPr>
            </a:p>
          </p:txBody>
        </p:sp>
        <p:sp>
          <p:nvSpPr>
            <p:cNvPr id="19" name="平行四边形 18">
              <a:extLst>
                <a:ext uri="{FF2B5EF4-FFF2-40B4-BE49-F238E27FC236}">
                  <a16:creationId xmlns:a16="http://schemas.microsoft.com/office/drawing/2014/main" id="{373A93A0-6D02-4F99-A208-74BDB96C4CBB}"/>
                </a:ext>
              </a:extLst>
            </p:cNvPr>
            <p:cNvSpPr/>
            <p:nvPr/>
          </p:nvSpPr>
          <p:spPr>
            <a:xfrm flipH="1">
              <a:off x="-1082197" y="1041959"/>
              <a:ext cx="1151169" cy="790658"/>
            </a:xfrm>
            <a:prstGeom prst="parallelogram">
              <a:avLst>
                <a:gd name="adj" fmla="val 103325"/>
              </a:avLst>
            </a:prstGeom>
            <a:solidFill>
              <a:srgbClr val="C00000"/>
            </a:solidFill>
            <a:ln w="25400" cap="flat" cmpd="sng" algn="ctr">
              <a:noFill/>
              <a:prstDash val="solid"/>
            </a:ln>
            <a:effectLst/>
          </p:spPr>
          <p:txBody>
            <a:bodyPr anchor="ctr"/>
            <a:lstStyle/>
            <a:p>
              <a:pPr algn="ctr">
                <a:defRPr/>
              </a:pPr>
              <a:endParaRPr lang="zh-CN" altLang="en-US" kern="0">
                <a:solidFill>
                  <a:srgbClr val="FFFFFF"/>
                </a:solidFill>
              </a:endParaRPr>
            </a:p>
          </p:txBody>
        </p:sp>
        <p:sp>
          <p:nvSpPr>
            <p:cNvPr id="24" name="平行四边形 23">
              <a:extLst>
                <a:ext uri="{FF2B5EF4-FFF2-40B4-BE49-F238E27FC236}">
                  <a16:creationId xmlns:a16="http://schemas.microsoft.com/office/drawing/2014/main" id="{8B728E33-7D52-4381-A88F-475561B850FC}"/>
                </a:ext>
              </a:extLst>
            </p:cNvPr>
            <p:cNvSpPr/>
            <p:nvPr/>
          </p:nvSpPr>
          <p:spPr>
            <a:xfrm flipH="1">
              <a:off x="-1845937" y="2273989"/>
              <a:ext cx="4101336" cy="2673631"/>
            </a:xfrm>
            <a:prstGeom prst="parallelogram">
              <a:avLst>
                <a:gd name="adj" fmla="val 103325"/>
              </a:avLst>
            </a:prstGeom>
            <a:solidFill>
              <a:srgbClr val="8A0000">
                <a:alpha val="60000"/>
              </a:srgbClr>
            </a:solidFill>
            <a:ln w="25400" cap="flat" cmpd="sng" algn="ctr">
              <a:noFill/>
              <a:prstDash val="solid"/>
            </a:ln>
            <a:effectLst/>
          </p:spPr>
          <p:txBody>
            <a:bodyPr anchor="ctr"/>
            <a:lstStyle/>
            <a:p>
              <a:pPr algn="ctr">
                <a:defRPr/>
              </a:pPr>
              <a:endParaRPr lang="zh-CN" altLang="en-US" kern="0">
                <a:solidFill>
                  <a:srgbClr val="FFFFFF"/>
                </a:solidFill>
              </a:endParaRPr>
            </a:p>
          </p:txBody>
        </p:sp>
      </p:grpSp>
      <p:sp>
        <p:nvSpPr>
          <p:cNvPr id="29" name="文本框 52">
            <a:extLst>
              <a:ext uri="{FF2B5EF4-FFF2-40B4-BE49-F238E27FC236}">
                <a16:creationId xmlns:a16="http://schemas.microsoft.com/office/drawing/2014/main" id="{D8D52781-152E-4F0B-8BF9-814495DC1A37}"/>
              </a:ext>
            </a:extLst>
          </p:cNvPr>
          <p:cNvSpPr txBox="1">
            <a:spLocks noChangeArrowheads="1"/>
          </p:cNvSpPr>
          <p:nvPr/>
        </p:nvSpPr>
        <p:spPr bwMode="auto">
          <a:xfrm>
            <a:off x="2124075" y="1866900"/>
            <a:ext cx="5699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4050" b="1" dirty="0">
                <a:solidFill>
                  <a:srgbClr val="C00000"/>
                </a:solidFill>
                <a:latin typeface="方正黑体简体" panose="02010601030101010101" pitchFamily="2" charset="-122"/>
                <a:ea typeface="方正黑体简体" panose="02010601030101010101" pitchFamily="2" charset="-122"/>
              </a:rPr>
              <a:t>Ribbon </a:t>
            </a:r>
            <a:r>
              <a:rPr lang="zh-CN" altLang="en-US" sz="4050" b="1" dirty="0">
                <a:solidFill>
                  <a:srgbClr val="C00000"/>
                </a:solidFill>
                <a:latin typeface="方正黑体简体" panose="02010601030101010101" pitchFamily="2" charset="-122"/>
                <a:ea typeface="方正黑体简体" panose="02010601030101010101" pitchFamily="2" charset="-122"/>
              </a:rPr>
              <a:t>客户端负载均衡</a:t>
            </a:r>
          </a:p>
        </p:txBody>
      </p:sp>
      <p:cxnSp>
        <p:nvCxnSpPr>
          <p:cNvPr id="3" name="直接连接符 2">
            <a:extLst>
              <a:ext uri="{FF2B5EF4-FFF2-40B4-BE49-F238E27FC236}">
                <a16:creationId xmlns:a16="http://schemas.microsoft.com/office/drawing/2014/main" id="{A132D663-0300-4CD6-80AB-11235E573BBB}"/>
              </a:ext>
            </a:extLst>
          </p:cNvPr>
          <p:cNvCxnSpPr/>
          <p:nvPr/>
        </p:nvCxnSpPr>
        <p:spPr>
          <a:xfrm>
            <a:off x="2339975" y="2632075"/>
            <a:ext cx="5400675" cy="0"/>
          </a:xfrm>
          <a:prstGeom prst="line">
            <a:avLst/>
          </a:prstGeom>
          <a:ln w="28575">
            <a:solidFill>
              <a:srgbClr val="124062"/>
            </a:solidFill>
          </a:ln>
        </p:spPr>
        <p:style>
          <a:lnRef idx="1">
            <a:schemeClr val="accent1"/>
          </a:lnRef>
          <a:fillRef idx="0">
            <a:schemeClr val="accent1"/>
          </a:fillRef>
          <a:effectRef idx="0">
            <a:schemeClr val="accent1"/>
          </a:effectRef>
          <a:fontRef idx="minor">
            <a:schemeClr val="tx1"/>
          </a:fontRef>
        </p:style>
      </p:cxnSp>
      <p:sp>
        <p:nvSpPr>
          <p:cNvPr id="40967" name="文本框 9">
            <a:extLst>
              <a:ext uri="{FF2B5EF4-FFF2-40B4-BE49-F238E27FC236}">
                <a16:creationId xmlns:a16="http://schemas.microsoft.com/office/drawing/2014/main" id="{864FA4B1-EAC9-425B-B3BF-1AAFD073F175}"/>
              </a:ext>
            </a:extLst>
          </p:cNvPr>
          <p:cNvSpPr txBox="1">
            <a:spLocks noChangeArrowheads="1"/>
          </p:cNvSpPr>
          <p:nvPr/>
        </p:nvSpPr>
        <p:spPr bwMode="auto">
          <a:xfrm>
            <a:off x="3392488" y="2816225"/>
            <a:ext cx="20431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buFont typeface="Wingdings" panose="05000000000000000000" pitchFamily="2" charset="2"/>
              <a:buChar char="l"/>
            </a:pPr>
            <a:r>
              <a:rPr lang="en-US" altLang="zh-CN" sz="1200">
                <a:solidFill>
                  <a:srgbClr val="FF0000"/>
                </a:solidFill>
                <a:latin typeface="微软雅黑" panose="020B0503020204020204" pitchFamily="34" charset="-122"/>
                <a:ea typeface="微软雅黑" panose="020B0503020204020204" pitchFamily="34" charset="-122"/>
              </a:rPr>
              <a:t>Ribbon </a:t>
            </a:r>
            <a:r>
              <a:rPr lang="zh-CN" altLang="en-US" sz="1200">
                <a:solidFill>
                  <a:srgbClr val="FF0000"/>
                </a:solidFill>
                <a:latin typeface="微软雅黑" panose="020B0503020204020204" pitchFamily="34" charset="-122"/>
                <a:ea typeface="微软雅黑" panose="020B0503020204020204" pitchFamily="34" charset="-122"/>
              </a:rPr>
              <a:t>概述</a:t>
            </a:r>
          </a:p>
        </p:txBody>
      </p:sp>
      <p:sp>
        <p:nvSpPr>
          <p:cNvPr id="21" name="文本框 9">
            <a:extLst>
              <a:ext uri="{FF2B5EF4-FFF2-40B4-BE49-F238E27FC236}">
                <a16:creationId xmlns:a16="http://schemas.microsoft.com/office/drawing/2014/main" id="{8D053CDB-F613-4522-83D4-673F1CB30889}"/>
              </a:ext>
            </a:extLst>
          </p:cNvPr>
          <p:cNvSpPr txBox="1"/>
          <p:nvPr/>
        </p:nvSpPr>
        <p:spPr>
          <a:xfrm>
            <a:off x="3384550" y="3251200"/>
            <a:ext cx="2411413" cy="184150"/>
          </a:xfrm>
          <a:prstGeom prst="rect">
            <a:avLst/>
          </a:prstGeom>
          <a:noFill/>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buFont typeface="Wingdings" panose="05000000000000000000" pitchFamily="2" charset="2"/>
              <a:buChar char="l"/>
            </a:pPr>
            <a:r>
              <a:rPr lang="en-US" altLang="zh-CN" sz="1200">
                <a:solidFill>
                  <a:srgbClr val="262626"/>
                </a:solidFill>
                <a:latin typeface="微软雅黑" panose="020B0503020204020204" pitchFamily="34" charset="-122"/>
                <a:ea typeface="微软雅黑" panose="020B0503020204020204" pitchFamily="34" charset="-122"/>
              </a:rPr>
              <a:t>Ribbon </a:t>
            </a:r>
            <a:r>
              <a:rPr lang="zh-CN" altLang="en-US" sz="1200">
                <a:solidFill>
                  <a:srgbClr val="262626"/>
                </a:solidFill>
                <a:latin typeface="微软雅黑" panose="020B0503020204020204" pitchFamily="34" charset="-122"/>
                <a:ea typeface="微软雅黑" panose="020B0503020204020204" pitchFamily="34" charset="-122"/>
              </a:rPr>
              <a:t>简化远程调用</a:t>
            </a:r>
          </a:p>
        </p:txBody>
      </p:sp>
      <p:sp>
        <p:nvSpPr>
          <p:cNvPr id="52233" name="文本框 9">
            <a:extLst>
              <a:ext uri="{FF2B5EF4-FFF2-40B4-BE49-F238E27FC236}">
                <a16:creationId xmlns:a16="http://schemas.microsoft.com/office/drawing/2014/main" id="{6A93E571-D7D7-40B0-946E-262765663B7C}"/>
              </a:ext>
            </a:extLst>
          </p:cNvPr>
          <p:cNvSpPr txBox="1">
            <a:spLocks noChangeArrowheads="1"/>
          </p:cNvSpPr>
          <p:nvPr/>
        </p:nvSpPr>
        <p:spPr bwMode="auto">
          <a:xfrm>
            <a:off x="3392488" y="3686175"/>
            <a:ext cx="24114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2286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Ribbon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负载均衡</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CD78EF49-0BD5-44DA-B261-A5AB805D3E84}"/>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Ribbon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客户端负载均衡</a:t>
            </a:r>
          </a:p>
        </p:txBody>
      </p:sp>
      <p:sp>
        <p:nvSpPr>
          <p:cNvPr id="12" name="TextBox 4">
            <a:extLst>
              <a:ext uri="{FF2B5EF4-FFF2-40B4-BE49-F238E27FC236}">
                <a16:creationId xmlns:a16="http://schemas.microsoft.com/office/drawing/2014/main" id="{0A931D12-C434-43AF-9926-9F6A926BED81}"/>
              </a:ext>
            </a:extLst>
          </p:cNvPr>
          <p:cNvSpPr txBox="1">
            <a:spLocks noChangeArrowheads="1"/>
          </p:cNvSpPr>
          <p:nvPr/>
        </p:nvSpPr>
        <p:spPr bwMode="auto">
          <a:xfrm>
            <a:off x="841375" y="1058863"/>
            <a:ext cx="2362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Ribbon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概述</a:t>
            </a:r>
          </a:p>
        </p:txBody>
      </p:sp>
      <p:sp>
        <p:nvSpPr>
          <p:cNvPr id="41988" name="Rectangle 1">
            <a:extLst>
              <a:ext uri="{FF2B5EF4-FFF2-40B4-BE49-F238E27FC236}">
                <a16:creationId xmlns:a16="http://schemas.microsoft.com/office/drawing/2014/main" id="{911A0227-2797-4982-B542-06CAD2324C56}"/>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1989" name="Rectangle 3">
            <a:extLst>
              <a:ext uri="{FF2B5EF4-FFF2-40B4-BE49-F238E27FC236}">
                <a16:creationId xmlns:a16="http://schemas.microsoft.com/office/drawing/2014/main" id="{7AC9F702-803E-4109-A2D6-3D6E34C47DB1}"/>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1990" name="Rectangle 2">
            <a:extLst>
              <a:ext uri="{FF2B5EF4-FFF2-40B4-BE49-F238E27FC236}">
                <a16:creationId xmlns:a16="http://schemas.microsoft.com/office/drawing/2014/main" id="{B4DE81DD-52E0-4935-ADE6-4A2567DC6ED3}"/>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矩形 8">
            <a:extLst>
              <a:ext uri="{FF2B5EF4-FFF2-40B4-BE49-F238E27FC236}">
                <a16:creationId xmlns:a16="http://schemas.microsoft.com/office/drawing/2014/main" id="{39282A2D-2F0E-4015-816E-AFDCC7B4E9D7}"/>
              </a:ext>
            </a:extLst>
          </p:cNvPr>
          <p:cNvSpPr/>
          <p:nvPr/>
        </p:nvSpPr>
        <p:spPr>
          <a:xfrm>
            <a:off x="841375" y="1754188"/>
            <a:ext cx="3370263" cy="1304925"/>
          </a:xfrm>
          <a:prstGeom prst="rect">
            <a:avLst/>
          </a:prstGeom>
        </p:spPr>
        <p:txBody>
          <a:bodyPr>
            <a:spAutoFit/>
          </a:bodyPr>
          <a:lstStyle/>
          <a:p>
            <a:pPr marL="228600" indent="-22860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Ribbon</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是 </a:t>
            </a:r>
            <a:r>
              <a:rPr lang="zh-CN" altLang="zh-CN" sz="1050" dirty="0">
                <a:solidFill>
                  <a:srgbClr val="333333"/>
                </a:solidFill>
                <a:latin typeface="Open Sans" panose="020B0606030504020204" pitchFamily="34" charset="0"/>
                <a:cs typeface="Open Sans" panose="020B0606030504020204" pitchFamily="34" charset="0"/>
              </a:rPr>
              <a:t>Netflix</a:t>
            </a:r>
            <a:r>
              <a:rPr lang="en-US" altLang="zh-CN" sz="1050" dirty="0">
                <a:solidFill>
                  <a:srgbClr val="333333"/>
                </a:solidFill>
                <a:latin typeface="Open Sans" panose="020B0606030504020204" pitchFamily="34" charset="0"/>
                <a:cs typeface="Open Sans" panose="020B0606030504020204" pitchFamily="34" charset="0"/>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提供的一个基于</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HTTP</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和</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TCP</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的客户端负载均衡工具。</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Ribbon</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主要有两个功能：</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简化远程调用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mj-lt"/>
              <a:buAutoNum type="arabicPeriod"/>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负载均衡</a:t>
            </a:r>
          </a:p>
        </p:txBody>
      </p:sp>
      <p:sp>
        <p:nvSpPr>
          <p:cNvPr id="41992" name="Rectangle 4">
            <a:extLst>
              <a:ext uri="{FF2B5EF4-FFF2-40B4-BE49-F238E27FC236}">
                <a16:creationId xmlns:a16="http://schemas.microsoft.com/office/drawing/2014/main" id="{F99440DE-8F93-4709-9017-D7705F553DC5}"/>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圆角矩形 4">
            <a:extLst>
              <a:ext uri="{FF2B5EF4-FFF2-40B4-BE49-F238E27FC236}">
                <a16:creationId xmlns:a16="http://schemas.microsoft.com/office/drawing/2014/main" id="{15275D18-DBE1-4D12-B375-C5960897C5CB}"/>
              </a:ext>
            </a:extLst>
          </p:cNvPr>
          <p:cNvSpPr/>
          <p:nvPr/>
        </p:nvSpPr>
        <p:spPr>
          <a:xfrm>
            <a:off x="144463" y="3768725"/>
            <a:ext cx="720725" cy="5048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客户端</a:t>
            </a:r>
          </a:p>
        </p:txBody>
      </p:sp>
      <p:sp>
        <p:nvSpPr>
          <p:cNvPr id="6" name="圆角矩形 5">
            <a:extLst>
              <a:ext uri="{FF2B5EF4-FFF2-40B4-BE49-F238E27FC236}">
                <a16:creationId xmlns:a16="http://schemas.microsoft.com/office/drawing/2014/main" id="{73EC2E45-2548-4E36-B82E-DA37AEA8D92F}"/>
              </a:ext>
            </a:extLst>
          </p:cNvPr>
          <p:cNvSpPr/>
          <p:nvPr/>
        </p:nvSpPr>
        <p:spPr>
          <a:xfrm>
            <a:off x="1476375" y="3076575"/>
            <a:ext cx="2808288" cy="1679575"/>
          </a:xfrm>
          <a:prstGeom prst="roundRect">
            <a:avLst/>
          </a:prstGeom>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1050" dirty="0">
                <a:latin typeface="微软雅黑" panose="020B0503020204020204" pitchFamily="34" charset="-122"/>
                <a:ea typeface="微软雅黑" panose="020B0503020204020204" pitchFamily="34" charset="-122"/>
              </a:rPr>
              <a:t>服务端</a:t>
            </a:r>
          </a:p>
        </p:txBody>
      </p:sp>
      <p:sp>
        <p:nvSpPr>
          <p:cNvPr id="7" name="圆角矩形 6">
            <a:extLst>
              <a:ext uri="{FF2B5EF4-FFF2-40B4-BE49-F238E27FC236}">
                <a16:creationId xmlns:a16="http://schemas.microsoft.com/office/drawing/2014/main" id="{E31F4313-F270-456F-A35B-DB55A1BAF32E}"/>
              </a:ext>
            </a:extLst>
          </p:cNvPr>
          <p:cNvSpPr/>
          <p:nvPr/>
        </p:nvSpPr>
        <p:spPr>
          <a:xfrm>
            <a:off x="2916238" y="3416300"/>
            <a:ext cx="828675" cy="28733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A-1</a:t>
            </a:r>
            <a:endParaRPr lang="zh-CN" altLang="en-US" sz="1050" dirty="0">
              <a:latin typeface="微软雅黑" panose="020B0503020204020204" pitchFamily="34" charset="-122"/>
              <a:ea typeface="微软雅黑" panose="020B0503020204020204" pitchFamily="34" charset="-122"/>
            </a:endParaRPr>
          </a:p>
        </p:txBody>
      </p:sp>
      <p:sp>
        <p:nvSpPr>
          <p:cNvPr id="17" name="圆角矩形 16">
            <a:extLst>
              <a:ext uri="{FF2B5EF4-FFF2-40B4-BE49-F238E27FC236}">
                <a16:creationId xmlns:a16="http://schemas.microsoft.com/office/drawing/2014/main" id="{CE73FB40-BBB6-4E75-8F9D-9E5A7A6C254B}"/>
              </a:ext>
            </a:extLst>
          </p:cNvPr>
          <p:cNvSpPr/>
          <p:nvPr/>
        </p:nvSpPr>
        <p:spPr>
          <a:xfrm>
            <a:off x="2916238" y="3876675"/>
            <a:ext cx="82867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A-2</a:t>
            </a:r>
            <a:endParaRPr lang="zh-CN" altLang="en-US" sz="1050" dirty="0">
              <a:latin typeface="微软雅黑" panose="020B0503020204020204" pitchFamily="34" charset="-122"/>
              <a:ea typeface="微软雅黑" panose="020B0503020204020204" pitchFamily="34" charset="-122"/>
            </a:endParaRPr>
          </a:p>
        </p:txBody>
      </p:sp>
      <p:sp>
        <p:nvSpPr>
          <p:cNvPr id="18" name="圆角矩形 17">
            <a:extLst>
              <a:ext uri="{FF2B5EF4-FFF2-40B4-BE49-F238E27FC236}">
                <a16:creationId xmlns:a16="http://schemas.microsoft.com/office/drawing/2014/main" id="{2F443ED5-8733-494F-AD6D-FE319E17A23B}"/>
              </a:ext>
            </a:extLst>
          </p:cNvPr>
          <p:cNvSpPr/>
          <p:nvPr/>
        </p:nvSpPr>
        <p:spPr>
          <a:xfrm>
            <a:off x="2916238" y="4338638"/>
            <a:ext cx="828675" cy="28733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A-3</a:t>
            </a:r>
            <a:endParaRPr lang="zh-CN" altLang="en-US" sz="1050" dirty="0">
              <a:latin typeface="微软雅黑" panose="020B0503020204020204" pitchFamily="34" charset="-122"/>
              <a:ea typeface="微软雅黑" panose="020B0503020204020204" pitchFamily="34" charset="-122"/>
            </a:endParaRPr>
          </a:p>
        </p:txBody>
      </p:sp>
      <p:sp>
        <p:nvSpPr>
          <p:cNvPr id="8" name="圆角矩形 7">
            <a:extLst>
              <a:ext uri="{FF2B5EF4-FFF2-40B4-BE49-F238E27FC236}">
                <a16:creationId xmlns:a16="http://schemas.microsoft.com/office/drawing/2014/main" id="{CA4BCB32-4F62-480A-9B32-B83AF822A6C1}"/>
              </a:ext>
            </a:extLst>
          </p:cNvPr>
          <p:cNvSpPr/>
          <p:nvPr/>
        </p:nvSpPr>
        <p:spPr>
          <a:xfrm>
            <a:off x="1619250" y="3729038"/>
            <a:ext cx="973138" cy="584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负载均衡器</a:t>
            </a:r>
          </a:p>
        </p:txBody>
      </p:sp>
      <p:cxnSp>
        <p:nvCxnSpPr>
          <p:cNvPr id="11" name="直接箭头连接符 10">
            <a:extLst>
              <a:ext uri="{FF2B5EF4-FFF2-40B4-BE49-F238E27FC236}">
                <a16:creationId xmlns:a16="http://schemas.microsoft.com/office/drawing/2014/main" id="{9E59C026-6719-4441-81CB-CA77AA62B398}"/>
              </a:ext>
            </a:extLst>
          </p:cNvPr>
          <p:cNvCxnSpPr>
            <a:stCxn id="5" idx="3"/>
            <a:endCxn id="8" idx="1"/>
          </p:cNvCxnSpPr>
          <p:nvPr/>
        </p:nvCxnSpPr>
        <p:spPr>
          <a:xfrm>
            <a:off x="865188" y="4021138"/>
            <a:ext cx="754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192243C-DE04-4C46-A34E-3DB2ECB8F7B5}"/>
              </a:ext>
            </a:extLst>
          </p:cNvPr>
          <p:cNvCxnSpPr>
            <a:stCxn id="8" idx="3"/>
            <a:endCxn id="7" idx="1"/>
          </p:cNvCxnSpPr>
          <p:nvPr/>
        </p:nvCxnSpPr>
        <p:spPr>
          <a:xfrm flipV="1">
            <a:off x="2592388" y="3559175"/>
            <a:ext cx="323850" cy="46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40BD2BEE-747D-49BE-ACD1-44D7DDB55F05}"/>
              </a:ext>
            </a:extLst>
          </p:cNvPr>
          <p:cNvCxnSpPr>
            <a:stCxn id="8" idx="3"/>
            <a:endCxn id="17" idx="1"/>
          </p:cNvCxnSpPr>
          <p:nvPr/>
        </p:nvCxnSpPr>
        <p:spPr>
          <a:xfrm>
            <a:off x="2592388" y="4021138"/>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0495477-C528-4142-9BC2-4A2689296295}"/>
              </a:ext>
            </a:extLst>
          </p:cNvPr>
          <p:cNvCxnSpPr>
            <a:stCxn id="8" idx="3"/>
            <a:endCxn id="18" idx="1"/>
          </p:cNvCxnSpPr>
          <p:nvPr/>
        </p:nvCxnSpPr>
        <p:spPr>
          <a:xfrm>
            <a:off x="2592388" y="4021138"/>
            <a:ext cx="323850" cy="4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椭圆形标注 24">
            <a:extLst>
              <a:ext uri="{FF2B5EF4-FFF2-40B4-BE49-F238E27FC236}">
                <a16:creationId xmlns:a16="http://schemas.microsoft.com/office/drawing/2014/main" id="{E1F86C40-C148-4435-8241-4CFC44D19899}"/>
              </a:ext>
            </a:extLst>
          </p:cNvPr>
          <p:cNvSpPr/>
          <p:nvPr/>
        </p:nvSpPr>
        <p:spPr>
          <a:xfrm>
            <a:off x="1577975" y="3148013"/>
            <a:ext cx="914400" cy="495300"/>
          </a:xfrm>
          <a:prstGeom prst="wedgeEllipseCallou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负载均衡算法</a:t>
            </a:r>
          </a:p>
        </p:txBody>
      </p:sp>
      <p:sp>
        <p:nvSpPr>
          <p:cNvPr id="30" name="圆角矩形 29">
            <a:extLst>
              <a:ext uri="{FF2B5EF4-FFF2-40B4-BE49-F238E27FC236}">
                <a16:creationId xmlns:a16="http://schemas.microsoft.com/office/drawing/2014/main" id="{129F4C1B-2C27-4787-9F3B-F670D7AF1D86}"/>
              </a:ext>
            </a:extLst>
          </p:cNvPr>
          <p:cNvSpPr/>
          <p:nvPr/>
        </p:nvSpPr>
        <p:spPr>
          <a:xfrm>
            <a:off x="4716463" y="3803650"/>
            <a:ext cx="719137" cy="50323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消费者</a:t>
            </a:r>
            <a:endParaRPr lang="en-US" altLang="zh-CN" sz="1050" dirty="0">
              <a:latin typeface="微软雅黑" panose="020B0503020204020204" pitchFamily="34" charset="-122"/>
              <a:ea typeface="微软雅黑" panose="020B0503020204020204" pitchFamily="34" charset="-122"/>
            </a:endParaRPr>
          </a:p>
          <a:p>
            <a:pPr algn="ctr">
              <a:defRPr/>
            </a:pPr>
            <a:r>
              <a:rPr lang="zh-CN" altLang="en-US" sz="1050" dirty="0">
                <a:latin typeface="微软雅黑" panose="020B0503020204020204" pitchFamily="34" charset="-122"/>
                <a:ea typeface="微软雅黑" panose="020B0503020204020204" pitchFamily="34" charset="-122"/>
              </a:rPr>
              <a:t>客户端</a:t>
            </a:r>
          </a:p>
        </p:txBody>
      </p:sp>
      <p:sp>
        <p:nvSpPr>
          <p:cNvPr id="32" name="圆角矩形 31">
            <a:extLst>
              <a:ext uri="{FF2B5EF4-FFF2-40B4-BE49-F238E27FC236}">
                <a16:creationId xmlns:a16="http://schemas.microsoft.com/office/drawing/2014/main" id="{D216541A-AFB4-43B4-ABB8-E0E4F08D0CA9}"/>
              </a:ext>
            </a:extLst>
          </p:cNvPr>
          <p:cNvSpPr/>
          <p:nvPr/>
        </p:nvSpPr>
        <p:spPr>
          <a:xfrm>
            <a:off x="7164388" y="3449638"/>
            <a:ext cx="82867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A-1</a:t>
            </a:r>
            <a:endParaRPr lang="zh-CN" altLang="en-US" sz="1050" dirty="0">
              <a:latin typeface="微软雅黑" panose="020B0503020204020204" pitchFamily="34" charset="-122"/>
              <a:ea typeface="微软雅黑" panose="020B0503020204020204" pitchFamily="34" charset="-122"/>
            </a:endParaRPr>
          </a:p>
        </p:txBody>
      </p:sp>
      <p:sp>
        <p:nvSpPr>
          <p:cNvPr id="33" name="圆角矩形 32">
            <a:extLst>
              <a:ext uri="{FF2B5EF4-FFF2-40B4-BE49-F238E27FC236}">
                <a16:creationId xmlns:a16="http://schemas.microsoft.com/office/drawing/2014/main" id="{53CA8C13-12AD-4EEA-9DF5-B1466FADDE61}"/>
              </a:ext>
            </a:extLst>
          </p:cNvPr>
          <p:cNvSpPr/>
          <p:nvPr/>
        </p:nvSpPr>
        <p:spPr>
          <a:xfrm>
            <a:off x="7164388" y="3911600"/>
            <a:ext cx="828675" cy="28733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A-2</a:t>
            </a:r>
            <a:endParaRPr lang="zh-CN" altLang="en-US" sz="1050" dirty="0">
              <a:latin typeface="微软雅黑" panose="020B0503020204020204" pitchFamily="34" charset="-122"/>
              <a:ea typeface="微软雅黑" panose="020B0503020204020204" pitchFamily="34" charset="-122"/>
            </a:endParaRPr>
          </a:p>
        </p:txBody>
      </p:sp>
      <p:sp>
        <p:nvSpPr>
          <p:cNvPr id="34" name="圆角矩形 33">
            <a:extLst>
              <a:ext uri="{FF2B5EF4-FFF2-40B4-BE49-F238E27FC236}">
                <a16:creationId xmlns:a16="http://schemas.microsoft.com/office/drawing/2014/main" id="{8C35D3E1-2FC9-4AA3-90EE-700BCF7AA116}"/>
              </a:ext>
            </a:extLst>
          </p:cNvPr>
          <p:cNvSpPr/>
          <p:nvPr/>
        </p:nvSpPr>
        <p:spPr>
          <a:xfrm>
            <a:off x="7164388" y="4371975"/>
            <a:ext cx="82867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A-3</a:t>
            </a:r>
            <a:endParaRPr lang="zh-CN" altLang="en-US" sz="1050" dirty="0">
              <a:latin typeface="微软雅黑" panose="020B0503020204020204" pitchFamily="34" charset="-122"/>
              <a:ea typeface="微软雅黑" panose="020B0503020204020204" pitchFamily="34" charset="-122"/>
            </a:endParaRPr>
          </a:p>
        </p:txBody>
      </p:sp>
      <p:sp>
        <p:nvSpPr>
          <p:cNvPr id="35" name="圆角矩形 34">
            <a:extLst>
              <a:ext uri="{FF2B5EF4-FFF2-40B4-BE49-F238E27FC236}">
                <a16:creationId xmlns:a16="http://schemas.microsoft.com/office/drawing/2014/main" id="{A1E27E99-90C2-452A-A6F5-B56A3F2F44C3}"/>
              </a:ext>
            </a:extLst>
          </p:cNvPr>
          <p:cNvSpPr/>
          <p:nvPr/>
        </p:nvSpPr>
        <p:spPr>
          <a:xfrm>
            <a:off x="5867400" y="3762375"/>
            <a:ext cx="973138" cy="585788"/>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sz="1050" dirty="0">
                <a:latin typeface="微软雅黑" panose="020B0503020204020204" pitchFamily="34" charset="-122"/>
                <a:ea typeface="微软雅黑" panose="020B0503020204020204" pitchFamily="34" charset="-122"/>
              </a:rPr>
              <a:t>Eureka</a:t>
            </a:r>
            <a:endParaRPr lang="zh-CN" altLang="en-US" sz="1050" dirty="0">
              <a:latin typeface="微软雅黑" panose="020B0503020204020204" pitchFamily="34" charset="-122"/>
              <a:ea typeface="微软雅黑" panose="020B0503020204020204" pitchFamily="34" charset="-122"/>
            </a:endParaRPr>
          </a:p>
        </p:txBody>
      </p:sp>
      <p:cxnSp>
        <p:nvCxnSpPr>
          <p:cNvPr id="36" name="直接箭头连接符 35">
            <a:extLst>
              <a:ext uri="{FF2B5EF4-FFF2-40B4-BE49-F238E27FC236}">
                <a16:creationId xmlns:a16="http://schemas.microsoft.com/office/drawing/2014/main" id="{3FFFBFBD-4CDB-487B-8C67-16CF204A9B03}"/>
              </a:ext>
            </a:extLst>
          </p:cNvPr>
          <p:cNvCxnSpPr>
            <a:stCxn id="30" idx="3"/>
            <a:endCxn id="35" idx="1"/>
          </p:cNvCxnSpPr>
          <p:nvPr/>
        </p:nvCxnSpPr>
        <p:spPr>
          <a:xfrm>
            <a:off x="5435600" y="4054475"/>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FB84A90-83B8-4940-8EB1-E078124ECF16}"/>
              </a:ext>
            </a:extLst>
          </p:cNvPr>
          <p:cNvCxnSpPr>
            <a:stCxn id="35" idx="3"/>
            <a:endCxn id="32" idx="1"/>
          </p:cNvCxnSpPr>
          <p:nvPr/>
        </p:nvCxnSpPr>
        <p:spPr>
          <a:xfrm flipV="1">
            <a:off x="6840538" y="3594100"/>
            <a:ext cx="323850" cy="4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C1EEBF5-6910-47C5-9285-2E407948EC35}"/>
              </a:ext>
            </a:extLst>
          </p:cNvPr>
          <p:cNvCxnSpPr>
            <a:stCxn id="35" idx="3"/>
            <a:endCxn id="33" idx="1"/>
          </p:cNvCxnSpPr>
          <p:nvPr/>
        </p:nvCxnSpPr>
        <p:spPr>
          <a:xfrm>
            <a:off x="6840538" y="4054475"/>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9E856A5-7ED1-4482-AC0A-DB06E263793E}"/>
              </a:ext>
            </a:extLst>
          </p:cNvPr>
          <p:cNvCxnSpPr>
            <a:stCxn id="35" idx="3"/>
            <a:endCxn id="34" idx="1"/>
          </p:cNvCxnSpPr>
          <p:nvPr/>
        </p:nvCxnSpPr>
        <p:spPr>
          <a:xfrm>
            <a:off x="6840538" y="4054475"/>
            <a:ext cx="323850" cy="46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椭圆形标注 39">
            <a:extLst>
              <a:ext uri="{FF2B5EF4-FFF2-40B4-BE49-F238E27FC236}">
                <a16:creationId xmlns:a16="http://schemas.microsoft.com/office/drawing/2014/main" id="{AF309021-E66A-45FF-9064-F2986315ADDD}"/>
              </a:ext>
            </a:extLst>
          </p:cNvPr>
          <p:cNvSpPr/>
          <p:nvPr/>
        </p:nvSpPr>
        <p:spPr>
          <a:xfrm>
            <a:off x="5075238" y="3232150"/>
            <a:ext cx="914400" cy="495300"/>
          </a:xfrm>
          <a:prstGeom prst="wedgeEllipseCallou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负载均衡算法</a:t>
            </a:r>
          </a:p>
        </p:txBody>
      </p:sp>
      <p:cxnSp>
        <p:nvCxnSpPr>
          <p:cNvPr id="27" name="直接连接符 26">
            <a:extLst>
              <a:ext uri="{FF2B5EF4-FFF2-40B4-BE49-F238E27FC236}">
                <a16:creationId xmlns:a16="http://schemas.microsoft.com/office/drawing/2014/main" id="{B2CF89EC-26A1-4873-A05B-EA436C609911}"/>
              </a:ext>
            </a:extLst>
          </p:cNvPr>
          <p:cNvCxnSpPr/>
          <p:nvPr/>
        </p:nvCxnSpPr>
        <p:spPr>
          <a:xfrm flipH="1">
            <a:off x="4471988" y="2844800"/>
            <a:ext cx="6350" cy="2132013"/>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5">
            <a:extLst>
              <a:ext uri="{FF2B5EF4-FFF2-40B4-BE49-F238E27FC236}">
                <a16:creationId xmlns:a16="http://schemas.microsoft.com/office/drawing/2014/main" id="{A7A00DC7-C709-448E-85E3-E7D9DA668BA4}"/>
              </a:ext>
            </a:extLst>
          </p:cNvPr>
          <p:cNvSpPr txBox="1"/>
          <p:nvPr/>
        </p:nvSpPr>
        <p:spPr>
          <a:xfrm>
            <a:off x="3760788" y="3454400"/>
            <a:ext cx="509587" cy="215900"/>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URL-1</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文本框 45">
            <a:extLst>
              <a:ext uri="{FF2B5EF4-FFF2-40B4-BE49-F238E27FC236}">
                <a16:creationId xmlns:a16="http://schemas.microsoft.com/office/drawing/2014/main" id="{1991536B-7324-428A-ACB5-C8782CF122D8}"/>
              </a:ext>
            </a:extLst>
          </p:cNvPr>
          <p:cNvSpPr txBox="1"/>
          <p:nvPr/>
        </p:nvSpPr>
        <p:spPr>
          <a:xfrm>
            <a:off x="3760788" y="4371975"/>
            <a:ext cx="509587" cy="215900"/>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URL-3</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5">
            <a:extLst>
              <a:ext uri="{FF2B5EF4-FFF2-40B4-BE49-F238E27FC236}">
                <a16:creationId xmlns:a16="http://schemas.microsoft.com/office/drawing/2014/main" id="{1D5DB744-1725-4E90-963F-82FE49C704A1}"/>
              </a:ext>
            </a:extLst>
          </p:cNvPr>
          <p:cNvSpPr txBox="1"/>
          <p:nvPr/>
        </p:nvSpPr>
        <p:spPr>
          <a:xfrm>
            <a:off x="3762375" y="3930650"/>
            <a:ext cx="508000" cy="215900"/>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URL-2</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文本框 45">
            <a:extLst>
              <a:ext uri="{FF2B5EF4-FFF2-40B4-BE49-F238E27FC236}">
                <a16:creationId xmlns:a16="http://schemas.microsoft.com/office/drawing/2014/main" id="{739291FD-8F05-40B2-AD9E-748643F0666B}"/>
              </a:ext>
            </a:extLst>
          </p:cNvPr>
          <p:cNvSpPr txBox="1"/>
          <p:nvPr/>
        </p:nvSpPr>
        <p:spPr>
          <a:xfrm>
            <a:off x="1851025" y="4313238"/>
            <a:ext cx="509588" cy="461962"/>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URL-1</a:t>
            </a:r>
          </a:p>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URL-2</a:t>
            </a:r>
          </a:p>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URL-3</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文本框 45">
            <a:extLst>
              <a:ext uri="{FF2B5EF4-FFF2-40B4-BE49-F238E27FC236}">
                <a16:creationId xmlns:a16="http://schemas.microsoft.com/office/drawing/2014/main" id="{7438173C-B417-4FDB-98FE-2686E7A485EB}"/>
              </a:ext>
            </a:extLst>
          </p:cNvPr>
          <p:cNvSpPr txBox="1"/>
          <p:nvPr/>
        </p:nvSpPr>
        <p:spPr>
          <a:xfrm>
            <a:off x="8101013" y="3494088"/>
            <a:ext cx="508000" cy="214312"/>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URL-1</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文本框 45">
            <a:extLst>
              <a:ext uri="{FF2B5EF4-FFF2-40B4-BE49-F238E27FC236}">
                <a16:creationId xmlns:a16="http://schemas.microsoft.com/office/drawing/2014/main" id="{F77A0B4C-D380-4FC9-9E79-D11B919CABD0}"/>
              </a:ext>
            </a:extLst>
          </p:cNvPr>
          <p:cNvSpPr txBox="1"/>
          <p:nvPr/>
        </p:nvSpPr>
        <p:spPr>
          <a:xfrm>
            <a:off x="8101013" y="3965575"/>
            <a:ext cx="508000" cy="215900"/>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URL-2</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文本框 45">
            <a:extLst>
              <a:ext uri="{FF2B5EF4-FFF2-40B4-BE49-F238E27FC236}">
                <a16:creationId xmlns:a16="http://schemas.microsoft.com/office/drawing/2014/main" id="{7A087990-9B82-408C-8C51-7AB26C9A06F5}"/>
              </a:ext>
            </a:extLst>
          </p:cNvPr>
          <p:cNvSpPr txBox="1"/>
          <p:nvPr/>
        </p:nvSpPr>
        <p:spPr>
          <a:xfrm>
            <a:off x="8101013" y="4445000"/>
            <a:ext cx="508000" cy="214313"/>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URL-3</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文本框 45">
            <a:extLst>
              <a:ext uri="{FF2B5EF4-FFF2-40B4-BE49-F238E27FC236}">
                <a16:creationId xmlns:a16="http://schemas.microsoft.com/office/drawing/2014/main" id="{39349C8D-1C2A-4A61-AE22-951E9254B92D}"/>
              </a:ext>
            </a:extLst>
          </p:cNvPr>
          <p:cNvSpPr txBox="1"/>
          <p:nvPr/>
        </p:nvSpPr>
        <p:spPr>
          <a:xfrm>
            <a:off x="4821238" y="4395788"/>
            <a:ext cx="509587" cy="460375"/>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URL-1</a:t>
            </a:r>
          </a:p>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URL-2</a:t>
            </a:r>
          </a:p>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URL-3</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49088186-D3B6-4F10-A8B1-B1C9E9B6298C}"/>
              </a:ext>
            </a:extLst>
          </p:cNvPr>
          <p:cNvSpPr/>
          <p:nvPr/>
        </p:nvSpPr>
        <p:spPr>
          <a:xfrm>
            <a:off x="5154613" y="1566863"/>
            <a:ext cx="3371850" cy="1546225"/>
          </a:xfrm>
          <a:prstGeom prst="rect">
            <a:avLst/>
          </a:prstGeom>
        </p:spPr>
        <p:txBody>
          <a:bodyPr>
            <a:spAutoFit/>
          </a:bodyPr>
          <a:lstStyle/>
          <a:p>
            <a:pPr marL="228600"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服务端负载均衡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负载均衡算法在服务端</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由负载均衡器维护服务地址列表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228600"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客户端负载均衡</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负载均衡算法在客户端</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客户端维护服务地址列表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down)">
                                      <p:cBhvr>
                                        <p:cTn id="51" dur="500"/>
                                        <p:tgtEl>
                                          <p:spTgt spid="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par>
                                <p:cTn id="57" presetID="22" presetClass="entr" presetSubtype="8"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par>
                                <p:cTn id="60" presetID="22" presetClass="entr" presetSubtype="8"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down)">
                                      <p:cBhvr>
                                        <p:cTn id="67" dur="500"/>
                                        <p:tgtEl>
                                          <p:spTgt spid="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55">
                                            <p:txEl>
                                              <p:pRg st="0" end="0"/>
                                            </p:txEl>
                                          </p:spTgt>
                                        </p:tgtEl>
                                        <p:attrNameLst>
                                          <p:attrName>style.visibility</p:attrName>
                                        </p:attrNameLst>
                                      </p:cBhvr>
                                      <p:to>
                                        <p:strVal val="visible"/>
                                      </p:to>
                                    </p:set>
                                    <p:animEffect transition="in" filter="wipe(down)">
                                      <p:cBhvr>
                                        <p:cTn id="82" dur="500"/>
                                        <p:tgtEl>
                                          <p:spTgt spid="55">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55">
                                            <p:txEl>
                                              <p:pRg st="1" end="1"/>
                                            </p:txEl>
                                          </p:spTgt>
                                        </p:tgtEl>
                                        <p:attrNameLst>
                                          <p:attrName>style.visibility</p:attrName>
                                        </p:attrNameLst>
                                      </p:cBhvr>
                                      <p:to>
                                        <p:strVal val="visible"/>
                                      </p:to>
                                    </p:set>
                                    <p:animEffect transition="in" filter="wipe(down)">
                                      <p:cBhvr>
                                        <p:cTn id="87" dur="500"/>
                                        <p:tgtEl>
                                          <p:spTgt spid="55">
                                            <p:txEl>
                                              <p:pRg st="1" end="1"/>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55">
                                            <p:txEl>
                                              <p:pRg st="2" end="2"/>
                                            </p:txEl>
                                          </p:spTgt>
                                        </p:tgtEl>
                                        <p:attrNameLst>
                                          <p:attrName>style.visibility</p:attrName>
                                        </p:attrNameLst>
                                      </p:cBhvr>
                                      <p:to>
                                        <p:strVal val="visible"/>
                                      </p:to>
                                    </p:set>
                                    <p:animEffect transition="in" filter="wipe(down)">
                                      <p:cBhvr>
                                        <p:cTn id="90" dur="500"/>
                                        <p:tgtEl>
                                          <p:spTgt spid="55">
                                            <p:txEl>
                                              <p:pRg st="2" end="2"/>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down)">
                                      <p:cBhvr>
                                        <p:cTn id="95" dur="500"/>
                                        <p:tgtEl>
                                          <p:spTgt spid="30"/>
                                        </p:tgtEl>
                                      </p:cBhvr>
                                    </p:animEffect>
                                  </p:childTnLst>
                                </p:cTn>
                              </p:par>
                              <p:par>
                                <p:cTn id="96" presetID="22" presetClass="entr" presetSubtype="4"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down)">
                                      <p:cBhvr>
                                        <p:cTn id="98" dur="500"/>
                                        <p:tgtEl>
                                          <p:spTgt spid="36"/>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down)">
                                      <p:cBhvr>
                                        <p:cTn id="101" dur="500"/>
                                        <p:tgtEl>
                                          <p:spTgt spid="35"/>
                                        </p:tgtEl>
                                      </p:cBhvr>
                                    </p:animEffect>
                                  </p:childTnLst>
                                </p:cTn>
                              </p:par>
                              <p:par>
                                <p:cTn id="102" presetID="22" presetClass="entr" presetSubtype="4" fill="hold"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wipe(down)">
                                      <p:cBhvr>
                                        <p:cTn id="104" dur="500"/>
                                        <p:tgtEl>
                                          <p:spTgt spid="37"/>
                                        </p:tgtEl>
                                      </p:cBhvr>
                                    </p:animEffect>
                                  </p:childTnLst>
                                </p:cTn>
                              </p:par>
                              <p:par>
                                <p:cTn id="105" presetID="22" presetClass="entr" presetSubtype="4"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down)">
                                      <p:cBhvr>
                                        <p:cTn id="107" dur="500"/>
                                        <p:tgtEl>
                                          <p:spTgt spid="38"/>
                                        </p:tgtEl>
                                      </p:cBhvr>
                                    </p:animEffect>
                                  </p:childTnLst>
                                </p:cTn>
                              </p:par>
                              <p:par>
                                <p:cTn id="108" presetID="22" presetClass="entr" presetSubtype="4" fill="hold" nodeType="with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down)">
                                      <p:cBhvr>
                                        <p:cTn id="110" dur="500"/>
                                        <p:tgtEl>
                                          <p:spTgt spid="39"/>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wipe(down)">
                                      <p:cBhvr>
                                        <p:cTn id="113" dur="500"/>
                                        <p:tgtEl>
                                          <p:spTgt spid="32"/>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wipe(down)">
                                      <p:cBhvr>
                                        <p:cTn id="116" dur="500"/>
                                        <p:tgtEl>
                                          <p:spTgt spid="33"/>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down)">
                                      <p:cBhvr>
                                        <p:cTn id="119" dur="500"/>
                                        <p:tgtEl>
                                          <p:spTgt spid="34"/>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down)">
                                      <p:cBhvr>
                                        <p:cTn id="122" dur="500"/>
                                        <p:tgtEl>
                                          <p:spTgt spid="5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down)">
                                      <p:cBhvr>
                                        <p:cTn id="125" dur="500"/>
                                        <p:tgtEl>
                                          <p:spTgt spid="52"/>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wipe(down)">
                                      <p:cBhvr>
                                        <p:cTn id="128" dur="500"/>
                                        <p:tgtEl>
                                          <p:spTgt spid="53"/>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down)">
                                      <p:cBhvr>
                                        <p:cTn id="133" dur="500"/>
                                        <p:tgtEl>
                                          <p:spTgt spid="5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wipe(down)">
                                      <p:cBhvr>
                                        <p:cTn id="138" dur="500"/>
                                        <p:tgtEl>
                                          <p:spTgt spid="4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4" fill="hold" nodeType="clickEffect">
                                  <p:stCondLst>
                                    <p:cond delay="0"/>
                                  </p:stCondLst>
                                  <p:childTnLst>
                                    <p:set>
                                      <p:cBhvr>
                                        <p:cTn id="142" dur="1" fill="hold">
                                          <p:stCondLst>
                                            <p:cond delay="0"/>
                                          </p:stCondLst>
                                        </p:cTn>
                                        <p:tgtEl>
                                          <p:spTgt spid="55">
                                            <p:txEl>
                                              <p:pRg st="3" end="3"/>
                                            </p:txEl>
                                          </p:spTgt>
                                        </p:tgtEl>
                                        <p:attrNameLst>
                                          <p:attrName>style.visibility</p:attrName>
                                        </p:attrNameLst>
                                      </p:cBhvr>
                                      <p:to>
                                        <p:strVal val="visible"/>
                                      </p:to>
                                    </p:set>
                                    <p:animEffect transition="in" filter="wipe(down)">
                                      <p:cBhvr>
                                        <p:cTn id="143" dur="500"/>
                                        <p:tgtEl>
                                          <p:spTgt spid="55">
                                            <p:txEl>
                                              <p:pRg st="3" end="3"/>
                                            </p:txEl>
                                          </p:spTgt>
                                        </p:tgtEl>
                                      </p:cBhvr>
                                    </p:animEffect>
                                  </p:childTnLst>
                                </p:cTn>
                              </p:par>
                              <p:par>
                                <p:cTn id="144" presetID="22" presetClass="entr" presetSubtype="4" fill="hold" nodeType="withEffect">
                                  <p:stCondLst>
                                    <p:cond delay="0"/>
                                  </p:stCondLst>
                                  <p:childTnLst>
                                    <p:set>
                                      <p:cBhvr>
                                        <p:cTn id="145" dur="1" fill="hold">
                                          <p:stCondLst>
                                            <p:cond delay="0"/>
                                          </p:stCondLst>
                                        </p:cTn>
                                        <p:tgtEl>
                                          <p:spTgt spid="55">
                                            <p:txEl>
                                              <p:pRg st="4" end="4"/>
                                            </p:txEl>
                                          </p:spTgt>
                                        </p:tgtEl>
                                        <p:attrNameLst>
                                          <p:attrName>style.visibility</p:attrName>
                                        </p:attrNameLst>
                                      </p:cBhvr>
                                      <p:to>
                                        <p:strVal val="visible"/>
                                      </p:to>
                                    </p:set>
                                    <p:animEffect transition="in" filter="wipe(down)">
                                      <p:cBhvr>
                                        <p:cTn id="146" dur="500"/>
                                        <p:tgtEl>
                                          <p:spTgt spid="55">
                                            <p:txEl>
                                              <p:pRg st="4" end="4"/>
                                            </p:txEl>
                                          </p:spTgt>
                                        </p:tgtEl>
                                      </p:cBhvr>
                                    </p:animEffect>
                                  </p:childTnLst>
                                </p:cTn>
                              </p:par>
                              <p:par>
                                <p:cTn id="147" presetID="22" presetClass="entr" presetSubtype="4" fill="hold" nodeType="withEffect">
                                  <p:stCondLst>
                                    <p:cond delay="0"/>
                                  </p:stCondLst>
                                  <p:childTnLst>
                                    <p:set>
                                      <p:cBhvr>
                                        <p:cTn id="148" dur="1" fill="hold">
                                          <p:stCondLst>
                                            <p:cond delay="0"/>
                                          </p:stCondLst>
                                        </p:cTn>
                                        <p:tgtEl>
                                          <p:spTgt spid="55">
                                            <p:txEl>
                                              <p:pRg st="5" end="5"/>
                                            </p:txEl>
                                          </p:spTgt>
                                        </p:tgtEl>
                                        <p:attrNameLst>
                                          <p:attrName>style.visibility</p:attrName>
                                        </p:attrNameLst>
                                      </p:cBhvr>
                                      <p:to>
                                        <p:strVal val="visible"/>
                                      </p:to>
                                    </p:set>
                                    <p:animEffect transition="in" filter="wipe(down)">
                                      <p:cBhvr>
                                        <p:cTn id="149" dur="500"/>
                                        <p:tgtEl>
                                          <p:spTgt spid="55">
                                            <p:txEl>
                                              <p:pRg st="5" end="5"/>
                                            </p:txEl>
                                          </p:spTgt>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4" fill="hold" nodeType="clickEffect">
                                  <p:stCondLst>
                                    <p:cond delay="0"/>
                                  </p:stCondLst>
                                  <p:childTnLst>
                                    <p:set>
                                      <p:cBhvr>
                                        <p:cTn id="153" dur="1" fill="hold">
                                          <p:stCondLst>
                                            <p:cond delay="0"/>
                                          </p:stCondLst>
                                        </p:cTn>
                                        <p:tgtEl>
                                          <p:spTgt spid="9">
                                            <p:txEl>
                                              <p:pRg st="1" end="1"/>
                                            </p:txEl>
                                          </p:spTgt>
                                        </p:tgtEl>
                                        <p:attrNameLst>
                                          <p:attrName>style.visibility</p:attrName>
                                        </p:attrNameLst>
                                      </p:cBhvr>
                                      <p:to>
                                        <p:strVal val="visible"/>
                                      </p:to>
                                    </p:set>
                                    <p:animEffect transition="in" filter="wipe(down)">
                                      <p:cBhvr>
                                        <p:cTn id="154" dur="500"/>
                                        <p:tgtEl>
                                          <p:spTgt spid="9">
                                            <p:txEl>
                                              <p:pRg st="1" end="1"/>
                                            </p:txEl>
                                          </p:spTgt>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4" fill="hold" nodeType="clickEffect">
                                  <p:stCondLst>
                                    <p:cond delay="0"/>
                                  </p:stCondLst>
                                  <p:childTnLst>
                                    <p:set>
                                      <p:cBhvr>
                                        <p:cTn id="158" dur="1" fill="hold">
                                          <p:stCondLst>
                                            <p:cond delay="0"/>
                                          </p:stCondLst>
                                        </p:cTn>
                                        <p:tgtEl>
                                          <p:spTgt spid="9">
                                            <p:txEl>
                                              <p:pRg st="2" end="2"/>
                                            </p:txEl>
                                          </p:spTgt>
                                        </p:tgtEl>
                                        <p:attrNameLst>
                                          <p:attrName>style.visibility</p:attrName>
                                        </p:attrNameLst>
                                      </p:cBhvr>
                                      <p:to>
                                        <p:strVal val="visible"/>
                                      </p:to>
                                    </p:set>
                                    <p:animEffect transition="in" filter="wipe(down)">
                                      <p:cBhvr>
                                        <p:cTn id="159" dur="500"/>
                                        <p:tgtEl>
                                          <p:spTgt spid="9">
                                            <p:txEl>
                                              <p:pRg st="2" end="2"/>
                                            </p:txEl>
                                          </p:spTgt>
                                        </p:tgtEl>
                                      </p:cBhvr>
                                    </p:animEffect>
                                  </p:childTnLst>
                                </p:cTn>
                              </p:par>
                              <p:par>
                                <p:cTn id="160" presetID="22" presetClass="entr" presetSubtype="4" fill="hold" nodeType="withEffect">
                                  <p:stCondLst>
                                    <p:cond delay="0"/>
                                  </p:stCondLst>
                                  <p:childTnLst>
                                    <p:set>
                                      <p:cBhvr>
                                        <p:cTn id="161" dur="1" fill="hold">
                                          <p:stCondLst>
                                            <p:cond delay="0"/>
                                          </p:stCondLst>
                                        </p:cTn>
                                        <p:tgtEl>
                                          <p:spTgt spid="9">
                                            <p:txEl>
                                              <p:pRg st="3" end="3"/>
                                            </p:txEl>
                                          </p:spTgt>
                                        </p:tgtEl>
                                        <p:attrNameLst>
                                          <p:attrName>style.visibility</p:attrName>
                                        </p:attrNameLst>
                                      </p:cBhvr>
                                      <p:to>
                                        <p:strVal val="visible"/>
                                      </p:to>
                                    </p:set>
                                    <p:animEffect transition="in" filter="wipe(down)">
                                      <p:cBhvr>
                                        <p:cTn id="16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7" grpId="0" animBg="1"/>
      <p:bldP spid="18" grpId="0" animBg="1"/>
      <p:bldP spid="8" grpId="0" animBg="1"/>
      <p:bldP spid="25" grpId="0" animBg="1"/>
      <p:bldP spid="30" grpId="0" animBg="1"/>
      <p:bldP spid="32" grpId="0" animBg="1"/>
      <p:bldP spid="33" grpId="0" animBg="1"/>
      <p:bldP spid="34" grpId="0" animBg="1"/>
      <p:bldP spid="35" grpId="0" animBg="1"/>
      <p:bldP spid="40" grpId="0" animBg="1"/>
      <p:bldP spid="42" grpId="0"/>
      <p:bldP spid="45" grpId="0"/>
      <p:bldP spid="47" grpId="0"/>
      <p:bldP spid="48" grpId="0"/>
      <p:bldP spid="51" grpId="0"/>
      <p:bldP spid="52" grpId="0"/>
      <p:bldP spid="53" grpId="0"/>
      <p:bldP spid="5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269313C2-5F50-44CB-8231-A0B47FD99B34}"/>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Ribbon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客户端负载均衡</a:t>
            </a:r>
          </a:p>
        </p:txBody>
      </p:sp>
      <p:sp>
        <p:nvSpPr>
          <p:cNvPr id="12" name="TextBox 4">
            <a:extLst>
              <a:ext uri="{FF2B5EF4-FFF2-40B4-BE49-F238E27FC236}">
                <a16:creationId xmlns:a16="http://schemas.microsoft.com/office/drawing/2014/main" id="{5026653D-0D00-4BD1-AC20-6A8BB4737A49}"/>
              </a:ext>
            </a:extLst>
          </p:cNvPr>
          <p:cNvSpPr txBox="1">
            <a:spLocks noChangeArrowheads="1"/>
          </p:cNvSpPr>
          <p:nvPr/>
        </p:nvSpPr>
        <p:spPr bwMode="auto">
          <a:xfrm>
            <a:off x="841375" y="1058863"/>
            <a:ext cx="2362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Ribbon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远程调用</a:t>
            </a:r>
          </a:p>
        </p:txBody>
      </p:sp>
      <p:sp>
        <p:nvSpPr>
          <p:cNvPr id="43012" name="Rectangle 1">
            <a:extLst>
              <a:ext uri="{FF2B5EF4-FFF2-40B4-BE49-F238E27FC236}">
                <a16:creationId xmlns:a16="http://schemas.microsoft.com/office/drawing/2014/main" id="{B88078CC-0F01-4AA9-8F4C-884058417880}"/>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3013" name="Rectangle 3">
            <a:extLst>
              <a:ext uri="{FF2B5EF4-FFF2-40B4-BE49-F238E27FC236}">
                <a16:creationId xmlns:a16="http://schemas.microsoft.com/office/drawing/2014/main" id="{93613D26-2EAB-4EB0-A64C-F9165BEC6795}"/>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3014" name="Rectangle 2">
            <a:extLst>
              <a:ext uri="{FF2B5EF4-FFF2-40B4-BE49-F238E27FC236}">
                <a16:creationId xmlns:a16="http://schemas.microsoft.com/office/drawing/2014/main" id="{8BFFC6B1-F792-4C35-A14D-FBFB94D50DEB}"/>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矩形 8">
            <a:extLst>
              <a:ext uri="{FF2B5EF4-FFF2-40B4-BE49-F238E27FC236}">
                <a16:creationId xmlns:a16="http://schemas.microsoft.com/office/drawing/2014/main" id="{1177614E-529A-45EE-88E3-246D95161E69}"/>
              </a:ext>
            </a:extLst>
          </p:cNvPr>
          <p:cNvSpPr/>
          <p:nvPr/>
        </p:nvSpPr>
        <p:spPr>
          <a:xfrm>
            <a:off x="841375" y="1754188"/>
            <a:ext cx="7043738" cy="306387"/>
          </a:xfrm>
          <a:prstGeom prst="rect">
            <a:avLst/>
          </a:prstGeom>
        </p:spPr>
        <p:txBody>
          <a:bodyPr>
            <a:spAutoFit/>
          </a:bodyPr>
          <a:lstStyle/>
          <a:p>
            <a:pPr marL="228600" indent="-22860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Ribbon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可以与 简化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RestTemplate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的远程调用</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3016" name="Rectangle 4">
            <a:extLst>
              <a:ext uri="{FF2B5EF4-FFF2-40B4-BE49-F238E27FC236}">
                <a16:creationId xmlns:a16="http://schemas.microsoft.com/office/drawing/2014/main" id="{72668580-02E6-401B-B21A-6597A45C38E2}"/>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3017" name="Rectangle 1">
            <a:extLst>
              <a:ext uri="{FF2B5EF4-FFF2-40B4-BE49-F238E27FC236}">
                <a16:creationId xmlns:a16="http://schemas.microsoft.com/office/drawing/2014/main" id="{12E75AA7-EF74-4C21-B8B1-F39B07B36E2D}"/>
              </a:ext>
            </a:extLst>
          </p:cNvPr>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4A978204-83EF-49FB-976D-7F3B5F75BCA5}"/>
              </a:ext>
            </a:extLst>
          </p:cNvPr>
          <p:cNvSpPr txBox="1">
            <a:spLocks noChangeArrowheads="1"/>
          </p:cNvSpPr>
          <p:nvPr/>
        </p:nvSpPr>
        <p:spPr bwMode="auto">
          <a:xfrm>
            <a:off x="628650" y="-19050"/>
            <a:ext cx="35829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a:defRPr/>
            </a:pP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Ribbon </a:t>
            </a: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客户端负载均衡</a:t>
            </a:r>
          </a:p>
        </p:txBody>
      </p:sp>
      <p:sp>
        <p:nvSpPr>
          <p:cNvPr id="12" name="TextBox 4">
            <a:extLst>
              <a:ext uri="{FF2B5EF4-FFF2-40B4-BE49-F238E27FC236}">
                <a16:creationId xmlns:a16="http://schemas.microsoft.com/office/drawing/2014/main" id="{FCC81F09-1F4D-4932-A845-F8CD112F4BF6}"/>
              </a:ext>
            </a:extLst>
          </p:cNvPr>
          <p:cNvSpPr txBox="1">
            <a:spLocks noChangeArrowheads="1"/>
          </p:cNvSpPr>
          <p:nvPr/>
        </p:nvSpPr>
        <p:spPr bwMode="auto">
          <a:xfrm>
            <a:off x="841375" y="1058863"/>
            <a:ext cx="2362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Ribbon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负载均衡</a:t>
            </a:r>
          </a:p>
        </p:txBody>
      </p:sp>
      <p:sp>
        <p:nvSpPr>
          <p:cNvPr id="44036" name="Rectangle 1">
            <a:extLst>
              <a:ext uri="{FF2B5EF4-FFF2-40B4-BE49-F238E27FC236}">
                <a16:creationId xmlns:a16="http://schemas.microsoft.com/office/drawing/2014/main" id="{2916B082-C951-4A86-95F7-A7BAD949B96C}"/>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4037" name="Rectangle 3">
            <a:extLst>
              <a:ext uri="{FF2B5EF4-FFF2-40B4-BE49-F238E27FC236}">
                <a16:creationId xmlns:a16="http://schemas.microsoft.com/office/drawing/2014/main" id="{87FDB2CA-A181-4BC4-8D6D-BFEF7CEB025D}"/>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4038" name="Rectangle 2">
            <a:extLst>
              <a:ext uri="{FF2B5EF4-FFF2-40B4-BE49-F238E27FC236}">
                <a16:creationId xmlns:a16="http://schemas.microsoft.com/office/drawing/2014/main" id="{5862FC8D-C1AA-4722-9CA1-4220A7CFF842}"/>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9" name="矩形 8">
            <a:extLst>
              <a:ext uri="{FF2B5EF4-FFF2-40B4-BE49-F238E27FC236}">
                <a16:creationId xmlns:a16="http://schemas.microsoft.com/office/drawing/2014/main" id="{A7F13B1B-987E-4534-968F-56586CFF4E7A}"/>
              </a:ext>
            </a:extLst>
          </p:cNvPr>
          <p:cNvSpPr/>
          <p:nvPr/>
        </p:nvSpPr>
        <p:spPr>
          <a:xfrm>
            <a:off x="603250" y="1749425"/>
            <a:ext cx="4306888" cy="2030413"/>
          </a:xfrm>
          <a:prstGeom prst="rect">
            <a:avLst/>
          </a:prstGeom>
        </p:spPr>
        <p:txBody>
          <a:bodyPr>
            <a:spAutoFit/>
          </a:bodyPr>
          <a:lstStyle/>
          <a:p>
            <a:pPr marL="228600" indent="-22860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Ribbon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负责均衡策略：</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随机 ：</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RandomRule</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轮询 ：</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RoundRobinRule</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最小并发：</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BestAvailableRule</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过滤：</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AvailabilityFilteringRule</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响应时间：</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WeightedResponseTimeRule</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轮询重试：</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RetryRule</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685800" lvl="1" indent="-22860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性能可用性：</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ZoneAvoidanceRule</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4040" name="Rectangle 4">
            <a:extLst>
              <a:ext uri="{FF2B5EF4-FFF2-40B4-BE49-F238E27FC236}">
                <a16:creationId xmlns:a16="http://schemas.microsoft.com/office/drawing/2014/main" id="{F69FD11B-00C3-4054-B798-0CE8DCC44674}"/>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44041" name="Rectangle 1">
            <a:extLst>
              <a:ext uri="{FF2B5EF4-FFF2-40B4-BE49-F238E27FC236}">
                <a16:creationId xmlns:a16="http://schemas.microsoft.com/office/drawing/2014/main" id="{58B2FDCE-5710-4DE0-9378-C17A35D3F3BE}"/>
              </a:ext>
            </a:extLst>
          </p:cNvPr>
          <p:cNvSpPr>
            <a:spLocks noChangeArrowheads="1"/>
          </p:cNvSpPr>
          <p:nvPr/>
        </p:nvSpPr>
        <p:spPr bwMode="auto">
          <a:xfrm>
            <a:off x="0" y="-266700"/>
            <a:ext cx="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26960" rIns="0" bIns="126960"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3" name="圆角矩形 22">
            <a:extLst>
              <a:ext uri="{FF2B5EF4-FFF2-40B4-BE49-F238E27FC236}">
                <a16:creationId xmlns:a16="http://schemas.microsoft.com/office/drawing/2014/main" id="{8FD89087-AE4F-4F9C-98AD-39BEBC3A4295}"/>
              </a:ext>
            </a:extLst>
          </p:cNvPr>
          <p:cNvSpPr/>
          <p:nvPr/>
        </p:nvSpPr>
        <p:spPr>
          <a:xfrm>
            <a:off x="4999038" y="2495550"/>
            <a:ext cx="719137" cy="50323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消费者</a:t>
            </a:r>
            <a:endParaRPr lang="en-US" altLang="zh-CN" sz="1050" dirty="0">
              <a:latin typeface="微软雅黑" panose="020B0503020204020204" pitchFamily="34" charset="-122"/>
              <a:ea typeface="微软雅黑" panose="020B0503020204020204" pitchFamily="34" charset="-122"/>
            </a:endParaRPr>
          </a:p>
          <a:p>
            <a:pPr algn="ctr">
              <a:defRPr/>
            </a:pPr>
            <a:r>
              <a:rPr lang="zh-CN" altLang="en-US" sz="1050" dirty="0">
                <a:latin typeface="微软雅黑" panose="020B0503020204020204" pitchFamily="34" charset="-122"/>
                <a:ea typeface="微软雅黑" panose="020B0503020204020204" pitchFamily="34" charset="-122"/>
              </a:rPr>
              <a:t>客户端</a:t>
            </a:r>
          </a:p>
        </p:txBody>
      </p:sp>
      <p:sp>
        <p:nvSpPr>
          <p:cNvPr id="37" name="圆角矩形 36">
            <a:extLst>
              <a:ext uri="{FF2B5EF4-FFF2-40B4-BE49-F238E27FC236}">
                <a16:creationId xmlns:a16="http://schemas.microsoft.com/office/drawing/2014/main" id="{782FC096-EBE6-41ED-AC2C-D11EF19E1E88}"/>
              </a:ext>
            </a:extLst>
          </p:cNvPr>
          <p:cNvSpPr/>
          <p:nvPr/>
        </p:nvSpPr>
        <p:spPr>
          <a:xfrm>
            <a:off x="7446963" y="2141538"/>
            <a:ext cx="82867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A-1</a:t>
            </a:r>
            <a:endParaRPr lang="zh-CN" altLang="en-US" sz="1050" dirty="0">
              <a:latin typeface="微软雅黑" panose="020B0503020204020204" pitchFamily="34" charset="-122"/>
              <a:ea typeface="微软雅黑" panose="020B0503020204020204" pitchFamily="34" charset="-122"/>
            </a:endParaRPr>
          </a:p>
        </p:txBody>
      </p:sp>
      <p:sp>
        <p:nvSpPr>
          <p:cNvPr id="38" name="圆角矩形 37">
            <a:extLst>
              <a:ext uri="{FF2B5EF4-FFF2-40B4-BE49-F238E27FC236}">
                <a16:creationId xmlns:a16="http://schemas.microsoft.com/office/drawing/2014/main" id="{540ED950-D461-4426-B9A2-292864C4EA03}"/>
              </a:ext>
            </a:extLst>
          </p:cNvPr>
          <p:cNvSpPr/>
          <p:nvPr/>
        </p:nvSpPr>
        <p:spPr>
          <a:xfrm>
            <a:off x="7446963" y="2603500"/>
            <a:ext cx="828675" cy="28733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A-2</a:t>
            </a:r>
            <a:endParaRPr lang="zh-CN" altLang="en-US" sz="1050" dirty="0">
              <a:latin typeface="微软雅黑" panose="020B0503020204020204" pitchFamily="34" charset="-122"/>
              <a:ea typeface="微软雅黑" panose="020B0503020204020204" pitchFamily="34" charset="-122"/>
            </a:endParaRPr>
          </a:p>
        </p:txBody>
      </p:sp>
      <p:sp>
        <p:nvSpPr>
          <p:cNvPr id="39" name="圆角矩形 38">
            <a:extLst>
              <a:ext uri="{FF2B5EF4-FFF2-40B4-BE49-F238E27FC236}">
                <a16:creationId xmlns:a16="http://schemas.microsoft.com/office/drawing/2014/main" id="{C63732AB-61D5-4D77-98DD-571DD02E4854}"/>
              </a:ext>
            </a:extLst>
          </p:cNvPr>
          <p:cNvSpPr/>
          <p:nvPr/>
        </p:nvSpPr>
        <p:spPr>
          <a:xfrm>
            <a:off x="7446963" y="3063875"/>
            <a:ext cx="82867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服务</a:t>
            </a:r>
            <a:r>
              <a:rPr lang="en-US" altLang="zh-CN" sz="1050" dirty="0">
                <a:latin typeface="微软雅黑" panose="020B0503020204020204" pitchFamily="34" charset="-122"/>
                <a:ea typeface="微软雅黑" panose="020B0503020204020204" pitchFamily="34" charset="-122"/>
              </a:rPr>
              <a:t>A-3</a:t>
            </a:r>
            <a:endParaRPr lang="zh-CN" altLang="en-US" sz="1050" dirty="0">
              <a:latin typeface="微软雅黑" panose="020B0503020204020204" pitchFamily="34" charset="-122"/>
              <a:ea typeface="微软雅黑" panose="020B0503020204020204" pitchFamily="34" charset="-122"/>
            </a:endParaRPr>
          </a:p>
        </p:txBody>
      </p:sp>
      <p:sp>
        <p:nvSpPr>
          <p:cNvPr id="40" name="圆角矩形 39">
            <a:extLst>
              <a:ext uri="{FF2B5EF4-FFF2-40B4-BE49-F238E27FC236}">
                <a16:creationId xmlns:a16="http://schemas.microsoft.com/office/drawing/2014/main" id="{AE56A0D2-ECEC-409F-B279-44D5875FAA02}"/>
              </a:ext>
            </a:extLst>
          </p:cNvPr>
          <p:cNvSpPr/>
          <p:nvPr/>
        </p:nvSpPr>
        <p:spPr>
          <a:xfrm>
            <a:off x="6149975" y="2454275"/>
            <a:ext cx="973138" cy="585788"/>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sz="1050" dirty="0">
                <a:latin typeface="微软雅黑" panose="020B0503020204020204" pitchFamily="34" charset="-122"/>
                <a:ea typeface="微软雅黑" panose="020B0503020204020204" pitchFamily="34" charset="-122"/>
              </a:rPr>
              <a:t>Eureka</a:t>
            </a:r>
            <a:endParaRPr lang="zh-CN" altLang="en-US" sz="1050" dirty="0">
              <a:latin typeface="微软雅黑" panose="020B0503020204020204" pitchFamily="34" charset="-122"/>
              <a:ea typeface="微软雅黑" panose="020B0503020204020204" pitchFamily="34" charset="-122"/>
            </a:endParaRPr>
          </a:p>
        </p:txBody>
      </p:sp>
      <p:cxnSp>
        <p:nvCxnSpPr>
          <p:cNvPr id="41" name="直接箭头连接符 40">
            <a:extLst>
              <a:ext uri="{FF2B5EF4-FFF2-40B4-BE49-F238E27FC236}">
                <a16:creationId xmlns:a16="http://schemas.microsoft.com/office/drawing/2014/main" id="{AE9410F9-E2D5-466A-8D8E-B4E38238C2A5}"/>
              </a:ext>
            </a:extLst>
          </p:cNvPr>
          <p:cNvCxnSpPr>
            <a:stCxn id="23" idx="3"/>
            <a:endCxn id="40" idx="1"/>
          </p:cNvCxnSpPr>
          <p:nvPr/>
        </p:nvCxnSpPr>
        <p:spPr>
          <a:xfrm>
            <a:off x="5718175" y="2746375"/>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4B4E0E6-E140-4439-812D-990E8CC3FD67}"/>
              </a:ext>
            </a:extLst>
          </p:cNvPr>
          <p:cNvCxnSpPr>
            <a:stCxn id="40" idx="3"/>
            <a:endCxn id="37" idx="1"/>
          </p:cNvCxnSpPr>
          <p:nvPr/>
        </p:nvCxnSpPr>
        <p:spPr>
          <a:xfrm flipV="1">
            <a:off x="7123113" y="2286000"/>
            <a:ext cx="323850" cy="4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46768D8E-8425-48AE-80B2-222610DF08DF}"/>
              </a:ext>
            </a:extLst>
          </p:cNvPr>
          <p:cNvCxnSpPr>
            <a:stCxn id="40" idx="3"/>
            <a:endCxn id="38" idx="1"/>
          </p:cNvCxnSpPr>
          <p:nvPr/>
        </p:nvCxnSpPr>
        <p:spPr>
          <a:xfrm>
            <a:off x="7123113" y="2746375"/>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BD3B7D1A-25C1-479F-8340-6F34E29D71D8}"/>
              </a:ext>
            </a:extLst>
          </p:cNvPr>
          <p:cNvCxnSpPr>
            <a:stCxn id="40" idx="3"/>
            <a:endCxn id="39" idx="1"/>
          </p:cNvCxnSpPr>
          <p:nvPr/>
        </p:nvCxnSpPr>
        <p:spPr>
          <a:xfrm>
            <a:off x="7123113" y="2746375"/>
            <a:ext cx="323850" cy="46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椭圆形标注 44">
            <a:extLst>
              <a:ext uri="{FF2B5EF4-FFF2-40B4-BE49-F238E27FC236}">
                <a16:creationId xmlns:a16="http://schemas.microsoft.com/office/drawing/2014/main" id="{8E323B49-257C-4F46-9CBA-D60A2AB4D49B}"/>
              </a:ext>
            </a:extLst>
          </p:cNvPr>
          <p:cNvSpPr/>
          <p:nvPr/>
        </p:nvSpPr>
        <p:spPr>
          <a:xfrm>
            <a:off x="5359400" y="1924050"/>
            <a:ext cx="914400" cy="495300"/>
          </a:xfrm>
          <a:prstGeom prst="wedgeEllipseCallou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1050" dirty="0">
                <a:latin typeface="微软雅黑" panose="020B0503020204020204" pitchFamily="34" charset="-122"/>
                <a:ea typeface="微软雅黑" panose="020B0503020204020204" pitchFamily="34" charset="-122"/>
              </a:rPr>
              <a:t>负载均衡算法</a:t>
            </a:r>
          </a:p>
        </p:txBody>
      </p:sp>
      <p:sp>
        <p:nvSpPr>
          <p:cNvPr id="46" name="文本框 45">
            <a:extLst>
              <a:ext uri="{FF2B5EF4-FFF2-40B4-BE49-F238E27FC236}">
                <a16:creationId xmlns:a16="http://schemas.microsoft.com/office/drawing/2014/main" id="{0273F63E-545E-4D2F-AC24-23553D5C30C2}"/>
              </a:ext>
            </a:extLst>
          </p:cNvPr>
          <p:cNvSpPr txBox="1"/>
          <p:nvPr/>
        </p:nvSpPr>
        <p:spPr>
          <a:xfrm>
            <a:off x="8383588" y="2184400"/>
            <a:ext cx="509587" cy="215900"/>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URL-1</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5">
            <a:extLst>
              <a:ext uri="{FF2B5EF4-FFF2-40B4-BE49-F238E27FC236}">
                <a16:creationId xmlns:a16="http://schemas.microsoft.com/office/drawing/2014/main" id="{009415BC-A9CB-4794-8126-5377A3BD6523}"/>
              </a:ext>
            </a:extLst>
          </p:cNvPr>
          <p:cNvSpPr txBox="1"/>
          <p:nvPr/>
        </p:nvSpPr>
        <p:spPr>
          <a:xfrm>
            <a:off x="8383588" y="2657475"/>
            <a:ext cx="509587" cy="214313"/>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URL-2</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文本框 45">
            <a:extLst>
              <a:ext uri="{FF2B5EF4-FFF2-40B4-BE49-F238E27FC236}">
                <a16:creationId xmlns:a16="http://schemas.microsoft.com/office/drawing/2014/main" id="{40983EA4-940B-4668-9436-1FC662091E47}"/>
              </a:ext>
            </a:extLst>
          </p:cNvPr>
          <p:cNvSpPr txBox="1"/>
          <p:nvPr/>
        </p:nvSpPr>
        <p:spPr>
          <a:xfrm>
            <a:off x="8383588" y="3136900"/>
            <a:ext cx="509587" cy="214313"/>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URL-3</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文本框 45">
            <a:extLst>
              <a:ext uri="{FF2B5EF4-FFF2-40B4-BE49-F238E27FC236}">
                <a16:creationId xmlns:a16="http://schemas.microsoft.com/office/drawing/2014/main" id="{90DB7998-6F31-4F9B-A1F1-14992B10B627}"/>
              </a:ext>
            </a:extLst>
          </p:cNvPr>
          <p:cNvSpPr txBox="1"/>
          <p:nvPr/>
        </p:nvSpPr>
        <p:spPr>
          <a:xfrm>
            <a:off x="5103813" y="3086100"/>
            <a:ext cx="509587" cy="461963"/>
          </a:xfrm>
          <a:prstGeom prst="rect">
            <a:avLst/>
          </a:prstGeom>
          <a:noFill/>
        </p:spPr>
        <p:txBody>
          <a:bodyPr>
            <a:spAutoFit/>
          </a:bodyPr>
          <a:lstStyle/>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URL-1</a:t>
            </a:r>
          </a:p>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URL-2</a:t>
            </a:r>
          </a:p>
          <a:p>
            <a:pPr fontAlgn="auto">
              <a:spcBef>
                <a:spcPts val="0"/>
              </a:spcBef>
              <a:spcAft>
                <a:spcPts val="0"/>
              </a:spcAft>
              <a:defRP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rPr>
              <a:t>URL-3</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Rectangle 1">
            <a:extLst>
              <a:ext uri="{FF2B5EF4-FFF2-40B4-BE49-F238E27FC236}">
                <a16:creationId xmlns:a16="http://schemas.microsoft.com/office/drawing/2014/main" id="{36ADB7AE-7E6F-4633-BB7C-08102F02C0F1}"/>
              </a:ext>
            </a:extLst>
          </p:cNvPr>
          <p:cNvSpPr>
            <a:spLocks noChangeArrowheads="1"/>
          </p:cNvSpPr>
          <p:nvPr/>
        </p:nvSpPr>
        <p:spPr bwMode="auto">
          <a:xfrm>
            <a:off x="603250" y="3860800"/>
            <a:ext cx="6681788" cy="1038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1450" indent="-171450" eaLnBrk="0" hangingPunct="0">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设置负载均衡策略</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0" hangingPunct="0">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1.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编码</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0" hangingPunct="0">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2.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配置</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lvl="1" eaLnBrk="0" hangingPunct="0">
              <a:defRPr/>
            </a:pPr>
            <a:r>
              <a:rPr lang="zh-CN" altLang="zh-CN" sz="1000" b="1" dirty="0">
                <a:solidFill>
                  <a:srgbClr val="000080"/>
                </a:solidFill>
                <a:latin typeface="Consolas" pitchFamily="49" charset="0"/>
              </a:rPr>
              <a:t>user-service</a:t>
            </a:r>
            <a:r>
              <a:rPr lang="zh-CN" altLang="zh-CN" sz="1000" dirty="0">
                <a:solidFill>
                  <a:srgbClr val="000000"/>
                </a:solidFill>
                <a:latin typeface="Consolas" pitchFamily="49" charset="0"/>
              </a:rPr>
              <a:t>: </a:t>
            </a:r>
            <a:r>
              <a:rPr lang="zh-CN" altLang="zh-CN" sz="1000" i="1" dirty="0">
                <a:solidFill>
                  <a:srgbClr val="808080"/>
                </a:solidFill>
                <a:latin typeface="Consolas" pitchFamily="49" charset="0"/>
              </a:rPr>
              <a:t># </a:t>
            </a:r>
            <a:r>
              <a:rPr lang="zh-CN" altLang="zh-CN" sz="1000" i="1" dirty="0">
                <a:solidFill>
                  <a:srgbClr val="808080"/>
                </a:solidFill>
                <a:latin typeface="Courier New" pitchFamily="49" charset="0"/>
                <a:cs typeface="Courier New" pitchFamily="49" charset="0"/>
              </a:rPr>
              <a:t>生产者服务名称</a:t>
            </a:r>
            <a:br>
              <a:rPr lang="zh-CN" altLang="zh-CN" sz="1000" i="1" dirty="0">
                <a:solidFill>
                  <a:srgbClr val="808080"/>
                </a:solidFill>
                <a:latin typeface="Courier New" pitchFamily="49" charset="0"/>
                <a:cs typeface="Courier New" pitchFamily="49" charset="0"/>
              </a:rPr>
            </a:br>
            <a:r>
              <a:rPr lang="zh-CN" altLang="zh-CN" sz="1000" i="1" dirty="0">
                <a:solidFill>
                  <a:srgbClr val="808080"/>
                </a:solidFill>
                <a:latin typeface="Courier New" pitchFamily="49" charset="0"/>
                <a:cs typeface="Courier New" pitchFamily="49" charset="0"/>
              </a:rPr>
              <a:t>  </a:t>
            </a:r>
            <a:r>
              <a:rPr lang="zh-CN" altLang="zh-CN" sz="1000" b="1" dirty="0">
                <a:solidFill>
                  <a:srgbClr val="000080"/>
                </a:solidFill>
                <a:latin typeface="Consolas" pitchFamily="49" charset="0"/>
              </a:rPr>
              <a:t>ribbon</a:t>
            </a:r>
            <a:r>
              <a:rPr lang="zh-CN" altLang="zh-CN" sz="1000" dirty="0">
                <a:solidFill>
                  <a:srgbClr val="000000"/>
                </a:solidFill>
                <a:latin typeface="Consolas" pitchFamily="49" charset="0"/>
              </a:rPr>
              <a:t>:</a:t>
            </a:r>
            <a:br>
              <a:rPr lang="zh-CN" altLang="zh-CN" sz="1000" dirty="0">
                <a:solidFill>
                  <a:srgbClr val="000000"/>
                </a:solidFill>
                <a:latin typeface="Consolas" pitchFamily="49" charset="0"/>
              </a:rPr>
            </a:br>
            <a:r>
              <a:rPr lang="zh-CN" altLang="zh-CN" sz="1000" dirty="0">
                <a:solidFill>
                  <a:srgbClr val="000000"/>
                </a:solidFill>
                <a:latin typeface="Consolas" pitchFamily="49" charset="0"/>
              </a:rPr>
              <a:t>    </a:t>
            </a:r>
            <a:r>
              <a:rPr lang="zh-CN" altLang="zh-CN" sz="1000" b="1" dirty="0">
                <a:solidFill>
                  <a:srgbClr val="000080"/>
                </a:solidFill>
                <a:latin typeface="Consolas" pitchFamily="49" charset="0"/>
              </a:rPr>
              <a:t>NFloadBalancerRuleClassName</a:t>
            </a:r>
            <a:r>
              <a:rPr lang="zh-CN" altLang="zh-CN" sz="1000" dirty="0">
                <a:solidFill>
                  <a:srgbClr val="000000"/>
                </a:solidFill>
                <a:latin typeface="Consolas" pitchFamily="49" charset="0"/>
              </a:rPr>
              <a:t>: XxxRule </a:t>
            </a:r>
            <a:r>
              <a:rPr lang="zh-CN" altLang="zh-CN" sz="1000" i="1" dirty="0">
                <a:solidFill>
                  <a:srgbClr val="808080"/>
                </a:solidFill>
                <a:latin typeface="Consolas" pitchFamily="49" charset="0"/>
              </a:rPr>
              <a:t># </a:t>
            </a:r>
            <a:r>
              <a:rPr lang="zh-CN" altLang="zh-CN" sz="1000" i="1" dirty="0">
                <a:solidFill>
                  <a:srgbClr val="808080"/>
                </a:solidFill>
                <a:latin typeface="Courier New" pitchFamily="49" charset="0"/>
                <a:cs typeface="Courier New" pitchFamily="49" charset="0"/>
              </a:rPr>
              <a:t>负载均衡策略类 </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down)">
                                      <p:cBhvr>
                                        <p:cTn id="21" dur="500"/>
                                        <p:tgtEl>
                                          <p:spTgt spid="9">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wipe(down)">
                                      <p:cBhvr>
                                        <p:cTn id="24" dur="500"/>
                                        <p:tgtEl>
                                          <p:spTgt spid="9">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down)">
                                      <p:cBhvr>
                                        <p:cTn id="27" dur="500"/>
                                        <p:tgtEl>
                                          <p:spTgt spid="9">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wipe(down)">
                                      <p:cBhvr>
                                        <p:cTn id="30" dur="500"/>
                                        <p:tgtEl>
                                          <p:spTgt spid="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45F1D9CB-D701-4FC1-9AD8-41568F125CC2}"/>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初识 </a:t>
            </a: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243" name="TextBox 4">
            <a:extLst>
              <a:ext uri="{FF2B5EF4-FFF2-40B4-BE49-F238E27FC236}">
                <a16:creationId xmlns:a16="http://schemas.microsoft.com/office/drawing/2014/main" id="{90AF574A-880E-4766-94F7-05A57F9AE0E1}"/>
              </a:ext>
            </a:extLst>
          </p:cNvPr>
          <p:cNvSpPr txBox="1">
            <a:spLocks noChangeArrowheads="1"/>
          </p:cNvSpPr>
          <p:nvPr/>
        </p:nvSpPr>
        <p:spPr bwMode="auto">
          <a:xfrm>
            <a:off x="841375" y="10588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a:solidFill>
                  <a:srgbClr val="404040"/>
                </a:solidFill>
                <a:latin typeface="微软雅黑" panose="020B0503020204020204" pitchFamily="34" charset="-122"/>
                <a:ea typeface="微软雅黑" panose="020B0503020204020204" pitchFamily="34" charset="-122"/>
              </a:rPr>
              <a:t>微服务架构</a:t>
            </a:r>
            <a:endParaRPr lang="en-US" altLang="zh-CN" b="1">
              <a:solidFill>
                <a:srgbClr val="404040"/>
              </a:solidFill>
              <a:latin typeface="微软雅黑" panose="020B0503020204020204" pitchFamily="34" charset="-122"/>
              <a:ea typeface="微软雅黑" panose="020B0503020204020204" pitchFamily="34" charset="-122"/>
            </a:endParaRPr>
          </a:p>
        </p:txBody>
      </p:sp>
      <p:sp>
        <p:nvSpPr>
          <p:cNvPr id="5" name="圆角矩形 4">
            <a:extLst>
              <a:ext uri="{FF2B5EF4-FFF2-40B4-BE49-F238E27FC236}">
                <a16:creationId xmlns:a16="http://schemas.microsoft.com/office/drawing/2014/main" id="{D2DBD54E-B59D-4D5A-877A-9D14B6AC0621}"/>
              </a:ext>
            </a:extLst>
          </p:cNvPr>
          <p:cNvSpPr/>
          <p:nvPr/>
        </p:nvSpPr>
        <p:spPr>
          <a:xfrm>
            <a:off x="841375" y="2500313"/>
            <a:ext cx="1066800" cy="7921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zh-CN" altLang="en-US" sz="1050" dirty="0">
                <a:latin typeface="微软雅黑" panose="020B0503020204020204" pitchFamily="34" charset="-122"/>
                <a:ea typeface="微软雅黑" panose="020B0503020204020204" pitchFamily="34" charset="-122"/>
              </a:rPr>
              <a:t>单体架构</a:t>
            </a:r>
          </a:p>
        </p:txBody>
      </p:sp>
      <p:sp>
        <p:nvSpPr>
          <p:cNvPr id="6" name="圆角矩形 5">
            <a:extLst>
              <a:ext uri="{FF2B5EF4-FFF2-40B4-BE49-F238E27FC236}">
                <a16:creationId xmlns:a16="http://schemas.microsoft.com/office/drawing/2014/main" id="{90F62326-7C14-4B4F-984B-6E6A29F0D422}"/>
              </a:ext>
            </a:extLst>
          </p:cNvPr>
          <p:cNvSpPr/>
          <p:nvPr/>
        </p:nvSpPr>
        <p:spPr>
          <a:xfrm>
            <a:off x="2339975" y="2500313"/>
            <a:ext cx="1066800" cy="79216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0" hangingPunct="0">
              <a:defRPr/>
            </a:pPr>
            <a:r>
              <a:rPr lang="zh-CN" altLang="en-US" sz="1050" dirty="0">
                <a:latin typeface="微软雅黑" panose="020B0503020204020204" pitchFamily="34" charset="-122"/>
                <a:ea typeface="微软雅黑" panose="020B0503020204020204" pitchFamily="34" charset="-122"/>
              </a:rPr>
              <a:t>垂直架构</a:t>
            </a:r>
          </a:p>
        </p:txBody>
      </p:sp>
      <p:sp>
        <p:nvSpPr>
          <p:cNvPr id="7" name="圆角矩形 6">
            <a:extLst>
              <a:ext uri="{FF2B5EF4-FFF2-40B4-BE49-F238E27FC236}">
                <a16:creationId xmlns:a16="http://schemas.microsoft.com/office/drawing/2014/main" id="{DC9CB626-29BC-4103-829C-739A40DDD31A}"/>
              </a:ext>
            </a:extLst>
          </p:cNvPr>
          <p:cNvSpPr/>
          <p:nvPr/>
        </p:nvSpPr>
        <p:spPr>
          <a:xfrm>
            <a:off x="3924300" y="2500313"/>
            <a:ext cx="1065213"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zh-CN" altLang="en-US" sz="1050" dirty="0">
                <a:latin typeface="微软雅黑" panose="020B0503020204020204" pitchFamily="34" charset="-122"/>
                <a:ea typeface="微软雅黑" panose="020B0503020204020204" pitchFamily="34" charset="-122"/>
              </a:rPr>
              <a:t>分布式架构</a:t>
            </a:r>
          </a:p>
        </p:txBody>
      </p:sp>
      <p:sp>
        <p:nvSpPr>
          <p:cNvPr id="8" name="圆角矩形 7">
            <a:extLst>
              <a:ext uri="{FF2B5EF4-FFF2-40B4-BE49-F238E27FC236}">
                <a16:creationId xmlns:a16="http://schemas.microsoft.com/office/drawing/2014/main" id="{DB8EB352-7656-447B-AC0F-45FA670CB1EF}"/>
              </a:ext>
            </a:extLst>
          </p:cNvPr>
          <p:cNvSpPr/>
          <p:nvPr/>
        </p:nvSpPr>
        <p:spPr>
          <a:xfrm>
            <a:off x="5478463" y="2503488"/>
            <a:ext cx="1066800" cy="790575"/>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r>
              <a:rPr lang="en-US" altLang="zh-CN" sz="1050" dirty="0">
                <a:latin typeface="微软雅黑" panose="020B0503020204020204" pitchFamily="34" charset="-122"/>
                <a:ea typeface="微软雅黑" panose="020B0503020204020204" pitchFamily="34" charset="-122"/>
              </a:rPr>
              <a:t>SOA</a:t>
            </a:r>
            <a:r>
              <a:rPr lang="zh-CN" altLang="en-US" sz="1050" dirty="0">
                <a:latin typeface="微软雅黑" panose="020B0503020204020204" pitchFamily="34" charset="-122"/>
                <a:ea typeface="微软雅黑" panose="020B0503020204020204" pitchFamily="34" charset="-122"/>
              </a:rPr>
              <a:t>架构</a:t>
            </a:r>
          </a:p>
        </p:txBody>
      </p:sp>
      <p:cxnSp>
        <p:nvCxnSpPr>
          <p:cNvPr id="9" name="直接箭头连接符 8">
            <a:extLst>
              <a:ext uri="{FF2B5EF4-FFF2-40B4-BE49-F238E27FC236}">
                <a16:creationId xmlns:a16="http://schemas.microsoft.com/office/drawing/2014/main" id="{218AB2EE-C687-4700-AB93-550F02C14BC5}"/>
              </a:ext>
            </a:extLst>
          </p:cNvPr>
          <p:cNvCxnSpPr>
            <a:stCxn id="5" idx="3"/>
            <a:endCxn id="6" idx="1"/>
          </p:cNvCxnSpPr>
          <p:nvPr/>
        </p:nvCxnSpPr>
        <p:spPr>
          <a:xfrm>
            <a:off x="1908175" y="2895600"/>
            <a:ext cx="43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A7A50CA-8586-4F3D-8C52-D62386227654}"/>
              </a:ext>
            </a:extLst>
          </p:cNvPr>
          <p:cNvCxnSpPr>
            <a:stCxn id="6" idx="3"/>
            <a:endCxn id="7" idx="1"/>
          </p:cNvCxnSpPr>
          <p:nvPr/>
        </p:nvCxnSpPr>
        <p:spPr>
          <a:xfrm>
            <a:off x="3406775" y="2895600"/>
            <a:ext cx="517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986475D-E97D-4E5D-A7E6-0C9A319F682C}"/>
              </a:ext>
            </a:extLst>
          </p:cNvPr>
          <p:cNvCxnSpPr>
            <a:stCxn id="7" idx="3"/>
            <a:endCxn id="8" idx="1"/>
          </p:cNvCxnSpPr>
          <p:nvPr/>
        </p:nvCxnSpPr>
        <p:spPr>
          <a:xfrm>
            <a:off x="4989513" y="2895600"/>
            <a:ext cx="48895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8F86C266-6986-49B7-98A5-E6746F21C06B}"/>
              </a:ext>
            </a:extLst>
          </p:cNvPr>
          <p:cNvSpPr/>
          <p:nvPr/>
        </p:nvSpPr>
        <p:spPr>
          <a:xfrm>
            <a:off x="7019925" y="2498725"/>
            <a:ext cx="1066800" cy="79216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defRPr/>
            </a:pPr>
            <a:r>
              <a:rPr lang="zh-CN" altLang="en-US" sz="1050" dirty="0">
                <a:latin typeface="微软雅黑" panose="020B0503020204020204" pitchFamily="34" charset="-122"/>
                <a:ea typeface="微软雅黑" panose="020B0503020204020204" pitchFamily="34" charset="-122"/>
              </a:rPr>
              <a:t>微服务架构</a:t>
            </a:r>
          </a:p>
        </p:txBody>
      </p:sp>
      <p:cxnSp>
        <p:nvCxnSpPr>
          <p:cNvPr id="13" name="直接箭头连接符 12">
            <a:extLst>
              <a:ext uri="{FF2B5EF4-FFF2-40B4-BE49-F238E27FC236}">
                <a16:creationId xmlns:a16="http://schemas.microsoft.com/office/drawing/2014/main" id="{D9CFB3E6-4A08-4965-AEC5-D86A1FF99382}"/>
              </a:ext>
            </a:extLst>
          </p:cNvPr>
          <p:cNvCxnSpPr>
            <a:stCxn id="8" idx="3"/>
            <a:endCxn id="12" idx="1"/>
          </p:cNvCxnSpPr>
          <p:nvPr/>
        </p:nvCxnSpPr>
        <p:spPr>
          <a:xfrm flipV="1">
            <a:off x="6545263" y="2895600"/>
            <a:ext cx="47466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8ABE8F64-50CE-406C-AE18-C2838CD63002}"/>
              </a:ext>
            </a:extLst>
          </p:cNvPr>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初识 </a:t>
            </a: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10F9BC8F-0169-448A-95DC-93BE047FDA8D}"/>
              </a:ext>
            </a:extLst>
          </p:cNvPr>
          <p:cNvSpPr txBox="1">
            <a:spLocks noChangeArrowheads="1"/>
          </p:cNvSpPr>
          <p:nvPr/>
        </p:nvSpPr>
        <p:spPr bwMode="auto">
          <a:xfrm>
            <a:off x="628650" y="8810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微服务架构</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268" name="Rectangle 1">
            <a:extLst>
              <a:ext uri="{FF2B5EF4-FFF2-40B4-BE49-F238E27FC236}">
                <a16:creationId xmlns:a16="http://schemas.microsoft.com/office/drawing/2014/main" id="{ED4691F4-A8D0-4712-A088-A9D040487712}"/>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pic>
        <p:nvPicPr>
          <p:cNvPr id="15365" name="图片 4">
            <a:extLst>
              <a:ext uri="{FF2B5EF4-FFF2-40B4-BE49-F238E27FC236}">
                <a16:creationId xmlns:a16="http://schemas.microsoft.com/office/drawing/2014/main" id="{9AD4D155-EEFF-4127-8556-AA573EB2B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86225" y="1109663"/>
            <a:ext cx="3887788"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DAD843A6-CD4A-4CC5-855C-3FA576BF562B}"/>
              </a:ext>
            </a:extLst>
          </p:cNvPr>
          <p:cNvSpPr/>
          <p:nvPr/>
        </p:nvSpPr>
        <p:spPr>
          <a:xfrm>
            <a:off x="323850" y="1555750"/>
            <a:ext cx="3816350" cy="3243263"/>
          </a:xfrm>
          <a:prstGeom prst="rect">
            <a:avLst/>
          </a:prstGeom>
        </p:spPr>
        <p:txBody>
          <a:bodyPr>
            <a:spAutoFit/>
          </a:bodyPr>
          <a:lstStyle/>
          <a:p>
            <a:pPr marL="171450" indent="-171450" eaLnBrk="0" hangingPunct="0">
              <a:lnSpc>
                <a:spcPct val="150000"/>
              </a:lnSpc>
              <a:buFont typeface="Arial" panose="020B0604020202020204" pitchFamily="34" charset="0"/>
              <a:buChar char="•"/>
              <a:defRPr/>
            </a:pP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"微服务”一词源于 Martin Fowler的名为 Microservices</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的博文,可以在他的官方博客上找到</a:t>
            </a: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hlinkClick r:id="rId3"/>
              </a:rPr>
              <a:t>http://martinfowler.com/articles/microservices.html</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微服务是系统架构上的一种设计风格,它的主旨是将一个原本独立的系统拆分成多个小型服务,这些小型服务都在各自独立的进程中运行,服务之间</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一般通过 </a:t>
            </a: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HTTP</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的 RESTfuL AP</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I </a:t>
            </a: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进行通信协作。</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被拆分成的每一个小型服务都围绕着系统中的某一项或些耦合度较高的业务功能进行构建,并且每个服务都维护着白身的数据存储、业务开发自动化测试案例以及独立部署机制。</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由于有了轻量级的通信协作基础,所以这些微服务可以使用不同的语言来编写。</a:t>
            </a: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down)">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106">
            <a:extLst>
              <a:ext uri="{FF2B5EF4-FFF2-40B4-BE49-F238E27FC236}">
                <a16:creationId xmlns:a16="http://schemas.microsoft.com/office/drawing/2014/main" id="{984AF957-8067-45D2-BB39-8DAA223D4B14}"/>
              </a:ext>
            </a:extLst>
          </p:cNvPr>
          <p:cNvSpPr>
            <a:spLocks/>
          </p:cNvSpPr>
          <p:nvPr/>
        </p:nvSpPr>
        <p:spPr bwMode="auto">
          <a:xfrm>
            <a:off x="5281613" y="1403350"/>
            <a:ext cx="0" cy="6350"/>
          </a:xfrm>
          <a:custGeom>
            <a:avLst/>
            <a:gdLst>
              <a:gd name="T0" fmla="*/ 0 h 1"/>
              <a:gd name="T1" fmla="*/ 2147483647 h 1"/>
              <a:gd name="T2" fmla="*/ 2147483647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sp>
        <p:nvSpPr>
          <p:cNvPr id="12291" name="Freeform 107">
            <a:extLst>
              <a:ext uri="{FF2B5EF4-FFF2-40B4-BE49-F238E27FC236}">
                <a16:creationId xmlns:a16="http://schemas.microsoft.com/office/drawing/2014/main" id="{0694958C-6A5E-406F-AFEA-C3DFDF173E4B}"/>
              </a:ext>
            </a:extLst>
          </p:cNvPr>
          <p:cNvSpPr>
            <a:spLocks/>
          </p:cNvSpPr>
          <p:nvPr/>
        </p:nvSpPr>
        <p:spPr bwMode="auto">
          <a:xfrm>
            <a:off x="5281613" y="14065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grpSp>
        <p:nvGrpSpPr>
          <p:cNvPr id="12292" name="组合 11">
            <a:extLst>
              <a:ext uri="{FF2B5EF4-FFF2-40B4-BE49-F238E27FC236}">
                <a16:creationId xmlns:a16="http://schemas.microsoft.com/office/drawing/2014/main" id="{C0594A9D-3104-4B20-85A6-D5173923EF2C}"/>
              </a:ext>
            </a:extLst>
          </p:cNvPr>
          <p:cNvGrpSpPr>
            <a:grpSpLocks/>
          </p:cNvGrpSpPr>
          <p:nvPr/>
        </p:nvGrpSpPr>
        <p:grpSpPr bwMode="auto">
          <a:xfrm>
            <a:off x="-1844675" y="1041400"/>
            <a:ext cx="5102225" cy="4516438"/>
            <a:chOff x="-1845937" y="1041959"/>
            <a:chExt cx="5103249" cy="4516913"/>
          </a:xfrm>
        </p:grpSpPr>
        <p:sp>
          <p:nvSpPr>
            <p:cNvPr id="13" name="平行四边形 12">
              <a:extLst>
                <a:ext uri="{FF2B5EF4-FFF2-40B4-BE49-F238E27FC236}">
                  <a16:creationId xmlns:a16="http://schemas.microsoft.com/office/drawing/2014/main" id="{50B67D3D-AC0D-461A-A261-81778D3E7147}"/>
                </a:ext>
              </a:extLst>
            </p:cNvPr>
            <p:cNvSpPr/>
            <p:nvPr/>
          </p:nvSpPr>
          <p:spPr>
            <a:xfrm flipH="1">
              <a:off x="-1394997" y="2372424"/>
              <a:ext cx="4652309" cy="318644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6" name="平行四边形 15">
              <a:extLst>
                <a:ext uri="{FF2B5EF4-FFF2-40B4-BE49-F238E27FC236}">
                  <a16:creationId xmlns:a16="http://schemas.microsoft.com/office/drawing/2014/main" id="{75C0EBD5-68B1-4DD5-A2D9-990D04EA4CB7}"/>
                </a:ext>
              </a:extLst>
            </p:cNvPr>
            <p:cNvSpPr/>
            <p:nvPr/>
          </p:nvSpPr>
          <p:spPr>
            <a:xfrm flipH="1">
              <a:off x="-132681" y="1894537"/>
              <a:ext cx="1729135" cy="1184400"/>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8" name="平行四边形 17">
              <a:extLst>
                <a:ext uri="{FF2B5EF4-FFF2-40B4-BE49-F238E27FC236}">
                  <a16:creationId xmlns:a16="http://schemas.microsoft.com/office/drawing/2014/main" id="{2CFC76AD-5682-4A75-9517-83FBDD01C404}"/>
                </a:ext>
              </a:extLst>
            </p:cNvPr>
            <p:cNvSpPr/>
            <p:nvPr/>
          </p:nvSpPr>
          <p:spPr>
            <a:xfrm flipH="1">
              <a:off x="-218423" y="4536414"/>
              <a:ext cx="1081305"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9" name="平行四边形 18">
              <a:extLst>
                <a:ext uri="{FF2B5EF4-FFF2-40B4-BE49-F238E27FC236}">
                  <a16:creationId xmlns:a16="http://schemas.microsoft.com/office/drawing/2014/main" id="{1742CE3E-ABC2-40B1-B999-283930287F89}"/>
                </a:ext>
              </a:extLst>
            </p:cNvPr>
            <p:cNvSpPr/>
            <p:nvPr/>
          </p:nvSpPr>
          <p:spPr>
            <a:xfrm flipH="1">
              <a:off x="-1082197" y="1041959"/>
              <a:ext cx="1151169"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24" name="平行四边形 23">
              <a:extLst>
                <a:ext uri="{FF2B5EF4-FFF2-40B4-BE49-F238E27FC236}">
                  <a16:creationId xmlns:a16="http://schemas.microsoft.com/office/drawing/2014/main" id="{35D912F8-319B-473A-BC5F-190F790BFD1E}"/>
                </a:ext>
              </a:extLst>
            </p:cNvPr>
            <p:cNvSpPr/>
            <p:nvPr/>
          </p:nvSpPr>
          <p:spPr>
            <a:xfrm flipH="1">
              <a:off x="-1845937" y="2273989"/>
              <a:ext cx="4101336" cy="2673631"/>
            </a:xfrm>
            <a:prstGeom prst="parallelogram">
              <a:avLst>
                <a:gd name="adj" fmla="val 103325"/>
              </a:avLst>
            </a:prstGeom>
            <a:solidFill>
              <a:srgbClr val="8A0000">
                <a:alpha val="60000"/>
              </a:srgbClr>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grpSp>
      <p:sp>
        <p:nvSpPr>
          <p:cNvPr id="29" name="文本框 52">
            <a:extLst>
              <a:ext uri="{FF2B5EF4-FFF2-40B4-BE49-F238E27FC236}">
                <a16:creationId xmlns:a16="http://schemas.microsoft.com/office/drawing/2014/main" id="{2A8858B1-F8C8-4E01-8796-53DB69D5D9F4}"/>
              </a:ext>
            </a:extLst>
          </p:cNvPr>
          <p:cNvSpPr txBox="1">
            <a:spLocks noChangeArrowheads="1"/>
          </p:cNvSpPr>
          <p:nvPr/>
        </p:nvSpPr>
        <p:spPr bwMode="auto">
          <a:xfrm>
            <a:off x="2627313" y="1866900"/>
            <a:ext cx="51958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defRPr/>
            </a:pPr>
            <a:r>
              <a:rPr lang="zh-CN" altLang="en-US" sz="4050" b="1" dirty="0">
                <a:solidFill>
                  <a:srgbClr val="C00000"/>
                </a:solidFill>
                <a:latin typeface="方正黑体简体" panose="02010601030101010101" pitchFamily="2" charset="-122"/>
                <a:ea typeface="方正黑体简体" panose="02010601030101010101" pitchFamily="2" charset="-122"/>
              </a:rPr>
              <a:t>初识 </a:t>
            </a:r>
            <a:r>
              <a:rPr lang="en-US" altLang="zh-CN" sz="4050" b="1" dirty="0">
                <a:solidFill>
                  <a:srgbClr val="C00000"/>
                </a:solidFill>
                <a:latin typeface="方正黑体简体" panose="02010601030101010101" pitchFamily="2" charset="-122"/>
                <a:ea typeface="方正黑体简体" panose="02010601030101010101" pitchFamily="2" charset="-122"/>
              </a:rPr>
              <a:t>Spring Cloud </a:t>
            </a:r>
            <a:endParaRPr lang="zh-CN" altLang="en-US" sz="4050" b="1" dirty="0">
              <a:solidFill>
                <a:srgbClr val="C00000"/>
              </a:solidFill>
              <a:latin typeface="方正黑体简体" panose="02010601030101010101" pitchFamily="2" charset="-122"/>
              <a:ea typeface="方正黑体简体" panose="02010601030101010101" pitchFamily="2" charset="-122"/>
            </a:endParaRPr>
          </a:p>
        </p:txBody>
      </p:sp>
      <p:cxnSp>
        <p:nvCxnSpPr>
          <p:cNvPr id="3" name="直接连接符 2">
            <a:extLst>
              <a:ext uri="{FF2B5EF4-FFF2-40B4-BE49-F238E27FC236}">
                <a16:creationId xmlns:a16="http://schemas.microsoft.com/office/drawing/2014/main" id="{15113577-285E-4441-97AD-9E961101CD72}"/>
              </a:ext>
            </a:extLst>
          </p:cNvPr>
          <p:cNvCxnSpPr/>
          <p:nvPr/>
        </p:nvCxnSpPr>
        <p:spPr>
          <a:xfrm>
            <a:off x="3208338" y="2632075"/>
            <a:ext cx="4243387" cy="0"/>
          </a:xfrm>
          <a:prstGeom prst="line">
            <a:avLst/>
          </a:prstGeom>
          <a:ln w="28575">
            <a:solidFill>
              <a:srgbClr val="124062"/>
            </a:solidFill>
          </a:ln>
        </p:spPr>
        <p:style>
          <a:lnRef idx="1">
            <a:schemeClr val="accent1"/>
          </a:lnRef>
          <a:fillRef idx="0">
            <a:schemeClr val="accent1"/>
          </a:fillRef>
          <a:effectRef idx="0">
            <a:schemeClr val="accent1"/>
          </a:effectRef>
          <a:fontRef idx="minor">
            <a:schemeClr val="tx1"/>
          </a:fontRef>
        </p:style>
      </p:cxnSp>
      <p:sp>
        <p:nvSpPr>
          <p:cNvPr id="17" name="文本框 9">
            <a:extLst>
              <a:ext uri="{FF2B5EF4-FFF2-40B4-BE49-F238E27FC236}">
                <a16:creationId xmlns:a16="http://schemas.microsoft.com/office/drawing/2014/main" id="{22C7A3C1-AF23-483A-9229-7DB9AAEAE53A}"/>
              </a:ext>
            </a:extLst>
          </p:cNvPr>
          <p:cNvSpPr txBox="1"/>
          <p:nvPr/>
        </p:nvSpPr>
        <p:spPr>
          <a:xfrm>
            <a:off x="3392488" y="2816225"/>
            <a:ext cx="2043112"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微服务架构</a:t>
            </a:r>
          </a:p>
        </p:txBody>
      </p:sp>
      <p:sp>
        <p:nvSpPr>
          <p:cNvPr id="12296" name="文本框 9">
            <a:extLst>
              <a:ext uri="{FF2B5EF4-FFF2-40B4-BE49-F238E27FC236}">
                <a16:creationId xmlns:a16="http://schemas.microsoft.com/office/drawing/2014/main" id="{9AC54190-9A53-46DF-8BB1-17EEC82916EF}"/>
              </a:ext>
            </a:extLst>
          </p:cNvPr>
          <p:cNvSpPr txBox="1">
            <a:spLocks noChangeArrowheads="1"/>
          </p:cNvSpPr>
          <p:nvPr/>
        </p:nvSpPr>
        <p:spPr bwMode="auto">
          <a:xfrm>
            <a:off x="3384550" y="3251200"/>
            <a:ext cx="24114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buFont typeface="Wingdings" panose="05000000000000000000" pitchFamily="2" charset="2"/>
              <a:buChar char="l"/>
            </a:pPr>
            <a:r>
              <a:rPr lang="zh-CN" altLang="en-US" sz="1200">
                <a:solidFill>
                  <a:srgbClr val="FF0000"/>
                </a:solidFill>
                <a:latin typeface="微软雅黑" panose="020B0503020204020204" pitchFamily="34" charset="-122"/>
                <a:ea typeface="微软雅黑" panose="020B0503020204020204" pitchFamily="34" charset="-122"/>
              </a:rPr>
              <a:t>走进 </a:t>
            </a:r>
            <a:r>
              <a:rPr lang="en-US" altLang="zh-CN" sz="1200">
                <a:solidFill>
                  <a:srgbClr val="FF0000"/>
                </a:solidFill>
                <a:latin typeface="微软雅黑" panose="020B0503020204020204" pitchFamily="34" charset="-122"/>
                <a:ea typeface="微软雅黑" panose="020B0503020204020204" pitchFamily="34" charset="-122"/>
              </a:rPr>
              <a:t>Spring Cloud</a:t>
            </a:r>
            <a:endParaRPr lang="zh-CN" altLang="en-US" sz="1200">
              <a:solidFill>
                <a:srgbClr val="FF0000"/>
              </a:solidFill>
              <a:latin typeface="微软雅黑" panose="020B0503020204020204" pitchFamily="34" charset="-122"/>
              <a:ea typeface="微软雅黑" panose="020B0503020204020204" pitchFamily="34" charset="-122"/>
            </a:endParaRPr>
          </a:p>
        </p:txBody>
      </p:sp>
      <p:sp>
        <p:nvSpPr>
          <p:cNvPr id="22" name="文本框 9">
            <a:extLst>
              <a:ext uri="{FF2B5EF4-FFF2-40B4-BE49-F238E27FC236}">
                <a16:creationId xmlns:a16="http://schemas.microsoft.com/office/drawing/2014/main" id="{F57DE8B8-FD68-4C07-996D-4E6D33B14EB7}"/>
              </a:ext>
            </a:extLst>
          </p:cNvPr>
          <p:cNvSpPr txBox="1"/>
          <p:nvPr/>
        </p:nvSpPr>
        <p:spPr>
          <a:xfrm>
            <a:off x="3392488" y="3686175"/>
            <a:ext cx="2411412"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Spring Cloud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与 </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Dubbo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对比</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E839F011-F5E5-4574-853A-5AC830FC602D}"/>
              </a:ext>
            </a:extLst>
          </p:cNvPr>
          <p:cNvSpPr txBox="1">
            <a:spLocks noChangeArrowheads="1"/>
          </p:cNvSpPr>
          <p:nvPr/>
        </p:nvSpPr>
        <p:spPr bwMode="auto">
          <a:xfrm>
            <a:off x="628650" y="-19050"/>
            <a:ext cx="30067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初识 </a:t>
            </a: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661C1146-1D11-4348-B68B-351038DDC13C}"/>
              </a:ext>
            </a:extLst>
          </p:cNvPr>
          <p:cNvSpPr txBox="1">
            <a:spLocks noChangeArrowheads="1"/>
          </p:cNvSpPr>
          <p:nvPr/>
        </p:nvSpPr>
        <p:spPr bwMode="auto">
          <a:xfrm>
            <a:off x="841375" y="10588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走进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Spring Cloud</a:t>
            </a:r>
          </a:p>
        </p:txBody>
      </p:sp>
      <p:sp>
        <p:nvSpPr>
          <p:cNvPr id="13316" name="Rectangle 1">
            <a:extLst>
              <a:ext uri="{FF2B5EF4-FFF2-40B4-BE49-F238E27FC236}">
                <a16:creationId xmlns:a16="http://schemas.microsoft.com/office/drawing/2014/main" id="{6270C5E9-2A24-4F71-BDFD-3FC86CCAE5B2}"/>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629E67B5-53AC-4548-8ECA-452941520C2F}"/>
              </a:ext>
            </a:extLst>
          </p:cNvPr>
          <p:cNvSpPr/>
          <p:nvPr/>
        </p:nvSpPr>
        <p:spPr>
          <a:xfrm>
            <a:off x="841375" y="1785938"/>
            <a:ext cx="7762875" cy="2032000"/>
          </a:xfrm>
          <a:prstGeom prst="rect">
            <a:avLst/>
          </a:prstGeom>
        </p:spPr>
        <p:txBody>
          <a:bodyPr>
            <a:spAutoFit/>
          </a:bodyPr>
          <a:lstStyle/>
          <a:p>
            <a:pPr marL="171450" indent="-171450" eaLnBrk="0" hangingPunct="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Cloud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是一系列框架的有序集合。</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Cloud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并没有重复制造轮子，它只是将目前各家公司开发的比较成熟、经得起实际考验的服务框架组合起来。</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通过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Boot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风格进行再封装屏蔽掉了复杂的配置和实现原理，最终给开发者留出了一套简单易懂、易部署和易维护的分布式系统开发工具包。 </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它利用</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Boot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的开发便利性巧妙地简化了分布式系统基础设施的开发，如服务发现注册、配置中心、消息总线、负载均衡、 断路器、数据监控等，都可以用</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Boot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的开发风格做到一键启动和部署。</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Cloud</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项目官方网址：</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hlinkClick r:id="rId2"/>
              </a:rPr>
              <a:t>https://spring.io/projects/spring-cloud</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  </a:t>
            </a:r>
          </a:p>
          <a:p>
            <a:pPr eaLnBrk="0" hangingPunct="0">
              <a:lnSpc>
                <a:spcPct val="150000"/>
              </a:lnSpc>
              <a:defRPr/>
            </a:pP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3318" name="Rectangle 3">
            <a:extLst>
              <a:ext uri="{FF2B5EF4-FFF2-40B4-BE49-F238E27FC236}">
                <a16:creationId xmlns:a16="http://schemas.microsoft.com/office/drawing/2014/main" id="{46160572-8132-4B1D-8AB1-ECAEA22BBF12}"/>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9" name="圆角矩形 8">
            <a:extLst>
              <a:ext uri="{FF2B5EF4-FFF2-40B4-BE49-F238E27FC236}">
                <a16:creationId xmlns:a16="http://schemas.microsoft.com/office/drawing/2014/main" id="{B775B1CC-C61B-4D88-994D-FE974C1FE48A}"/>
              </a:ext>
            </a:extLst>
          </p:cNvPr>
          <p:cNvSpPr/>
          <p:nvPr/>
        </p:nvSpPr>
        <p:spPr>
          <a:xfrm>
            <a:off x="3924300" y="987425"/>
            <a:ext cx="1985963" cy="995363"/>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05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693B5B6-3933-4514-A49B-BC6C1B33C1E0}"/>
              </a:ext>
            </a:extLst>
          </p:cNvPr>
          <p:cNvSpPr txBox="1"/>
          <p:nvPr/>
        </p:nvSpPr>
        <p:spPr>
          <a:xfrm>
            <a:off x="4427538" y="719138"/>
            <a:ext cx="1296987" cy="254000"/>
          </a:xfrm>
          <a:prstGeom prst="rect">
            <a:avLst/>
          </a:prstGeom>
          <a:noFill/>
        </p:spPr>
        <p:txBody>
          <a:bodyPr>
            <a:spAutoFit/>
          </a:bodyPr>
          <a:lstStyle/>
          <a:p>
            <a:pPr fontAlgn="auto">
              <a:spcBef>
                <a:spcPts val="0"/>
              </a:spcBef>
              <a:spcAft>
                <a:spcPts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Spring Cloud</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441" name="图片 15">
            <a:extLst>
              <a:ext uri="{FF2B5EF4-FFF2-40B4-BE49-F238E27FC236}">
                <a16:creationId xmlns:a16="http://schemas.microsoft.com/office/drawing/2014/main" id="{2D1AC2E3-FB07-4D5F-B811-CB7992B8E3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790575"/>
            <a:ext cx="944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图片 16">
            <a:extLst>
              <a:ext uri="{FF2B5EF4-FFF2-40B4-BE49-F238E27FC236}">
                <a16:creationId xmlns:a16="http://schemas.microsoft.com/office/drawing/2014/main" id="{D5FEEEE7-C59F-4E56-86F9-B8ED732E91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4413" y="1198563"/>
            <a:ext cx="387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图片 17">
            <a:extLst>
              <a:ext uri="{FF2B5EF4-FFF2-40B4-BE49-F238E27FC236}">
                <a16:creationId xmlns:a16="http://schemas.microsoft.com/office/drawing/2014/main" id="{9BE125AA-E170-4B3E-8F6E-F2B0612887A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56388" y="1268413"/>
            <a:ext cx="747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图片 18">
            <a:extLst>
              <a:ext uri="{FF2B5EF4-FFF2-40B4-BE49-F238E27FC236}">
                <a16:creationId xmlns:a16="http://schemas.microsoft.com/office/drawing/2014/main" id="{D25B31F8-657A-478C-AC4E-2A827E905FC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790575"/>
            <a:ext cx="1063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图片 19">
            <a:extLst>
              <a:ext uri="{FF2B5EF4-FFF2-40B4-BE49-F238E27FC236}">
                <a16:creationId xmlns:a16="http://schemas.microsoft.com/office/drawing/2014/main" id="{A1E2A534-AC69-4658-BA35-6F001C3CA6C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29388" y="1698625"/>
            <a:ext cx="100171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down)">
                                      <p:cBhvr>
                                        <p:cTn id="20" dur="500"/>
                                        <p:tgtEl>
                                          <p:spTgt spid="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8441"/>
                                        </p:tgtEl>
                                        <p:attrNameLst>
                                          <p:attrName>style.visibility</p:attrName>
                                        </p:attrNameLst>
                                      </p:cBhvr>
                                      <p:to>
                                        <p:strVal val="visible"/>
                                      </p:to>
                                    </p:set>
                                    <p:animEffect transition="in" filter="wipe(down)">
                                      <p:cBhvr>
                                        <p:cTn id="25" dur="500"/>
                                        <p:tgtEl>
                                          <p:spTgt spid="18441"/>
                                        </p:tgtEl>
                                      </p:cBhvr>
                                    </p:animEffect>
                                  </p:childTnLst>
                                </p:cTn>
                              </p:par>
                              <p:par>
                                <p:cTn id="26" presetID="22" presetClass="entr" presetSubtype="4" fill="hold" nodeType="withEffect">
                                  <p:stCondLst>
                                    <p:cond delay="0"/>
                                  </p:stCondLst>
                                  <p:childTnLst>
                                    <p:set>
                                      <p:cBhvr>
                                        <p:cTn id="27" dur="1" fill="hold">
                                          <p:stCondLst>
                                            <p:cond delay="0"/>
                                          </p:stCondLst>
                                        </p:cTn>
                                        <p:tgtEl>
                                          <p:spTgt spid="18442"/>
                                        </p:tgtEl>
                                        <p:attrNameLst>
                                          <p:attrName>style.visibility</p:attrName>
                                        </p:attrNameLst>
                                      </p:cBhvr>
                                      <p:to>
                                        <p:strVal val="visible"/>
                                      </p:to>
                                    </p:set>
                                    <p:animEffect transition="in" filter="wipe(down)">
                                      <p:cBhvr>
                                        <p:cTn id="28" dur="500"/>
                                        <p:tgtEl>
                                          <p:spTgt spid="18442"/>
                                        </p:tgtEl>
                                      </p:cBhvr>
                                    </p:animEffect>
                                  </p:childTnLst>
                                </p:cTn>
                              </p:par>
                              <p:par>
                                <p:cTn id="29" presetID="22" presetClass="entr" presetSubtype="4" fill="hold" nodeType="withEffect">
                                  <p:stCondLst>
                                    <p:cond delay="0"/>
                                  </p:stCondLst>
                                  <p:childTnLst>
                                    <p:set>
                                      <p:cBhvr>
                                        <p:cTn id="30" dur="1" fill="hold">
                                          <p:stCondLst>
                                            <p:cond delay="0"/>
                                          </p:stCondLst>
                                        </p:cTn>
                                        <p:tgtEl>
                                          <p:spTgt spid="18443"/>
                                        </p:tgtEl>
                                        <p:attrNameLst>
                                          <p:attrName>style.visibility</p:attrName>
                                        </p:attrNameLst>
                                      </p:cBhvr>
                                      <p:to>
                                        <p:strVal val="visible"/>
                                      </p:to>
                                    </p:set>
                                    <p:animEffect transition="in" filter="wipe(down)">
                                      <p:cBhvr>
                                        <p:cTn id="31" dur="500"/>
                                        <p:tgtEl>
                                          <p:spTgt spid="18443"/>
                                        </p:tgtEl>
                                      </p:cBhvr>
                                    </p:animEffect>
                                  </p:childTnLst>
                                </p:cTn>
                              </p:par>
                              <p:par>
                                <p:cTn id="32" presetID="22" presetClass="entr" presetSubtype="4" fill="hold" nodeType="withEffect">
                                  <p:stCondLst>
                                    <p:cond delay="0"/>
                                  </p:stCondLst>
                                  <p:childTnLst>
                                    <p:set>
                                      <p:cBhvr>
                                        <p:cTn id="33" dur="1" fill="hold">
                                          <p:stCondLst>
                                            <p:cond delay="0"/>
                                          </p:stCondLst>
                                        </p:cTn>
                                        <p:tgtEl>
                                          <p:spTgt spid="18445"/>
                                        </p:tgtEl>
                                        <p:attrNameLst>
                                          <p:attrName>style.visibility</p:attrName>
                                        </p:attrNameLst>
                                      </p:cBhvr>
                                      <p:to>
                                        <p:strVal val="visible"/>
                                      </p:to>
                                    </p:set>
                                    <p:animEffect transition="in" filter="wipe(down)">
                                      <p:cBhvr>
                                        <p:cTn id="34" dur="500"/>
                                        <p:tgtEl>
                                          <p:spTgt spid="18445"/>
                                        </p:tgtEl>
                                      </p:cBhvr>
                                    </p:animEffect>
                                  </p:childTnLst>
                                </p:cTn>
                              </p:par>
                              <p:par>
                                <p:cTn id="35" presetID="22" presetClass="entr" presetSubtype="4" fill="hold" nodeType="withEffect">
                                  <p:stCondLst>
                                    <p:cond delay="0"/>
                                  </p:stCondLst>
                                  <p:childTnLst>
                                    <p:set>
                                      <p:cBhvr>
                                        <p:cTn id="36" dur="1" fill="hold">
                                          <p:stCondLst>
                                            <p:cond delay="0"/>
                                          </p:stCondLst>
                                        </p:cTn>
                                        <p:tgtEl>
                                          <p:spTgt spid="18444"/>
                                        </p:tgtEl>
                                        <p:attrNameLst>
                                          <p:attrName>style.visibility</p:attrName>
                                        </p:attrNameLst>
                                      </p:cBhvr>
                                      <p:to>
                                        <p:strVal val="visible"/>
                                      </p:to>
                                    </p:set>
                                    <p:animEffect transition="in" filter="wipe(down)">
                                      <p:cBhvr>
                                        <p:cTn id="37" dur="500"/>
                                        <p:tgtEl>
                                          <p:spTgt spid="184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path" presetSubtype="0" accel="50000" decel="50000" fill="hold" nodeType="clickEffect">
                                  <p:stCondLst>
                                    <p:cond delay="0"/>
                                  </p:stCondLst>
                                  <p:childTnLst>
                                    <p:animMotion origin="layout" path="M -3.88889E-6 4.59543E-6 L -0.21701 0.05034 " pathEditMode="relative" rAng="0" ptsTypes="AA">
                                      <p:cBhvr>
                                        <p:cTn id="41" dur="1250" fill="hold"/>
                                        <p:tgtEl>
                                          <p:spTgt spid="18441"/>
                                        </p:tgtEl>
                                        <p:attrNameLst>
                                          <p:attrName>ppt_x</p:attrName>
                                          <p:attrName>ppt_y</p:attrName>
                                        </p:attrNameLst>
                                      </p:cBhvr>
                                      <p:rCtr x="-10851" y="2502"/>
                                    </p:animMotion>
                                  </p:childTnLst>
                                </p:cTn>
                              </p:par>
                              <p:par>
                                <p:cTn id="42" presetID="42" presetClass="path" presetSubtype="0" accel="50000" decel="50000" fill="hold" nodeType="withEffect">
                                  <p:stCondLst>
                                    <p:cond delay="0"/>
                                  </p:stCondLst>
                                  <p:childTnLst>
                                    <p:animMotion origin="layout" path="M -3.61111E-6 1.15503E-6 L -0.21909 0.03737 " pathEditMode="relative" rAng="0" ptsTypes="AA">
                                      <p:cBhvr>
                                        <p:cTn id="43" dur="1250" fill="hold"/>
                                        <p:tgtEl>
                                          <p:spTgt spid="18442"/>
                                        </p:tgtEl>
                                        <p:attrNameLst>
                                          <p:attrName>ppt_x</p:attrName>
                                          <p:attrName>ppt_y</p:attrName>
                                        </p:attrNameLst>
                                      </p:cBhvr>
                                      <p:rCtr x="-10955" y="1853"/>
                                    </p:animMotion>
                                  </p:childTnLst>
                                </p:cTn>
                              </p:par>
                              <p:par>
                                <p:cTn id="44" presetID="42" presetClass="path" presetSubtype="0" accel="50000" decel="50000" fill="hold" nodeType="withEffect">
                                  <p:stCondLst>
                                    <p:cond delay="0"/>
                                  </p:stCondLst>
                                  <p:childTnLst>
                                    <p:animMotion origin="layout" path="M 1.11022E-16 3.00185E-6 L -0.24514 -0.01174 " pathEditMode="relative" rAng="0" ptsTypes="AA">
                                      <p:cBhvr>
                                        <p:cTn id="45" dur="1250" fill="hold"/>
                                        <p:tgtEl>
                                          <p:spTgt spid="18445"/>
                                        </p:tgtEl>
                                        <p:attrNameLst>
                                          <p:attrName>ppt_x</p:attrName>
                                          <p:attrName>ppt_y</p:attrName>
                                        </p:attrNameLst>
                                      </p:cBhvr>
                                      <p:rCtr x="-12257" y="-587"/>
                                    </p:animMotion>
                                  </p:childTnLst>
                                </p:cTn>
                              </p:par>
                              <p:par>
                                <p:cTn id="46" presetID="42" presetClass="path" presetSubtype="0" accel="50000" decel="50000" fill="hold" nodeType="withEffect">
                                  <p:stCondLst>
                                    <p:cond delay="0"/>
                                  </p:stCondLst>
                                  <p:childTnLst>
                                    <p:animMotion origin="layout" path="M 3.33333E-6 4.44101E-6 L -0.26285 0.05929 " pathEditMode="relative" rAng="0" ptsTypes="AA">
                                      <p:cBhvr>
                                        <p:cTn id="47" dur="1250" fill="hold"/>
                                        <p:tgtEl>
                                          <p:spTgt spid="18444"/>
                                        </p:tgtEl>
                                        <p:attrNameLst>
                                          <p:attrName>ppt_x</p:attrName>
                                          <p:attrName>ppt_y</p:attrName>
                                        </p:attrNameLst>
                                      </p:cBhvr>
                                      <p:rCtr x="-13142" y="2965"/>
                                    </p:animMotion>
                                  </p:childTnLst>
                                </p:cTn>
                              </p:par>
                              <p:par>
                                <p:cTn id="48" presetID="42" presetClass="path" presetSubtype="0" accel="50000" decel="50000" fill="hold" nodeType="withEffect">
                                  <p:stCondLst>
                                    <p:cond delay="0"/>
                                  </p:stCondLst>
                                  <p:childTnLst>
                                    <p:animMotion origin="layout" path="M 1.11022E-16 -4.021E-6 L -0.22934 0.01359 " pathEditMode="relative" rAng="0" ptsTypes="AA">
                                      <p:cBhvr>
                                        <p:cTn id="49" dur="1250" fill="hold"/>
                                        <p:tgtEl>
                                          <p:spTgt spid="18443"/>
                                        </p:tgtEl>
                                        <p:attrNameLst>
                                          <p:attrName>ppt_x</p:attrName>
                                          <p:attrName>ppt_y</p:attrName>
                                        </p:attrNameLst>
                                      </p:cBhvr>
                                      <p:rCtr x="-11476" y="679"/>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wipe(down)">
                                      <p:cBhvr>
                                        <p:cTn id="54" dur="500"/>
                                        <p:tgtEl>
                                          <p:spTgt spid="7">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Effect transition="in" filter="wipe(down)">
                                      <p:cBhvr>
                                        <p:cTn id="59" dur="500"/>
                                        <p:tgtEl>
                                          <p:spTgt spid="7">
                                            <p:txEl>
                                              <p:pRg st="3" end="3"/>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7">
                                            <p:txEl>
                                              <p:pRg st="4" end="4"/>
                                            </p:txEl>
                                          </p:spTgt>
                                        </p:tgtEl>
                                        <p:attrNameLst>
                                          <p:attrName>style.visibility</p:attrName>
                                        </p:attrNameLst>
                                      </p:cBhvr>
                                      <p:to>
                                        <p:strVal val="visible"/>
                                      </p:to>
                                    </p:set>
                                    <p:animEffect transition="in" filter="wipe(down)">
                                      <p:cBhvr>
                                        <p:cTn id="6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a:extLst>
              <a:ext uri="{FF2B5EF4-FFF2-40B4-BE49-F238E27FC236}">
                <a16:creationId xmlns:a16="http://schemas.microsoft.com/office/drawing/2014/main" id="{C6CA0070-847F-43FF-AB25-AF8D453A36ED}"/>
              </a:ext>
            </a:extLst>
          </p:cNvPr>
          <p:cNvSpPr txBox="1">
            <a:spLocks noChangeArrowheads="1"/>
          </p:cNvSpPr>
          <p:nvPr/>
        </p:nvSpPr>
        <p:spPr bwMode="auto">
          <a:xfrm>
            <a:off x="628650" y="-19050"/>
            <a:ext cx="30067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初识 </a:t>
            </a:r>
            <a:r>
              <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rPr>
              <a:t>Spring Cloud</a:t>
            </a:r>
            <a:endParaRPr lang="zh-TW"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a16="http://schemas.microsoft.com/office/drawing/2014/main" id="{617777F8-92DD-4A27-934F-D88BD0144D19}"/>
              </a:ext>
            </a:extLst>
          </p:cNvPr>
          <p:cNvSpPr txBox="1">
            <a:spLocks noChangeArrowheads="1"/>
          </p:cNvSpPr>
          <p:nvPr/>
        </p:nvSpPr>
        <p:spPr bwMode="auto">
          <a:xfrm>
            <a:off x="841375" y="1058863"/>
            <a:ext cx="4090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走进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Spring Cloud</a:t>
            </a:r>
          </a:p>
        </p:txBody>
      </p:sp>
      <p:sp>
        <p:nvSpPr>
          <p:cNvPr id="14340" name="Rectangle 1">
            <a:extLst>
              <a:ext uri="{FF2B5EF4-FFF2-40B4-BE49-F238E27FC236}">
                <a16:creationId xmlns:a16="http://schemas.microsoft.com/office/drawing/2014/main" id="{80CD0BF2-88DF-4437-8A3D-DBA823292A06}"/>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 name="矩形 6">
            <a:extLst>
              <a:ext uri="{FF2B5EF4-FFF2-40B4-BE49-F238E27FC236}">
                <a16:creationId xmlns:a16="http://schemas.microsoft.com/office/drawing/2014/main" id="{4D2F7272-54D3-4AE3-AA37-D13BD8A37810}"/>
              </a:ext>
            </a:extLst>
          </p:cNvPr>
          <p:cNvSpPr/>
          <p:nvPr/>
        </p:nvSpPr>
        <p:spPr>
          <a:xfrm>
            <a:off x="841375" y="1785938"/>
            <a:ext cx="7762875" cy="819150"/>
          </a:xfrm>
          <a:prstGeom prst="rect">
            <a:avLst/>
          </a:prstGeom>
        </p:spPr>
        <p:txBody>
          <a:bodyPr>
            <a:spAutoFit/>
          </a:bodyPr>
          <a:lstStyle/>
          <a:p>
            <a:pPr marL="171450" indent="-171450" eaLnBrk="0" hangingPunct="0">
              <a:lnSpc>
                <a:spcPct val="150000"/>
              </a:lnSpc>
              <a:buFont typeface="Arial" panose="020B0604020202020204" pitchFamily="34" charset="0"/>
              <a:buChar char="•"/>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Spring Cloud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版本</a:t>
            </a: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命名方式采用了伦敦地铁站的名称，同时根据字母表的顺序来对应版本时间顺序，比如：最早的Release版本：Angel，第二个Release版本：Brixton，然后是Camden、Dalston、Edgware，Finchley，Greenwich</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Hoxton</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eaLnBrk="0" hangingPunct="0">
              <a:lnSpc>
                <a:spcPct val="150000"/>
              </a:lnSpc>
              <a:buFont typeface="Arial" panose="020B0604020202020204" pitchFamily="34" charset="0"/>
              <a:buChar char="•"/>
              <a:defRPr/>
            </a:pPr>
            <a:r>
              <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目前最新的是Hoxton版本</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endParaRPr lang="zh-CN"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342" name="Rectangle 3">
            <a:extLst>
              <a:ext uri="{FF2B5EF4-FFF2-40B4-BE49-F238E27FC236}">
                <a16:creationId xmlns:a16="http://schemas.microsoft.com/office/drawing/2014/main" id="{7D6F148D-C56F-4097-9474-CB03B988C478}"/>
              </a:ext>
            </a:extLst>
          </p:cNvPr>
          <p:cNvSpPr>
            <a:spLocks noChangeArrowheads="1"/>
          </p:cNvSpPr>
          <p:nvPr/>
        </p:nvSpPr>
        <p:spPr bwMode="auto">
          <a:xfrm>
            <a:off x="0" y="-1841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pic>
        <p:nvPicPr>
          <p:cNvPr id="19463" name="图片 10">
            <a:extLst>
              <a:ext uri="{FF2B5EF4-FFF2-40B4-BE49-F238E27FC236}">
                <a16:creationId xmlns:a16="http://schemas.microsoft.com/office/drawing/2014/main" id="{097E7B69-8AB9-4EBB-BB04-B0E9EB36A2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605088"/>
            <a:ext cx="7199312"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ipe(down)">
                                      <p:cBhvr>
                                        <p:cTn id="1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106">
            <a:extLst>
              <a:ext uri="{FF2B5EF4-FFF2-40B4-BE49-F238E27FC236}">
                <a16:creationId xmlns:a16="http://schemas.microsoft.com/office/drawing/2014/main" id="{5B4ECC4E-83F9-43FE-9509-8305F390813C}"/>
              </a:ext>
            </a:extLst>
          </p:cNvPr>
          <p:cNvSpPr>
            <a:spLocks/>
          </p:cNvSpPr>
          <p:nvPr/>
        </p:nvSpPr>
        <p:spPr bwMode="auto">
          <a:xfrm>
            <a:off x="5281613" y="1403350"/>
            <a:ext cx="0" cy="6350"/>
          </a:xfrm>
          <a:custGeom>
            <a:avLst/>
            <a:gdLst>
              <a:gd name="T0" fmla="*/ 0 h 1"/>
              <a:gd name="T1" fmla="*/ 2147483647 h 1"/>
              <a:gd name="T2" fmla="*/ 2147483647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sp>
        <p:nvSpPr>
          <p:cNvPr id="15363" name="Freeform 107">
            <a:extLst>
              <a:ext uri="{FF2B5EF4-FFF2-40B4-BE49-F238E27FC236}">
                <a16:creationId xmlns:a16="http://schemas.microsoft.com/office/drawing/2014/main" id="{91E63EAB-B06D-4C31-9A64-748FED1858C1}"/>
              </a:ext>
            </a:extLst>
          </p:cNvPr>
          <p:cNvSpPr>
            <a:spLocks/>
          </p:cNvSpPr>
          <p:nvPr/>
        </p:nvSpPr>
        <p:spPr bwMode="auto">
          <a:xfrm>
            <a:off x="5281613" y="140652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lIns="68559" tIns="34280" rIns="68559" bIns="34280"/>
          <a:lstStyle/>
          <a:p>
            <a:endParaRPr lang="zh-CN" altLang="en-US"/>
          </a:p>
        </p:txBody>
      </p:sp>
      <p:grpSp>
        <p:nvGrpSpPr>
          <p:cNvPr id="15364" name="组合 11">
            <a:extLst>
              <a:ext uri="{FF2B5EF4-FFF2-40B4-BE49-F238E27FC236}">
                <a16:creationId xmlns:a16="http://schemas.microsoft.com/office/drawing/2014/main" id="{A61C5C01-0140-4D9E-AD2C-08198FC552B7}"/>
              </a:ext>
            </a:extLst>
          </p:cNvPr>
          <p:cNvGrpSpPr>
            <a:grpSpLocks/>
          </p:cNvGrpSpPr>
          <p:nvPr/>
        </p:nvGrpSpPr>
        <p:grpSpPr bwMode="auto">
          <a:xfrm>
            <a:off x="-1844675" y="1041400"/>
            <a:ext cx="5102225" cy="4516438"/>
            <a:chOff x="-1845937" y="1041959"/>
            <a:chExt cx="5103249" cy="4516913"/>
          </a:xfrm>
        </p:grpSpPr>
        <p:sp>
          <p:nvSpPr>
            <p:cNvPr id="13" name="平行四边形 12">
              <a:extLst>
                <a:ext uri="{FF2B5EF4-FFF2-40B4-BE49-F238E27FC236}">
                  <a16:creationId xmlns:a16="http://schemas.microsoft.com/office/drawing/2014/main" id="{67D0CD03-AD57-4A4D-B3DE-148269C4377D}"/>
                </a:ext>
              </a:extLst>
            </p:cNvPr>
            <p:cNvSpPr/>
            <p:nvPr/>
          </p:nvSpPr>
          <p:spPr>
            <a:xfrm flipH="1">
              <a:off x="-1394997" y="2372424"/>
              <a:ext cx="4652309" cy="318644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6" name="平行四边形 15">
              <a:extLst>
                <a:ext uri="{FF2B5EF4-FFF2-40B4-BE49-F238E27FC236}">
                  <a16:creationId xmlns:a16="http://schemas.microsoft.com/office/drawing/2014/main" id="{B2E5F0E6-B614-4CD0-99A3-AF4CABD8B27B}"/>
                </a:ext>
              </a:extLst>
            </p:cNvPr>
            <p:cNvSpPr/>
            <p:nvPr/>
          </p:nvSpPr>
          <p:spPr>
            <a:xfrm flipH="1">
              <a:off x="-132681" y="1894537"/>
              <a:ext cx="1729135" cy="1184400"/>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8" name="平行四边形 17">
              <a:extLst>
                <a:ext uri="{FF2B5EF4-FFF2-40B4-BE49-F238E27FC236}">
                  <a16:creationId xmlns:a16="http://schemas.microsoft.com/office/drawing/2014/main" id="{AE76CFCA-B3E8-446B-8125-265752FF2621}"/>
                </a:ext>
              </a:extLst>
            </p:cNvPr>
            <p:cNvSpPr/>
            <p:nvPr/>
          </p:nvSpPr>
          <p:spPr>
            <a:xfrm flipH="1">
              <a:off x="-218423" y="4536414"/>
              <a:ext cx="1081305"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19" name="平行四边形 18">
              <a:extLst>
                <a:ext uri="{FF2B5EF4-FFF2-40B4-BE49-F238E27FC236}">
                  <a16:creationId xmlns:a16="http://schemas.microsoft.com/office/drawing/2014/main" id="{153464EB-464F-4ACB-A372-D52F4EEDC824}"/>
                </a:ext>
              </a:extLst>
            </p:cNvPr>
            <p:cNvSpPr/>
            <p:nvPr/>
          </p:nvSpPr>
          <p:spPr>
            <a:xfrm flipH="1">
              <a:off x="-1082197" y="1041959"/>
              <a:ext cx="1151169" cy="790658"/>
            </a:xfrm>
            <a:prstGeom prst="parallelogram">
              <a:avLst>
                <a:gd name="adj" fmla="val 103325"/>
              </a:avLst>
            </a:prstGeom>
            <a:solidFill>
              <a:srgbClr val="C00000"/>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sp>
          <p:nvSpPr>
            <p:cNvPr id="24" name="平行四边形 23">
              <a:extLst>
                <a:ext uri="{FF2B5EF4-FFF2-40B4-BE49-F238E27FC236}">
                  <a16:creationId xmlns:a16="http://schemas.microsoft.com/office/drawing/2014/main" id="{F6083E42-9E89-4E2F-B112-02A80FA63350}"/>
                </a:ext>
              </a:extLst>
            </p:cNvPr>
            <p:cNvSpPr/>
            <p:nvPr/>
          </p:nvSpPr>
          <p:spPr>
            <a:xfrm flipH="1">
              <a:off x="-1845937" y="2273989"/>
              <a:ext cx="4101336" cy="2673631"/>
            </a:xfrm>
            <a:prstGeom prst="parallelogram">
              <a:avLst>
                <a:gd name="adj" fmla="val 103325"/>
              </a:avLst>
            </a:prstGeom>
            <a:solidFill>
              <a:srgbClr val="8A0000">
                <a:alpha val="60000"/>
              </a:srgbClr>
            </a:solidFill>
            <a:ln w="25400" cap="flat" cmpd="sng" algn="ctr">
              <a:noFill/>
              <a:prstDash val="solid"/>
            </a:ln>
            <a:effectLst/>
          </p:spPr>
          <p:txBody>
            <a:bodyPr anchor="ctr"/>
            <a:lstStyle/>
            <a:p>
              <a:pPr algn="ctr" eaLnBrk="0" hangingPunct="0">
                <a:defRPr/>
              </a:pPr>
              <a:endParaRPr lang="zh-CN" altLang="en-US" kern="0">
                <a:solidFill>
                  <a:srgbClr val="FFFFFF"/>
                </a:solidFill>
              </a:endParaRPr>
            </a:p>
          </p:txBody>
        </p:sp>
      </p:grpSp>
      <p:sp>
        <p:nvSpPr>
          <p:cNvPr id="29" name="文本框 52">
            <a:extLst>
              <a:ext uri="{FF2B5EF4-FFF2-40B4-BE49-F238E27FC236}">
                <a16:creationId xmlns:a16="http://schemas.microsoft.com/office/drawing/2014/main" id="{EE9F2618-0B71-40F9-AD33-8CB328E806F1}"/>
              </a:ext>
            </a:extLst>
          </p:cNvPr>
          <p:cNvSpPr txBox="1">
            <a:spLocks noChangeArrowheads="1"/>
          </p:cNvSpPr>
          <p:nvPr/>
        </p:nvSpPr>
        <p:spPr bwMode="auto">
          <a:xfrm>
            <a:off x="2627313" y="1866900"/>
            <a:ext cx="51958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8" tIns="34285" rIns="68568"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defRPr/>
            </a:pPr>
            <a:r>
              <a:rPr lang="zh-CN" altLang="en-US" sz="4050" b="1" dirty="0">
                <a:solidFill>
                  <a:srgbClr val="C00000"/>
                </a:solidFill>
                <a:latin typeface="方正黑体简体" panose="02010601030101010101" pitchFamily="2" charset="-122"/>
                <a:ea typeface="方正黑体简体" panose="02010601030101010101" pitchFamily="2" charset="-122"/>
              </a:rPr>
              <a:t>初识 </a:t>
            </a:r>
            <a:r>
              <a:rPr lang="en-US" altLang="zh-CN" sz="4050" b="1" dirty="0">
                <a:solidFill>
                  <a:srgbClr val="C00000"/>
                </a:solidFill>
                <a:latin typeface="方正黑体简体" panose="02010601030101010101" pitchFamily="2" charset="-122"/>
                <a:ea typeface="方正黑体简体" panose="02010601030101010101" pitchFamily="2" charset="-122"/>
              </a:rPr>
              <a:t>Spring Cloud </a:t>
            </a:r>
            <a:endParaRPr lang="zh-CN" altLang="en-US" sz="4050" b="1" dirty="0">
              <a:solidFill>
                <a:srgbClr val="C00000"/>
              </a:solidFill>
              <a:latin typeface="方正黑体简体" panose="02010601030101010101" pitchFamily="2" charset="-122"/>
              <a:ea typeface="方正黑体简体" panose="02010601030101010101" pitchFamily="2" charset="-122"/>
            </a:endParaRPr>
          </a:p>
        </p:txBody>
      </p:sp>
      <p:cxnSp>
        <p:nvCxnSpPr>
          <p:cNvPr id="3" name="直接连接符 2">
            <a:extLst>
              <a:ext uri="{FF2B5EF4-FFF2-40B4-BE49-F238E27FC236}">
                <a16:creationId xmlns:a16="http://schemas.microsoft.com/office/drawing/2014/main" id="{049FA317-1D94-4A0D-9604-34F2E03F657C}"/>
              </a:ext>
            </a:extLst>
          </p:cNvPr>
          <p:cNvCxnSpPr/>
          <p:nvPr/>
        </p:nvCxnSpPr>
        <p:spPr>
          <a:xfrm>
            <a:off x="3208338" y="2632075"/>
            <a:ext cx="4243387" cy="0"/>
          </a:xfrm>
          <a:prstGeom prst="line">
            <a:avLst/>
          </a:prstGeom>
          <a:ln w="28575">
            <a:solidFill>
              <a:srgbClr val="124062"/>
            </a:solidFill>
          </a:ln>
        </p:spPr>
        <p:style>
          <a:lnRef idx="1">
            <a:schemeClr val="accent1"/>
          </a:lnRef>
          <a:fillRef idx="0">
            <a:schemeClr val="accent1"/>
          </a:fillRef>
          <a:effectRef idx="0">
            <a:schemeClr val="accent1"/>
          </a:effectRef>
          <a:fontRef idx="minor">
            <a:schemeClr val="tx1"/>
          </a:fontRef>
        </p:style>
      </p:cxnSp>
      <p:sp>
        <p:nvSpPr>
          <p:cNvPr id="17" name="文本框 9">
            <a:extLst>
              <a:ext uri="{FF2B5EF4-FFF2-40B4-BE49-F238E27FC236}">
                <a16:creationId xmlns:a16="http://schemas.microsoft.com/office/drawing/2014/main" id="{9D7F0F1D-21DA-4A90-ADD2-030F5578A3C5}"/>
              </a:ext>
            </a:extLst>
          </p:cNvPr>
          <p:cNvSpPr txBox="1"/>
          <p:nvPr/>
        </p:nvSpPr>
        <p:spPr>
          <a:xfrm>
            <a:off x="3392488" y="2816225"/>
            <a:ext cx="2043112"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微服务架构</a:t>
            </a:r>
          </a:p>
        </p:txBody>
      </p:sp>
      <p:sp>
        <p:nvSpPr>
          <p:cNvPr id="21" name="文本框 9">
            <a:extLst>
              <a:ext uri="{FF2B5EF4-FFF2-40B4-BE49-F238E27FC236}">
                <a16:creationId xmlns:a16="http://schemas.microsoft.com/office/drawing/2014/main" id="{EC863CB7-7F8F-48BA-9B74-1A3CF851ABFD}"/>
              </a:ext>
            </a:extLst>
          </p:cNvPr>
          <p:cNvSpPr txBox="1"/>
          <p:nvPr/>
        </p:nvSpPr>
        <p:spPr>
          <a:xfrm>
            <a:off x="3384550" y="3251200"/>
            <a:ext cx="2411413" cy="184150"/>
          </a:xfrm>
          <a:prstGeom prst="rect">
            <a:avLst/>
          </a:prstGeom>
          <a:noFill/>
        </p:spPr>
        <p:txBody>
          <a:bodyPr lIns="0" tIns="0" rIns="0" bIns="0">
            <a:spAutoFit/>
          </a:bodyPr>
          <a:lstStyle/>
          <a:p>
            <a:pPr marL="228600" lvl="1" indent="-228600" eaLnBrk="0" hangingPunct="0">
              <a:buFont typeface="Wingdings" panose="05000000000000000000" pitchFamily="2" charset="2"/>
              <a:buChar char="l"/>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走进 </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Spring Cloud</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369" name="文本框 9">
            <a:extLst>
              <a:ext uri="{FF2B5EF4-FFF2-40B4-BE49-F238E27FC236}">
                <a16:creationId xmlns:a16="http://schemas.microsoft.com/office/drawing/2014/main" id="{DCB0C881-CD70-418B-A83B-AE58FDB5D5D0}"/>
              </a:ext>
            </a:extLst>
          </p:cNvPr>
          <p:cNvSpPr txBox="1">
            <a:spLocks noChangeArrowheads="1"/>
          </p:cNvSpPr>
          <p:nvPr/>
        </p:nvSpPr>
        <p:spPr bwMode="auto">
          <a:xfrm>
            <a:off x="3392488" y="3686175"/>
            <a:ext cx="24114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228600" indent="-2286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buFont typeface="Wingdings" panose="05000000000000000000" pitchFamily="2" charset="2"/>
              <a:buChar char="l"/>
            </a:pPr>
            <a:r>
              <a:rPr lang="en-US" altLang="zh-CN" sz="1200">
                <a:solidFill>
                  <a:srgbClr val="FF0000"/>
                </a:solidFill>
                <a:latin typeface="微软雅黑" panose="020B0503020204020204" pitchFamily="34" charset="-122"/>
                <a:ea typeface="微软雅黑" panose="020B0503020204020204" pitchFamily="34" charset="-122"/>
              </a:rPr>
              <a:t>Spring Cloud </a:t>
            </a:r>
            <a:r>
              <a:rPr lang="zh-CN" altLang="en-US" sz="1200">
                <a:solidFill>
                  <a:srgbClr val="FF0000"/>
                </a:solidFill>
                <a:latin typeface="微软雅黑" panose="020B0503020204020204" pitchFamily="34" charset="-122"/>
                <a:ea typeface="微软雅黑" panose="020B0503020204020204" pitchFamily="34" charset="-122"/>
              </a:rPr>
              <a:t>与 </a:t>
            </a:r>
            <a:r>
              <a:rPr lang="en-US" altLang="zh-CN" sz="1200">
                <a:solidFill>
                  <a:srgbClr val="FF0000"/>
                </a:solidFill>
                <a:latin typeface="微软雅黑" panose="020B0503020204020204" pitchFamily="34" charset="-122"/>
                <a:ea typeface="微软雅黑" panose="020B0503020204020204" pitchFamily="34" charset="-122"/>
              </a:rPr>
              <a:t>Dubbo </a:t>
            </a:r>
            <a:r>
              <a:rPr lang="zh-CN" altLang="en-US" sz="1200">
                <a:solidFill>
                  <a:srgbClr val="FF0000"/>
                </a:solidFill>
                <a:latin typeface="微软雅黑" panose="020B0503020204020204" pitchFamily="34" charset="-122"/>
                <a:ea typeface="微软雅黑" panose="020B0503020204020204" pitchFamily="34" charset="-122"/>
              </a:rPr>
              <a:t>对比</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050" dirty="0">
            <a:latin typeface="微软雅黑" panose="020B0503020204020204" pitchFamily="34" charset="-122"/>
            <a:ea typeface="微软雅黑" panose="020B0503020204020204" pitchFamily="34" charset="-122"/>
          </a:defRPr>
        </a:defPPr>
      </a:lstStyle>
      <a:style>
        <a:lnRef idx="2">
          <a:schemeClr val="accent2"/>
        </a:lnRef>
        <a:fillRef idx="1">
          <a:schemeClr val="lt1"/>
        </a:fillRef>
        <a:effectRef idx="0">
          <a:schemeClr val="accent2"/>
        </a:effectRef>
        <a:fontRef idx="minor">
          <a:schemeClr val="dk1"/>
        </a:fontRef>
      </a:style>
    </a:spDef>
    <a:txDef>
      <a:spPr>
        <a:noFill/>
      </a:spPr>
      <a:bodyPr wrap="none" rtlCol="0">
        <a:spAutoFit/>
      </a:bodyPr>
      <a:lstStyle>
        <a:defPPr algn="l" fontAlgn="auto">
          <a:spcBef>
            <a:spcPts val="0"/>
          </a:spcBef>
          <a:spcAft>
            <a:spcPts val="0"/>
          </a:spcAft>
          <a:defRPr sz="1050" dirty="0" smtClean="0">
            <a:solidFill>
              <a:schemeClr val="tx1">
                <a:lumMod val="65000"/>
                <a:lumOff val="3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10904</TotalTime>
  <Words>2032</Words>
  <Application>Microsoft Office PowerPoint</Application>
  <PresentationFormat>全屏显示(16:9)</PresentationFormat>
  <Paragraphs>288</Paragraphs>
  <Slides>38</Slides>
  <Notes>7</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38</vt:i4>
      </vt:variant>
    </vt:vector>
  </HeadingPairs>
  <TitlesOfParts>
    <vt:vector size="53" baseType="lpstr">
      <vt:lpstr>Arial</vt:lpstr>
      <vt:lpstr>Wingdings</vt:lpstr>
      <vt:lpstr>Calibri</vt:lpstr>
      <vt:lpstr>黑体</vt:lpstr>
      <vt:lpstr>Consolas</vt:lpstr>
      <vt:lpstr>Open Sans</vt:lpstr>
      <vt:lpstr>Courier New</vt:lpstr>
      <vt:lpstr>方正黑体简体</vt:lpstr>
      <vt:lpstr>Segoe UI</vt:lpstr>
      <vt:lpstr>微软雅黑</vt:lpstr>
      <vt:lpstr>宋体</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Guopin Shen</cp:lastModifiedBy>
  <cp:revision>823</cp:revision>
  <dcterms:created xsi:type="dcterms:W3CDTF">2015-06-29T07:19:00Z</dcterms:created>
  <dcterms:modified xsi:type="dcterms:W3CDTF">2022-01-08T14:55:46Z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