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5"/>
  </p:handoutMasterIdLst>
  <p:sldIdLst>
    <p:sldId id="381" r:id="rId2"/>
    <p:sldId id="535" r:id="rId3"/>
    <p:sldId id="536" r:id="rId4"/>
  </p:sldIdLst>
  <p:sldSz cx="12192000" cy="6858000"/>
  <p:notesSz cx="6645275" cy="97774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5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5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5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5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5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5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5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5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0099"/>
    <a:srgbClr val="0000FF"/>
    <a:srgbClr val="0066CC"/>
    <a:srgbClr val="009900"/>
    <a:srgbClr val="FF6600"/>
    <a:srgbClr val="FF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 autoAdjust="0"/>
    <p:restoredTop sz="94622" autoAdjust="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960" y="-96"/>
      </p:cViewPr>
      <p:guideLst>
        <p:guide orient="horz" pos="3079"/>
        <p:guide pos="209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63963" y="0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36CEC-0EA1-48EB-BEF3-0FBDC6D14FD8}" type="datetimeFigureOut">
              <a:rPr lang="zh-CN" altLang="en-US" smtClean="0"/>
              <a:t>2021/3/2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286875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D70F7-53B8-4ACF-870E-430166BA0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772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693C7-79EE-4267-BDAB-AEF0C3629B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029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166E4-E18D-441D-93DF-C1B894FD49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496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04300" y="157164"/>
            <a:ext cx="2931584" cy="6503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9551" y="157164"/>
            <a:ext cx="8591549" cy="6503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C665A-3B76-4FB8-8B7E-16DA7D45F6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7312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551" y="157163"/>
            <a:ext cx="11726333" cy="6969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6484" y="877888"/>
            <a:ext cx="5729816" cy="5783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500" y="877888"/>
            <a:ext cx="5731933" cy="5783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DED09-D68D-417C-9EE3-6E4FEA5B86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8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BC687-8B12-49EF-BF60-9998B1B274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59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73D38-5B0F-4385-9118-AC69E9B5DD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68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6484" y="877888"/>
            <a:ext cx="5729816" cy="5783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500" y="877888"/>
            <a:ext cx="5731933" cy="5783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ED5C8-82C3-49D7-B599-B02300F5B5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77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84653-2E97-4965-9B64-62C688BF51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85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81CB5-EF6F-4169-B3A2-9B851DEBD4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74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59F3D-06F9-433F-ADE7-3AB069D03A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765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41044-14DA-4499-A865-996C6A5A97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004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5516E-B813-450A-8F83-3F57B167FC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801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9551" y="157163"/>
            <a:ext cx="11726333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484" y="877888"/>
            <a:ext cx="11664949" cy="578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B3AECABC-1CDE-428B-B09B-A5A3E654CA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23"/>
          <p:cNvSpPr>
            <a:spLocks noChangeArrowheads="1"/>
          </p:cNvSpPr>
          <p:nvPr userDrawn="1"/>
        </p:nvSpPr>
        <p:spPr bwMode="auto">
          <a:xfrm>
            <a:off x="9463617" y="6502401"/>
            <a:ext cx="25400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5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5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5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5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5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fld id="{95CA4A28-3750-4730-843B-C10B83993C9B}" type="slidenum">
              <a:rPr lang="zh-CN" altLang="en-US" sz="1200" b="1" smtClean="0">
                <a:ea typeface="宋体" pitchFamily="2" charset="-122"/>
              </a:rPr>
              <a:pPr algn="r">
                <a:defRPr/>
              </a:pPr>
              <a:t>‹#›</a:t>
            </a:fld>
            <a:endParaRPr lang="en-US" altLang="zh-CN" sz="1200" b="1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9pPr>
    </p:titleStyle>
    <p:bodyStyle>
      <a:lvl1pPr marL="609600" indent="-609600" algn="l" rtl="0" eaLnBrk="0" fontAlgn="b" hangingPunct="0">
        <a:spcBef>
          <a:spcPct val="20000"/>
        </a:spcBef>
        <a:spcAft>
          <a:spcPct val="0"/>
        </a:spcAft>
        <a:buClr>
          <a:srgbClr val="FF6600"/>
        </a:buClr>
        <a:buSzPct val="110000"/>
        <a:buFont typeface="Wingdings" pitchFamily="2" charset="2"/>
        <a:buChar char="n"/>
        <a:defRPr sz="2800">
          <a:solidFill>
            <a:srgbClr val="000099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1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1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Char char="–"/>
        <a:defRPr sz="2000">
          <a:solidFill>
            <a:schemeClr val="tx1"/>
          </a:solidFill>
          <a:latin typeface="+mj-lt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.png"/><Relationship Id="rId2" Type="http://schemas.openxmlformats.org/officeDocument/2006/relationships/hyperlink" Target="http://blog.chinaunix.net/uid-10257388-id-2967501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blog.csdn.net/turingbook/article/details/1775488" TargetMode="External"/><Relationship Id="rId5" Type="http://schemas.openxmlformats.org/officeDocument/2006/relationships/hyperlink" Target="http://www.hisnote.com/2013/10/27/tanenbaum-torvalds-debate/" TargetMode="External"/><Relationship Id="rId4" Type="http://schemas.openxmlformats.org/officeDocument/2006/relationships/hyperlink" Target="https://www.cnblogs.com/wickedboy237/archive/2013/05/12/3074009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19812" y="2292717"/>
            <a:ext cx="8142862" cy="10429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9600" b="1" dirty="0">
                <a:solidFill>
                  <a:srgbClr val="99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计算机网络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E2FB6F-16DA-4211-B799-25F9FE884C0C}"/>
              </a:ext>
            </a:extLst>
          </p:cNvPr>
          <p:cNvSpPr txBox="1">
            <a:spLocks/>
          </p:cNvSpPr>
          <p:nvPr/>
        </p:nvSpPr>
        <p:spPr bwMode="auto">
          <a:xfrm>
            <a:off x="3000199" y="3831152"/>
            <a:ext cx="6152728" cy="103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buNone/>
              <a:defRPr sz="28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1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1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None/>
              <a:defRPr sz="2000">
                <a:solidFill>
                  <a:schemeClr val="tx1"/>
                </a:solidFill>
                <a:latin typeface="+mj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None/>
              <a:defRPr sz="2000">
                <a:solidFill>
                  <a:schemeClr val="tx1"/>
                </a:solidFill>
                <a:latin typeface="+mj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None/>
              <a:defRPr sz="2000">
                <a:solidFill>
                  <a:schemeClr val="tx1"/>
                </a:solidFill>
                <a:latin typeface="+mj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None/>
              <a:defRPr sz="2000">
                <a:solidFill>
                  <a:schemeClr val="tx1"/>
                </a:solidFill>
                <a:latin typeface="+mj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None/>
              <a:defRPr sz="2000">
                <a:solidFill>
                  <a:schemeClr val="tx1"/>
                </a:solidFill>
                <a:latin typeface="+mj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None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r>
              <a:rPr lang="zh-CN" altLang="en-US" b="1" kern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北京邮电大学计算机学院  蒋砚军</a:t>
            </a:r>
            <a:br>
              <a:rPr lang="zh-CN" altLang="en-US" b="1" kern="0" dirty="0">
                <a:latin typeface="黑体" pitchFamily="2" charset="-122"/>
              </a:rPr>
            </a:br>
            <a:r>
              <a:rPr lang="en-US" altLang="zh-CN" b="1" kern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jiangyanjun0718@bupt.edu.cn</a:t>
            </a:r>
            <a:br>
              <a:rPr lang="en-US" altLang="zh-CN" kern="0" dirty="0">
                <a:latin typeface="Verdana" pitchFamily="34" charset="0"/>
                <a:ea typeface="楷体_GB2312" pitchFamily="49" charset="-122"/>
              </a:rPr>
            </a:br>
            <a:endParaRPr lang="en-US" altLang="zh-CN" kern="0" dirty="0">
              <a:latin typeface="Verdana" pitchFamily="34" charset="0"/>
              <a:ea typeface="楷体_GB2312" pitchFamily="49" charset="-122"/>
            </a:endParaRPr>
          </a:p>
          <a:p>
            <a:endParaRPr lang="zh-CN" altLang="en-US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教学安排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6379" y="787242"/>
            <a:ext cx="6390269" cy="4643500"/>
          </a:xfrm>
        </p:spPr>
        <p:txBody>
          <a:bodyPr/>
          <a:lstStyle/>
          <a:p>
            <a:pPr marL="0" indent="0" eaLnBrk="1" hangingPunct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教师</a:t>
            </a:r>
          </a:p>
          <a:p>
            <a:pPr lvl="1" eaLnBrk="1" hangingPunct="1"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蒋砚军 计算机学院网络教研室</a:t>
            </a:r>
          </a:p>
          <a:p>
            <a:pPr lvl="1" eaLnBrk="1" hangingPunct="1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jiangyanjun0718@bupt.edu.cn</a:t>
            </a:r>
          </a:p>
          <a:p>
            <a:pPr lvl="1" eaLnBrk="1" hangingPunct="1"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电话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13701053229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教材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Computer Networks (5th Edition)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Andrew S.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Tanenbaum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坦尼伯姆</a:t>
            </a:r>
            <a:r>
              <a:rPr lang="en-US" altLang="zh-CN" sz="18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zh-CN" altLang="en-US" sz="18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谭宁邦</a:t>
            </a:r>
            <a:r>
              <a:rPr lang="en-US" altLang="zh-CN" sz="18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zh-CN" altLang="en-US" sz="18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参考书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计算机网络（第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版） 严伟，潘爱民 译</a:t>
            </a:r>
          </a:p>
          <a:p>
            <a:pPr marL="0" indent="0" eaLnBrk="1" hangingPunct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考核</a:t>
            </a:r>
          </a:p>
          <a:p>
            <a:pPr lvl="1" eaLnBrk="1" hangingPunct="1"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平时作业和两次上机实验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(30-35%)</a:t>
            </a:r>
          </a:p>
          <a:p>
            <a:pPr lvl="1" eaLnBrk="1" hangingPunct="1"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期中考试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(5~10%)</a:t>
            </a:r>
          </a:p>
          <a:p>
            <a:pPr lvl="1" eaLnBrk="1" hangingPunct="1"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期末考试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(60%)</a:t>
            </a:r>
          </a:p>
          <a:p>
            <a:pPr lvl="1" eaLnBrk="1" hangingPunct="1">
              <a:buNone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6" name="Picture 5" descr="Andy Tanenbaum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81156" y="3761710"/>
            <a:ext cx="2707482" cy="28839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AutoShape 2" descr="data:image/png;base64,iVBORw0KGgoAAAANSUhEUgAAASwAAAEsCAYAAAB5fY51AAAgAElEQVR4Xu2d0XYcyQ1D4///aOeMso5X0ki46EY1q0fIazggCIJQjdbe/fX79+/f/+n/qkAVqAI3UOBXA+sGWyrFKlAF3hRoYNUIVaAK3EaBBtZtVlWiVaAKNLDqgSpQBW6jQAPrNqsq0SpQBRpY9UAVqAK3UaCBdZtVlWgVqAINrHqgClSB2yjQwLrNqkq0ClQBHFi/fv2qWh8UuPovCTg7uJrbnc0xoavT887aOtyJZxtYjqINrBNq7ftRJzzIUZFJnZ4E7xVqiLYNrBObJgKfgP/0UcfkV3NLznk11oSuTs+r9ZjqRzzbwDqxHSLwCfgGVlK8b7Cc8Ejt3Ol5kQzjbYi2DawTayICn4BvYCXFa2BdpObxNuSeGljH9f0PEfgEfAMrKV4D6yI1j7ch99TAOq5vA+uEdjt91Pl6Ro6KzOb0JHivUEO0bWCd2DQR+AR8X1hJ8frCukjN423IPTWwjuvbF9YJ7Xb6qPPaIUdFZnN6ErxXqCHaNrBObJoIfAK+L6ykeH1hXaTm8TbknhpYx/WVL6zJn6Jk+WR0ZwbVM4lFuNMahxfFTGpBe969Tmn2mG9JYJHGu4rrmFfN6WCl9VDcaD9nBtUziUX5J+uS/JNYyRnTWOk5G1gfNpQU2MFKG0WFB+3nzKB6JrEo/2Rdkn8SKzljGis9ZwOrgfWtR5OGS2KlD4vgJfknsQj3qZr0nA2sBlYDC15z8viSWJD+SFl6zgZWA6uBBU85eXxJLEh/pCw9ZwOrgdXAgqecPL4kFqQ/Upaes4HVwGpgwVNOHl8SC9IfKUvP2cBqYDWw4Cknjy+JBemPlKXnHAksZ4i0ylf+o/ed56S6Ts1w9z1dyf+xy5+wp7c5fytl/3G2I4iCdLDoYdG6JLckFuVP6xQ3ijO1K8Xf4ZXEoroleyqsBtaTrexukB2NlNSMzjdR58xJ+akjdXomsXbk38BqYCFfJg9BYSFCQ0VOeFCKSg+nZxJrR/4NrAYW8mXyEBQWIjRU5IQHpaj0cHomsXbk38BqYCFfJg9BYSFCQ0VOeFCKSg+nZxJrR/4NrAYW8mXyEBQWIjRU5IQHpaj0cHomsXbk38BqYCFfJg9BYSFCQ0VOeFCKSg+nZxJrR/4NrAYW8mXyEBQWIjRU5IQHpaj0cHomsXbk38BqYCFfJg9BYSFCQ0VOeFCKSg+nZxJrR/4NrAYW8uWOh4CIm38yemJOOgepm+Cf7KmwGlgNLHIH8t/pjkDC4bFzT8It+XIi/aZq0nM6eMmZVZg6vBTWWzD3r+a8X19aYGKOn9JzVy0Ir3RNeucOXnIWFTIOL4XVwFr8kqTGSC+V9J3oeWdehLtTk9bfwXN4qloVMg4vhdXAamApP779/8RICAgUpQ0OWo6UpOd08JIDK284vBRWA6uBhbxLjISAQFHa4KDlSEl6TgcvObDyhsNLYTWwGljIu8RICAgUpQ0OWo6UpOd08JIDK284vBRWA6uBhbxLjISAQFHa4KDlSEl6TgcvObDyhsNLYTWwGljIu8RICAgUpQ0OWo6UpOd08JIDK284vBRWA6uBhbxLjISAQFHa4KDlSEl6TgcvObDyhsNLYTWwFgeWs6ykiR5YavkruKmeZMYVvEjftGZKC2dOhfV2yL9+0TGjdYqbw0thNbAaWJealzRzDE7wnBp1MA63K7EaWD1k5POkKVFDo2iCm+pJ6DuhQPCcGsXf4XYlVgOrgYV8njQlamgUTXBTPQl9JxQInlOj+DvcrsRqYDWwkM+TpkQNjaIJbqonoe+EAsFzahR/h9uVWA2sBhbyedKUqKFRNMFN9ST0nVAgeE6N4u9wuxKrgdXAQj5PmhI1NIomuKmehL4TCgTPqVH8HW5XYjWwGljI50lTooZG0QQ31ZPQd0KB4Dk1ir/D7UqsBlYDC/k8aUrU0Cia4KZ6EvpOKBA8p0bxd7hdidXAamAhnydNiRoaRTtzM8a4bWlSf4XVwGpgoUNRRnJ+IqOGRtHO3Iwxblua1F9hNbAWB9bOLnRCRhkpieWaMslt531dzU3pSvmkvUH7Xl2XnnPk3+l+tWhOv6TASawGlrPFdbUNLE/b+A1M/EcovJGvrU4KnMRqYF3rg6+6NbC8PcRvoIH1fgFJgZNYDSzvUFZVN7A8ZeM30MBqYHkW/NnVDSxv/w0sTy+7OilwEqsvLHuVSz7QwPJkjd9AX1h9YXkW/NnVDSxv/w0sTy+7OilwEqsvLHuVSz7QwPJkjd/AiheWN9J9q5V548sy/jW4SW733dAc8+rva680e/uh3cDyhf3zCSXwqwTWlXNWs+N+vPsnlc8aWCc3rATu8X0WuJr9TxPHGydtepuPK280sE6uUgnsmFJhuSZXeEluu2K9imYnbXqbjyvPNrBOrlIJnDzkVzm+atYX1ldnp7zRwGpgIQWUkZLBnMR6lZBHS3qBIuWzBtbJJSuBe3z9HdZXFnO8cdKmt/m4uqcG1slVKoEdUyqsV3ktqDmr2UlT3vjjyhsNrJPLVQL3+PrC6guLH5m6pwYW1/JppRK4gdXAamDxI1P31MDiWt4usE6O9u7jykhOMCd5pbGScyax0nPuiqc0swJr1yF35uUcMlqW8VdziC6kJ8GhNUk9HCzKT+nh9FRYlFPr3iuA/2pOhfMVSBvcwSNsrz4qh7/i5mARLR41yZ4Ki3JqXQPrMg84R0UM7uCRIUlPgkNrHP6Km4NF+SV7KizKqXUNrMs84BwVMbiDR4YkPQkOrXH4K24OFuWX7KmwKKfWNbAu84BzVMTgDh4ZkvQkOLTG4a+4OViUX7KnwqKcWtfAuswDzlERgzt4ZEjSk+DQGoe/4uZgUX7JngqLcmpdA+syDzhHRQzu4JEhSU+CQ2sc/oqbg0X5JXsqLMqpdQ2syzzgHBUxuINHhiQ9CQ6tcfgrbg4W5ZfsqbAop9YdDKyfYpAVcxLTEYPvym0FL6XHip5kT7RmZ/4T3FRPqiv+c1grDKKGcHoqLCxI+A9n0r6Ev6MH7UvqFLcVvCZ6Ei1ozc78J7ipnlTXBtYHpSaOjy6L1E3wd3qmjEu0eNQ43Ahmin+aF+H+p0bNsIKb6kn5N7AaWNIrymyOwRWWJGMWONwIdIp/mhfh3sByVHpSq5bvLFVhUapOT4qZ4kb6TfB3el6pRV9Yzx2jduDsk3jyUaN6Upy+sPrCkl5RZnMMrrAkGbPA4UagU/zTvAj3vrAclfrCOqkW+/iKQ1BH6vRUWGxKXuVwI6gp/mlehHsDy1GpgXVSLfbxFYegjtTpqbDYlLzK4UZQU/zTvAj3BpajUgPrpFrs4ysOQR2p01NhsSl5lcONoKb4p3kR7g0sR6UG1km12MdXHII6UqenwmJT8iqHG0FN8U/zItwbWI5Km9Qqw60wUrJnEouuJNlTYVFOK/ZEe7dujQLEG0v+KaFq7JhNYT2kS+ORdSR7TmGROR81agdJ/pST05NiJuekPUmd4kUwXuFO3mb4DdVwDKIgk1ivsIikHg4WNfrV+yS8dp+TzEBrlP4Ux9Fs154NLLrtD3XJ5U9h0dGVeZP8KSenJ8VMzkl7kjrFi2C8wg/2vrDopp/UOQejDDeFRce/kj/l5GhGMZNz0p6kTvEiGA2sb1RSAjtmU1ivsIikHg4WNbragdNTYVFOTk+Kqbit6Em4KV4E4xXupC8suum+sL5VyjnkieOja1bcnDlpT1KneBGMBlZfWNQnl/5TthVHpQ7G6amwqKhOT4qpuK3oSbgpXgSjgdXAoj5pYP1LqYnjo4tS3BpYVMm/dY5mSv9+JfT1//8nkouYwqLjKyMl+VNOTk+KmZyT9iR1ihfB6AvrohcWXQatU8vf/RAm+FNtSd3d+ZMZ0zVKM9pvhbdpb1JH5hz5c1iE/Kv8RKCzpurubkqHPzJ4+N/RT3qmdpnGcbRN907p1sD6sBlnqaklJM3h8E/2pVhKM4e/wnJ/6JEZSE+CM1HjaJvml9KtgdXASnvzWzxlXOeoFFYD6/0qHG3TpiC7Ij0bWA0s4pNYjTKuc1QKq4HVwELGJUYiQGnz7tqT8KI1jmYUM1mnvOHwV1gNrAYW8i4xEgFKm3fXnoQXrXE0o5jJOuUNh7/CamA1sJB3iZEIUNq8u/YkvGiNoxnFTNYpbzj8FVYDq4GFvEuMRIDS5t21J+FFaxzNKGayTnnD4a+wGlgNLORdYiQC5JiX4KVr1Jy780/rQfCSmimsqcDq3j87geyK+Odl/ikhGTZdo5ZQ4/rGdTRT+jew0o4/jkd2RdC3DiwywJQpCTfn+Aje7jUJUzqakX5pPLIDpyfBS9co3VbwVz3pjA2sJ0rFxA3/tRC61Km6hG7OsZB+aTyirdOT4KVrlG4r+KuedMYGVgOLekXWJUzpHAvpl8aTIpj/FSeCl65RujmaUW6qJ8VpYDWwqFdkXcKUzrGQfmk8KUID66lEZFdI24n/zBch5tQ4piS4MXH7lZDI/a7G2SXZUxqPDOT0JHjpGqXbCv6qJ52xL6y+sKhXZF3ClM6xkH5pPClCX1h9YSmTOKZUWI//nxwCwUnzIj0naxK6OZqRfmk8oq/Tk+Cla5RuK/irnnTGvrD6wqJekXUJUzrHQvql8aQIfWHd74VFltqan6mAChknYH6mgq87tfLGY3L8wqIy7W44JcoK/qrnq2hL5lBaTOi/oifRgtYozSiOMyfp6eARjqgn/aeEpOFbAm7+T8aUKCv4q56voi2ZQ2kxof+KnkQLWqM0ozjOnKSng0c4op4NrPdSppfwQCeLIAtdwY30TdYoLVbMONHzSs1oL0dbpdmKxwnq2cBqYFHDJ+qUKZ2jonwmelJupE7xJxhuwJCe6V2hng2sBhY1fKJOmTJ9BOSFu6JnQqs/GEoz2suZk/R08AhH1LOB1cAiZkrVKFOmj6CB9XdzjrZqT+6LjfgH9WxgNbCImVI1ypTOUVFOEz0pN1Kn+BMMN2BIz/SuUM8GVgOLGj5Rp0yZPoK+sPrC+ta3KwyXOBT6+4AV/NWR0vlWcKO9U3VKixUzTvRM6UUCl/ZytFWauS82whH1pC8sZ1hCbqpGibJizomeU/ru2Pen6J+cU2G9VGCRYZPGdkImxS3Zc1csuiOHP8VUe3J6JrEof1qX5KawKKed6/BfzUkaJC3IBLdkz12x6J4c/hRTHZ/TM4lF+dO6JDeFRTntXNfAOridqYNRpkzyotI4PSnmlXOu4L/jnJTTznUNrIPbcUy+6/EpXlQaRwuKqbg5PZNYlD+tS3JTWJTTznUNrIPbmToYZcokLyqN05NiXjnnCv47zkk57VzXwDq4Hcfkux6f4kWlcbSgmIqb0zOJRfnTuiQ3hUU57VzXwDq4namDUaZM8qLSOD0p5pVzruC/45yU0851DayD23FMvuvxKV5UGkcLiqm4OT2TWJQ/rUtyU1iU0851SwKLDpwS2DEv5fYT6oj+r6CtmvMVZnz49e5zKv6PGRtYPyGZvpgRGWTzf4MsWZ+as4FFVFxfo/ZkBRal6yyfEKR9VZ3DS2Gt+P+JFukZduyZnpG8POg+HW5KWweL8pvoSbmROsW/gUVUvKgGLSv82tmx58Qh0xU73JS2DhblN9GTciN1in8Di6h4UQ1aVgPr0DaItgTYCRnV08Ei3MhLckVPyo3UKc0aWETFi2rQshpYh7ZBtCXAzsGrng4W4dbAoip9qHMWoZZ6kMLTjzm8kn0pFtEiPcOOPdMzkkOmO3K4KW0dLMpvoiflRuoU/76wiIoX1aBl9YV1aBtEWwLshIzq6WARbiSYV/Sk3Eid0qyBRVS8qAYtq4F1aBtEWwLsHLzq6WARbg0sqlK/Eh5U6v3HlMHffro0sA5pTbQlwI7+qqeDRbg1sE4EUUpgikPqVhiE9N25Rh3VREiu2BOZk+zJ4aZ6OliE2yvUKM2sr4QrBCYEU4tw+Kd4OT1Tczo4ZM70DKQnmcHhlepJeE3VOHoQjkQzpyfBI7xe4q/moEGNr1MxcY2eZIZ0DZnTMSXhR3oSHIdXqifhNVXj6EE4Es2cngSP8GpgPVEpJm4D65O6E9qmepKDmqpxwoNwJJo5PQke4dXAamB96xPHlMRwMeMaPwxSPcl8UzUTe3J6pnbQwGpgNbCmUibY1wkP0pYEjNOT4BFeDawGVgOLXMrmNU54kFFIwDg9CR7h1cBqYDWwyKVsXuOEBxmFBIzTk+ARXg2sBlYDi1zK5jVOeJBRSMA4PQke4fUSgeUIR0ShNWoJU7wo/59St/OeFDe6o7TXCC+nJ8EjszawiEpf1KglOAs9QaMfFQrsvCfFjS437TXCy+lJ8MisPy6wlHATSyCLetQkuTlYlF9SW9JT9SMYrq4Uk9alZqD9knWOh1JzNrA+bHBiCdRESW4OFuWnTJnuqfpR3mletO+jLjWD0zNV6+iWmrOB1cBK+Vcen2NwQip2BMYfQiW8nJrUDE7PVK2zz9ScDawGVsq/DawDSqYO+UDr0x9pYB2UMClcEuvgOF9+LMnNwaJzqONL91T9KO80L9q3Xwkdpf5X2xdWX1i+a774hAqQdDCofnSwNC/at4HlKNXAeqqWY97UwdC1Jbk5WJSf0iPdU/WjvNO8aN8GlqNUA6uB5fvl20+oAEkHg+pHx0vzon0bWI5SDazlgbXzIUxy8236/BOvEFgpLUj4OTsn2jp4ZE7U8zepIt3+qXGGCLc2WF5T6miRZqS0dbjdFSutKcVztKWYpO7KPRE+jxpHC8X/Da+BRaX365xl+ejff0It3+F2V6y0phTP0ZZikror90T4NLCoSpvUTRn36q8Hzpw7HlXaLo4eyd47autoofj3hZV0yxMsZ1lpKmr5Dre7YqU1pXiOthST1F25J8KnLyyq0iZ1U8btC2vWAFN7b2Ad2LuzLCXwgfZbfcTRIk1caetwuytWWlOK52hLMUndlXsifPrCoiptUjdl3L6wZg0wtfcG1oG9O8tSAh9ov9VHHC3SxJW2Dre7YqU1pXiOthST1F25J8KnLyyq0iZ1U8btC2vWAFN7b2D9a++7LiFtzak503MkzZvkluSlsNI/4V/FG2SfaW1jPekfHHWWpYZNYhEhnBqHG8VN6pHqSXEcPdScpGe6XxIviUW0cAOXYib2tIIb4YX/pHtyWUksuiRa53CjmGoREz0pd4ebmpP0TPdL4iWxiBYrQoH8umCKG/FPA+vDdhxT0sWqRUz0pNwdbmpO0jPdL4mXxCJaNLA+q9TAamB9eztXH2m6XxIvidXA+qwA+YHXwGpgNbD+UUAdTAPrvVUcPUhAK/3fXpz9pfvaJZDfGaQXT3oSA7lfSYjhVF9HC9IviZfEUjr8+f+dnhST6Eaw0twIrwZWX1h9YfWFRfLpU00D64lsJHUPqf3Fh9JLIK+diZ5UM4dbYlfpfkm8JNYK/SlmYk/u65twI7xe4oXlGIkIl65Ri1jBX/WkM67gRnvfuU7pP6mr4kZ1T89AeDWw6HZO1KlFpBdPXnV0nBXcaO87103snOqluFGctDcILxxYdAhS5wyKhgj/p8bTPQke0W3XGmefdAal2YqelBupm+CvehLeTk16B4R/A+vg782cZZFFOEbZrdbRgnJXmq3oSbmRugn+qifh7dSkd0D4N7AaWI5Hn9amjUu+0q7oeVqIfwGo41vBX/VMzvfASs9A+DewGlinfZw2bgPr2ErIwR9Dfv6p9N4J/wZWA+u0h9PGbWAdWwk5+GPIDSysG1lC+mDSPQkeFmTDwrT+DaxjS77aZ+m9E/59YfWFdew6/vWptHEbWMdWQg7+GHJfWFg3soT0waR7EjwsyIaFaf0bWMeWfLXP0nsn/PELyyGnGiexVvzTimN2+fpTSo90P4KX3IGDRbi1Zq0Cyo9T+1S83m79Ff5tDY7AShQHi9pK9aQ4yTpnTsV/CovqkeRPe+5cl9RDYaV1aGB9UNQ5PrqMq5dKeDlzKv5TWGTOV/h6SeekdVfuk3KidQ2sBpb0ypUGd8JPEv+nIMmf9ty5LqmHwkrr0MBqYElPKVM6IZPEksQbWE8lSu5AYdEd0boGVgNLekWZsoElJdyq4Mp9pgdvYDWwpKeuNLgTfpJ4X1h9YRGTXGnwBx/H5EluRAvyS1+Kk6yb0mxH/R0tkjuYwkruQGGlZ+wLqy8s6SllSufgk1iSeF9YfWERkyRNqbD6wiIb+VwzFTJqnw4vOvlET8ptoi6ph8JKz9cX1gUvLLI0snjnmBXeFBbRojVrFUh6I8lU8Xp7nNA/6Z4k9lOwkqEw+ZIkRiI7dfQgeIRXuifhNfF7S2dOpZuDRfUgdYpXA4uoeKLGWTxalvHvrld4aW5EJqcnwVMzuiFPetIawo1ikTpHW8XNwSLcaI3i1cCiSh6scxaPltXAereJtGYH1/z0Y4Rbsl/Saw5WcgaiWb8SJhX/gOUsHi2rgdXA+sKvSa85WMnzQTfQ32ElJX+P5SweLauB1cBqYP3+ve5kfzZyA+t4gBPnpEOe9KQ1hBvFInVJrzlYhButIZr1KyFV80Cds3i0rL6w+sLqC6svrANZhD7SwOoLCxklUJT0moMVoP5/CPRDm/4Oa2qIpCBpLCXwpGZJbkms9A52xUtqprAeGjheU3gOVlJ/xettzgbWccmVwFOLf0yU5JbEOq72vT6Z1ExhNbCeeGPy+Ha1qjLSpGZJbrtipX2x65yKVzqwqK6Ov8kMpG9fWESlL2rUEpyFnqDx9KNJbrtiVbO/CjheU/ukuo707FdCup7PdWrxzkKPs3j+ySS3XbGqWQPrSw9MHl/amCm85CGnOP3BSXLbFauaNbAaWMYVJA/ZaItKk9x2xUJCGEW7zql49XdYT5bcF1a/En51+4431PE5WEYWodIktyuxGlgNrMsNjhoaRVcejBMySV6GHKg0ye1KrAZWA+tyg6OGRtGVB9PAWvv6VrtsYDWwUDQoIzmHjBoaRTtzM8a4bWlSf4XlBtauoqI5V/yxBtJ4V9GckEnNOdGT6p/k5mARfhP6E16PmhQ32i+tLe2r5nR4Kay3YG5gvV9NWmCy+ImehJf7k1sZzpmT8FP9CIY7I8VMcaP90trSvmpOh5fCamCd/OpLBCaLTy+V9KQ1SW4OFuE3oT/h1RfWX5WcnZN99oX1wYFpgYnBJ3oSXu7rQxnOmZPwU/0IhjsjxUxxo/3S2tK+ak6Hl8LqC6svLOnLpOEcLEks+HuiNK++sPrCIv6N1DjmJT8RCKmJnoSX+/pQejhzEn6qH8FwZ6SYKW60X1pb2lfN6fBSWH1h9YUlfZk0nIMlifWF9U6itLZEf/KSdHg1sKjq/6pLC0woTPQkvNzXhzKcMyfhp/oRDHdGipniRvultaV91ZwOL4XVF1ZfWNKXScM5WJJYX1h9YX1nEsdsKikdLGJcpybJTWFRXlN6EP4ON4XnYBHtVD+CseqFRXu37q8CZJ8jf6whbVxn6UoUh5vCorycnhST1KX4k14rguHu/Klu6bqUbo5vYz0n/qS7M+jVy3K4xZZg/PcGk3qk+FNOjrYE8+78yYwralK6OfuM9WxgvbfEyBIaWIfuMnUEtLnjDYo5UZfSzdEj1rOB1cC66mgcgxNOqSMgvVZ8paV903Up3Zx9xno2sBpY6YP4Cs8xOOGUOgLSq4H1WSVnn6ld9ZfuH/YwsoR+JaSZ8a4udQS0ueMNijlRl9LN0SPWsy+svrCuOhrH4IRT6ghIr76w+sKiPonWKZM7R6WwKHGnJ8UkdSn+pNeKg787f6pbui6lm+PbWM++sNa9sJyFpk1J8GImuvlX2t33RHa5e03Maw2sBtZZs08dfOwIhgL3rO53+nxsVw2s1wyslEHIUTiBpXglsQh396uq4r+iJ8XcuS6mWwOrgXXW6MmQSWLRuXbvSefYua6BdXA7SrikeR2sg+N8+TE1Z7KfM6filcSiM+7ek86xc53aO+XeP4f1QamkeR0sujBalzII6efMqXglsQj3fiWkKp2rU3un6A2sBhb1ypd1yZBJYtHBdu9J59i5roF1cDtKuKR5HayD4/QrYUA4Z0/KP5SO05Ni7lwX062/dH+/ZsdIagkOVtpsiluynzOn4pXEojPu3pPOsXOd2jvl3q+E/UpIvdKvhJv/a5lPL3IhQAProLhKuORPWwfr4DinPqa0cH8hTcionq+gGdFh9znJDOka5Y03P/Yr4bqvhHShjnnVUpNYE4G1QjOKSeqU/gRjRY2z92R/pYfDS2E1sJ5sLi0wMUeyZxKrgfV5e+SoyM7TNc7ek72VHg4vhdXAamBJ7zqGk2Av8DsgclREh3RNek+Un9LD4aWwGlgNLOlLx3ASrIFFJDpUk94TJaFCxuGlsBpYDSzpS8dwEqyBRSQ6VJPeEyWhQsbhpbAaWA0s6UvHcBKsgUUkOlST3hMloULG4aWwGlgNLOlLx3ASrIFFJDpUk94TJaFCxuGlsBpYDSzpS8dwEqyBRSQ6VJPeEyWhQsbhpbAaWA0s6UvHcBKsgUUkOlST3hMloULG4aWwGliLA8tZ1oRBaM+JOmXeFdom51T8aa/d56RzkDqi2cifdCfkp2ocgyiBk1hUD6cnxaR1V+rhzKl40fl+Ss+t9Zj4qzlUkIm6pCmTWFQLpyfFpHUqGBxuV2LR+ZL8d+65M7e+sD5sJ2nKJNYKE1FMWndlyOyurdKCajox587cGlgNLOpPWaeONHl8SSw52D8FP6Xn1nr0K+H79SRNmcRaYSKKSesaWH+VUlpQTSc8tDO3vrD6wqL+lHXqSJPHl8SSg/WF9VSikR30hdUXFj1YVdfA6gvrK48obyhv/fn/+8LqC4t6RdYpUyZ/Iiex5GB9Yb32C4sa4O51Vx7oQyvnSO+ubZK/2hPt5eg/0ZPOMcEt1nPFV0Iq3N3r1BLSBnfw7q5tkr/aE+3l6D/Rk84xwS3Ws4FF1/y5Ti0hbfA03vHJj//eL9XzgaP0T7Y9HrAAAAFTSURBVPZyX7g/gduEH5f8DittlF3xlCnTC03jpXR1eKV6NrCO/9BQvqU7cvYe69kXFl1PX1hfKeUY97javv7JXn1hfVbT2XsDK+3GA3hqCemFpvEOjPz0Iw6vVM++sPrC+tZLU6ZMGjyN1cD6n6JT3lD6p/ftzPkTuE3o0d9hnXC1MmV6oWm8E6O/+6jDK9WzL6y+sPrCMq+pgdUX1leWUd4wrSbLnR8aKW4jPftLd+mFLwvU4tMLTeMdn/z4T/dUz76wju9A+ZbuaMKP/UpIt/OkTi0+vdA03onR+5VQiKe8kdL+D86EN0Z60hdWWuDiVYEqUAVcBfALywVufRWoAlUgrUADK61o8apAFVimQANrmbQFrgJVIK1AAyutaPGqQBVYpkADa5m0Ba4CVSCtQAMrrWjxqkAVWKZAA2uZtAWuAlUgrUADK61o8apAFVimwH8BZrdwP07vi8kAAAAASUVORK5CYII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png;base64,iVBORw0KGgoAAAANSUhEUgAAASwAAAEsCAYAAAB5fY51AAAgAElEQVR4Xu2d0XYcyQ1D4///aOeMso5X0ki46EY1q0fIazggCIJQjdbe/fX79+/f/+n/qkAVqAI3UOBXA+sGWyrFKlAF3hRoYNUIVaAK3EaBBtZtVlWiVaAKNLDqgSpQBW6jQAPrNqsq0SpQBRpY9UAVqAK3UaCBdZtVlWgVqAINrHqgClSB2yjQwLrNqkq0ClQBHFi/fv2qWh8UuPovCTg7uJrbnc0xoavT887aOtyJZxtYjqINrBNq7ftRJzzIUZFJnZ4E7xVqiLYNrBObJgKfgP/0UcfkV3NLznk11oSuTs+r9ZjqRzzbwDqxHSLwCfgGVlK8b7Cc8Ejt3Ol5kQzjbYi2DawTayICn4BvYCXFa2BdpObxNuSeGljH9f0PEfgEfAMrKV4D6yI1j7ch99TAOq5vA+uEdjt91Pl6Ro6KzOb0JHivUEO0bWCd2DQR+AR8X1hJ8frCukjN423IPTWwjuvbF9YJ7Xb6qPPaIUdFZnN6ErxXqCHaNrBObJoIfAK+L6ykeH1hXaTm8TbknhpYx/WVL6zJn6Jk+WR0ZwbVM4lFuNMahxfFTGpBe969Tmn2mG9JYJHGu4rrmFfN6WCl9VDcaD9nBtUziUX5J+uS/JNYyRnTWOk5G1gfNpQU2MFKG0WFB+3nzKB6JrEo/2Rdkn8SKzljGis9ZwOrgfWtR5OGS2KlD4vgJfknsQj3qZr0nA2sBlYDC15z8viSWJD+SFl6zgZWA6uBBU85eXxJLEh/pCw9ZwOrgdXAgqecPL4kFqQ/Upaes4HVwGpgwVNOHl8SC9IfKUvP2cBqYDWw4Cknjy+JBemPlKXnHAksZ4i0ylf+o/ed56S6Ts1w9z1dyf+xy5+wp7c5fytl/3G2I4iCdLDoYdG6JLckFuVP6xQ3ijO1K8Xf4ZXEoroleyqsBtaTrexukB2NlNSMzjdR58xJ+akjdXomsXbk38BqYCFfJg9BYSFCQ0VOeFCKSg+nZxJrR/4NrAYW8mXyEBQWIjRU5IQHpaj0cHomsXbk38BqYCFfJg9BYSFCQ0VOeFCKSg+nZxJrR/4NrAYW8mXyEBQWIjRU5IQHpaj0cHomsXbk38BqYCFfJg9BYSFCQ0VOeFCKSg+nZxJrR/4NrAYW8mXyEBQWIjRU5IQHpaj0cHomsXbk38BqYCFfJg9BYSFCQ0VOeFCKSg+nZxJrR/4NrAYW8uWOh4CIm38yemJOOgepm+Cf7KmwGlgNLHIH8t/pjkDC4bFzT8It+XIi/aZq0nM6eMmZVZg6vBTWWzD3r+a8X19aYGKOn9JzVy0Ir3RNeucOXnIWFTIOL4XVwFr8kqTGSC+V9J3oeWdehLtTk9bfwXN4qloVMg4vhdXAamApP779/8RICAgUpQ0OWo6UpOd08JIDK284vBRWA6uBhbxLjISAQFHa4KDlSEl6TgcvObDyhsNLYTWwGljIu8RICAgUpQ0OWo6UpOd08JIDK284vBRWA6uBhbxLjISAQFHa4KDlSEl6TgcvObDyhsNLYTWwGljIu8RICAgUpQ0OWo6UpOd08JIDK284vBRWA6uBhbxLjISAQFHa4KDlSEl6TgcvObDyhsNLYTWwFgeWs6ykiR5YavkruKmeZMYVvEjftGZKC2dOhfV2yL9+0TGjdYqbw0thNbAaWJealzRzDE7wnBp1MA63K7EaWD1k5POkKVFDo2iCm+pJ6DuhQPCcGsXf4XYlVgOrgYV8njQlamgUTXBTPQl9JxQInlOj+DvcrsRqYDWwkM+TpkQNjaIJbqonoe+EAsFzahR/h9uVWA2sBhbyedKUqKFRNMFN9ST0nVAgeE6N4u9wuxKrgdXAQj5PmhI1NIomuKmehL4TCgTPqVH8HW5XYjWwGljI50lTooZG0QQ31ZPQd0KB4Dk1ir/D7UqsBlYDC/k8aUrU0Cia4KZ6EvpOKBA8p0bxd7hdidXAamAhnydNiRoaRTtzM8a4bWlSf4XVwGpgoUNRRnJ+IqOGRtHO3Iwxblua1F9hNbAWB9bOLnRCRhkpieWaMslt531dzU3pSvmkvUH7Xl2XnnPk3+l+tWhOv6TASawGlrPFdbUNLE/b+A1M/EcovJGvrU4KnMRqYF3rg6+6NbC8PcRvoIH1fgFJgZNYDSzvUFZVN7A8ZeM30MBqYHkW/NnVDSxv/w0sTy+7OilwEqsvLHuVSz7QwPJkjd9AX1h9YXkW/NnVDSxv/w0sTy+7OilwEqsvLHuVSz7QwPJkjd/AiheWN9J9q5V548sy/jW4SW733dAc8+rva680e/uh3cDyhf3zCSXwqwTWlXNWs+N+vPsnlc8aWCc3rATu8X0WuJr9TxPHGydtepuPK280sE6uUgnsmFJhuSZXeEluu2K9imYnbXqbjyvPNrBOrlIJnDzkVzm+atYX1ldnp7zRwGpgIQWUkZLBnMR6lZBHS3qBIuWzBtbJJSuBe3z9HdZXFnO8cdKmt/m4uqcG1slVKoEdUyqsV3ktqDmr2UlT3vjjyhsNrJPLVQL3+PrC6guLH5m6pwYW1/JppRK4gdXAamDxI1P31MDiWt4usE6O9u7jykhOMCd5pbGScyax0nPuiqc0swJr1yF35uUcMlqW8VdziC6kJ8GhNUk9HCzKT+nh9FRYlFPr3iuA/2pOhfMVSBvcwSNsrz4qh7/i5mARLR41yZ4Ki3JqXQPrMg84R0UM7uCRIUlPgkNrHP6Km4NF+SV7KizKqXUNrMs84BwVMbiDR4YkPQkOrXH4K24OFuWX7KmwKKfWNbAu84BzVMTgDh4ZkvQkOLTG4a+4OViUX7KnwqKcWtfAuswDzlERgzt4ZEjSk+DQGoe/4uZgUX7JngqLcmpdA+syDzhHRQzu4JEhSU+CQ2sc/oqbg0X5JXsqLMqpdQ2syzzgHBUxuINHhiQ9CQ6tcfgrbg4W5ZfsqbAop9YdDKyfYpAVcxLTEYPvym0FL6XHip5kT7RmZ/4T3FRPqiv+c1grDKKGcHoqLCxI+A9n0r6Ev6MH7UvqFLcVvCZ6Ei1ozc78J7ipnlTXBtYHpSaOjy6L1E3wd3qmjEu0eNQ43Ahmin+aF+H+p0bNsIKb6kn5N7AaWNIrymyOwRWWJGMWONwIdIp/mhfh3sByVHpSq5bvLFVhUapOT4qZ4kb6TfB3el6pRV9Yzx2jduDsk3jyUaN6Upy+sPrCkl5RZnMMrrAkGbPA4UagU/zTvAj3vrAclfrCOqkW+/iKQ1BH6vRUWGxKXuVwI6gp/mlehHsDy1GpgXVSLfbxFYegjtTpqbDYlLzK4UZQU/zTvAj3BpajUgPrpFrs4ysOQR2p01NhsSl5lcONoKb4p3kR7g0sR6UG1km12MdXHII6UqenwmJT8iqHG0FN8U/zItwbWI5Km9Qqw60wUrJnEouuJNlTYVFOK/ZEe7dujQLEG0v+KaFq7JhNYT2kS+ORdSR7TmGROR81agdJ/pST05NiJuekPUmd4kUwXuFO3mb4DdVwDKIgk1ivsIikHg4WNfrV+yS8dp+TzEBrlP4Ux9Fs154NLLrtD3XJ5U9h0dGVeZP8KSenJ8VMzkl7kjrFi2C8wg/2vrDopp/UOQejDDeFRce/kj/l5GhGMZNz0p6kTvEiGA2sb1RSAjtmU1ivsIikHg4WNbragdNTYVFOTk+Kqbit6Em4KV4E4xXupC8suum+sL5VyjnkieOja1bcnDlpT1KneBGMBlZfWNQnl/5TthVHpQ7G6amwqKhOT4qpuK3oSbgpXgSjgdXAoj5pYP1LqYnjo4tS3BpYVMm/dY5mSv9+JfT1//8nkouYwqLjKyMl+VNOTk+KmZyT9iR1ihfB6AvrohcWXQatU8vf/RAm+FNtSd3d+ZMZ0zVKM9pvhbdpb1JH5hz5c1iE/Kv8RKCzpurubkqHPzJ4+N/RT3qmdpnGcbRN907p1sD6sBlnqaklJM3h8E/2pVhKM4e/wnJ/6JEZSE+CM1HjaJvml9KtgdXASnvzWzxlXOeoFFYD6/0qHG3TpiC7Ij0bWA0s4pNYjTKuc1QKq4HVwELGJUYiQGnz7tqT8KI1jmYUM1mnvOHwV1gNrAYW8i4xEgFKm3fXnoQXrXE0o5jJOuUNh7/CamA1sJB3iZEIUNq8u/YkvGiNoxnFTNYpbzj8FVYDq4GFvEuMRIDS5t21J+FFaxzNKGayTnnD4a+wGlgNLORdYiQC5JiX4KVr1Jy780/rQfCSmimsqcDq3j87geyK+Odl/ikhGTZdo5ZQ4/rGdTRT+jew0o4/jkd2RdC3DiwywJQpCTfn+Aje7jUJUzqakX5pPLIDpyfBS9co3VbwVz3pjA2sJ0rFxA3/tRC61Km6hG7OsZB+aTyirdOT4KVrlG4r+KuedMYGVgOLekXWJUzpHAvpl8aTIpj/FSeCl65RujmaUW6qJ8VpYDWwqFdkXcKUzrGQfmk8KUID66lEZFdI24n/zBch5tQ4piS4MXH7lZDI/a7G2SXZUxqPDOT0JHjpGqXbCv6qJ52xL6y+sKhXZF3ClM6xkH5pPClCX1h9YSmTOKZUWI//nxwCwUnzIj0naxK6OZqRfmk8oq/Tk+Cla5RuK/irnnTGvrD6wqJekXUJUzrHQvql8aQIfWHd74VFltqan6mAChknYH6mgq87tfLGY3L8wqIy7W44JcoK/qrnq2hL5lBaTOi/oifRgtYozSiOMyfp6eARjqgn/aeEpOFbAm7+T8aUKCv4q56voi2ZQ2kxof+KnkQLWqM0ozjOnKSng0c4op4NrPdSppfwQCeLIAtdwY30TdYoLVbMONHzSs1oL0dbpdmKxwnq2cBqYFHDJ+qUKZ2jonwmelJupE7xJxhuwJCe6V2hng2sBhY1fKJOmTJ9BOSFu6JnQqs/GEoz2suZk/R08AhH1LOB1cAiZkrVKFOmj6CB9XdzjrZqT+6LjfgH9WxgNbCImVI1ypTOUVFOEz0pN1Kn+BMMN2BIz/SuUM8GVgOLGj5Rp0yZPoK+sPrC+ta3KwyXOBT6+4AV/NWR0vlWcKO9U3VKixUzTvRM6UUCl/ZytFWauS82whH1pC8sZ1hCbqpGibJizomeU/ru2Pen6J+cU2G9VGCRYZPGdkImxS3Zc1csuiOHP8VUe3J6JrEof1qX5KawKKed6/BfzUkaJC3IBLdkz12x6J4c/hRTHZ/TM4lF+dO6JDeFRTntXNfAOridqYNRpkzyotI4PSnmlXOu4L/jnJTTznUNrIPbcUy+6/EpXlQaRwuKqbg5PZNYlD+tS3JTWJTTznUNrIPbmToYZcokLyqN05NiXjnnCv47zkk57VzXwDq4Hcfkux6f4kWlcbSgmIqb0zOJRfnTuiQ3hUU57VzXwDq4namDUaZM8qLSOD0p5pVzruC/45yU0851DayD23FMvuvxKV5UGkcLiqm4OT2TWJQ/rUtyU1iU0851SwKLDpwS2DEv5fYT6oj+r6CtmvMVZnz49e5zKv6PGRtYPyGZvpgRGWTzf4MsWZ+as4FFVFxfo/ZkBRal6yyfEKR9VZ3DS2Gt+P+JFukZduyZnpG8POg+HW5KWweL8pvoSbmROsW/gUVUvKgGLSv82tmx58Qh0xU73JS2DhblN9GTciN1in8Di6h4UQ1aVgPr0DaItgTYCRnV08Ei3MhLckVPyo3UKc0aWETFi2rQshpYh7ZBtCXAzsGrng4W4dbAoip9qHMWoZZ6kMLTjzm8kn0pFtEiPcOOPdMzkkOmO3K4KW0dLMpvoiflRuoU/76wiIoX1aBl9YV1aBtEWwLshIzq6WARbiSYV/Sk3Eid0qyBRVS8qAYtq4F1aBtEWwLsHLzq6WARbg0sqlK/Eh5U6v3HlMHffro0sA5pTbQlwI7+qqeDRbg1sE4EUUpgikPqVhiE9N25Rh3VREiu2BOZk+zJ4aZ6OliE2yvUKM2sr4QrBCYEU4tw+Kd4OT1Tczo4ZM70DKQnmcHhlepJeE3VOHoQjkQzpyfBI7xe4q/moEGNr1MxcY2eZIZ0DZnTMSXhR3oSHIdXqifhNVXj6EE4Es2cngSP8GpgPVEpJm4D65O6E9qmepKDmqpxwoNwJJo5PQke4dXAamB96xPHlMRwMeMaPwxSPcl8UzUTe3J6pnbQwGpgNbCmUibY1wkP0pYEjNOT4BFeDawGVgOLXMrmNU54kFFIwDg9CR7h1cBqYDWwyKVsXuOEBxmFBIzTk+ARXg2sBlYDi1zK5jVOeJBRSMA4PQke4fUSgeUIR0ShNWoJU7wo/59St/OeFDe6o7TXCC+nJ8EjszawiEpf1KglOAs9QaMfFQrsvCfFjS437TXCy+lJ8MisPy6wlHATSyCLetQkuTlYlF9SW9JT9SMYrq4Uk9alZqD9knWOh1JzNrA+bHBiCdRESW4OFuWnTJnuqfpR3mletO+jLjWD0zNV6+iWmrOB1cBK+Vcen2NwQip2BMYfQiW8nJrUDE7PVK2zz9ScDawGVsq/DawDSqYO+UDr0x9pYB2UMClcEuvgOF9+LMnNwaJzqONL91T9KO80L9q3Xwkdpf5X2xdWX1i+a774hAqQdDCofnSwNC/at4HlKNXAeqqWY97UwdC1Jbk5WJSf0iPdU/WjvNO8aN8GlqNUA6uB5fvl20+oAEkHg+pHx0vzon0bWI5SDazlgbXzIUxy8236/BOvEFgpLUj4OTsn2jp4ZE7U8zepIt3+qXGGCLc2WF5T6miRZqS0dbjdFSutKcVztKWYpO7KPRE+jxpHC8X/Da+BRaX365xl+ejff0It3+F2V6y0phTP0ZZikror90T4NLCoSpvUTRn36q8Hzpw7HlXaLo4eyd47autoofj3hZV0yxMsZ1lpKmr5Dre7YqU1pXiOthST1F25J8KnLyyq0iZ1U8btC2vWAFN7b2Ad2LuzLCXwgfZbfcTRIk1caetwuytWWlOK52hLMUndlXsifPrCoiptUjdl3L6wZg0wtfcG1oG9O8tSAh9ov9VHHC3SxJW2Dre7YqU1pXiOthST1F25J8KnLyyq0iZ1U8btC2vWAFN7b2D9a++7LiFtzak503MkzZvkluSlsNI/4V/FG2SfaW1jPekfHHWWpYZNYhEhnBqHG8VN6pHqSXEcPdScpGe6XxIviUW0cAOXYib2tIIb4YX/pHtyWUksuiRa53CjmGoREz0pd4ebmpP0TPdL4iWxiBYrQoH8umCKG/FPA+vDdhxT0sWqRUz0pNwdbmpO0jPdL4mXxCJaNLA+q9TAamB9eztXH2m6XxIvidXA+qwA+YHXwGpgNbD+UUAdTAPrvVUcPUhAK/3fXpz9pfvaJZDfGaQXT3oSA7lfSYjhVF9HC9IviZfEUjr8+f+dnhST6Eaw0twIrwZWX1h9YfWFRfLpU00D64lsJHUPqf3Fh9JLIK+diZ5UM4dbYlfpfkm8JNYK/SlmYk/u65twI7xe4oXlGIkIl65Ri1jBX/WkM67gRnvfuU7pP6mr4kZ1T89AeDWw6HZO1KlFpBdPXnV0nBXcaO87103snOqluFGctDcILxxYdAhS5wyKhgj/p8bTPQke0W3XGmefdAal2YqelBupm+CvehLeTk16B4R/A+vg782cZZFFOEbZrdbRgnJXmq3oSbmRugn+qifh7dSkd0D4N7AaWI5Hn9amjUu+0q7oeVqIfwGo41vBX/VMzvfASs9A+DewGlinfZw2bgPr2ErIwR9Dfv6p9N4J/wZWA+u0h9PGbWAdWwk5+GPIDSysG1lC+mDSPQkeFmTDwrT+DaxjS77aZ+m9E/59YfWFdew6/vWptHEbWMdWQg7+GHJfWFg3soT0waR7EjwsyIaFaf0bWMeWfLXP0nsn/PELyyGnGiexVvzTimN2+fpTSo90P4KX3IGDRbi1Zq0Cyo9T+1S83m79Ff5tDY7AShQHi9pK9aQ4yTpnTsV/CovqkeRPe+5cl9RDYaV1aGB9UNQ5PrqMq5dKeDlzKv5TWGTOV/h6SeekdVfuk3KidQ2sBpb0ypUGd8JPEv+nIMmf9ty5LqmHwkrr0MBqYElPKVM6IZPEksQbWE8lSu5AYdEd0boGVgNLekWZsoElJdyq4Mp9pgdvYDWwpKeuNLgTfpJ4X1h9YRGTXGnwBx/H5EluRAvyS1+Kk6yb0mxH/R0tkjuYwkruQGGlZ+wLqy8s6SllSufgk1iSeF9YfWERkyRNqbD6wiIb+VwzFTJqnw4vOvlET8ptoi6ph8JKz9cX1gUvLLI0snjnmBXeFBbRojVrFUh6I8lU8Xp7nNA/6Z4k9lOwkqEw+ZIkRiI7dfQgeIRXuifhNfF7S2dOpZuDRfUgdYpXA4uoeKLGWTxalvHvrld4aW5EJqcnwVMzuiFPetIawo1ikTpHW8XNwSLcaI3i1cCiSh6scxaPltXAereJtGYH1/z0Y4Rbsl/Saw5WcgaiWb8SJhX/gOUsHi2rgdXA+sKvSa85WMnzQTfQ32ElJX+P5SweLauB1cBqYP3+ve5kfzZyA+t4gBPnpEOe9KQ1hBvFInVJrzlYhButIZr1KyFV80Cds3i0rL6w+sLqC6svrANZhD7SwOoLCxklUJT0moMVoP5/CPRDm/4Oa2qIpCBpLCXwpGZJbkms9A52xUtqprAeGjheU3gOVlJ/xettzgbWccmVwFOLf0yU5JbEOq72vT6Z1ExhNbCeeGPy+Ha1qjLSpGZJbrtipX2x65yKVzqwqK6Ov8kMpG9fWESlL2rUEpyFnqDx9KNJbrtiVbO/CjheU/ukuo707FdCup7PdWrxzkKPs3j+ySS3XbGqWQPrSw9MHl/amCm85CGnOP3BSXLbFauaNbAaWMYVJA/ZaItKk9x2xUJCGEW7zql49XdYT5bcF1a/En51+4431PE5WEYWodIktyuxGlgNrMsNjhoaRVcejBMySV6GHKg0ye1KrAZWA+tyg6OGRtGVB9PAWvv6VrtsYDWwUDQoIzmHjBoaRTtzM8a4bWlSf4XlBtauoqI5V/yxBtJ4V9GckEnNOdGT6p/k5mARfhP6E16PmhQ32i+tLe2r5nR4Kay3YG5gvV9NWmCy+ImehJf7k1sZzpmT8FP9CIY7I8VMcaP90trSvmpOh5fCamCd/OpLBCaLTy+V9KQ1SW4OFuE3oT/h1RfWX5WcnZN99oX1wYFpgYnBJ3oSXu7rQxnOmZPwU/0IhjsjxUxxo/3S2tK+ak6Hl8LqC6svLOnLpOEcLEks+HuiNK++sPrCIv6N1DjmJT8RCKmJnoSX+/pQejhzEn6qH8FwZ6SYKW60X1pb2lfN6fBSWH1h9YUlfZk0nIMlifWF9U6itLZEf/KSdHg1sKjq/6pLC0woTPQkvNzXhzKcMyfhp/oRDHdGipniRvultaV91ZwOL4XVF1ZfWNKXScM5WJJYX1h9YX1nEsdsKikdLGJcpybJTWFRXlN6EP4ON4XnYBHtVD+CseqFRXu37q8CZJ8jf6whbVxn6UoUh5vCorycnhST1KX4k14rguHu/Klu6bqUbo5vYz0n/qS7M+jVy3K4xZZg/PcGk3qk+FNOjrYE8+78yYwralK6OfuM9WxgvbfEyBIaWIfuMnUEtLnjDYo5UZfSzdEj1rOB1cC66mgcgxNOqSMgvVZ8paV903Up3Zx9xno2sBpY6YP4Cs8xOOGUOgLSq4H1WSVnn6ld9ZfuH/YwsoR+JaSZ8a4udQS0ueMNijlRl9LN0SPWsy+svrCuOhrH4IRT6ghIr76w+sKiPonWKZM7R6WwKHGnJ8UkdSn+pNeKg787f6pbui6lm+PbWM++sNa9sJyFpk1J8GImuvlX2t33RHa5e03Maw2sBtZZs08dfOwIhgL3rO53+nxsVw2s1wyslEHIUTiBpXglsQh396uq4r+iJ8XcuS6mWwOrgXXW6MmQSWLRuXbvSefYua6BdXA7SrikeR2sg+N8+TE1Z7KfM6filcSiM+7ek86xc53aO+XeP4f1QamkeR0sujBalzII6efMqXglsQj3fiWkKp2rU3un6A2sBhb1ypd1yZBJYtHBdu9J59i5roF1cDtKuKR5HayD4/QrYUA4Z0/KP5SO05Ni7lwX062/dH+/ZsdIagkOVtpsiluynzOn4pXEojPu3pPOsXOd2jvl3q+E/UpIvdKvhJv/a5lPL3IhQAProLhKuORPWwfr4DinPqa0cH8hTcionq+gGdFh9znJDOka5Y03P/Yr4bqvhHShjnnVUpNYE4G1QjOKSeqU/gRjRY2z92R/pYfDS2E1sJ5sLi0wMUeyZxKrgfV5e+SoyM7TNc7ek72VHg4vhdXAamBJ7zqGk2Av8DsgclREh3RNek+Un9LD4aWwGlgNLOlLx3ASrIFFJDpUk94TJaFCxuGlsBpYDSzpS8dwEqyBRSQ6VJPeEyWhQsbhpbAaWA0s6UvHcBKsgUUkOlST3hMloULG4aWwGlgNLOlLx3ASrIFFJDpUk94TJaFCxuGlsBpYDSzpS8dwEqyBRSQ6VJPeEyWhQsbhpbAaWA0s6UvHcBKsgUUkOlST3hMloULG4aWwGliLA8tZ1oRBaM+JOmXeFdom51T8aa/d56RzkDqi2cifdCfkp2ocgyiBk1hUD6cnxaR1V+rhzKl40fl+Ss+t9Zj4qzlUkIm6pCmTWFQLpyfFpHUqGBxuV2LR+ZL8d+65M7e+sD5sJ2nKJNYKE1FMWndlyOyurdKCajox587cGlgNLOpPWaeONHl8SSw52D8FP6Xn1nr0K+H79SRNmcRaYSKKSesaWH+VUlpQTSc8tDO3vrD6wqL+lHXqSJPHl8SSg/WF9VSikR30hdUXFj1YVdfA6gvrK48obyhv/fn/+8LqC4t6RdYpUyZ/Iiex5GB9Yb32C4sa4O51Vx7oQyvnSO+ubZK/2hPt5eg/0ZPOMcEt1nPFV0Iq3N3r1BLSBnfw7q5tkr/aE+3l6D/Rk84xwS3Ws4FF1/y5Ti0hbfA03vHJj//eL9XzgaP0T7Y9HrAAAAFTSURBVPZyX7g/gduEH5f8DittlF3xlCnTC03jpXR1eKV6NrCO/9BQvqU7cvYe69kXFl1PX1hfKeUY97javv7JXn1hfVbT2XsDK+3GA3hqCemFpvEOjPz0Iw6vVM++sPrC+tZLU6ZMGjyN1cD6n6JT3lD6p/ftzPkTuE3o0d9hnXC1MmV6oWm8E6O/+6jDK9WzL6y+sPrCMq+pgdUX1leWUd4wrSbLnR8aKW4jPftLd+mFLwvU4tMLTeMdn/z4T/dUz76wju9A+ZbuaMKP/UpIt/OkTi0+vdA03onR+5VQiKe8kdL+D86EN0Z60hdWWuDiVYEqUAVcBfALywVufRWoAlUgrUADK61o8apAFVimQANrmbQFrgJVIK1AAyutaPGqQBVYpkADa5m0Ba4CVSCtQAMrrWjxqkAVWKZAA2uZtAWuAlUgrUADK61o8apAFVimwH8BZrdwP07vi8kAAAAASUVORK5CYII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691447" y="610018"/>
            <a:ext cx="5261085" cy="112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1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1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pPr lvl="1" algn="ctr" eaLnBrk="1" hangingPunct="1">
              <a:buNone/>
            </a:pP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密码 </a:t>
            </a:r>
            <a:r>
              <a:rPr lang="en-US" altLang="zh-CN" sz="1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a7q1</a:t>
            </a:r>
          </a:p>
          <a:p>
            <a:pPr lvl="1" eaLnBrk="1" hangingPunct="1">
              <a:buNone/>
            </a:pP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Nirmala UI" panose="020B0502040204020203" pitchFamily="34" charset="0"/>
                <a:ea typeface="Verdana" panose="020B0604030504040204" pitchFamily="34" charset="0"/>
                <a:cs typeface="Nirmala UI" panose="020B0502040204020203" pitchFamily="34" charset="0"/>
              </a:rPr>
              <a:t>https://pan.baidu.com/s/1Ljja6e0ySFcstMiRWXsWzw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62000" y="5259046"/>
            <a:ext cx="6041936" cy="120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1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1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pPr lvl="1" eaLnBrk="1" hangingPunct="1">
              <a:buFont typeface="Wingdings" pitchFamily="2" charset="2"/>
              <a:buNone/>
            </a:pPr>
            <a:r>
              <a:rPr lang="zh-CN" altLang="en-US" sz="18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八卦：</a:t>
            </a:r>
            <a:endParaRPr lang="en-US" altLang="zh-CN" sz="18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18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李纳斯同学和谭老师关于操作系统的争论</a:t>
            </a:r>
            <a:r>
              <a:rPr lang="en-US" altLang="zh-CN" sz="18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18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李纳斯同学和谭老师关于操作系统的争论</a:t>
            </a:r>
            <a:r>
              <a:rPr lang="en-US" altLang="zh-CN" sz="18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 eaLnBrk="1" hangingPunct="1">
              <a:buNone/>
            </a:pPr>
            <a:r>
              <a:rPr lang="zh-CN" altLang="en-US" sz="18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李纳斯与其他网友关于编程语言的争论</a:t>
            </a:r>
            <a:endParaRPr lang="zh-CN" altLang="en-US" sz="18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170F27-96F5-4C48-9663-76358BE2C4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03" y="1196597"/>
            <a:ext cx="2476500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itchFamily="2" charset="-122"/>
              </a:rPr>
              <a:t>教科书和参考书</a:t>
            </a:r>
            <a:endParaRPr lang="en-US" altLang="zh-CN">
              <a:ea typeface="黑体" pitchFamily="2" charset="-122"/>
            </a:endParaRPr>
          </a:p>
        </p:txBody>
      </p:sp>
      <p:pic>
        <p:nvPicPr>
          <p:cNvPr id="4099" name="Picture 5" descr="F:\Jiang\Net-Disk\-转储\IMG_20150302_1030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752" y="1076326"/>
            <a:ext cx="3673475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6" descr="F:\Jiang\Net-Disk\-转储\IMG_20150302_1031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407" y="1173164"/>
            <a:ext cx="3459162" cy="507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Jiang Yan Jun (BUPT)">
  <a:themeElements>
    <a:clrScheme name="Jiang Yan Jun (BUPT)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Jiang Yan Jun (BUPT)">
      <a:majorFont>
        <a:latin typeface="Times New Roman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rgbClr val="FFFF00"/>
          </a:solidFill>
          <a:prstDash val="sysDot"/>
          <a:round/>
          <a:headEnd type="none" w="sm" len="sm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rgbClr val="FFFF00"/>
          </a:solidFill>
          <a:prstDash val="sysDot"/>
          <a:round/>
          <a:headEnd type="none" w="sm" len="sm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iang Yan Jun (BUPT)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ng Yan Jun (BUPT)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ng Yan Jun (BUPT)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ng Yan Jun (BUPT)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ng Yan Jun (BUPT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ng Yan Jun (BUPT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ng Yan Jun (BUPT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Tannenbaum</Template>
  <TotalTime>4759</TotalTime>
  <Words>120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黑体</vt:lpstr>
      <vt:lpstr>华文仿宋</vt:lpstr>
      <vt:lpstr>楷体</vt:lpstr>
      <vt:lpstr>楷体_GB2312</vt:lpstr>
      <vt:lpstr>宋体</vt:lpstr>
      <vt:lpstr>微软雅黑</vt:lpstr>
      <vt:lpstr>Arial</vt:lpstr>
      <vt:lpstr>Nirmala UI</vt:lpstr>
      <vt:lpstr>Times New Roman</vt:lpstr>
      <vt:lpstr>Verdana</vt:lpstr>
      <vt:lpstr>Wingdings</vt:lpstr>
      <vt:lpstr>Jiang Yan Jun (BUPT)</vt:lpstr>
      <vt:lpstr>PowerPoint 演示文稿</vt:lpstr>
      <vt:lpstr>教学安排</vt:lpstr>
      <vt:lpstr>教科书和参考书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jiangyanjun0718@bupt.edu.cn</dc:creator>
  <cp:lastModifiedBy>▷</cp:lastModifiedBy>
  <cp:revision>310</cp:revision>
  <dcterms:created xsi:type="dcterms:W3CDTF">2002-07-09T13:17:57Z</dcterms:created>
  <dcterms:modified xsi:type="dcterms:W3CDTF">2021-03-01T23:44:55Z</dcterms:modified>
</cp:coreProperties>
</file>