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636" r:id="rId12"/>
    <p:sldId id="267" r:id="rId13"/>
    <p:sldId id="268" r:id="rId14"/>
    <p:sldId id="269" r:id="rId15"/>
    <p:sldId id="329" r:id="rId16"/>
    <p:sldId id="271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83" r:id="rId25"/>
    <p:sldId id="284" r:id="rId26"/>
    <p:sldId id="331" r:id="rId27"/>
    <p:sldId id="286" r:id="rId28"/>
    <p:sldId id="352" r:id="rId29"/>
    <p:sldId id="353" r:id="rId30"/>
    <p:sldId id="361" r:id="rId31"/>
    <p:sldId id="412" r:id="rId32"/>
    <p:sldId id="404" r:id="rId33"/>
    <p:sldId id="405" r:id="rId34"/>
    <p:sldId id="407" r:id="rId35"/>
    <p:sldId id="369" r:id="rId36"/>
    <p:sldId id="376" r:id="rId37"/>
    <p:sldId id="410" r:id="rId38"/>
    <p:sldId id="413" r:id="rId39"/>
    <p:sldId id="414" r:id="rId40"/>
    <p:sldId id="402" r:id="rId41"/>
    <p:sldId id="363" r:id="rId42"/>
    <p:sldId id="364" r:id="rId43"/>
    <p:sldId id="365" r:id="rId44"/>
    <p:sldId id="366" r:id="rId45"/>
    <p:sldId id="367" r:id="rId46"/>
    <p:sldId id="370" r:id="rId47"/>
    <p:sldId id="415" r:id="rId48"/>
    <p:sldId id="371" r:id="rId49"/>
    <p:sldId id="372" r:id="rId50"/>
    <p:sldId id="373" r:id="rId51"/>
    <p:sldId id="374" r:id="rId52"/>
    <p:sldId id="375" r:id="rId53"/>
    <p:sldId id="377" r:id="rId54"/>
    <p:sldId id="378" r:id="rId55"/>
    <p:sldId id="379" r:id="rId56"/>
    <p:sldId id="381" r:id="rId57"/>
    <p:sldId id="418" r:id="rId58"/>
    <p:sldId id="383" r:id="rId59"/>
    <p:sldId id="384" r:id="rId60"/>
    <p:sldId id="385" r:id="rId61"/>
    <p:sldId id="386" r:id="rId62"/>
    <p:sldId id="387" r:id="rId63"/>
    <p:sldId id="416" r:id="rId64"/>
    <p:sldId id="634" r:id="rId65"/>
    <p:sldId id="635" r:id="rId66"/>
  </p:sldIdLst>
  <p:sldSz cx="12192000" cy="6858000"/>
  <p:notesSz cx="6858000" cy="9144000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333300"/>
    <a:srgbClr val="00FF00"/>
    <a:srgbClr val="006600"/>
    <a:srgbClr val="336699"/>
    <a:srgbClr val="0099CC"/>
    <a:srgbClr val="0033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71" autoAdjust="0"/>
  </p:normalViewPr>
  <p:slideViewPr>
    <p:cSldViewPr>
      <p:cViewPr varScale="1">
        <p:scale>
          <a:sx n="116" d="100"/>
          <a:sy n="116" d="100"/>
        </p:scale>
        <p:origin x="57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37.xml"/><Relationship Id="rId18" Type="http://schemas.openxmlformats.org/officeDocument/2006/relationships/slide" Target="slides/slide46.xml"/><Relationship Id="rId26" Type="http://schemas.openxmlformats.org/officeDocument/2006/relationships/slide" Target="slides/slide61.xml"/><Relationship Id="rId3" Type="http://schemas.openxmlformats.org/officeDocument/2006/relationships/slide" Target="slides/slide11.xml"/><Relationship Id="rId21" Type="http://schemas.openxmlformats.org/officeDocument/2006/relationships/slide" Target="slides/slide51.xml"/><Relationship Id="rId7" Type="http://schemas.openxmlformats.org/officeDocument/2006/relationships/slide" Target="slides/slide18.xml"/><Relationship Id="rId12" Type="http://schemas.openxmlformats.org/officeDocument/2006/relationships/slide" Target="slides/slide36.xml"/><Relationship Id="rId17" Type="http://schemas.openxmlformats.org/officeDocument/2006/relationships/slide" Target="slides/slide45.xml"/><Relationship Id="rId25" Type="http://schemas.openxmlformats.org/officeDocument/2006/relationships/slide" Target="slides/slide59.xml"/><Relationship Id="rId2" Type="http://schemas.openxmlformats.org/officeDocument/2006/relationships/slide" Target="slides/slide3.xml"/><Relationship Id="rId16" Type="http://schemas.openxmlformats.org/officeDocument/2006/relationships/slide" Target="slides/slide42.xml"/><Relationship Id="rId20" Type="http://schemas.openxmlformats.org/officeDocument/2006/relationships/slide" Target="slides/slide48.xml"/><Relationship Id="rId29" Type="http://schemas.openxmlformats.org/officeDocument/2006/relationships/slide" Target="slides/slide64.xml"/><Relationship Id="rId1" Type="http://schemas.openxmlformats.org/officeDocument/2006/relationships/slide" Target="slides/slide2.xml"/><Relationship Id="rId6" Type="http://schemas.openxmlformats.org/officeDocument/2006/relationships/slide" Target="slides/slide17.xml"/><Relationship Id="rId11" Type="http://schemas.openxmlformats.org/officeDocument/2006/relationships/slide" Target="slides/slide34.xml"/><Relationship Id="rId24" Type="http://schemas.openxmlformats.org/officeDocument/2006/relationships/slide" Target="slides/slide57.xml"/><Relationship Id="rId5" Type="http://schemas.openxmlformats.org/officeDocument/2006/relationships/slide" Target="slides/slide14.xml"/><Relationship Id="rId15" Type="http://schemas.openxmlformats.org/officeDocument/2006/relationships/slide" Target="slides/slide41.xml"/><Relationship Id="rId23" Type="http://schemas.openxmlformats.org/officeDocument/2006/relationships/slide" Target="slides/slide56.xml"/><Relationship Id="rId28" Type="http://schemas.openxmlformats.org/officeDocument/2006/relationships/slide" Target="slides/slide63.xml"/><Relationship Id="rId10" Type="http://schemas.openxmlformats.org/officeDocument/2006/relationships/slide" Target="slides/slide33.xml"/><Relationship Id="rId19" Type="http://schemas.openxmlformats.org/officeDocument/2006/relationships/slide" Target="slides/slide47.xml"/><Relationship Id="rId4" Type="http://schemas.openxmlformats.org/officeDocument/2006/relationships/slide" Target="slides/slide12.xml"/><Relationship Id="rId9" Type="http://schemas.openxmlformats.org/officeDocument/2006/relationships/slide" Target="slides/slide25.xml"/><Relationship Id="rId14" Type="http://schemas.openxmlformats.org/officeDocument/2006/relationships/slide" Target="slides/slide38.xml"/><Relationship Id="rId22" Type="http://schemas.openxmlformats.org/officeDocument/2006/relationships/slide" Target="slides/slide55.xml"/><Relationship Id="rId27" Type="http://schemas.openxmlformats.org/officeDocument/2006/relationships/slide" Target="slides/slide62.xml"/><Relationship Id="rId30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31487B-DAD5-48EE-9719-4FC0C7187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827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EBB912-FF86-4B81-848E-4FC2586FEC95}" type="slidenum">
              <a:rPr lang="en-US" altLang="zh-CN" sz="1200" smtClean="0"/>
              <a:pPr eaLnBrk="1" hangingPunct="1"/>
              <a:t>5</a:t>
            </a:fld>
            <a:endParaRPr lang="en-US" altLang="zh-CN" sz="1200"/>
          </a:p>
        </p:txBody>
      </p:sp>
      <p:sp>
        <p:nvSpPr>
          <p:cNvPr id="8806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</a:rPr>
              <a:t>传输模式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7B70652-9224-4D48-BFB0-FED316773AF9}" type="slidenum">
              <a:rPr lang="en-US" altLang="zh-CN" sz="1200" smtClean="0"/>
              <a:pPr eaLnBrk="1" hangingPunct="1"/>
              <a:t>7</a:t>
            </a:fld>
            <a:endParaRPr lang="en-US" altLang="zh-CN" sz="1200"/>
          </a:p>
        </p:txBody>
      </p:sp>
      <p:sp>
        <p:nvSpPr>
          <p:cNvPr id="8909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2900" indent="-342900" eaLnBrk="1" fontAlgn="b" hangingPunct="1">
              <a:spcBef>
                <a:spcPct val="20000"/>
              </a:spcBef>
              <a:buSzPct val="110000"/>
            </a:pPr>
            <a:r>
              <a:rPr lang="zh-CN" altLang="en-US" b="1">
                <a:solidFill>
                  <a:srgbClr val="000099"/>
                </a:solidFill>
                <a:latin typeface="Verdana" pitchFamily="34" charset="0"/>
              </a:rPr>
              <a:t>异步传输：</a:t>
            </a:r>
          </a:p>
          <a:p>
            <a:pPr marL="742950" lvl="1" indent="-285750" eaLnBrk="1" hangingPunct="1">
              <a:spcBef>
                <a:spcPct val="20000"/>
              </a:spcBef>
              <a:buSzPct val="110000"/>
            </a:pPr>
            <a:r>
              <a:rPr lang="zh-CN" altLang="en-AU" sz="2800">
                <a:latin typeface="Verdana" pitchFamily="34" charset="0"/>
              </a:rPr>
              <a:t>独立时钟，无须同步</a:t>
            </a:r>
          </a:p>
          <a:p>
            <a:pPr marL="742950" lvl="1" indent="-285750" eaLnBrk="1" hangingPunct="1">
              <a:spcBef>
                <a:spcPct val="20000"/>
              </a:spcBef>
              <a:buSzPct val="110000"/>
            </a:pPr>
            <a:r>
              <a:rPr lang="zh-CN" altLang="en-AU" sz="2800">
                <a:latin typeface="Verdana" pitchFamily="34" charset="0"/>
              </a:rPr>
              <a:t>以字符为单位进行传输</a:t>
            </a:r>
          </a:p>
          <a:p>
            <a:pPr marL="742950" lvl="1" indent="-285750" eaLnBrk="1" hangingPunct="1">
              <a:spcBef>
                <a:spcPct val="20000"/>
              </a:spcBef>
              <a:buSzPct val="110000"/>
            </a:pPr>
            <a:r>
              <a:rPr lang="zh-CN" altLang="en-AU" sz="2800">
                <a:latin typeface="Verdana" pitchFamily="34" charset="0"/>
              </a:rPr>
              <a:t>发送两个字符之间的间隔是任意的</a:t>
            </a:r>
          </a:p>
          <a:p>
            <a:pPr marL="742950" lvl="1" indent="-285750" eaLnBrk="1" hangingPunct="1">
              <a:spcBef>
                <a:spcPct val="20000"/>
              </a:spcBef>
              <a:buSzPct val="110000"/>
            </a:pPr>
            <a:r>
              <a:rPr lang="zh-CN" altLang="en-AU" sz="2800">
                <a:latin typeface="Verdana" pitchFamily="34" charset="0"/>
              </a:rPr>
              <a:t>接收方依靠字符中的起始位来同步</a:t>
            </a:r>
            <a:endParaRPr lang="en-AU" altLang="zh-CN" sz="2800">
              <a:latin typeface="Verdana" pitchFamily="34" charset="0"/>
            </a:endParaRPr>
          </a:p>
          <a:p>
            <a:pPr marL="342900" indent="-342900" eaLnBrk="1" fontAlgn="b" hangingPunct="1">
              <a:spcBef>
                <a:spcPct val="20000"/>
              </a:spcBef>
              <a:buSzPct val="110000"/>
            </a:pPr>
            <a:endParaRPr lang="zh-CN" altLang="en-US" b="1">
              <a:solidFill>
                <a:srgbClr val="000099"/>
              </a:solidFill>
              <a:latin typeface="Verdana" pitchFamily="34" charset="0"/>
            </a:endParaRPr>
          </a:p>
          <a:p>
            <a:pPr marL="342900" indent="-342900" eaLnBrk="1" fontAlgn="b" hangingPunct="1">
              <a:spcBef>
                <a:spcPct val="20000"/>
              </a:spcBef>
              <a:buSzPct val="110000"/>
            </a:pPr>
            <a:r>
              <a:rPr lang="zh-CN" altLang="en-US" b="1">
                <a:solidFill>
                  <a:srgbClr val="000099"/>
                </a:solidFill>
                <a:latin typeface="Verdana" pitchFamily="34" charset="0"/>
              </a:rPr>
              <a:t>同步传输：</a:t>
            </a:r>
            <a:r>
              <a:rPr lang="zh-CN" altLang="en-AU" b="1">
                <a:solidFill>
                  <a:srgbClr val="000099"/>
                </a:solidFill>
                <a:latin typeface="Verdana" pitchFamily="34" charset="0"/>
              </a:rPr>
              <a:t>以时钟来对传输进行同步</a:t>
            </a:r>
          </a:p>
          <a:p>
            <a:pPr marL="342900" indent="-342900" eaLnBrk="1" fontAlgn="b" hangingPunct="1">
              <a:spcBef>
                <a:spcPct val="20000"/>
              </a:spcBef>
              <a:buSzPct val="110000"/>
            </a:pPr>
            <a:r>
              <a:rPr lang="zh-CN" altLang="en-AU" b="1">
                <a:solidFill>
                  <a:srgbClr val="000099"/>
                </a:solidFill>
                <a:latin typeface="Verdana" pitchFamily="34" charset="0"/>
              </a:rPr>
              <a:t>以数据块（帧或分组）为单位传输</a:t>
            </a:r>
            <a:endParaRPr lang="zh-CN" altLang="en-US" b="1">
              <a:solidFill>
                <a:srgbClr val="000099"/>
              </a:solidFill>
              <a:latin typeface="Verdana" pitchFamily="34" charset="0"/>
            </a:endParaRPr>
          </a:p>
          <a:p>
            <a:pPr marL="342900" indent="-342900" eaLnBrk="1" fontAlgn="b" hangingPunct="1">
              <a:spcBef>
                <a:spcPct val="20000"/>
              </a:spcBef>
              <a:buSzPct val="110000"/>
            </a:pPr>
            <a:endParaRPr lang="en-AU" altLang="zh-CN" b="1">
              <a:solidFill>
                <a:srgbClr val="000099"/>
              </a:solidFill>
              <a:latin typeface="Verdana" pitchFamily="34" charset="0"/>
            </a:endParaRPr>
          </a:p>
          <a:p>
            <a:pPr marL="342900" indent="-342900" eaLnBrk="1" hangingPunct="1"/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E5FD2D4-98EF-433C-B2FF-BEFE739BE643}" type="slidenum">
              <a:rPr lang="en-US" altLang="zh-CN" sz="1200" smtClean="0"/>
              <a:pPr eaLnBrk="1" hangingPunct="1"/>
              <a:t>14</a:t>
            </a:fld>
            <a:endParaRPr lang="en-US" altLang="zh-CN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T=1000/b*8</a:t>
            </a:r>
          </a:p>
          <a:p>
            <a:pPr eaLnBrk="1" hangingPunct="1"/>
            <a:r>
              <a:rPr lang="en-US" altLang="zh-CN">
                <a:latin typeface="Arial" charset="0"/>
              </a:rPr>
              <a:t>Hz=b/8</a:t>
            </a:r>
          </a:p>
          <a:p>
            <a:pPr eaLnBrk="1" hangingPunct="1"/>
            <a:r>
              <a:rPr lang="en-US" altLang="zh-CN">
                <a:latin typeface="Arial" charset="0"/>
              </a:rPr>
              <a:t>3000hz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19872B9-79C7-4F85-A7F7-116C5A3A5936}" type="slidenum">
              <a:rPr kumimoji="0" lang="zh-CN" altLang="en-US" smtClean="0"/>
              <a:pPr eaLnBrk="1" hangingPunct="1">
                <a:spcBef>
                  <a:spcPct val="0"/>
                </a:spcBef>
              </a:pPr>
              <a:t>33</a:t>
            </a:fld>
            <a:endParaRPr kumimoji="0"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>
                <a:latin typeface="Arial" charset="0"/>
                <a:ea typeface="宋体" charset="-122"/>
              </a:rPr>
              <a:t>波束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E22C5A-D7CE-46DA-A417-C5CD9DABF1FE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b="1">
                <a:latin typeface="Arial" charset="0"/>
                <a:cs typeface="Arial" charset="0"/>
              </a:rPr>
              <a:t>Digital Subscriber Line Access Multiplexer (DSLAM)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FECB-3814-40D6-A613-AA7086F029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93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90B66-3F57-40D9-BBE5-F9ED488CB9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4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152401"/>
            <a:ext cx="2794000" cy="6507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1"/>
            <a:ext cx="8178800" cy="6507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21AB5-37B2-4BE1-AEF6-79F6340B7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50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762001"/>
            <a:ext cx="53848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994400" y="762000"/>
            <a:ext cx="5384800" cy="2871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994400" y="3786189"/>
            <a:ext cx="5384800" cy="2873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49A1C-4B5E-42B3-88A5-5BBFF8BF7F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95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762001"/>
            <a:ext cx="53848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94400" y="762001"/>
            <a:ext cx="5384800" cy="5897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D7BC4-B0CC-49D9-8865-7B0F240B1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6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C3381-5927-4DCE-926D-1E2CCA76E6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29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257B3-6A71-4659-8BA2-A2FD1ABBB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1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762001"/>
            <a:ext cx="5384800" cy="5897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94400" y="762001"/>
            <a:ext cx="5384800" cy="5897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E378-C590-45C1-9CDB-5B7BCEA2E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69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B9D6C-3940-4E6E-BBEE-99BFABF1F9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13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3C4D9-7EEB-4F6A-B0E2-9E629F06E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39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8DA8C-3D0F-43EC-986D-64E22C9BF7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59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4764B-9104-4E7C-8705-69232DDE0F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4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A9636-0456-46C4-A241-442ED6B33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64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1"/>
            <a:ext cx="10972800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24600"/>
            <a:ext cx="223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latin typeface="+mj-lt"/>
                <a:ea typeface="+mj-ea"/>
              </a:defRPr>
            </a:lvl1pPr>
          </a:lstStyle>
          <a:p>
            <a:pPr>
              <a:defRPr/>
            </a:pPr>
            <a:fld id="{E6B31B3F-9E65-4013-8FB7-9CD57F71AD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0033001" y="6453188"/>
            <a:ext cx="19685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25C6C93-C9BF-418E-BFFC-C39F17A1334F}" type="slidenum">
              <a:rPr kumimoji="1" lang="en-US" altLang="zh-CN" sz="15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/>
              <a:t>‹#›</a:t>
            </a:fld>
            <a:endParaRPr kumimoji="1" lang="en-US" altLang="zh-CN" sz="1500">
              <a:solidFill>
                <a:srgbClr val="3366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10020301" y="6477000"/>
            <a:ext cx="19685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1500">
                <a:solidFill>
                  <a:srgbClr val="3366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15" action="ppaction://hlinksldjump"/>
              </a:rPr>
              <a:t>__</a:t>
            </a:r>
            <a:endParaRPr kumimoji="1" lang="en-US" altLang="zh-CN" sz="1500">
              <a:solidFill>
                <a:srgbClr val="3366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Ø"/>
        <a:defRPr sz="2200">
          <a:solidFill>
            <a:schemeClr val="tx1"/>
          </a:solidFill>
          <a:latin typeface="+mn-lt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21442;&#32771;&#25991;&#20214;/&#30005;&#32518;&#29031;&#29255;/IMG0022A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&#21442;&#32771;&#25991;&#20214;/&#30005;&#32518;&#29031;&#29255;/IMG0032A.jpg" TargetMode="External"/><Relationship Id="rId4" Type="http://schemas.openxmlformats.org/officeDocument/2006/relationships/hyperlink" Target="&#21442;&#32771;&#25991;&#20214;/&#30005;&#32518;&#29031;&#29255;/IMG0030A.jp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61.xml"/><Relationship Id="rId3" Type="http://schemas.openxmlformats.org/officeDocument/2006/relationships/slide" Target="slide9.xml"/><Relationship Id="rId7" Type="http://schemas.openxmlformats.org/officeDocument/2006/relationships/slide" Target="slide20.xml"/><Relationship Id="rId12" Type="http://schemas.openxmlformats.org/officeDocument/2006/relationships/slide" Target="slide5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45.xml"/><Relationship Id="rId5" Type="http://schemas.openxmlformats.org/officeDocument/2006/relationships/slide" Target="slide17.xml"/><Relationship Id="rId15" Type="http://schemas.openxmlformats.org/officeDocument/2006/relationships/slide" Target="slide62.xml"/><Relationship Id="rId10" Type="http://schemas.openxmlformats.org/officeDocument/2006/relationships/slide" Target="slide31.xml"/><Relationship Id="rId4" Type="http://schemas.openxmlformats.org/officeDocument/2006/relationships/slide" Target="slide16.xml"/><Relationship Id="rId9" Type="http://schemas.openxmlformats.org/officeDocument/2006/relationships/slide" Target="slide30.xml"/><Relationship Id="rId14" Type="http://schemas.openxmlformats.org/officeDocument/2006/relationships/slide" Target="slide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21442;&#32771;&#25991;&#20214;/Hedy%20Lamarr/e0a6fa7ceb6bdc58.jpg" TargetMode="External"/><Relationship Id="rId2" Type="http://schemas.openxmlformats.org/officeDocument/2006/relationships/hyperlink" Target="&#21442;&#32771;&#25991;&#20214;/Hedy%20Lamarr/34de77fci79ff747b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ericanheritage.com/articles/magazine/it/1997/4/1997_4_10.shtml" TargetMode="External"/><Relationship Id="rId5" Type="http://schemas.openxmlformats.org/officeDocument/2006/relationships/hyperlink" Target="&#21442;&#32771;&#25991;&#20214;/Hedy%20Lamarr/4114838719182203.jpg" TargetMode="External"/><Relationship Id="rId4" Type="http://schemas.openxmlformats.org/officeDocument/2006/relationships/hyperlink" Target="&#21442;&#32771;&#25991;&#20214;/Hedy%20Lamarr/091831.878369532.jp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1" y="2133600"/>
            <a:ext cx="8093075" cy="1981200"/>
          </a:xfrm>
        </p:spPr>
        <p:txBody>
          <a:bodyPr/>
          <a:lstStyle/>
          <a:p>
            <a:pPr eaLnBrk="1" hangingPunct="1"/>
            <a:r>
              <a:rPr lang="en-US" altLang="zh-CN" sz="6600" dirty="0">
                <a:ea typeface="黑体" pitchFamily="49" charset="-122"/>
              </a:rPr>
              <a:t>Chapter 2</a:t>
            </a:r>
            <a:br>
              <a:rPr lang="en-US" altLang="zh-CN" sz="6600" dirty="0">
                <a:ea typeface="黑体" pitchFamily="49" charset="-122"/>
              </a:rPr>
            </a:br>
            <a:r>
              <a:rPr lang="en-US" altLang="zh-CN" sz="6600" dirty="0">
                <a:ea typeface="黑体" pitchFamily="49" charset="-122"/>
              </a:rPr>
              <a:t>The Physical Layer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Fourier Analysis</a:t>
            </a:r>
          </a:p>
        </p:txBody>
      </p:sp>
      <p:sp>
        <p:nvSpPr>
          <p:cNvPr id="11267" name="AutoShape 3" descr="graphics/02icon01.gif"/>
          <p:cNvSpPr>
            <a:spLocks noChangeAspect="1" noChangeArrowheads="1"/>
          </p:cNvSpPr>
          <p:nvPr/>
        </p:nvSpPr>
        <p:spPr bwMode="auto">
          <a:xfrm>
            <a:off x="1677988" y="46039"/>
            <a:ext cx="2876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AutoShape 4" descr="graphics/02icon01.gif"/>
          <p:cNvSpPr>
            <a:spLocks noChangeAspect="1" noChangeArrowheads="1"/>
          </p:cNvSpPr>
          <p:nvPr/>
        </p:nvSpPr>
        <p:spPr bwMode="auto">
          <a:xfrm>
            <a:off x="1677988" y="46039"/>
            <a:ext cx="2876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AutoShape 5" descr="graphics/02icon01.gif"/>
          <p:cNvSpPr>
            <a:spLocks noChangeAspect="1" noChangeArrowheads="1"/>
          </p:cNvSpPr>
          <p:nvPr/>
        </p:nvSpPr>
        <p:spPr bwMode="auto">
          <a:xfrm>
            <a:off x="4657725" y="3233739"/>
            <a:ext cx="2876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AutoShape 6" descr="graphics/02icon01.gif"/>
          <p:cNvSpPr>
            <a:spLocks noChangeAspect="1" noChangeArrowheads="1"/>
          </p:cNvSpPr>
          <p:nvPr/>
        </p:nvSpPr>
        <p:spPr bwMode="auto">
          <a:xfrm>
            <a:off x="4657725" y="3109914"/>
            <a:ext cx="2876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373313" y="1071564"/>
            <a:ext cx="7929562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FFFF00"/>
                </a:solidFill>
                <a:prstDash val="sysDot"/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sz="540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629FBFC-CA8E-4207-944A-1E26E6360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71524"/>
            <a:ext cx="11201399" cy="151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lvl="1" indent="0" algn="l" eaLnBrk="1" hangingPunct="1">
              <a:lnSpc>
                <a:spcPts val="3200"/>
              </a:lnSpc>
              <a:spcBef>
                <a:spcPct val="20000"/>
              </a:spcBef>
              <a:buClr>
                <a:srgbClr val="006600"/>
              </a:buClr>
            </a:pPr>
            <a:r>
              <a:rPr lang="en-US" altLang="zh-CN" sz="2400" dirty="0">
                <a:solidFill>
                  <a:srgbClr val="333300"/>
                </a:solidFill>
                <a:latin typeface="Verdana" pitchFamily="34" charset="0"/>
                <a:ea typeface="楷体_GB2312" pitchFamily="49" charset="-122"/>
              </a:rPr>
              <a:t>Any periodic function g(t) with period T can be constructed as the sum of a (possibly infinite) number of sines and cosines:</a:t>
            </a:r>
            <a:endParaRPr lang="en-US" altLang="zh-CN" sz="2400" dirty="0">
              <a:solidFill>
                <a:srgbClr val="FF6600"/>
              </a:solidFill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C4C6119-6CF6-4748-A4ED-E16DC9FB5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81600"/>
            <a:ext cx="10972800" cy="126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lvl="1" indent="0" algn="l" eaLnBrk="1" hangingPunct="1">
              <a:lnSpc>
                <a:spcPts val="3200"/>
              </a:lnSpc>
              <a:spcBef>
                <a:spcPct val="20000"/>
              </a:spcBef>
              <a:buClr>
                <a:srgbClr val="006600"/>
              </a:buClr>
            </a:pPr>
            <a:r>
              <a:rPr lang="en-US" altLang="zh-CN" sz="2400" dirty="0">
                <a:solidFill>
                  <a:srgbClr val="333300"/>
                </a:solidFill>
                <a:latin typeface="Verdana" pitchFamily="34" charset="0"/>
                <a:ea typeface="楷体_GB2312" pitchFamily="49" charset="-122"/>
              </a:rPr>
              <a:t>A data signal that has a finite duration can be handled by just imagining that it repeats the entire pattern over and over forever (i.e., the interval from T to 2T is the same as from 0 to T, etc.)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endParaRPr lang="en-US" altLang="zh-CN" sz="2400" dirty="0">
              <a:solidFill>
                <a:srgbClr val="FF6600"/>
              </a:solidFill>
              <a:latin typeface="Verdana" pitchFamily="34" charset="0"/>
              <a:ea typeface="楷体_GB2312" pitchFamily="49" charset="-122"/>
            </a:endParaRPr>
          </a:p>
        </p:txBody>
      </p:sp>
      <p:graphicFrame>
        <p:nvGraphicFramePr>
          <p:cNvPr id="15" name="Object 20">
            <a:extLst>
              <a:ext uri="{FF2B5EF4-FFF2-40B4-BE49-F238E27FC236}">
                <a16:creationId xmlns:a16="http://schemas.microsoft.com/office/drawing/2014/main" id="{5E26C2EC-7E2E-484A-BD2B-08D590B32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08369"/>
              </p:ext>
            </p:extLst>
          </p:nvPr>
        </p:nvGraphicFramePr>
        <p:xfrm>
          <a:off x="2057400" y="1601704"/>
          <a:ext cx="6313487" cy="357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公式" r:id="rId3" imgW="3314700" imgH="1879600" progId="Equation.3">
                  <p:embed/>
                </p:oleObj>
              </mc:Choice>
              <mc:Fallback>
                <p:oleObj name="公式" r:id="rId3" imgW="3314700" imgH="1879600" progId="Equation.3">
                  <p:embed/>
                  <p:pic>
                    <p:nvPicPr>
                      <p:cNvPr id="153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1704"/>
                        <a:ext cx="6313487" cy="3579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Bandwidth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6200" y="842320"/>
            <a:ext cx="118110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l" eaLnBrk="1" hangingPunct="1">
              <a:lnSpc>
                <a:spcPts val="34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No transmission facility can transmit signal without </a:t>
            </a:r>
            <a:r>
              <a:rPr lang="en-US" altLang="zh-CN" sz="24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</a:rPr>
              <a:t>losing some power</a:t>
            </a:r>
          </a:p>
          <a:p>
            <a:pPr lvl="1" algn="l" eaLnBrk="1" hangingPunct="1">
              <a:lnSpc>
                <a:spcPts val="34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All transmission facilities </a:t>
            </a:r>
            <a:r>
              <a:rPr lang="en-US" altLang="zh-CN" sz="2400" dirty="0">
                <a:solidFill>
                  <a:srgbClr val="C00000"/>
                </a:solidFill>
                <a:latin typeface="Verdana" pitchFamily="34" charset="0"/>
                <a:ea typeface="黑体" pitchFamily="49" charset="-122"/>
              </a:rPr>
              <a:t>diminish different Fourier components by different amounts</a:t>
            </a:r>
          </a:p>
          <a:p>
            <a:pPr lvl="1" algn="l" eaLnBrk="1" hangingPunct="1">
              <a:lnSpc>
                <a:spcPts val="34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Range of frequencies transmitted without being strongly (0.5) attenuated is called </a:t>
            </a:r>
            <a:r>
              <a:rPr lang="en-US" altLang="zh-CN" sz="24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</a:rPr>
              <a:t>bandwidth</a:t>
            </a:r>
          </a:p>
          <a:p>
            <a:pPr lvl="2" algn="l" eaLnBrk="1" hangingPunct="1">
              <a:lnSpc>
                <a:spcPts val="34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000099"/>
                </a:solidFill>
                <a:latin typeface="Verdana" pitchFamily="34" charset="0"/>
                <a:ea typeface="楷体_GB2312" pitchFamily="49" charset="-122"/>
              </a:rPr>
              <a:t>Telephone wire’s  bandwidth </a:t>
            </a:r>
            <a:r>
              <a:rPr lang="zh-CN" altLang="en-US" sz="2200" dirty="0">
                <a:solidFill>
                  <a:srgbClr val="000099"/>
                </a:solidFill>
                <a:latin typeface="Verdana" pitchFamily="34" charset="0"/>
                <a:ea typeface="楷体_GB2312" pitchFamily="49" charset="-122"/>
              </a:rPr>
              <a:t>（</a:t>
            </a:r>
            <a:r>
              <a:rPr lang="en-US" altLang="zh-CN" sz="2200" dirty="0">
                <a:solidFill>
                  <a:srgbClr val="000099"/>
                </a:solidFill>
                <a:latin typeface="Verdana" pitchFamily="34" charset="0"/>
                <a:ea typeface="楷体_GB2312" pitchFamily="49" charset="-122"/>
              </a:rPr>
              <a:t>UTP-3</a:t>
            </a:r>
            <a:r>
              <a:rPr lang="zh-CN" altLang="en-US" sz="2200" dirty="0">
                <a:solidFill>
                  <a:srgbClr val="000099"/>
                </a:solidFill>
                <a:latin typeface="Verdana" pitchFamily="34" charset="0"/>
                <a:ea typeface="楷体_GB2312" pitchFamily="49" charset="-122"/>
              </a:rPr>
              <a:t>）</a:t>
            </a:r>
            <a:r>
              <a:rPr lang="en-US" altLang="zh-CN" sz="2200" dirty="0">
                <a:solidFill>
                  <a:srgbClr val="000099"/>
                </a:solidFill>
                <a:latin typeface="Verdana" pitchFamily="34" charset="0"/>
                <a:ea typeface="楷体_GB2312" pitchFamily="49" charset="-122"/>
              </a:rPr>
              <a:t>: 1 MHz </a:t>
            </a:r>
          </a:p>
          <a:p>
            <a:pPr lvl="2" algn="l" eaLnBrk="1" hangingPunct="1">
              <a:lnSpc>
                <a:spcPts val="34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000099"/>
                </a:solidFill>
                <a:latin typeface="Verdana" pitchFamily="34" charset="0"/>
                <a:ea typeface="楷体_GB2312" pitchFamily="49" charset="-122"/>
              </a:rPr>
              <a:t>UTP 5: 100MHz (UTP:</a:t>
            </a:r>
            <a:r>
              <a:rPr lang="en-US" altLang="zh-CN" sz="2400" dirty="0"/>
              <a:t> Unshielded Twist Pair)</a:t>
            </a:r>
            <a:endParaRPr lang="en-US" altLang="zh-CN" sz="2200" dirty="0">
              <a:solidFill>
                <a:srgbClr val="000099"/>
              </a:solidFill>
              <a:latin typeface="Verdana" pitchFamily="34" charset="0"/>
              <a:ea typeface="楷体_GB2312" pitchFamily="49" charset="-122"/>
            </a:endParaRPr>
          </a:p>
          <a:p>
            <a:pPr lvl="1" algn="l" eaLnBrk="1" hangingPunct="1">
              <a:lnSpc>
                <a:spcPts val="34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Bandwidth is a </a:t>
            </a:r>
            <a:r>
              <a:rPr lang="en-US" altLang="zh-CN" sz="24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</a:rPr>
              <a:t>physical property</a:t>
            </a: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 of the transmission medium, depends on</a:t>
            </a:r>
          </a:p>
          <a:p>
            <a:pPr lvl="2" algn="l" eaLnBrk="1" hangingPunct="1">
              <a:lnSpc>
                <a:spcPts val="34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200" dirty="0">
                <a:latin typeface="Verdana" pitchFamily="34" charset="0"/>
                <a:ea typeface="楷体_GB2312" pitchFamily="49" charset="-122"/>
              </a:rPr>
              <a:t>Construction</a:t>
            </a:r>
          </a:p>
          <a:p>
            <a:pPr lvl="2" algn="l" eaLnBrk="1" hangingPunct="1">
              <a:lnSpc>
                <a:spcPts val="34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200" dirty="0">
                <a:latin typeface="Verdana" pitchFamily="34" charset="0"/>
                <a:ea typeface="楷体_GB2312" pitchFamily="49" charset="-122"/>
              </a:rPr>
              <a:t>Thickness</a:t>
            </a:r>
          </a:p>
          <a:p>
            <a:pPr lvl="2" algn="l" eaLnBrk="1" hangingPunct="1">
              <a:lnSpc>
                <a:spcPts val="34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200" dirty="0">
                <a:latin typeface="Verdana" pitchFamily="34" charset="0"/>
                <a:ea typeface="楷体_GB2312" pitchFamily="49" charset="-122"/>
              </a:rPr>
              <a:t>Length                                                  </a:t>
            </a:r>
            <a:r>
              <a:rPr lang="en-US" altLang="zh-CN" sz="2200" dirty="0">
                <a:solidFill>
                  <a:srgbClr val="FF6600"/>
                </a:solidFill>
                <a:latin typeface="Verdana" pitchFamily="34" charset="0"/>
                <a:ea typeface="楷体_GB2312" pitchFamily="49" charset="-122"/>
              </a:rPr>
              <a:t>bandwidth (Hz, bps)</a:t>
            </a:r>
          </a:p>
        </p:txBody>
      </p:sp>
    </p:spTree>
    <p:extLst>
      <p:ext uri="{BB962C8B-B14F-4D97-AF65-F5344CB8AC3E}">
        <p14:creationId xmlns:p14="http://schemas.microsoft.com/office/powerpoint/2010/main" val="9277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Bandwidth-Limited Signals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7564" y="762001"/>
            <a:ext cx="9571036" cy="58975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66"/>
                </a:solidFill>
                <a:latin typeface="Times New Roman" pitchFamily="18" charset="0"/>
              </a:rPr>
              <a:t>(a) A binary signal (‘b’) and its Fourier amplitudes.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66"/>
                </a:solidFill>
                <a:latin typeface="Times New Roman" pitchFamily="18" charset="0"/>
              </a:rPr>
              <a:t>(b)-(e) Successive approximations to the original signal.  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</a:rPr>
              <a:t>次谐波</a:t>
            </a:r>
            <a:endParaRPr lang="en-US" altLang="zh-CN" sz="24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  <p:pic>
        <p:nvPicPr>
          <p:cNvPr id="13316" name="Picture 4" descr="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78"/>
          <a:stretch>
            <a:fillRect/>
          </a:stretch>
        </p:blipFill>
        <p:spPr bwMode="auto">
          <a:xfrm>
            <a:off x="2517776" y="2166939"/>
            <a:ext cx="650081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Bandwidth-Limited Signals (2)</a:t>
            </a:r>
          </a:p>
        </p:txBody>
      </p:sp>
      <p:pic>
        <p:nvPicPr>
          <p:cNvPr id="14339" name="Picture 3" descr="2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4"/>
          <a:stretch>
            <a:fillRect/>
          </a:stretch>
        </p:blipFill>
        <p:spPr bwMode="auto">
          <a:xfrm>
            <a:off x="2482851" y="844551"/>
            <a:ext cx="6005513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Bandwidth-Limited Signals 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930650"/>
            <a:ext cx="10591800" cy="28511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</a:rPr>
              <a:t>For voice-grade line bandwidth </a:t>
            </a:r>
            <a:r>
              <a:rPr lang="en-US" altLang="zh-CN" sz="2400" dirty="0">
                <a:latin typeface="Arial Narrow" panose="020B0606020202030204" pitchFamily="34" charset="0"/>
                <a:ea typeface="宋体" pitchFamily="2" charset="-122"/>
              </a:rPr>
              <a:t>3000 </a:t>
            </a:r>
            <a:r>
              <a:rPr lang="en-US" altLang="zh-CN" sz="2400" dirty="0">
                <a:ea typeface="宋体" pitchFamily="2" charset="-122"/>
              </a:rPr>
              <a:t>Hz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      T=8/bps, First harmonic f=bps/8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  Number of harmonics sent=3000/f=24000/bps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ea typeface="宋体" pitchFamily="2" charset="-122"/>
              </a:rPr>
              <a:t>At data rates ≥38.4 kbps, there is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no hope at all </a:t>
            </a:r>
            <a:r>
              <a:rPr lang="en-US" altLang="zh-CN" sz="2000" dirty="0">
                <a:ea typeface="宋体" pitchFamily="2" charset="-122"/>
              </a:rPr>
              <a:t>for binary signals, even if the transmission facility is completely noiseless</a:t>
            </a:r>
            <a:endParaRPr lang="en-US" altLang="zh-CN" sz="2000" dirty="0"/>
          </a:p>
        </p:txBody>
      </p:sp>
      <p:pic>
        <p:nvPicPr>
          <p:cNvPr id="15364" name="Picture 4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701040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Maximum Data Rate of a Channel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821625"/>
            <a:ext cx="10820400" cy="4055175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Nyquist's</a:t>
            </a:r>
            <a:r>
              <a:rPr lang="en-US" altLang="zh-CN" dirty="0"/>
              <a:t> theorem (1924) 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If an arbitrary signal has been run through a low-pass filter</a:t>
            </a:r>
            <a:r>
              <a:rPr lang="zh-CN" altLang="en-US" dirty="0">
                <a:solidFill>
                  <a:srgbClr val="800000"/>
                </a:solidFill>
              </a:rPr>
              <a:t>（低通滤波器）</a:t>
            </a:r>
            <a:r>
              <a:rPr lang="en-US" altLang="zh-CN" dirty="0">
                <a:solidFill>
                  <a:srgbClr val="800000"/>
                </a:solidFill>
              </a:rPr>
              <a:t> </a:t>
            </a:r>
            <a:r>
              <a:rPr lang="en-US" altLang="zh-CN" dirty="0"/>
              <a:t>of bandwidth B Hz, the filtered signal can be completely reconstructed by making only 2B </a:t>
            </a:r>
            <a:r>
              <a:rPr lang="en-US" altLang="zh-CN" dirty="0">
                <a:solidFill>
                  <a:srgbClr val="7030A0"/>
                </a:solidFill>
              </a:rPr>
              <a:t>(exact) </a:t>
            </a:r>
            <a:r>
              <a:rPr lang="en-US" altLang="zh-CN" u="sng" dirty="0"/>
              <a:t>samples per second </a:t>
            </a:r>
            <a:r>
              <a:rPr lang="en-US" altLang="zh-CN" dirty="0"/>
              <a:t>(symbol</a:t>
            </a:r>
            <a:r>
              <a:rPr lang="zh-CN" altLang="en-US" dirty="0"/>
              <a:t> </a:t>
            </a:r>
            <a:r>
              <a:rPr lang="en-US" altLang="zh-CN" dirty="0"/>
              <a:t>rate, baud)           C=</a:t>
            </a:r>
            <a:r>
              <a:rPr kumimoji="1" lang="en-US" altLang="zh-CN" dirty="0"/>
              <a:t>2Blog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V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bps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eaLnBrk="1" hangingPunct="1"/>
            <a:r>
              <a:rPr lang="en-US" altLang="zh-CN" dirty="0"/>
              <a:t>Shannon’s Theorem (1948)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066800" y="4953000"/>
            <a:ext cx="9906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FFFF00"/>
                </a:solidFill>
                <a:prstDash val="sysDot"/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990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Example:</a:t>
            </a:r>
            <a:r>
              <a:rPr lang="en-US" altLang="zh-CN" sz="2400" dirty="0"/>
              <a:t> Voice phone line 300Hz-3300Hz, S/N 30dB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800000"/>
                </a:solidFill>
                <a:latin typeface="+mn-ea"/>
                <a:ea typeface="+mn-ea"/>
              </a:rPr>
              <a:t>信噪比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30</a:t>
            </a:r>
            <a:r>
              <a:rPr lang="zh-CN" altLang="en-US" sz="2400" dirty="0">
                <a:solidFill>
                  <a:srgbClr val="800000"/>
                </a:solidFill>
                <a:latin typeface="+mn-ea"/>
                <a:ea typeface="+mn-ea"/>
              </a:rPr>
              <a:t>分贝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462128"/>
              </p:ext>
            </p:extLst>
          </p:nvPr>
        </p:nvGraphicFramePr>
        <p:xfrm>
          <a:off x="2482850" y="6035675"/>
          <a:ext cx="40703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4" name="公式" r:id="rId3" imgW="1701800" imgH="228600" progId="Equation.3">
                  <p:embed/>
                </p:oleObj>
              </mc:Choice>
              <mc:Fallback>
                <p:oleObj name="公式" r:id="rId3" imgW="1701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6035675"/>
                        <a:ext cx="40703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Object 6"/>
              <p:cNvSpPr txBox="1"/>
              <p:nvPr/>
            </p:nvSpPr>
            <p:spPr bwMode="auto">
              <a:xfrm>
                <a:off x="1981200" y="4343400"/>
                <a:ext cx="3810000" cy="61321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fName>
                        <m: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zh-CN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a:rPr lang="en-US" altLang="zh-CN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639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4343400"/>
                <a:ext cx="3810000" cy="613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91" name="Object 1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1049901"/>
              </p:ext>
            </p:extLst>
          </p:nvPr>
        </p:nvGraphicFramePr>
        <p:xfrm>
          <a:off x="2438400" y="5510212"/>
          <a:ext cx="4953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公式" r:id="rId6" imgW="2094591" imgH="215806" progId="Equation.3">
                  <p:embed/>
                </p:oleObj>
              </mc:Choice>
              <mc:Fallback>
                <p:oleObj name="公式" r:id="rId6" imgW="2094591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10212"/>
                        <a:ext cx="4953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95588"/>
            <a:ext cx="10363200" cy="696912"/>
          </a:xfrm>
        </p:spPr>
        <p:txBody>
          <a:bodyPr/>
          <a:lstStyle/>
          <a:p>
            <a:pPr eaLnBrk="1" hangingPunct="1"/>
            <a:r>
              <a:rPr lang="en-US" altLang="zh-CN" sz="5700" dirty="0">
                <a:solidFill>
                  <a:srgbClr val="CC3300"/>
                </a:solidFill>
                <a:ea typeface="宋体" pitchFamily="2" charset="-122"/>
              </a:rPr>
              <a:t>2.2 Guided Transmission Media</a:t>
            </a:r>
            <a:r>
              <a:rPr lang="en-US" altLang="zh-CN" sz="3400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16" b="-5675"/>
          <a:stretch>
            <a:fillRect/>
          </a:stretch>
        </p:blipFill>
        <p:spPr bwMode="auto">
          <a:xfrm>
            <a:off x="2089150" y="963613"/>
            <a:ext cx="57277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5" t="-9732"/>
          <a:stretch>
            <a:fillRect/>
          </a:stretch>
        </p:blipFill>
        <p:spPr bwMode="auto">
          <a:xfrm>
            <a:off x="1979613" y="1555750"/>
            <a:ext cx="5740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Twisted Pair (1)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360614" y="4546601"/>
            <a:ext cx="7077075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FFFF00"/>
                </a:solidFill>
                <a:prstDash val="sysDot"/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540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845426" y="1074738"/>
            <a:ext cx="26717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None/>
            </a:pPr>
            <a:r>
              <a:rPr lang="en-US" altLang="zh-CN" sz="200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Category 3 UTP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None/>
            </a:pPr>
            <a:r>
              <a:rPr lang="en-US" altLang="zh-CN" sz="200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None/>
            </a:pPr>
            <a:r>
              <a:rPr lang="en-US" altLang="zh-CN" sz="200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Category 5 UTP 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2339976"/>
            <a:ext cx="10439400" cy="346551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Since 1865: Single wire </a:t>
            </a:r>
            <a:r>
              <a:rPr lang="en-US" altLang="zh-CN" sz="2400" dirty="0">
                <a:solidFill>
                  <a:schemeClr val="tx1"/>
                </a:solidFill>
                <a:sym typeface="Wingdings" pitchFamily="2" charset="2"/>
              </a:rPr>
              <a:t>--&gt;Twisted pair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ts val="34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Twisted Pair:</a:t>
            </a:r>
            <a:r>
              <a:rPr lang="en-US" altLang="zh-CN" sz="2400" b="1" dirty="0">
                <a:solidFill>
                  <a:srgbClr val="993300"/>
                </a:solidFill>
              </a:rPr>
              <a:t> Most common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transmission media</a:t>
            </a:r>
          </a:p>
          <a:p>
            <a:pPr eaLnBrk="1" hangingPunct="1">
              <a:lnSpc>
                <a:spcPts val="34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For </a:t>
            </a:r>
            <a:r>
              <a:rPr lang="en-US" altLang="zh-CN" sz="2400" b="1" dirty="0">
                <a:solidFill>
                  <a:srgbClr val="993300"/>
                </a:solidFill>
              </a:rPr>
              <a:t>analog/digital signals</a:t>
            </a:r>
            <a:r>
              <a:rPr lang="en-US" altLang="zh-CN" sz="2400" dirty="0">
                <a:solidFill>
                  <a:schemeClr val="tx1"/>
                </a:solidFill>
              </a:rPr>
              <a:t> transmitting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差分传输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减弱环境</a:t>
            </a:r>
            <a:r>
              <a:rPr lang="zh-CN" altLang="en-US" sz="2400" b="1" dirty="0">
                <a:solidFill>
                  <a:srgbClr val="993300"/>
                </a:solidFill>
              </a:rPr>
              <a:t>噪音对自身信号的影响</a:t>
            </a:r>
          </a:p>
          <a:p>
            <a:pPr eaLnBrk="1" hangingPunct="1">
              <a:lnSpc>
                <a:spcPts val="34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When the wires are twisted, the waves from 2 wires cancel out, so the wire radiates less effectively(</a:t>
            </a:r>
            <a:r>
              <a:rPr lang="zh-CN" altLang="en-US" sz="2400" dirty="0">
                <a:solidFill>
                  <a:schemeClr val="tx1"/>
                </a:solidFill>
              </a:rPr>
              <a:t>串扰：</a:t>
            </a:r>
            <a:r>
              <a:rPr lang="zh-CN" altLang="en-US" sz="2400" b="1" dirty="0">
                <a:solidFill>
                  <a:srgbClr val="993300"/>
                </a:solidFill>
              </a:rPr>
              <a:t>自身信号对环境影响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500563" y="589597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fontAlgn="b" hangingPunct="1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None/>
            </a:pPr>
            <a:r>
              <a:rPr lang="en-US" altLang="zh-CN"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  <a:hlinkClick r:id="rId3" action="ppaction://hlinkfile"/>
              </a:rPr>
              <a:t>A</a:t>
            </a:r>
            <a:r>
              <a:rPr lang="en-US" altLang="zh-CN"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  <a:hlinkClick r:id="rId4" action="ppaction://hlinkfile"/>
              </a:rPr>
              <a:t>B</a:t>
            </a:r>
            <a:r>
              <a:rPr lang="en-US" altLang="zh-CN"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  <a:hlinkClick r:id="rId5" action="ppaction://hlinkfile"/>
              </a:rPr>
              <a:t>C</a:t>
            </a:r>
            <a:endParaRPr lang="en-US" altLang="zh-CN" sz="2800">
              <a:solidFill>
                <a:srgbClr val="000099"/>
              </a:solidFill>
              <a:latin typeface="Verdana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Twisted Pair (2)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2360614" y="4546601"/>
            <a:ext cx="7077075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FFFF00"/>
                </a:solidFill>
                <a:prstDash val="sysDot"/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540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1" y="838201"/>
            <a:ext cx="8626475" cy="438626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UTP &amp; STP (Unshielded / shielded twist pair)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Bandwidth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Category 3 UTP: 16MHz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Category 5 UTP: 100MHz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Category 6 UTP: 250MHz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Category 7 UTP: 600MHz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Coaxial Cable</a:t>
            </a:r>
          </a:p>
        </p:txBody>
      </p:sp>
      <p:pic>
        <p:nvPicPr>
          <p:cNvPr id="22531" name="Picture 3" descr="2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893763"/>
            <a:ext cx="711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600200" y="2819400"/>
            <a:ext cx="9372600" cy="250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FFFF00"/>
                </a:solidFill>
                <a:prstDash val="sysDot"/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99"/>
                </a:solidFill>
                <a:latin typeface="Verdana" pitchFamily="34" charset="0"/>
              </a:rPr>
              <a:t> It can span longer distances at higher speeds</a:t>
            </a:r>
          </a:p>
          <a:p>
            <a:pPr algn="l" eaLnBrk="1" hangingPunct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99"/>
                </a:solidFill>
                <a:latin typeface="Verdana" pitchFamily="34" charset="0"/>
              </a:rPr>
              <a:t> High bandwidth </a:t>
            </a:r>
          </a:p>
          <a:p>
            <a:pPr lvl="1" algn="l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None/>
            </a:pPr>
            <a:r>
              <a:rPr lang="en-US" altLang="zh-CN" sz="2400" dirty="0">
                <a:latin typeface="Verdana" pitchFamily="34" charset="0"/>
              </a:rPr>
              <a:t>Modern cables have a bandwidth of up to </a:t>
            </a:r>
            <a:r>
              <a:rPr lang="en-US" altLang="zh-CN" sz="2400" b="1" dirty="0">
                <a:solidFill>
                  <a:srgbClr val="FF0000"/>
                </a:solidFill>
                <a:latin typeface="Verdana" pitchFamily="34" charset="0"/>
              </a:rPr>
              <a:t>a few GHz</a:t>
            </a:r>
            <a:endParaRPr lang="en-US" altLang="zh-CN" sz="2400" dirty="0">
              <a:latin typeface="Verdana" pitchFamily="34" charset="0"/>
            </a:endParaRPr>
          </a:p>
          <a:p>
            <a:pPr algn="l" eaLnBrk="1" hangingPunct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99"/>
                </a:solidFill>
                <a:latin typeface="Verdana" pitchFamily="34" charset="0"/>
              </a:rPr>
              <a:t> Excellent noise immunity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黑体" pitchFamily="49" charset="-122"/>
              </a:rPr>
              <a:t>Physical Layer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3" y="609600"/>
            <a:ext cx="8743950" cy="541655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Fundamental Concepts </a:t>
            </a:r>
            <a:r>
              <a:rPr lang="en-US" altLang="zh-CN" sz="2400" dirty="0">
                <a:latin typeface="Wingdings" pitchFamily="2" charset="2"/>
                <a:hlinkClick r:id="rId2" action="ppaction://hlinksldjump"/>
              </a:rPr>
              <a:t></a:t>
            </a:r>
            <a:endParaRPr lang="en-US" altLang="zh-CN" sz="2400" dirty="0">
              <a:latin typeface="Wingdings" pitchFamily="2" charset="2"/>
            </a:endParaRPr>
          </a:p>
          <a:p>
            <a:pPr eaLnBrk="1" hangingPunct="1"/>
            <a:r>
              <a:rPr lang="en-US" altLang="zh-CN" sz="2400" dirty="0"/>
              <a:t>Theoretical Basis for Data Communication</a:t>
            </a:r>
            <a:r>
              <a:rPr lang="en-US" altLang="zh-CN" sz="2400" dirty="0">
                <a:latin typeface="Wingdings" pitchFamily="2" charset="2"/>
                <a:hlinkClick r:id="rId3" action="ppaction://hlinksldjump"/>
              </a:rPr>
              <a:t></a:t>
            </a:r>
            <a:endParaRPr lang="en-US" altLang="zh-CN" sz="2400" dirty="0">
              <a:latin typeface="Wingdings" pitchFamily="2" charset="2"/>
            </a:endParaRPr>
          </a:p>
          <a:p>
            <a:pPr eaLnBrk="1" hangingPunct="1"/>
            <a:r>
              <a:rPr lang="en-US" altLang="zh-CN" sz="2400" dirty="0"/>
              <a:t>3 kinds transmission media </a:t>
            </a:r>
          </a:p>
          <a:p>
            <a:pPr lvl="1" eaLnBrk="1" hangingPunct="1"/>
            <a:r>
              <a:rPr lang="en-US" altLang="zh-CN" sz="2000" dirty="0"/>
              <a:t>Guided Transmission Media</a:t>
            </a:r>
            <a:r>
              <a:rPr lang="en-US" altLang="zh-CN" sz="2000" dirty="0">
                <a:latin typeface="Wingdings" pitchFamily="2" charset="2"/>
                <a:hlinkClick r:id="rId4" action="ppaction://hlinksldjump"/>
              </a:rPr>
              <a:t></a:t>
            </a:r>
            <a:endParaRPr lang="en-US" altLang="zh-CN" sz="2000" dirty="0">
              <a:latin typeface="Wingdings" pitchFamily="2" charset="2"/>
            </a:endParaRPr>
          </a:p>
          <a:p>
            <a:pPr lvl="2" eaLnBrk="1" hangingPunct="1"/>
            <a:r>
              <a:rPr lang="en-US" altLang="zh-CN" sz="2000" dirty="0"/>
              <a:t>Twisted pair</a:t>
            </a:r>
            <a:r>
              <a:rPr lang="en-US" altLang="zh-CN" sz="2000" dirty="0">
                <a:latin typeface="Wingdings" pitchFamily="2" charset="2"/>
                <a:hlinkClick r:id="rId5" action="ppaction://hlinksldjump"/>
              </a:rPr>
              <a:t></a:t>
            </a:r>
            <a:endParaRPr lang="en-US" altLang="zh-CN" sz="2000" dirty="0">
              <a:latin typeface="Wingdings" pitchFamily="2" charset="2"/>
            </a:endParaRPr>
          </a:p>
          <a:p>
            <a:pPr lvl="2" eaLnBrk="1" hangingPunct="1"/>
            <a:r>
              <a:rPr lang="en-US" altLang="zh-CN" sz="2000" dirty="0"/>
              <a:t>Coax</a:t>
            </a:r>
            <a:r>
              <a:rPr lang="en-US" altLang="zh-CN" sz="2000" dirty="0">
                <a:latin typeface="Wingdings" pitchFamily="2" charset="2"/>
                <a:hlinkClick r:id="rId6" action="ppaction://hlinksldjump"/>
              </a:rPr>
              <a:t></a:t>
            </a:r>
            <a:endParaRPr lang="en-US" altLang="zh-CN" sz="2000" dirty="0">
              <a:latin typeface="Wingdings" pitchFamily="2" charset="2"/>
            </a:endParaRPr>
          </a:p>
          <a:p>
            <a:pPr lvl="2" eaLnBrk="1" hangingPunct="1"/>
            <a:r>
              <a:rPr lang="en-US" altLang="zh-CN" sz="2000" dirty="0"/>
              <a:t>fiber optics</a:t>
            </a:r>
            <a:r>
              <a:rPr lang="en-US" altLang="zh-CN" sz="2000" dirty="0">
                <a:latin typeface="Wingdings" pitchFamily="2" charset="2"/>
                <a:hlinkClick r:id="rId7" action="ppaction://hlinksldjump"/>
              </a:rPr>
              <a:t></a:t>
            </a:r>
            <a:endParaRPr lang="en-US" altLang="zh-CN" sz="2000" dirty="0">
              <a:latin typeface="Wingdings" pitchFamily="2" charset="2"/>
            </a:endParaRPr>
          </a:p>
          <a:p>
            <a:pPr lvl="1" eaLnBrk="1" hangingPunct="1"/>
            <a:r>
              <a:rPr lang="en-US" altLang="zh-CN" sz="2000" dirty="0"/>
              <a:t>wireless (terrestrial radio)</a:t>
            </a:r>
            <a:r>
              <a:rPr lang="en-US" altLang="zh-CN" sz="2000" dirty="0">
                <a:latin typeface="Wingdings" pitchFamily="2" charset="2"/>
                <a:hlinkClick r:id="rId8" action="ppaction://hlinksldjump"/>
              </a:rPr>
              <a:t></a:t>
            </a:r>
            <a:endParaRPr lang="en-US" altLang="zh-CN" sz="2000" dirty="0">
              <a:latin typeface="Wingdings" pitchFamily="2" charset="2"/>
            </a:endParaRPr>
          </a:p>
          <a:p>
            <a:pPr lvl="1" eaLnBrk="1" hangingPunct="1"/>
            <a:r>
              <a:rPr lang="en-US" altLang="zh-CN" sz="2000" dirty="0"/>
              <a:t>satellite</a:t>
            </a:r>
            <a:r>
              <a:rPr lang="en-US" altLang="zh-CN" sz="2000" dirty="0">
                <a:latin typeface="Wingdings" pitchFamily="2" charset="2"/>
                <a:hlinkClick r:id="rId9" action="ppaction://hlinksldjump"/>
              </a:rPr>
              <a:t></a:t>
            </a:r>
            <a:endParaRPr lang="en-US" altLang="zh-CN" sz="2000" dirty="0">
              <a:latin typeface="Wingdings" pitchFamily="2" charset="2"/>
            </a:endParaRPr>
          </a:p>
          <a:p>
            <a:pPr eaLnBrk="1" hangingPunct="1"/>
            <a:r>
              <a:rPr lang="en-US" altLang="zh-CN" sz="2400" dirty="0"/>
              <a:t>Examples of communication systems</a:t>
            </a:r>
          </a:p>
          <a:p>
            <a:pPr lvl="1" eaLnBrk="1" hangingPunct="1"/>
            <a:r>
              <a:rPr lang="en-US" altLang="zh-CN" sz="2000" dirty="0"/>
              <a:t>telephone system</a:t>
            </a:r>
            <a:r>
              <a:rPr lang="en-US" altLang="zh-CN" sz="2000" dirty="0">
                <a:latin typeface="Wingdings" pitchFamily="2" charset="2"/>
                <a:hlinkClick r:id="rId10" action="ppaction://hlinksldjump"/>
              </a:rPr>
              <a:t></a:t>
            </a:r>
            <a:endParaRPr lang="en-US" altLang="zh-CN" sz="2000" dirty="0">
              <a:latin typeface="Wingdings" pitchFamily="2" charset="2"/>
            </a:endParaRPr>
          </a:p>
          <a:p>
            <a:pPr lvl="2" eaLnBrk="1" hangingPunct="1"/>
            <a:r>
              <a:rPr lang="en-US" altLang="zh-CN" sz="2000" dirty="0"/>
              <a:t>The Local Loop, Modems, ADSL </a:t>
            </a:r>
            <a:r>
              <a:rPr lang="en-US" altLang="zh-CN" sz="2000" dirty="0">
                <a:latin typeface="Wingdings" pitchFamily="2" charset="2"/>
                <a:hlinkClick r:id="rId11" action="ppaction://hlinksldjump"/>
              </a:rPr>
              <a:t></a:t>
            </a:r>
            <a:endParaRPr lang="en-US" altLang="zh-CN" sz="2000" dirty="0">
              <a:latin typeface="Wingdings" pitchFamily="2" charset="2"/>
            </a:endParaRPr>
          </a:p>
          <a:p>
            <a:pPr lvl="2" eaLnBrk="1" hangingPunct="1"/>
            <a:r>
              <a:rPr lang="en-US" altLang="zh-CN" sz="2000" dirty="0"/>
              <a:t>Trunks and Multiplexing </a:t>
            </a:r>
            <a:r>
              <a:rPr lang="en-US" altLang="zh-CN" sz="2000" dirty="0">
                <a:latin typeface="Wingdings" pitchFamily="2" charset="2"/>
                <a:hlinkClick r:id="rId12" action="ppaction://hlinksldjump"/>
              </a:rPr>
              <a:t></a:t>
            </a:r>
            <a:endParaRPr lang="en-US" altLang="zh-CN" sz="2000" dirty="0"/>
          </a:p>
          <a:p>
            <a:pPr lvl="2" eaLnBrk="1" hangingPunct="1"/>
            <a:r>
              <a:rPr lang="en-US" altLang="zh-CN" sz="2000" dirty="0"/>
              <a:t>Switching</a:t>
            </a:r>
            <a:r>
              <a:rPr lang="en-US" altLang="zh-CN" sz="2000" dirty="0">
                <a:latin typeface="Wingdings" pitchFamily="2" charset="2"/>
                <a:hlinkClick r:id="rId13" action="ppaction://hlinksldjump"/>
              </a:rPr>
              <a:t></a:t>
            </a:r>
            <a:endParaRPr lang="en-US" altLang="zh-CN" sz="2000" dirty="0">
              <a:latin typeface="Wingdings" pitchFamily="2" charset="2"/>
            </a:endParaRPr>
          </a:p>
          <a:p>
            <a:pPr lvl="1" eaLnBrk="1" hangingPunct="1"/>
            <a:r>
              <a:rPr lang="en-US" altLang="zh-CN" sz="2000" dirty="0"/>
              <a:t>cable television system</a:t>
            </a:r>
            <a:r>
              <a:rPr lang="en-US" altLang="zh-CN" sz="2000" dirty="0">
                <a:latin typeface="Wingdings" pitchFamily="2" charset="2"/>
                <a:hlinkClick r:id="rId14" action="ppaction://hlinksldjump"/>
              </a:rPr>
              <a:t></a:t>
            </a:r>
            <a:endParaRPr lang="en-US" altLang="zh-CN" sz="2000" dirty="0"/>
          </a:p>
          <a:p>
            <a:pPr eaLnBrk="1" hangingPunct="1"/>
            <a:r>
              <a:rPr lang="en-US" altLang="zh-CN" sz="2400" dirty="0"/>
              <a:t>Physical Interface</a:t>
            </a:r>
            <a:r>
              <a:rPr lang="en-US" altLang="zh-CN" sz="2400" dirty="0">
                <a:latin typeface="Wingdings" pitchFamily="2" charset="2"/>
                <a:hlinkClick r:id="rId15" action="ppaction://hlinksldjump"/>
              </a:rPr>
              <a:t></a:t>
            </a:r>
            <a:endParaRPr lang="en-US" altLang="zh-CN" sz="2400" dirty="0">
              <a:latin typeface="Wingdings" pitchFamily="2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Fiber Cables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" y="866776"/>
            <a:ext cx="11277600" cy="381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l" eaLnBrk="1" hangingPunct="1">
              <a:lnSpc>
                <a:spcPts val="3400"/>
              </a:lnSpc>
              <a:spcBef>
                <a:spcPct val="10000"/>
              </a:spcBef>
              <a:buClr>
                <a:srgbClr val="FF6600"/>
              </a:buClr>
              <a:buSzPct val="110000"/>
            </a:pPr>
            <a:r>
              <a:rPr lang="en-US" altLang="zh-CN" sz="2400" dirty="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From 1981 to 2000</a:t>
            </a:r>
          </a:p>
          <a:p>
            <a:pPr lvl="1" algn="l" eaLnBrk="1" hangingPunct="1">
              <a:lnSpc>
                <a:spcPts val="3400"/>
              </a:lnSpc>
              <a:spcBef>
                <a:spcPct val="1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CPU (4.77M to 2G Hz)</a:t>
            </a:r>
          </a:p>
          <a:p>
            <a:pPr lvl="2" algn="l" eaLnBrk="1" hangingPunct="1">
              <a:lnSpc>
                <a:spcPts val="34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Verdana" pitchFamily="34" charset="0"/>
                <a:ea typeface="楷体_GB2312" pitchFamily="49" charset="-122"/>
              </a:rPr>
              <a:t>A gain of a factor of </a:t>
            </a:r>
            <a:r>
              <a:rPr lang="en-US" altLang="zh-CN" sz="2400" b="1" dirty="0">
                <a:solidFill>
                  <a:srgbClr val="800000"/>
                </a:solidFill>
                <a:latin typeface="Verdana" pitchFamily="34" charset="0"/>
                <a:ea typeface="楷体_GB2312" pitchFamily="49" charset="-122"/>
              </a:rPr>
              <a:t>20 per decade</a:t>
            </a:r>
          </a:p>
          <a:p>
            <a:pPr lvl="2" algn="l" eaLnBrk="1" hangingPunct="1">
              <a:lnSpc>
                <a:spcPts val="34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Verdana" pitchFamily="34" charset="0"/>
                <a:ea typeface="楷体_GB2312" pitchFamily="49" charset="-122"/>
              </a:rPr>
              <a:t>Physical </a:t>
            </a:r>
            <a:r>
              <a:rPr lang="en-US" altLang="zh-CN" sz="2400" b="1" dirty="0">
                <a:solidFill>
                  <a:srgbClr val="800000"/>
                </a:solidFill>
                <a:latin typeface="Verdana" pitchFamily="34" charset="0"/>
                <a:ea typeface="楷体_GB2312" pitchFamily="49" charset="-122"/>
              </a:rPr>
              <a:t>limits</a:t>
            </a:r>
            <a:r>
              <a:rPr lang="en-US" altLang="zh-CN" sz="2400" dirty="0">
                <a:latin typeface="Verdana" pitchFamily="34" charset="0"/>
                <a:ea typeface="楷体_GB2312" pitchFamily="49" charset="-122"/>
              </a:rPr>
              <a:t>: speed of light, heat dissipation</a:t>
            </a:r>
          </a:p>
          <a:p>
            <a:pPr lvl="1" algn="l" eaLnBrk="1" hangingPunct="1">
              <a:lnSpc>
                <a:spcPts val="3400"/>
              </a:lnSpc>
              <a:spcBef>
                <a:spcPct val="1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Data communication (56k to 2G bps)</a:t>
            </a:r>
          </a:p>
          <a:p>
            <a:pPr lvl="2" algn="l" eaLnBrk="1" hangingPunct="1">
              <a:lnSpc>
                <a:spcPts val="34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Verdana" pitchFamily="34" charset="0"/>
                <a:ea typeface="楷体_GB2312" pitchFamily="49" charset="-122"/>
              </a:rPr>
              <a:t>A gain of a factor of </a:t>
            </a:r>
            <a:r>
              <a:rPr lang="en-US" altLang="zh-CN" sz="2400" b="1" dirty="0">
                <a:solidFill>
                  <a:srgbClr val="800000"/>
                </a:solidFill>
                <a:latin typeface="Verdana" pitchFamily="34" charset="0"/>
                <a:ea typeface="楷体_GB2312" pitchFamily="49" charset="-122"/>
              </a:rPr>
              <a:t>125 per decade</a:t>
            </a:r>
          </a:p>
          <a:p>
            <a:pPr lvl="2" algn="l" eaLnBrk="1" hangingPunct="1">
              <a:lnSpc>
                <a:spcPts val="34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800000"/>
                </a:solidFill>
                <a:latin typeface="Verdana" pitchFamily="34" charset="0"/>
                <a:ea typeface="楷体_GB2312" pitchFamily="49" charset="-122"/>
              </a:rPr>
              <a:t>Error rate</a:t>
            </a:r>
            <a:r>
              <a:rPr lang="en-US" altLang="zh-CN" sz="2400" dirty="0">
                <a:latin typeface="Verdana" pitchFamily="34" charset="0"/>
                <a:ea typeface="楷体_GB2312" pitchFamily="49" charset="-122"/>
              </a:rPr>
              <a:t>: 10</a:t>
            </a:r>
            <a:r>
              <a:rPr lang="en-US" altLang="zh-CN" sz="2400" baseline="30000" dirty="0">
                <a:latin typeface="Verdana" pitchFamily="34" charset="0"/>
                <a:ea typeface="楷体_GB2312" pitchFamily="49" charset="-122"/>
              </a:rPr>
              <a:t>-5</a:t>
            </a:r>
            <a:r>
              <a:rPr lang="en-US" altLang="zh-CN" sz="2400" dirty="0">
                <a:latin typeface="Verdana" pitchFamily="34" charset="0"/>
                <a:ea typeface="楷体_GB2312" pitchFamily="49" charset="-122"/>
              </a:rPr>
              <a:t> to almost 0</a:t>
            </a:r>
          </a:p>
          <a:p>
            <a:pPr lvl="2" algn="l" eaLnBrk="1" hangingPunct="1">
              <a:lnSpc>
                <a:spcPts val="34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Verdana" pitchFamily="34" charset="0"/>
                <a:ea typeface="楷体_GB2312" pitchFamily="49" charset="-122"/>
              </a:rPr>
              <a:t>Electrical and optical signals by photodiode: </a:t>
            </a:r>
            <a:r>
              <a:rPr lang="en-US" altLang="zh-CN" sz="2400" b="1" dirty="0">
                <a:solidFill>
                  <a:srgbClr val="800000"/>
                </a:solidFill>
                <a:latin typeface="Verdana" pitchFamily="34" charset="0"/>
                <a:ea typeface="楷体_GB2312" pitchFamily="49" charset="-122"/>
              </a:rPr>
              <a:t>40Gbps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A6E45B-0F68-42E1-8FE2-E416ADD7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686571"/>
            <a:ext cx="8238095" cy="21714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Transmission of Light through Fiber</a:t>
            </a:r>
          </a:p>
        </p:txBody>
      </p:sp>
      <p:pic>
        <p:nvPicPr>
          <p:cNvPr id="24579" name="Picture 3" descr="2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6" y="784226"/>
            <a:ext cx="72739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08189" y="4684713"/>
            <a:ext cx="8537575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rgbClr val="800000"/>
                </a:solidFill>
                <a:latin typeface="Verdana" pitchFamily="34" charset="0"/>
                <a:ea typeface="黑体" pitchFamily="49" charset="-122"/>
              </a:rPr>
              <a:t>Attenuation</a:t>
            </a: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 of light through fiber</a:t>
            </a:r>
            <a:r>
              <a:rPr lang="en-US" altLang="zh-CN" sz="2400" dirty="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depends on the wavelength</a:t>
            </a:r>
            <a:r>
              <a:rPr lang="en-US" altLang="zh-CN" sz="2400" dirty="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of the light</a:t>
            </a:r>
          </a:p>
          <a:p>
            <a:pPr algn="l" eaLnBrk="1" hangingPunct="1">
              <a:spcBef>
                <a:spcPct val="1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</a:rPr>
              <a:t>3 bands</a:t>
            </a:r>
            <a:r>
              <a:rPr lang="en-US" altLang="zh-CN" sz="2400" dirty="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are used for optical</a:t>
            </a:r>
            <a:r>
              <a:rPr lang="en-US" altLang="zh-CN" sz="2400" dirty="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communication</a:t>
            </a:r>
          </a:p>
          <a:p>
            <a:pPr algn="l" eaLnBrk="1" hangingPunct="1">
              <a:spcBef>
                <a:spcPct val="1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</a:pPr>
            <a:r>
              <a:rPr lang="en-US" altLang="zh-CN" sz="2400" dirty="0">
                <a:latin typeface="Verdana" pitchFamily="34" charset="0"/>
                <a:ea typeface="黑体" pitchFamily="49" charset="-122"/>
              </a:rPr>
              <a:t>Bandwidth: All 3 bands are</a:t>
            </a:r>
            <a:r>
              <a:rPr lang="en-US" altLang="zh-CN" sz="2400" dirty="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Verdana" pitchFamily="34" charset="0"/>
                <a:ea typeface="黑体" pitchFamily="49" charset="-122"/>
              </a:rPr>
              <a:t>25~30THz wide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82888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 sz="6000" b="0">
                <a:solidFill>
                  <a:srgbClr val="993300"/>
                </a:solidFill>
                <a:ea typeface="宋体" pitchFamily="2" charset="-122"/>
              </a:rPr>
              <a:t>2.3 Wireless Transmission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Electromagnetic Spectrum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240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Electromagnetic spectrum and its uses for communication</a:t>
            </a:r>
          </a:p>
          <a:p>
            <a:pPr algn="ctr" eaLnBrk="1" hangingPunct="1">
              <a:buFontTx/>
              <a:buNone/>
            </a:pPr>
            <a:endParaRPr lang="en-US" altLang="zh-CN" sz="2400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6628" name="Picture 4" descr="2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219201"/>
            <a:ext cx="7129463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867400"/>
            <a:ext cx="4191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62000" y="5197476"/>
            <a:ext cx="100584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rgbClr val="006600"/>
              </a:buClr>
              <a:buFont typeface="Wingdings" pitchFamily="2" charset="2"/>
              <a:buNone/>
            </a:pPr>
            <a:r>
              <a:rPr lang="en-US" altLang="zh-CN" sz="2000" dirty="0">
                <a:latin typeface="Verdana" pitchFamily="34" charset="0"/>
                <a:ea typeface="黑体" pitchFamily="49" charset="-122"/>
              </a:rPr>
              <a:t>   In general, as we go from long-wave radio toward visible light, the waves behave more and more like </a:t>
            </a:r>
            <a:r>
              <a:rPr lang="en-US" altLang="zh-CN" sz="2000" b="1" dirty="0">
                <a:solidFill>
                  <a:srgbClr val="800000"/>
                </a:solidFill>
                <a:latin typeface="Verdana" pitchFamily="34" charset="0"/>
                <a:ea typeface="黑体" pitchFamily="49" charset="-122"/>
              </a:rPr>
              <a:t>light</a:t>
            </a:r>
            <a:r>
              <a:rPr lang="en-US" altLang="zh-CN" sz="2000" dirty="0">
                <a:latin typeface="Verdana" pitchFamily="34" charset="0"/>
                <a:ea typeface="黑体" pitchFamily="49" charset="-122"/>
              </a:rPr>
              <a:t> and less like </a:t>
            </a:r>
            <a:r>
              <a:rPr lang="en-US" altLang="zh-CN" sz="2000" b="1" dirty="0">
                <a:solidFill>
                  <a:srgbClr val="800000"/>
                </a:solidFill>
                <a:latin typeface="Verdana" pitchFamily="34" charset="0"/>
                <a:ea typeface="黑体" pitchFamily="49" charset="-122"/>
              </a:rPr>
              <a:t>radio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Transmission Frequency Band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1506200" cy="5715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Using narrow frequency band (radio, TV, ...)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Most transmission use narrow frequency band (∆f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/f</a:t>
            </a:r>
            <a:r>
              <a:rPr lang="en-US" altLang="zh-CN" dirty="0"/>
              <a:t>&lt;&lt;1) to get the best reception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Spread Spectrum (</a:t>
            </a:r>
            <a:r>
              <a:rPr lang="en-US" altLang="zh-CN" dirty="0" err="1"/>
              <a:t>bluetooth</a:t>
            </a:r>
            <a:r>
              <a:rPr lang="en-US" altLang="zh-CN" dirty="0"/>
              <a:t>, </a:t>
            </a:r>
            <a:r>
              <a:rPr lang="en-US" altLang="zh-CN" dirty="0" err="1"/>
              <a:t>wlan</a:t>
            </a:r>
            <a:r>
              <a:rPr lang="en-US" altLang="zh-CN" dirty="0"/>
              <a:t>, </a:t>
            </a:r>
            <a:r>
              <a:rPr lang="en-US" altLang="zh-CN" dirty="0" err="1"/>
              <a:t>cdma</a:t>
            </a:r>
            <a:r>
              <a:rPr lang="en-US" altLang="zh-CN" dirty="0"/>
              <a:t>, ...) </a:t>
            </a:r>
            <a:r>
              <a:rPr lang="zh-CN" altLang="en-US" dirty="0">
                <a:solidFill>
                  <a:srgbClr val="7030A0"/>
                </a:solidFill>
              </a:rPr>
              <a:t>扩频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FHSS: Frequency hopping spread spectrum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DSSS: Direct sequence spread spectrum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Hedy </a:t>
            </a:r>
            <a:r>
              <a:rPr lang="en-US" altLang="zh-CN" dirty="0" err="1"/>
              <a:t>Lamarr</a:t>
            </a:r>
            <a:r>
              <a:rPr lang="en-US" altLang="zh-CN" dirty="0"/>
              <a:t> (1913-2000) </a:t>
            </a:r>
            <a:r>
              <a:rPr lang="en-US" altLang="zh-CN" dirty="0">
                <a:hlinkClick r:id="rId2" action="ppaction://hlinkfile"/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hlinkClick r:id="rId3" action="ppaction://hlinkfile"/>
              </a:rPr>
              <a:t>B</a:t>
            </a:r>
            <a:r>
              <a:rPr lang="en-US" altLang="zh-CN" dirty="0"/>
              <a:t> </a:t>
            </a:r>
            <a:r>
              <a:rPr lang="en-US" altLang="zh-CN" dirty="0">
                <a:hlinkClick r:id="rId4" action="ppaction://hlinkfile"/>
              </a:rPr>
              <a:t>C</a:t>
            </a:r>
            <a:r>
              <a:rPr lang="en-US" altLang="zh-CN" dirty="0"/>
              <a:t> </a:t>
            </a:r>
            <a:r>
              <a:rPr lang="en-US" altLang="zh-CN" dirty="0">
                <a:hlinkClick r:id="rId5" action="ppaction://hlinkfile"/>
              </a:rPr>
              <a:t>D</a:t>
            </a:r>
            <a:r>
              <a:rPr lang="en-US" altLang="zh-CN" dirty="0"/>
              <a:t>  </a:t>
            </a:r>
            <a:r>
              <a:rPr lang="en-US" altLang="zh-CN" sz="3200" dirty="0">
                <a:latin typeface="Wingdings" pitchFamily="2" charset="2"/>
                <a:hlinkClick r:id="rId6"/>
              </a:rPr>
              <a:t></a:t>
            </a:r>
            <a:endParaRPr lang="en-US" altLang="zh-CN" sz="3200" dirty="0">
              <a:latin typeface="Wingdings" pitchFamily="2" charset="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Radio Transmission (VLF,LF,MF,HF)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711575"/>
            <a:ext cx="10515600" cy="2806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(a)</a:t>
            </a:r>
            <a:r>
              <a:rPr lang="en-US" altLang="zh-CN" sz="2400" dirty="0"/>
              <a:t> In the VLF, LF, and MF bands, radio waves follow the curvature of the earth (</a:t>
            </a:r>
            <a:r>
              <a:rPr lang="en-US" altLang="zh-CN" sz="2400" dirty="0">
                <a:solidFill>
                  <a:srgbClr val="800000"/>
                </a:solidFill>
              </a:rPr>
              <a:t>1000km</a:t>
            </a:r>
            <a:r>
              <a:rPr lang="zh-CN" altLang="en-US" sz="2400" dirty="0">
                <a:solidFill>
                  <a:srgbClr val="800000"/>
                </a:solidFill>
              </a:rPr>
              <a:t>， </a:t>
            </a:r>
            <a:r>
              <a:rPr lang="en-US" altLang="zh-CN" sz="2400" dirty="0">
                <a:solidFill>
                  <a:schemeClr val="tx1"/>
                </a:solidFill>
              </a:rPr>
              <a:t>Beijing&lt;-&gt;Wuhan)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(b)</a:t>
            </a:r>
            <a:r>
              <a:rPr lang="en-US" altLang="zh-CN" sz="2400" dirty="0"/>
              <a:t> In the HF band, they bounce off the </a:t>
            </a:r>
            <a:r>
              <a:rPr lang="en-US" altLang="zh-CN" sz="2400" dirty="0">
                <a:solidFill>
                  <a:srgbClr val="800000"/>
                </a:solidFill>
              </a:rPr>
              <a:t>ionosphere</a:t>
            </a:r>
            <a:r>
              <a:rPr lang="en-US" altLang="zh-CN" sz="2400" dirty="0"/>
              <a:t> at a height of 100~500 km</a:t>
            </a:r>
          </a:p>
        </p:txBody>
      </p:sp>
      <p:pic>
        <p:nvPicPr>
          <p:cNvPr id="28676" name="Picture 4" descr="2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1260475"/>
            <a:ext cx="85058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Microwave Transmission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762001"/>
            <a:ext cx="11480800" cy="5897563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(100M~10GHz)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Before fiber optic, microwaves formed the heart of the long-distance telephone transmission system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Waves travel in nearly </a:t>
            </a:r>
            <a:r>
              <a:rPr lang="en-US" altLang="zh-CN" dirty="0">
                <a:solidFill>
                  <a:srgbClr val="800000"/>
                </a:solidFill>
              </a:rPr>
              <a:t>straight lines</a:t>
            </a:r>
            <a:r>
              <a:rPr lang="en-US" altLang="zh-CN" dirty="0"/>
              <a:t>, the transmitting &amp; receiving </a:t>
            </a:r>
            <a:r>
              <a:rPr lang="en-US" altLang="zh-CN" dirty="0">
                <a:solidFill>
                  <a:srgbClr val="800000"/>
                </a:solidFill>
              </a:rPr>
              <a:t>antennas must be accurately aligned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Distance between repeaters: </a:t>
            </a:r>
            <a:r>
              <a:rPr lang="en-US" altLang="zh-CN" dirty="0">
                <a:solidFill>
                  <a:srgbClr val="800000"/>
                </a:solidFill>
              </a:rPr>
              <a:t>80km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800000"/>
                </a:solidFill>
              </a:rPr>
              <a:t>Multipath fading</a:t>
            </a:r>
            <a:r>
              <a:rPr lang="en-US" altLang="zh-CN" dirty="0"/>
              <a:t> is often a serious problem (weather and frequency dependent)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 (At about 2.4GHz, absorbed by rain and tree leaves)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Politics of Electromagnetic Spectrum</a:t>
            </a:r>
          </a:p>
        </p:txBody>
      </p:sp>
      <p:pic>
        <p:nvPicPr>
          <p:cNvPr id="30723" name="Picture 3" descr="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95947"/>
            <a:ext cx="748665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14400" y="935038"/>
            <a:ext cx="10744200" cy="371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National governments allocate spectrum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ISM (Industrial, Scientific, Medical) bands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000" dirty="0">
                <a:latin typeface="Verdana" pitchFamily="34" charset="0"/>
                <a:ea typeface="黑体" pitchFamily="49" charset="-122"/>
              </a:rPr>
              <a:t>some frequency bands for </a:t>
            </a:r>
            <a:r>
              <a:rPr lang="en-US" altLang="zh-CN" sz="2000" b="1" dirty="0">
                <a:solidFill>
                  <a:srgbClr val="800000"/>
                </a:solidFill>
                <a:latin typeface="Verdana" pitchFamily="34" charset="0"/>
                <a:ea typeface="黑体" pitchFamily="49" charset="-122"/>
              </a:rPr>
              <a:t>unlicensed usage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000" dirty="0">
                <a:latin typeface="Verdana" pitchFamily="34" charset="0"/>
                <a:ea typeface="黑体" pitchFamily="49" charset="-122"/>
              </a:rPr>
              <a:t>FCC mandates that all devices in ISM bands use </a:t>
            </a:r>
            <a:r>
              <a:rPr lang="en-US" altLang="zh-CN" sz="2000" b="1" dirty="0">
                <a:solidFill>
                  <a:srgbClr val="800000"/>
                </a:solidFill>
                <a:latin typeface="Verdana" pitchFamily="34" charset="0"/>
                <a:ea typeface="黑体" pitchFamily="49" charset="-122"/>
              </a:rPr>
              <a:t>spread</a:t>
            </a:r>
            <a:r>
              <a:rPr lang="en-US" altLang="zh-CN" sz="2000" b="1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000" b="1" dirty="0">
                <a:solidFill>
                  <a:srgbClr val="800000"/>
                </a:solidFill>
                <a:latin typeface="Verdana" pitchFamily="34" charset="0"/>
                <a:ea typeface="黑体" pitchFamily="49" charset="-122"/>
              </a:rPr>
              <a:t>spectrum techniques</a:t>
            </a:r>
            <a:r>
              <a:rPr lang="en-US" altLang="zh-CN" sz="2000" dirty="0">
                <a:latin typeface="Verdana" pitchFamily="34" charset="0"/>
                <a:ea typeface="黑体" pitchFamily="49" charset="-122"/>
              </a:rPr>
              <a:t> to minimize interference between uncoordinated devices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en-US" altLang="zh-CN" sz="2000" b="1" dirty="0">
                <a:solidFill>
                  <a:srgbClr val="800000"/>
                </a:solidFill>
                <a:latin typeface="Verdana" pitchFamily="34" charset="0"/>
                <a:ea typeface="黑体" pitchFamily="49" charset="-122"/>
              </a:rPr>
              <a:t>Power is under 1 watt    </a:t>
            </a:r>
            <a:r>
              <a:rPr lang="zh-CN" altLang="en-US" sz="2000" b="1" dirty="0">
                <a:solidFill>
                  <a:srgbClr val="7030A0"/>
                </a:solidFill>
                <a:latin typeface="Verdana" pitchFamily="34" charset="0"/>
                <a:ea typeface="黑体" pitchFamily="49" charset="-122"/>
              </a:rPr>
              <a:t>（限制频率范围，调制技术，信号强度）</a:t>
            </a:r>
            <a:r>
              <a:rPr lang="zh-CN" altLang="en-US" sz="2400" b="1" dirty="0">
                <a:solidFill>
                  <a:srgbClr val="7030A0"/>
                </a:solidFill>
                <a:latin typeface="Verdana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733800" y="6019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3366"/>
                </a:solidFill>
                <a:latin typeface="Times New Roman" pitchFamily="18" charset="0"/>
              </a:rPr>
              <a:t>ISM bands in USA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17801"/>
            <a:ext cx="8794750" cy="696913"/>
          </a:xfrm>
        </p:spPr>
        <p:txBody>
          <a:bodyPr/>
          <a:lstStyle/>
          <a:p>
            <a:pPr eaLnBrk="1" hangingPunct="1"/>
            <a:r>
              <a:rPr lang="en-US" altLang="zh-CN" sz="5000" b="0">
                <a:solidFill>
                  <a:srgbClr val="993300"/>
                </a:solidFill>
                <a:ea typeface="宋体" pitchFamily="2" charset="-122"/>
              </a:rPr>
              <a:t>2.4 Communication Satellites</a:t>
            </a:r>
            <a:r>
              <a:rPr lang="en-US" altLang="zh-CN" sz="3400"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010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Communication Satellites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3360"/>
              </a:lnSpc>
            </a:pPr>
            <a:r>
              <a:rPr lang="en-US" altLang="zh-CN" dirty="0"/>
              <a:t>Act as a big microwave repeater in the sky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/>
              <a:t>Contains multiple antennas and multiple transponders</a:t>
            </a:r>
          </a:p>
          <a:p>
            <a:pPr eaLnBrk="1" hangingPunct="1">
              <a:lnSpc>
                <a:spcPts val="3360"/>
              </a:lnSpc>
            </a:pPr>
            <a:r>
              <a:rPr lang="en-US" altLang="zh-CN" dirty="0"/>
              <a:t>Transponder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/>
              <a:t>listen to </a:t>
            </a:r>
            <a:r>
              <a:rPr lang="en-US" altLang="zh-CN" dirty="0">
                <a:solidFill>
                  <a:srgbClr val="800000"/>
                </a:solidFill>
              </a:rPr>
              <a:t>some portion</a:t>
            </a:r>
            <a:r>
              <a:rPr lang="en-US" altLang="zh-CN" dirty="0"/>
              <a:t> of the spectrum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>
                <a:solidFill>
                  <a:srgbClr val="800000"/>
                </a:solidFill>
              </a:rPr>
              <a:t>amplifies</a:t>
            </a:r>
            <a:r>
              <a:rPr lang="en-US" altLang="zh-CN" dirty="0"/>
              <a:t> the incoming signals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/>
              <a:t>rebroadcasts it at </a:t>
            </a:r>
            <a:r>
              <a:rPr lang="en-US" altLang="zh-CN" dirty="0">
                <a:solidFill>
                  <a:srgbClr val="800000"/>
                </a:solidFill>
              </a:rPr>
              <a:t>another frequency</a:t>
            </a:r>
            <a:r>
              <a:rPr lang="en-US" altLang="zh-CN" dirty="0"/>
              <a:t> (downward beams)</a:t>
            </a:r>
          </a:p>
          <a:p>
            <a:pPr eaLnBrk="1" hangingPunct="1">
              <a:lnSpc>
                <a:spcPts val="3360"/>
              </a:lnSpc>
            </a:pPr>
            <a:r>
              <a:rPr lang="en-US" altLang="zh-CN" dirty="0"/>
              <a:t>Downward beams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>
                <a:solidFill>
                  <a:srgbClr val="800000"/>
                </a:solidFill>
              </a:rPr>
              <a:t>Broad</a:t>
            </a:r>
            <a:r>
              <a:rPr lang="en-US" altLang="zh-CN" dirty="0"/>
              <a:t>: a substantial fraction of the earth’s surface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>
                <a:solidFill>
                  <a:srgbClr val="800000"/>
                </a:solidFill>
              </a:rPr>
              <a:t>Narrow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800000"/>
                </a:solidFill>
              </a:rPr>
              <a:t>spot beams</a:t>
            </a:r>
            <a:r>
              <a:rPr lang="en-US" altLang="zh-CN" dirty="0"/>
              <a:t> cover an area hundreds of kms in diameter (</a:t>
            </a:r>
            <a:r>
              <a:rPr lang="en-US" altLang="zh-CN" dirty="0">
                <a:solidFill>
                  <a:srgbClr val="800000"/>
                </a:solidFill>
              </a:rPr>
              <a:t>bent pipe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ts val="3360"/>
              </a:lnSpc>
            </a:pPr>
            <a:r>
              <a:rPr lang="en-US" altLang="zh-CN" dirty="0"/>
              <a:t>Station keeping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/>
              <a:t>Lifetime: about 10 years</a:t>
            </a:r>
          </a:p>
        </p:txBody>
      </p:sp>
    </p:spTree>
    <p:extLst>
      <p:ext uri="{BB962C8B-B14F-4D97-AF65-F5344CB8AC3E}">
        <p14:creationId xmlns:p14="http://schemas.microsoft.com/office/powerpoint/2010/main" val="259429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77801"/>
            <a:ext cx="9144000" cy="9810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Fundamental Concepts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058863"/>
            <a:ext cx="10439400" cy="5129212"/>
          </a:xfrm>
        </p:spPr>
        <p:txBody>
          <a:bodyPr/>
          <a:lstStyle/>
          <a:p>
            <a:pPr marL="609600" indent="-609600" eaLnBrk="1" hangingPunct="1">
              <a:lnSpc>
                <a:spcPts val="3200"/>
              </a:lnSpc>
            </a:pPr>
            <a:r>
              <a:rPr lang="zh-CN" altLang="zh-CN" sz="2400" dirty="0"/>
              <a:t>信道(Channel)：传送信息的媒体</a:t>
            </a:r>
            <a:endParaRPr lang="zh-CN" altLang="en-US" sz="2400" dirty="0"/>
          </a:p>
          <a:p>
            <a:pPr marL="609600" indent="-609600" eaLnBrk="1" hangingPunct="1">
              <a:lnSpc>
                <a:spcPts val="3200"/>
              </a:lnSpc>
            </a:pPr>
            <a:r>
              <a:rPr lang="zh-CN" altLang="en-US" sz="2400" dirty="0"/>
              <a:t>带宽</a:t>
            </a:r>
            <a:r>
              <a:rPr lang="en-US" altLang="zh-CN" sz="2400" dirty="0"/>
              <a:t>(Bandwidth)</a:t>
            </a:r>
            <a:r>
              <a:rPr lang="zh-CN" altLang="en-US" sz="2400" dirty="0"/>
              <a:t>：信号或信道的频率范围 </a:t>
            </a:r>
            <a:r>
              <a:rPr lang="en-US" altLang="zh-CN" sz="2400" dirty="0"/>
              <a:t>(Hz) </a:t>
            </a:r>
          </a:p>
          <a:p>
            <a:pPr marL="609600" indent="-609600" eaLnBrk="1" hangingPunct="1">
              <a:lnSpc>
                <a:spcPts val="3200"/>
              </a:lnSpc>
            </a:pPr>
            <a:r>
              <a:rPr lang="zh-CN" altLang="zh-CN" sz="2400" dirty="0"/>
              <a:t>数据率(Bit Rate)：数据传输速率 (bps)</a:t>
            </a:r>
            <a:endParaRPr lang="en-US" altLang="zh-CN" sz="2400" dirty="0"/>
          </a:p>
          <a:p>
            <a:pPr marL="609600" indent="-609600" eaLnBrk="1" hangingPunct="1">
              <a:lnSpc>
                <a:spcPts val="3200"/>
              </a:lnSpc>
            </a:pPr>
            <a:r>
              <a:rPr lang="zh-CN" altLang="zh-CN" sz="2400" dirty="0"/>
              <a:t>波特率(Baud)：</a:t>
            </a:r>
            <a:r>
              <a:rPr lang="zh-CN" altLang="en-US" sz="2400" dirty="0"/>
              <a:t>符号速率，</a:t>
            </a:r>
            <a:r>
              <a:rPr lang="zh-CN" altLang="zh-CN" sz="2400" dirty="0"/>
              <a:t>码元传输速率</a:t>
            </a:r>
            <a:endParaRPr lang="zh-CN" altLang="en-US" sz="2400" dirty="0"/>
          </a:p>
          <a:p>
            <a:pPr marL="609600" indent="-609600" eaLnBrk="1" hangingPunct="1">
              <a:lnSpc>
                <a:spcPts val="3200"/>
              </a:lnSpc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chemeClr val="tx1"/>
                </a:solidFill>
              </a:rPr>
              <a:t>1 Baud =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zh-CN" sz="2400" dirty="0">
                <a:solidFill>
                  <a:schemeClr val="tx1"/>
                </a:solidFill>
              </a:rPr>
              <a:t>log</a:t>
            </a:r>
            <a:r>
              <a:rPr lang="zh-CN" altLang="zh-CN" sz="2400" baseline="-25000" dirty="0">
                <a:solidFill>
                  <a:schemeClr val="tx1"/>
                </a:solidFill>
              </a:rPr>
              <a:t>2</a:t>
            </a:r>
            <a:r>
              <a:rPr lang="zh-CN" altLang="zh-CN" sz="2400" dirty="0">
                <a:solidFill>
                  <a:schemeClr val="tx1"/>
                </a:solidFill>
              </a:rPr>
              <a:t>V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zh-CN" sz="2400" dirty="0">
                <a:solidFill>
                  <a:schemeClr val="tx1"/>
                </a:solidFill>
              </a:rPr>
              <a:t> bps，其中V是</a:t>
            </a:r>
            <a:r>
              <a:rPr lang="zh-CN" altLang="en-US" sz="2400" dirty="0">
                <a:solidFill>
                  <a:schemeClr val="tx1"/>
                </a:solidFill>
              </a:rPr>
              <a:t>码元</a:t>
            </a:r>
            <a:r>
              <a:rPr lang="zh-CN" altLang="zh-CN" sz="2400" dirty="0">
                <a:solidFill>
                  <a:schemeClr val="tx1"/>
                </a:solidFill>
              </a:rPr>
              <a:t>的电平级数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609600" indent="-609600" eaLnBrk="1" hangingPunct="1">
              <a:lnSpc>
                <a:spcPts val="3200"/>
              </a:lnSpc>
            </a:pPr>
            <a:r>
              <a:rPr lang="zh-CN" altLang="en-US" sz="2400" dirty="0"/>
              <a:t>信道容量</a:t>
            </a:r>
            <a:r>
              <a:rPr lang="en-US" altLang="zh-CN" sz="2400" dirty="0"/>
              <a:t>(Channel Capacity)</a:t>
            </a:r>
            <a:r>
              <a:rPr lang="zh-CN" altLang="en-US" sz="2400" dirty="0"/>
              <a:t>：信道的最大数据率</a:t>
            </a:r>
          </a:p>
          <a:p>
            <a:pPr marL="609600" indent="-609600" eaLnBrk="1" hangingPunct="1">
              <a:lnSpc>
                <a:spcPts val="3200"/>
              </a:lnSpc>
            </a:pPr>
            <a:r>
              <a:rPr lang="zh-CN" altLang="zh-CN" sz="2400" dirty="0"/>
              <a:t>传播速度(Propagation Speed)：信号单位时间内传送的距离（米/秒）</a:t>
            </a:r>
            <a:endParaRPr lang="zh-CN" altLang="en-US" sz="2400" dirty="0"/>
          </a:p>
          <a:p>
            <a:pPr lvl="1" eaLnBrk="1" hangingPunct="1">
              <a:lnSpc>
                <a:spcPts val="3200"/>
              </a:lnSpc>
            </a:pPr>
            <a:r>
              <a:rPr lang="zh-CN" altLang="en-US" dirty="0"/>
              <a:t>媒体不同，速度不同，小于光速</a:t>
            </a:r>
          </a:p>
          <a:p>
            <a:pPr lvl="1" eaLnBrk="1" hangingPunct="1">
              <a:lnSpc>
                <a:spcPts val="3200"/>
              </a:lnSpc>
            </a:pPr>
            <a:r>
              <a:rPr lang="zh-CN" altLang="en-US" dirty="0"/>
              <a:t>同种媒体，频率不同的电磁波速度也有差异</a:t>
            </a:r>
          </a:p>
          <a:p>
            <a:pPr marL="609600" indent="-609600" eaLnBrk="1" hangingPunct="1">
              <a:lnSpc>
                <a:spcPts val="3200"/>
              </a:lnSpc>
            </a:pPr>
            <a:r>
              <a:rPr lang="zh-CN" altLang="en-US" sz="2400" dirty="0"/>
              <a:t>误码率</a:t>
            </a:r>
            <a:r>
              <a:rPr lang="en-US" altLang="zh-CN" sz="2400" dirty="0"/>
              <a:t>BER (Bit Error Rate)</a:t>
            </a:r>
            <a:r>
              <a:rPr lang="zh-CN" altLang="en-US" sz="2400" dirty="0"/>
              <a:t>：信道传输可靠性指标</a:t>
            </a:r>
          </a:p>
          <a:p>
            <a:pPr marL="609600" indent="-609600" eaLnBrk="1" hangingPunct="1">
              <a:lnSpc>
                <a:spcPts val="3200"/>
              </a:lnSpc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>
                <a:solidFill>
                  <a:schemeClr val="tx1"/>
                </a:solidFill>
              </a:rPr>
              <a:t>BER=</a:t>
            </a:r>
            <a:r>
              <a:rPr lang="zh-CN" altLang="en-US" sz="2400" dirty="0">
                <a:solidFill>
                  <a:schemeClr val="tx1"/>
                </a:solidFill>
              </a:rPr>
              <a:t>传送错的位数 </a:t>
            </a:r>
            <a:r>
              <a:rPr lang="en-US" altLang="zh-CN" sz="2400" dirty="0">
                <a:solidFill>
                  <a:schemeClr val="tx1"/>
                </a:solidFill>
              </a:rPr>
              <a:t>/ </a:t>
            </a:r>
            <a:r>
              <a:rPr lang="zh-CN" altLang="en-US" sz="2400" dirty="0">
                <a:solidFill>
                  <a:schemeClr val="tx1"/>
                </a:solidFill>
              </a:rPr>
              <a:t>传送总位数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533651"/>
            <a:ext cx="8794750" cy="1533525"/>
          </a:xfrm>
        </p:spPr>
        <p:txBody>
          <a:bodyPr/>
          <a:lstStyle/>
          <a:p>
            <a:pPr eaLnBrk="1" hangingPunct="1"/>
            <a:r>
              <a:rPr lang="en-US" altLang="zh-CN" sz="5000" b="0" dirty="0">
                <a:solidFill>
                  <a:srgbClr val="CC3300"/>
                </a:solidFill>
                <a:ea typeface="宋体" pitchFamily="2" charset="-122"/>
              </a:rPr>
              <a:t>2.5 Digital modulation and multiplexing</a:t>
            </a:r>
          </a:p>
        </p:txBody>
      </p:sp>
    </p:spTree>
    <p:extLst>
      <p:ext uri="{BB962C8B-B14F-4D97-AF65-F5344CB8AC3E}">
        <p14:creationId xmlns:p14="http://schemas.microsoft.com/office/powerpoint/2010/main" val="4083204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Baseband &amp; Passband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25500"/>
            <a:ext cx="11277600" cy="5727700"/>
          </a:xfrm>
        </p:spPr>
        <p:txBody>
          <a:bodyPr/>
          <a:lstStyle/>
          <a:p>
            <a:pPr eaLnBrk="1" hangingPunct="1">
              <a:lnSpc>
                <a:spcPts val="3840"/>
              </a:lnSpc>
            </a:pPr>
            <a:r>
              <a:rPr lang="en-US" altLang="zh-CN" sz="3200" dirty="0"/>
              <a:t>Baseband transmission </a:t>
            </a:r>
            <a:r>
              <a:rPr lang="zh-CN" altLang="en-US" sz="3200" dirty="0">
                <a:solidFill>
                  <a:srgbClr val="7030A0"/>
                </a:solidFill>
              </a:rPr>
              <a:t>基带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 eaLnBrk="1" hangingPunct="1">
              <a:lnSpc>
                <a:spcPts val="3840"/>
              </a:lnSpc>
            </a:pPr>
            <a:r>
              <a:rPr lang="en-US" altLang="zh-CN" dirty="0"/>
              <a:t>The signal occupies </a:t>
            </a:r>
            <a:r>
              <a:rPr lang="en-US" altLang="zh-CN" dirty="0">
                <a:solidFill>
                  <a:srgbClr val="C00000"/>
                </a:solidFill>
              </a:rPr>
              <a:t>frequencies from zero up to a maximum </a:t>
            </a:r>
            <a:r>
              <a:rPr lang="en-US" altLang="zh-CN" dirty="0"/>
              <a:t>that depends on the signaling rate</a:t>
            </a:r>
          </a:p>
          <a:p>
            <a:pPr lvl="1" eaLnBrk="1" hangingPunct="1">
              <a:lnSpc>
                <a:spcPts val="3840"/>
              </a:lnSpc>
            </a:pPr>
            <a:r>
              <a:rPr lang="en-US" altLang="zh-CN" dirty="0"/>
              <a:t>Common for wires</a:t>
            </a:r>
          </a:p>
          <a:p>
            <a:pPr eaLnBrk="1" hangingPunct="1">
              <a:lnSpc>
                <a:spcPts val="3840"/>
              </a:lnSpc>
            </a:pPr>
            <a:r>
              <a:rPr lang="en-US" altLang="zh-CN" sz="3200" dirty="0"/>
              <a:t>Passband transmission </a:t>
            </a:r>
            <a:r>
              <a:rPr lang="zh-CN" altLang="en-US" sz="3200" dirty="0">
                <a:solidFill>
                  <a:srgbClr val="7030A0"/>
                </a:solidFill>
              </a:rPr>
              <a:t>通带</a:t>
            </a:r>
          </a:p>
          <a:p>
            <a:pPr lvl="1" eaLnBrk="1" hangingPunct="1">
              <a:lnSpc>
                <a:spcPts val="3840"/>
              </a:lnSpc>
            </a:pPr>
            <a:r>
              <a:rPr lang="en-US" altLang="zh-CN" dirty="0"/>
              <a:t>Regulate the amplitude, phase, or frequency of </a:t>
            </a:r>
            <a:r>
              <a:rPr lang="en-US" altLang="zh-CN" b="1" dirty="0">
                <a:solidFill>
                  <a:srgbClr val="FF0000"/>
                </a:solidFill>
              </a:rPr>
              <a:t>a carrier signal</a:t>
            </a:r>
            <a:r>
              <a:rPr lang="en-US" altLang="zh-CN" dirty="0"/>
              <a:t> to convey bits</a:t>
            </a:r>
          </a:p>
          <a:p>
            <a:pPr lvl="1" eaLnBrk="1" hangingPunct="1">
              <a:lnSpc>
                <a:spcPts val="3840"/>
              </a:lnSpc>
            </a:pPr>
            <a:r>
              <a:rPr lang="en-US" altLang="zh-CN" dirty="0"/>
              <a:t>The signal occupies </a:t>
            </a:r>
            <a:r>
              <a:rPr lang="en-US" altLang="zh-CN" dirty="0">
                <a:solidFill>
                  <a:srgbClr val="C00000"/>
                </a:solidFill>
              </a:rPr>
              <a:t>a band of frequencies </a:t>
            </a:r>
            <a:r>
              <a:rPr lang="en-US" altLang="zh-CN" dirty="0"/>
              <a:t>around the frequency of the carrier signal</a:t>
            </a:r>
          </a:p>
          <a:p>
            <a:pPr lvl="1" eaLnBrk="1" hangingPunct="1">
              <a:lnSpc>
                <a:spcPts val="3840"/>
              </a:lnSpc>
            </a:pPr>
            <a:r>
              <a:rPr lang="en-US" altLang="zh-CN" dirty="0"/>
              <a:t>Wireless and optical channels</a:t>
            </a:r>
          </a:p>
        </p:txBody>
      </p:sp>
    </p:spTree>
    <p:extLst>
      <p:ext uri="{BB962C8B-B14F-4D97-AF65-F5344CB8AC3E}">
        <p14:creationId xmlns:p14="http://schemas.microsoft.com/office/powerpoint/2010/main" val="3566854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ea typeface="宋体" charset="-122"/>
              </a:rPr>
              <a:t>Baseband transmission</a:t>
            </a:r>
            <a:endParaRPr kumimoji="0" lang="zh-CN" altLang="en-US">
              <a:ea typeface="宋体" charset="-122"/>
            </a:endParaRPr>
          </a:p>
        </p:txBody>
      </p:sp>
      <p:pic>
        <p:nvPicPr>
          <p:cNvPr id="5120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952501"/>
            <a:ext cx="78867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388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Baseband transmission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1"/>
            <a:ext cx="11658600" cy="5897563"/>
          </a:xfrm>
        </p:spPr>
        <p:txBody>
          <a:bodyPr/>
          <a:lstStyle/>
          <a:p>
            <a:pPr>
              <a:lnSpc>
                <a:spcPts val="2880"/>
              </a:lnSpc>
              <a:defRPr/>
            </a:pPr>
            <a:r>
              <a:rPr lang="en-US" altLang="zh-CN" sz="2400" dirty="0"/>
              <a:t>Bandwidth efficiency</a:t>
            </a:r>
          </a:p>
          <a:p>
            <a:pPr marL="457200" lvl="1" indent="0" eaLnBrk="1" hangingPunct="1">
              <a:lnSpc>
                <a:spcPts val="2880"/>
              </a:lnSpc>
              <a:buNone/>
              <a:defRPr/>
            </a:pPr>
            <a:r>
              <a:rPr lang="en-US" altLang="zh-CN" sz="2000" dirty="0"/>
              <a:t>   bit rate=baud rate</a:t>
            </a:r>
            <a:r>
              <a:rPr lang="zh-CN" altLang="en-US" sz="2000" dirty="0"/>
              <a:t> * </a:t>
            </a:r>
            <a:r>
              <a:rPr lang="en-US" altLang="zh-CN" sz="2000" dirty="0"/>
              <a:t>the number of bits per </a:t>
            </a:r>
            <a:r>
              <a:rPr lang="en-US" altLang="zh-CN" sz="2000" dirty="0">
                <a:solidFill>
                  <a:srgbClr val="7030A0"/>
                </a:solidFill>
              </a:rPr>
              <a:t>symbol</a:t>
            </a:r>
          </a:p>
          <a:p>
            <a:pPr marL="457200" lvl="1" indent="0" eaLnBrk="1" hangingPunct="1">
              <a:lnSpc>
                <a:spcPts val="2880"/>
              </a:lnSpc>
              <a:buNone/>
              <a:defRPr/>
            </a:pPr>
            <a:r>
              <a:rPr lang="en-US" altLang="zh-CN" sz="2000" dirty="0"/>
              <a:t>   Number of signal levels doesn’t need to be a power of 2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>
              <a:lnSpc>
                <a:spcPts val="2880"/>
              </a:lnSpc>
              <a:defRPr/>
            </a:pPr>
            <a:r>
              <a:rPr lang="en-US" altLang="zh-CN" sz="2400" dirty="0"/>
              <a:t>Clock recovery 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ts val="2880"/>
              </a:lnSpc>
              <a:defRPr/>
            </a:pPr>
            <a:r>
              <a:rPr lang="en-US" altLang="zh-CN" sz="2000" dirty="0">
                <a:solidFill>
                  <a:srgbClr val="333300"/>
                </a:solidFill>
              </a:rPr>
              <a:t>NRZI coding (USB)</a:t>
            </a:r>
          </a:p>
          <a:p>
            <a:pPr lvl="1" eaLnBrk="1" hangingPunct="1">
              <a:lnSpc>
                <a:spcPts val="2880"/>
              </a:lnSpc>
              <a:defRPr/>
            </a:pPr>
            <a:r>
              <a:rPr lang="en-US" altLang="zh-CN" sz="2000" dirty="0">
                <a:solidFill>
                  <a:srgbClr val="333300"/>
                </a:solidFill>
              </a:rPr>
              <a:t>Manchester</a:t>
            </a:r>
            <a:r>
              <a:rPr lang="en-US" altLang="zh-CN" sz="2000" b="1" dirty="0">
                <a:solidFill>
                  <a:srgbClr val="333300"/>
                </a:solidFill>
              </a:rPr>
              <a:t>  </a:t>
            </a:r>
            <a:r>
              <a:rPr lang="en-US" altLang="zh-CN" sz="2000" dirty="0"/>
              <a:t>(100% overhead)</a:t>
            </a:r>
            <a:endParaRPr lang="en-US" altLang="zh-CN" sz="2000" dirty="0">
              <a:solidFill>
                <a:srgbClr val="333300"/>
              </a:solidFill>
            </a:endParaRPr>
          </a:p>
          <a:p>
            <a:pPr lvl="1" eaLnBrk="1" hangingPunct="1">
              <a:lnSpc>
                <a:spcPts val="2880"/>
              </a:lnSpc>
              <a:defRPr/>
            </a:pPr>
            <a:r>
              <a:rPr lang="en-US" altLang="zh-CN" sz="2000" dirty="0">
                <a:solidFill>
                  <a:srgbClr val="333300"/>
                </a:solidFill>
              </a:rPr>
              <a:t>4B/5B</a:t>
            </a:r>
            <a:r>
              <a:rPr lang="zh-CN" altLang="en-US" sz="2000" dirty="0">
                <a:solidFill>
                  <a:srgbClr val="333300"/>
                </a:solidFill>
              </a:rPr>
              <a:t>   </a:t>
            </a:r>
            <a:r>
              <a:rPr lang="en-US" altLang="zh-CN" sz="2000" dirty="0">
                <a:solidFill>
                  <a:srgbClr val="333300"/>
                </a:solidFill>
              </a:rPr>
              <a:t>(</a:t>
            </a:r>
            <a:r>
              <a:rPr lang="en-US" altLang="zh-CN" sz="2000" dirty="0"/>
              <a:t>25% overhead)</a:t>
            </a:r>
            <a:endParaRPr lang="en-US" altLang="zh-CN" sz="2000" dirty="0">
              <a:solidFill>
                <a:srgbClr val="333300"/>
              </a:solidFill>
            </a:endParaRPr>
          </a:p>
          <a:p>
            <a:pPr lvl="2" eaLnBrk="1" hangingPunct="1">
              <a:lnSpc>
                <a:spcPts val="2880"/>
              </a:lnSpc>
              <a:defRPr/>
            </a:pPr>
            <a:r>
              <a:rPr lang="en-US" altLang="zh-CN" sz="1800" dirty="0">
                <a:solidFill>
                  <a:srgbClr val="333300"/>
                </a:solidFill>
              </a:rPr>
              <a:t>Never be a run of more 3 consecutive 0s </a:t>
            </a:r>
          </a:p>
          <a:p>
            <a:pPr lvl="2" eaLnBrk="1" hangingPunct="1">
              <a:lnSpc>
                <a:spcPts val="2880"/>
              </a:lnSpc>
              <a:defRPr/>
            </a:pPr>
            <a:r>
              <a:rPr lang="en-US" altLang="zh-CN" sz="1800" dirty="0">
                <a:solidFill>
                  <a:srgbClr val="333300"/>
                </a:solidFill>
              </a:rPr>
              <a:t>Non-data codes to represent physical layer </a:t>
            </a:r>
          </a:p>
          <a:p>
            <a:pPr marL="914400" lvl="2" indent="0" eaLnBrk="1" hangingPunct="1">
              <a:lnSpc>
                <a:spcPts val="2880"/>
              </a:lnSpc>
              <a:buNone/>
              <a:defRPr/>
            </a:pPr>
            <a:r>
              <a:rPr lang="en-US" altLang="zh-CN" sz="1800" dirty="0">
                <a:solidFill>
                  <a:srgbClr val="333300"/>
                </a:solidFill>
              </a:rPr>
              <a:t>control signals:</a:t>
            </a:r>
          </a:p>
          <a:p>
            <a:pPr marL="914400" lvl="2" indent="0" eaLnBrk="1" hangingPunct="1">
              <a:lnSpc>
                <a:spcPts val="2880"/>
              </a:lnSpc>
              <a:buNone/>
              <a:defRPr/>
            </a:pPr>
            <a:r>
              <a:rPr lang="en-US" altLang="zh-CN" sz="1800" dirty="0">
                <a:solidFill>
                  <a:srgbClr val="333300"/>
                </a:solidFill>
              </a:rPr>
              <a:t>11111 - an idle line</a:t>
            </a:r>
          </a:p>
          <a:p>
            <a:pPr marL="914400" lvl="2" indent="0" eaLnBrk="1" hangingPunct="1">
              <a:lnSpc>
                <a:spcPts val="2880"/>
              </a:lnSpc>
              <a:buNone/>
              <a:defRPr/>
            </a:pPr>
            <a:r>
              <a:rPr lang="en-US" altLang="zh-CN" sz="1800" dirty="0">
                <a:solidFill>
                  <a:srgbClr val="333300"/>
                </a:solidFill>
              </a:rPr>
              <a:t>11000 - represents the start of a frame</a:t>
            </a:r>
          </a:p>
          <a:p>
            <a:pPr lvl="1" eaLnBrk="1" hangingPunct="1">
              <a:lnSpc>
                <a:spcPts val="2880"/>
              </a:lnSpc>
              <a:defRPr/>
            </a:pPr>
            <a:r>
              <a:rPr lang="en-US" altLang="zh-CN" sz="2000" dirty="0">
                <a:solidFill>
                  <a:srgbClr val="333300"/>
                </a:solidFill>
              </a:rPr>
              <a:t>Scrambler (0% overhead)</a:t>
            </a:r>
          </a:p>
          <a:p>
            <a:pPr marL="857250" lvl="2" indent="0" eaLnBrk="1" hangingPunct="1">
              <a:lnSpc>
                <a:spcPts val="2880"/>
              </a:lnSpc>
              <a:buNone/>
              <a:defRPr/>
            </a:pPr>
            <a:r>
              <a:rPr lang="en-US" altLang="zh-CN" sz="1800" dirty="0" err="1">
                <a:solidFill>
                  <a:srgbClr val="333300"/>
                </a:solidFill>
              </a:rPr>
              <a:t>XORing</a:t>
            </a:r>
            <a:r>
              <a:rPr lang="en-US" altLang="zh-CN" sz="1800" dirty="0">
                <a:solidFill>
                  <a:srgbClr val="333300"/>
                </a:solidFill>
              </a:rPr>
              <a:t> the data with a pseudorandom sequence before it is transmitted</a:t>
            </a:r>
          </a:p>
          <a:p>
            <a:pPr marL="457200" lvl="1" indent="0" eaLnBrk="1" hangingPunct="1">
              <a:buNone/>
              <a:defRPr/>
            </a:pPr>
            <a:endParaRPr lang="en-US" altLang="zh-CN" sz="2000" dirty="0">
              <a:solidFill>
                <a:srgbClr val="333300"/>
              </a:solidFill>
              <a:ea typeface="宋体" pitchFamily="2" charset="-122"/>
            </a:endParaRPr>
          </a:p>
          <a:p>
            <a:pPr marL="0" indent="0" eaLnBrk="1" hangingPunct="1">
              <a:buNone/>
              <a:defRPr/>
            </a:pPr>
            <a:endParaRPr lang="en-US" altLang="zh-CN" sz="2400" dirty="0">
              <a:ea typeface="宋体" pitchFamily="2" charset="-122"/>
            </a:endParaRPr>
          </a:p>
          <a:p>
            <a:pPr eaLnBrk="1" hangingPunct="1">
              <a:defRPr/>
            </a:pP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25" y="2133600"/>
            <a:ext cx="57447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578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3" y="192088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Passband Transmission</a:t>
            </a:r>
            <a:endParaRPr kumimoji="0" lang="en-US" altLang="zh-CN">
              <a:ea typeface="黑体" pitchFamily="49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4526" y="5707063"/>
            <a:ext cx="4606925" cy="11509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000">
                <a:ea typeface="黑体" pitchFamily="49" charset="-122"/>
              </a:rPr>
              <a:t> </a:t>
            </a: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(</a:t>
            </a:r>
            <a:r>
              <a:rPr lang="en-US" altLang="zh-CN" sz="2000">
                <a:solidFill>
                  <a:schemeClr val="accent2"/>
                </a:solidFill>
                <a:ea typeface="黑体" pitchFamily="49" charset="-122"/>
              </a:rPr>
              <a:t>a)</a:t>
            </a:r>
            <a:r>
              <a:rPr lang="en-US" altLang="zh-CN" sz="2000">
                <a:ea typeface="黑体" pitchFamily="49" charset="-122"/>
              </a:rPr>
              <a:t> A binary signal</a:t>
            </a:r>
          </a:p>
          <a:p>
            <a:pPr marL="0" indent="0" eaLnBrk="1" hangingPunct="1">
              <a:buNone/>
            </a:pPr>
            <a:r>
              <a:rPr lang="en-US" altLang="zh-CN" sz="2000">
                <a:ea typeface="黑体" pitchFamily="49" charset="-12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ea typeface="黑体" pitchFamily="49" charset="-122"/>
              </a:rPr>
              <a:t>(b)</a:t>
            </a:r>
            <a:r>
              <a:rPr lang="en-US" altLang="zh-CN" sz="2000">
                <a:ea typeface="黑体" pitchFamily="49" charset="-122"/>
              </a:rPr>
              <a:t> Amplitude modulation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15025" y="5716588"/>
            <a:ext cx="3913188" cy="1101725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(</a:t>
            </a:r>
            <a:r>
              <a:rPr lang="en-US" altLang="zh-CN" sz="2000">
                <a:solidFill>
                  <a:schemeClr val="accent2"/>
                </a:solidFill>
                <a:ea typeface="黑体" pitchFamily="49" charset="-122"/>
              </a:rPr>
              <a:t>c)</a:t>
            </a:r>
            <a:r>
              <a:rPr lang="en-US" altLang="zh-CN" sz="2000">
                <a:ea typeface="黑体" pitchFamily="49" charset="-122"/>
              </a:rPr>
              <a:t> Frequency modulation</a:t>
            </a:r>
          </a:p>
          <a:p>
            <a:pPr marL="381000" indent="-381000" eaLnBrk="1" hangingPunct="1">
              <a:buNone/>
            </a:pPr>
            <a:r>
              <a:rPr lang="en-US" altLang="zh-CN" sz="2000">
                <a:solidFill>
                  <a:schemeClr val="accent2"/>
                </a:solidFill>
                <a:ea typeface="黑体" pitchFamily="49" charset="-122"/>
              </a:rPr>
              <a:t>(d)</a:t>
            </a:r>
            <a:r>
              <a:rPr lang="en-US" altLang="zh-CN" sz="2000">
                <a:ea typeface="黑体" pitchFamily="49" charset="-122"/>
              </a:rPr>
              <a:t> Phase modulation</a:t>
            </a:r>
          </a:p>
          <a:p>
            <a:pPr marL="381000" indent="-381000" eaLnBrk="1" hangingPunct="1"/>
            <a:endParaRPr lang="zh-CN" altLang="en-US" sz="2000">
              <a:ea typeface="黑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139A03-405B-410D-8FAF-70F7DDC9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890822"/>
            <a:ext cx="5562600" cy="48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QPSK &amp; QAM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1544" y="3103563"/>
            <a:ext cx="7772400" cy="609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         QPSK              QAM-16                   QAM-64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39" y="3581400"/>
            <a:ext cx="6705600" cy="329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78" y="838200"/>
            <a:ext cx="775176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72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10191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黑体" pitchFamily="49" charset="-122"/>
              </a:rPr>
              <a:t>FDM: </a:t>
            </a:r>
            <a:br>
              <a:rPr lang="en-US" altLang="zh-CN" dirty="0">
                <a:ea typeface="黑体" pitchFamily="49" charset="-122"/>
              </a:rPr>
            </a:br>
            <a:r>
              <a:rPr lang="en-US" altLang="zh-CN" dirty="0">
                <a:ea typeface="黑体" pitchFamily="49" charset="-122"/>
              </a:rPr>
              <a:t>Frequency Division Multiplexing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714" y="5133976"/>
            <a:ext cx="7583487" cy="1465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3366"/>
                </a:solidFill>
                <a:latin typeface="Times New Roman" pitchFamily="18" charset="0"/>
              </a:rPr>
              <a:t>(a) The original bandwidths.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3366"/>
                </a:solidFill>
                <a:latin typeface="Times New Roman" pitchFamily="18" charset="0"/>
              </a:rPr>
              <a:t>(b) The bandwidths raised in frequency.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3366"/>
                </a:solidFill>
                <a:latin typeface="Times New Roman" pitchFamily="18" charset="0"/>
              </a:rPr>
              <a:t>(b) The multiplexed channel.</a:t>
            </a:r>
          </a:p>
        </p:txBody>
      </p:sp>
      <p:pic>
        <p:nvPicPr>
          <p:cNvPr id="57348" name="Picture 4" descr="2-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8" y="1454150"/>
            <a:ext cx="6007100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462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3" y="192088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黑体" pitchFamily="49" charset="-122"/>
              </a:rPr>
              <a:t>TDM: Time Division Multiplexing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1"/>
            <a:ext cx="8070574" cy="192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060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00026"/>
            <a:ext cx="8915400" cy="63817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宋体" pitchFamily="2" charset="-122"/>
              </a:rPr>
              <a:t>CDMA: Code Division Multiple Access</a:t>
            </a:r>
            <a:endParaRPr lang="en-US" altLang="zh-CN" dirty="0">
              <a:ea typeface="黑体" pitchFamily="49" charset="-122"/>
            </a:endParaRPr>
          </a:p>
        </p:txBody>
      </p:sp>
      <p:sp>
        <p:nvSpPr>
          <p:cNvPr id="69635" name="内容占位符 1"/>
          <p:cNvSpPr>
            <a:spLocks noGrp="1"/>
          </p:cNvSpPr>
          <p:nvPr>
            <p:ph idx="1"/>
          </p:nvPr>
        </p:nvSpPr>
        <p:spPr>
          <a:xfrm>
            <a:off x="533400" y="990600"/>
            <a:ext cx="11658600" cy="5791200"/>
          </a:xfrm>
        </p:spPr>
        <p:txBody>
          <a:bodyPr/>
          <a:lstStyle/>
          <a:p>
            <a:pPr marL="0" indent="0" eaLnBrk="1" hangingPunct="1">
              <a:lnSpc>
                <a:spcPts val="3200"/>
              </a:lnSpc>
              <a:buNone/>
            </a:pPr>
            <a:r>
              <a:rPr lang="en-US" altLang="zh-CN" dirty="0"/>
              <a:t>A form of spread spectrum communication </a:t>
            </a:r>
            <a:r>
              <a:rPr lang="zh-CN" altLang="en-US" dirty="0">
                <a:solidFill>
                  <a:srgbClr val="7030A0"/>
                </a:solidFill>
              </a:rPr>
              <a:t>扩频通信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ts val="3200"/>
              </a:lnSpc>
            </a:pPr>
            <a:r>
              <a:rPr lang="en-US" altLang="zh-CN" dirty="0"/>
              <a:t>Bit time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dirty="0"/>
              <a:t>Each bit time is subdivided into m short intervals called chips (m=64,128)</a:t>
            </a:r>
          </a:p>
          <a:p>
            <a:pPr marL="0" indent="0" eaLnBrk="1" hangingPunct="1">
              <a:lnSpc>
                <a:spcPts val="3200"/>
              </a:lnSpc>
            </a:pPr>
            <a:r>
              <a:rPr lang="en-US" altLang="zh-CN" dirty="0"/>
              <a:t>Chip sequence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dirty="0"/>
              <a:t>Each station is assigned a unique m-bit code called a chip sequence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dirty="0" err="1"/>
              <a:t>Orthogonality</a:t>
            </a:r>
            <a:endParaRPr lang="en-US" altLang="zh-CN" dirty="0"/>
          </a:p>
          <a:p>
            <a:pPr lvl="2" eaLnBrk="1" hangingPunct="1">
              <a:lnSpc>
                <a:spcPts val="3200"/>
              </a:lnSpc>
            </a:pPr>
            <a:r>
              <a:rPr lang="zh-CN" altLang="en-US" sz="2000" dirty="0"/>
              <a:t>比较站</a:t>
            </a:r>
            <a:r>
              <a:rPr lang="en-US" altLang="zh-CN" sz="2000" dirty="0"/>
              <a:t>A</a:t>
            </a:r>
            <a:r>
              <a:rPr lang="zh-CN" altLang="en-US" sz="2000" dirty="0"/>
              <a:t>和站</a:t>
            </a:r>
            <a:r>
              <a:rPr lang="en-US" altLang="zh-CN" sz="2000" dirty="0"/>
              <a:t>B</a:t>
            </a:r>
            <a:r>
              <a:rPr lang="zh-CN" altLang="en-US" sz="2000" dirty="0"/>
              <a:t>的片序列分量：一半相同，一半相反</a:t>
            </a:r>
            <a:endParaRPr lang="en-US" altLang="zh-CN" sz="2000" dirty="0"/>
          </a:p>
          <a:p>
            <a:pPr marL="0" indent="0" eaLnBrk="1" hangingPunct="1">
              <a:lnSpc>
                <a:spcPts val="3200"/>
              </a:lnSpc>
            </a:pPr>
            <a:r>
              <a:rPr lang="en-US" altLang="zh-CN" dirty="0"/>
              <a:t>Send data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dirty="0"/>
              <a:t>Transmit bit 1: sends its chip sequence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dirty="0"/>
              <a:t>Transmit bit 0: sends the complement of its chip sequence</a:t>
            </a:r>
          </a:p>
          <a:p>
            <a:pPr lvl="1" eaLnBrk="1" hangingPunct="1">
              <a:lnSpc>
                <a:spcPts val="3200"/>
              </a:lnSpc>
            </a:pPr>
            <a:r>
              <a:rPr lang="en-US" altLang="zh-CN" dirty="0"/>
              <a:t>No other patterns are permitted</a:t>
            </a:r>
          </a:p>
        </p:txBody>
      </p:sp>
    </p:spTree>
    <p:extLst>
      <p:ext uri="{BB962C8B-B14F-4D97-AF65-F5344CB8AC3E}">
        <p14:creationId xmlns:p14="http://schemas.microsoft.com/office/powerpoint/2010/main" val="2184735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2-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609600"/>
            <a:ext cx="525145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CDMA – Code Division Multiple Access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9400" y="3895788"/>
            <a:ext cx="5098257" cy="2133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accent2"/>
                </a:solidFill>
                <a:ea typeface="宋体" pitchFamily="2" charset="-122"/>
              </a:rPr>
              <a:t>(a)</a:t>
            </a:r>
            <a:r>
              <a:rPr lang="en-US" altLang="zh-CN" sz="1800" dirty="0">
                <a:ea typeface="宋体" pitchFamily="2" charset="-122"/>
              </a:rPr>
              <a:t> Binary chip sequences for four stations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accent2"/>
                </a:solidFill>
                <a:ea typeface="宋体" pitchFamily="2" charset="-122"/>
              </a:rPr>
              <a:t>(b)</a:t>
            </a:r>
            <a:r>
              <a:rPr lang="en-US" altLang="zh-CN" sz="1800" dirty="0">
                <a:ea typeface="宋体" pitchFamily="2" charset="-122"/>
              </a:rPr>
              <a:t> Bipolar chip sequences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accent2"/>
                </a:solidFill>
                <a:ea typeface="宋体" pitchFamily="2" charset="-122"/>
              </a:rPr>
              <a:t>(c)</a:t>
            </a:r>
            <a:r>
              <a:rPr lang="en-US" altLang="zh-CN" sz="1800" dirty="0">
                <a:ea typeface="宋体" pitchFamily="2" charset="-122"/>
              </a:rPr>
              <a:t> Six examples of transmissions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accent2"/>
                </a:solidFill>
                <a:ea typeface="宋体" pitchFamily="2" charset="-122"/>
              </a:rPr>
              <a:t>(d)</a:t>
            </a:r>
            <a:r>
              <a:rPr lang="en-US" altLang="zh-CN" sz="1800" dirty="0">
                <a:ea typeface="宋体" pitchFamily="2" charset="-122"/>
              </a:rPr>
              <a:t> Recovery of station C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1800" dirty="0">
                <a:ea typeface="宋体" pitchFamily="2" charset="-122"/>
              </a:rPr>
              <a:t>s signal</a:t>
            </a:r>
          </a:p>
        </p:txBody>
      </p:sp>
      <p:sp>
        <p:nvSpPr>
          <p:cNvPr id="70661" name="Rectangle 3"/>
          <p:cNvSpPr txBox="1">
            <a:spLocks noChangeArrowheads="1"/>
          </p:cNvSpPr>
          <p:nvPr/>
        </p:nvSpPr>
        <p:spPr bwMode="auto">
          <a:xfrm>
            <a:off x="7772400" y="838200"/>
            <a:ext cx="4114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 err="1"/>
              <a:t>Orthogonality</a:t>
            </a:r>
            <a:endParaRPr lang="en-US" altLang="zh-CN" sz="1800" dirty="0">
              <a:ea typeface="宋体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A*A=1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A*(~A)=-1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A*B=0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A*(~B)=0</a:t>
            </a:r>
          </a:p>
        </p:txBody>
      </p:sp>
    </p:spTree>
    <p:extLst>
      <p:ext uri="{BB962C8B-B14F-4D97-AF65-F5344CB8AC3E}">
        <p14:creationId xmlns:p14="http://schemas.microsoft.com/office/powerpoint/2010/main" val="280797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黑体" pitchFamily="49" charset="-122"/>
              </a:rPr>
              <a:t>Fundamental Concepts (2)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zh-CN" dirty="0"/>
              <a:t>时延</a:t>
            </a:r>
            <a:r>
              <a:rPr lang="en-US" altLang="zh-CN" dirty="0"/>
              <a:t>(</a:t>
            </a:r>
            <a:r>
              <a:rPr lang="zh-CN" altLang="zh-CN" dirty="0"/>
              <a:t>Delay</a:t>
            </a:r>
            <a:r>
              <a:rPr lang="en-US" altLang="zh-CN" dirty="0"/>
              <a:t>)</a:t>
            </a:r>
            <a:r>
              <a:rPr lang="zh-CN" altLang="zh-CN" dirty="0"/>
              <a:t>：</a:t>
            </a:r>
            <a:endParaRPr lang="en-US" altLang="zh-CN" dirty="0"/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zh-CN" altLang="zh-CN" dirty="0"/>
              <a:t>从向</a:t>
            </a:r>
            <a:r>
              <a:rPr lang="zh-CN" altLang="zh-CN" dirty="0">
                <a:latin typeface="黑体" pitchFamily="49" charset="-122"/>
              </a:rPr>
              <a:t>网络中发送数据块的第一比特开始，到最后一</a:t>
            </a:r>
            <a:r>
              <a:rPr lang="zh-CN" altLang="en-US" dirty="0">
                <a:latin typeface="黑体" pitchFamily="49" charset="-122"/>
              </a:rPr>
              <a:t>比特</a:t>
            </a:r>
            <a:r>
              <a:rPr lang="zh-CN" altLang="zh-CN" dirty="0">
                <a:latin typeface="黑体" pitchFamily="49" charset="-122"/>
              </a:rPr>
              <a:t>被接收所经历的时间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zh-CN" dirty="0">
                <a:latin typeface="黑体" pitchFamily="49" charset="-122"/>
              </a:rPr>
              <a:t>时延的组成：传播时延、</a:t>
            </a:r>
            <a:r>
              <a:rPr lang="zh-CN" altLang="en-US" dirty="0">
                <a:latin typeface="黑体" pitchFamily="49" charset="-122"/>
              </a:rPr>
              <a:t>发送</a:t>
            </a:r>
            <a:r>
              <a:rPr lang="zh-CN" altLang="zh-CN" dirty="0">
                <a:latin typeface="黑体" pitchFamily="49" charset="-122"/>
              </a:rPr>
              <a:t>时延、</a:t>
            </a:r>
            <a:r>
              <a:rPr lang="zh-CN" altLang="en-US" dirty="0">
                <a:latin typeface="黑体" pitchFamily="49" charset="-122"/>
              </a:rPr>
              <a:t>处理时延、</a:t>
            </a:r>
            <a:r>
              <a:rPr lang="zh-CN" altLang="zh-CN" dirty="0">
                <a:latin typeface="黑体" pitchFamily="49" charset="-122"/>
              </a:rPr>
              <a:t>排队时延</a:t>
            </a:r>
            <a:r>
              <a:rPr lang="zh-CN" altLang="en-US" dirty="0">
                <a:latin typeface="黑体" pitchFamily="49" charset="-122"/>
              </a:rPr>
              <a:t>	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latin typeface="黑体" pitchFamily="49" charset="-122"/>
              </a:rPr>
              <a:t>传播时延：</a:t>
            </a:r>
            <a:r>
              <a:rPr lang="zh-CN" altLang="en-US" dirty="0">
                <a:latin typeface="黑体" pitchFamily="49" charset="-122"/>
              </a:rPr>
              <a:t>信号通过传输介质的时间。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b="1" dirty="0">
                <a:latin typeface="黑体" pitchFamily="49" charset="-122"/>
              </a:rPr>
              <a:t>发送时延：</a:t>
            </a:r>
            <a:r>
              <a:rPr lang="zh-CN" altLang="zh-CN" dirty="0">
                <a:latin typeface="黑体" pitchFamily="49" charset="-122"/>
              </a:rPr>
              <a:t>设备发送一个数据块所需要的时间（数据块长度</a:t>
            </a:r>
            <a:r>
              <a:rPr lang="en-US" altLang="zh-CN" dirty="0">
                <a:latin typeface="黑体" pitchFamily="49" charset="-122"/>
              </a:rPr>
              <a:t>/</a:t>
            </a:r>
            <a:r>
              <a:rPr lang="zh-CN" altLang="en-US" dirty="0">
                <a:latin typeface="黑体" pitchFamily="49" charset="-122"/>
              </a:rPr>
              <a:t>传输速率）</a:t>
            </a:r>
            <a:endParaRPr lang="en-US" altLang="zh-CN" dirty="0">
              <a:latin typeface="黑体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latin typeface="黑体" pitchFamily="49" charset="-122"/>
              </a:rPr>
              <a:t>处理时延：</a:t>
            </a:r>
            <a:r>
              <a:rPr lang="zh-CN" altLang="en-US" dirty="0">
                <a:latin typeface="黑体" pitchFamily="49" charset="-122"/>
              </a:rPr>
              <a:t>交换机</a:t>
            </a:r>
            <a:r>
              <a:rPr lang="en-US" altLang="zh-CN" dirty="0">
                <a:latin typeface="黑体" pitchFamily="49" charset="-122"/>
              </a:rPr>
              <a:t>/</a:t>
            </a:r>
            <a:r>
              <a:rPr lang="zh-CN" altLang="en-US" dirty="0">
                <a:latin typeface="黑体" pitchFamily="49" charset="-122"/>
              </a:rPr>
              <a:t>路由器检查数据、选路的时间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b="1" dirty="0">
                <a:latin typeface="黑体" pitchFamily="49" charset="-122"/>
              </a:rPr>
              <a:t>排队时延：</a:t>
            </a:r>
            <a:r>
              <a:rPr lang="zh-CN" altLang="zh-CN" dirty="0">
                <a:latin typeface="黑体" pitchFamily="49" charset="-122"/>
              </a:rPr>
              <a:t>在交换机/路由器中排队等待的时间</a:t>
            </a:r>
            <a:endParaRPr lang="zh-CN" altLang="en-US" dirty="0">
              <a:latin typeface="黑体" pitchFamily="49" charset="-122"/>
            </a:endParaRPr>
          </a:p>
          <a:p>
            <a:pPr marL="609600" indent="-609600" eaLnBrk="1" hangingPunct="1"/>
            <a:endParaRPr lang="en-US" altLang="zh-CN" dirty="0">
              <a:latin typeface="黑体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533651"/>
            <a:ext cx="8794750" cy="1533525"/>
          </a:xfrm>
        </p:spPr>
        <p:txBody>
          <a:bodyPr/>
          <a:lstStyle/>
          <a:p>
            <a:pPr eaLnBrk="1" hangingPunct="1"/>
            <a:r>
              <a:rPr lang="en-US" altLang="zh-CN" sz="5000" b="0" dirty="0">
                <a:solidFill>
                  <a:srgbClr val="CC3300"/>
                </a:solidFill>
                <a:ea typeface="宋体" pitchFamily="2" charset="-122"/>
              </a:rPr>
              <a:t>2.6 Public Switched Telephone Network (PSTN)</a:t>
            </a:r>
          </a:p>
        </p:txBody>
      </p:sp>
    </p:spTree>
    <p:extLst>
      <p:ext uri="{BB962C8B-B14F-4D97-AF65-F5344CB8AC3E}">
        <p14:creationId xmlns:p14="http://schemas.microsoft.com/office/powerpoint/2010/main" val="2926032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9189" y="3890693"/>
            <a:ext cx="7696200" cy="4810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3366"/>
                </a:solidFill>
                <a:latin typeface="Times New Roman" pitchFamily="18" charset="0"/>
              </a:rPr>
              <a:t>A typical circuit route for a medium-distance call</a:t>
            </a:r>
          </a:p>
        </p:txBody>
      </p:sp>
      <p:pic>
        <p:nvPicPr>
          <p:cNvPr id="44035" name="Picture 4" descr="2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35" y="1197429"/>
            <a:ext cx="9758929" cy="26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7"/>
          <p:cNvSpPr>
            <a:spLocks noChangeArrowheads="1"/>
          </p:cNvSpPr>
          <p:nvPr/>
        </p:nvSpPr>
        <p:spPr bwMode="auto">
          <a:xfrm>
            <a:off x="2136776" y="823914"/>
            <a:ext cx="7845425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SzTx/>
            </a:pPr>
            <a:endParaRPr lang="en-US" altLang="zh-CN" dirty="0"/>
          </a:p>
        </p:txBody>
      </p:sp>
      <p:sp>
        <p:nvSpPr>
          <p:cNvPr id="4403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Structure of the Telephone System</a:t>
            </a:r>
          </a:p>
        </p:txBody>
      </p:sp>
    </p:spTree>
    <p:extLst>
      <p:ext uri="{BB962C8B-B14F-4D97-AF65-F5344CB8AC3E}">
        <p14:creationId xmlns:p14="http://schemas.microsoft.com/office/powerpoint/2010/main" val="465095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564" y="174625"/>
            <a:ext cx="7704137" cy="787400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Components of Telephone System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23914"/>
            <a:ext cx="10439400" cy="55006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Tx/>
            </a:pPr>
            <a:r>
              <a:rPr lang="en-US" altLang="zh-CN" dirty="0"/>
              <a:t>Local loops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Analog twisted pairs going to houses and businesses,UTP-3 (</a:t>
            </a:r>
            <a:r>
              <a:rPr lang="zh-CN" altLang="en-US" dirty="0"/>
              <a:t>总长度光速</a:t>
            </a:r>
            <a:r>
              <a:rPr lang="en-US" altLang="zh-CN" dirty="0"/>
              <a:t>43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50000"/>
              </a:lnSpc>
              <a:buSzTx/>
            </a:pPr>
            <a:r>
              <a:rPr lang="en-US" altLang="zh-CN" dirty="0"/>
              <a:t>Trunks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Digital fiber optics connecting the switching offices</a:t>
            </a:r>
          </a:p>
          <a:p>
            <a:pPr eaLnBrk="1" hangingPunct="1">
              <a:lnSpc>
                <a:spcPct val="150000"/>
              </a:lnSpc>
              <a:buSzTx/>
            </a:pPr>
            <a:r>
              <a:rPr lang="en-US" altLang="zh-CN" dirty="0"/>
              <a:t>Switching offices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Where calls are moved from one trunk to another</a:t>
            </a:r>
          </a:p>
        </p:txBody>
      </p:sp>
    </p:spTree>
    <p:extLst>
      <p:ext uri="{BB962C8B-B14F-4D97-AF65-F5344CB8AC3E}">
        <p14:creationId xmlns:p14="http://schemas.microsoft.com/office/powerpoint/2010/main" val="1822580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57488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 sz="5000" b="0">
                <a:solidFill>
                  <a:srgbClr val="0000CC"/>
                </a:solidFill>
                <a:ea typeface="宋体" pitchFamily="2" charset="-122"/>
              </a:rPr>
              <a:t>Local Loops</a:t>
            </a:r>
            <a:br>
              <a:rPr lang="en-US" altLang="zh-CN" sz="5000" b="0">
                <a:solidFill>
                  <a:srgbClr val="0000CC"/>
                </a:solidFill>
                <a:ea typeface="宋体" pitchFamily="2" charset="-122"/>
              </a:rPr>
            </a:br>
            <a:r>
              <a:rPr lang="en-US" altLang="zh-CN" sz="5000" b="0">
                <a:solidFill>
                  <a:srgbClr val="0000CC"/>
                </a:solidFill>
                <a:ea typeface="宋体" pitchFamily="2" charset="-122"/>
              </a:rPr>
              <a:t> MODEM, ADSL</a:t>
            </a:r>
            <a:endParaRPr lang="en-US" altLang="zh-CN" sz="34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654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Problems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25500"/>
            <a:ext cx="11049000" cy="58039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Transmission lines suffer from 3 major problems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Attenuation(</a:t>
            </a:r>
            <a:r>
              <a:rPr lang="zh-CN" altLang="en-US" sz="2800" dirty="0">
                <a:ea typeface="Arial Unicode MS" pitchFamily="34" charset="-122"/>
                <a:cs typeface="Arial Unicode MS" pitchFamily="34" charset="-122"/>
              </a:rPr>
              <a:t>衰减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dirty="0">
                <a:ea typeface="Arial Unicode MS" pitchFamily="34" charset="-122"/>
                <a:cs typeface="Arial Unicode MS" pitchFamily="34" charset="-122"/>
              </a:rPr>
              <a:t>衰减程度与频率相关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delay distortion(</a:t>
            </a:r>
            <a:r>
              <a:rPr lang="zh-CN" altLang="en-US" sz="2800" dirty="0">
                <a:ea typeface="Arial Unicode MS" pitchFamily="34" charset="-122"/>
                <a:cs typeface="Arial Unicode MS" pitchFamily="34" charset="-122"/>
              </a:rPr>
              <a:t>延迟畸变，与频率相关的传播速度造成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/>
              <a:t>Noise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600" dirty="0">
                <a:ea typeface="黑体" pitchFamily="49" charset="-122"/>
              </a:rPr>
              <a:t>Thermal noise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600" dirty="0">
                <a:ea typeface="黑体" pitchFamily="49" charset="-122"/>
              </a:rPr>
              <a:t>Crosstalk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600" dirty="0">
                <a:ea typeface="黑体" pitchFamily="49" charset="-122"/>
              </a:rPr>
              <a:t>Impulse noise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3238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09914" y="204789"/>
            <a:ext cx="6130925" cy="6254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Modems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22190"/>
            <a:ext cx="10744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/>
              <a:t>The use of both </a:t>
            </a:r>
            <a:r>
              <a:rPr lang="en-US" altLang="zh-CN" sz="2400" b="1" dirty="0">
                <a:solidFill>
                  <a:srgbClr val="800000"/>
                </a:solidFill>
              </a:rPr>
              <a:t>analog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800000"/>
                </a:solidFill>
              </a:rPr>
              <a:t>and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800000"/>
                </a:solidFill>
              </a:rPr>
              <a:t>digital</a:t>
            </a:r>
            <a:r>
              <a:rPr lang="en-US" altLang="zh-CN" sz="2400" dirty="0"/>
              <a:t> transmissions for a computer to computer call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Conversion is done by the </a:t>
            </a:r>
            <a:r>
              <a:rPr lang="en-US" altLang="zh-CN" sz="2400" b="1" dirty="0">
                <a:solidFill>
                  <a:srgbClr val="800000"/>
                </a:solidFill>
              </a:rPr>
              <a:t>modems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800000"/>
                </a:solidFill>
              </a:rPr>
              <a:t>and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800000"/>
                </a:solidFill>
              </a:rPr>
              <a:t>codecs</a:t>
            </a:r>
            <a:r>
              <a:rPr lang="en-US" altLang="zh-CN" sz="2400" dirty="0"/>
              <a:t>.</a:t>
            </a:r>
          </a:p>
        </p:txBody>
      </p:sp>
      <p:pic>
        <p:nvPicPr>
          <p:cNvPr id="48132" name="Picture 4" descr="2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4" y="2032000"/>
            <a:ext cx="691197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919288" y="5486400"/>
            <a:ext cx="874871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CODEC:</a:t>
            </a:r>
          </a:p>
          <a:p>
            <a:pPr eaLnBrk="1" hangingPunct="1">
              <a:buFontTx/>
              <a:buChar char="•"/>
            </a:pPr>
            <a:r>
              <a:rPr lang="en-US" altLang="zh-CN" sz="1800">
                <a:ea typeface="宋体" pitchFamily="2" charset="-122"/>
              </a:rPr>
              <a:t>8000 samples per second, all time intervals within the telephone system are </a:t>
            </a:r>
            <a:r>
              <a:rPr lang="en-US" altLang="zh-CN" sz="1800" b="1">
                <a:solidFill>
                  <a:srgbClr val="800000"/>
                </a:solidFill>
                <a:ea typeface="宋体" pitchFamily="2" charset="-122"/>
              </a:rPr>
              <a:t>multiple of 125us</a:t>
            </a:r>
          </a:p>
          <a:p>
            <a:pPr eaLnBrk="1" hangingPunct="1">
              <a:buFontTx/>
              <a:buChar char="•"/>
            </a:pPr>
            <a:r>
              <a:rPr lang="en-US" altLang="zh-CN" sz="1800">
                <a:ea typeface="宋体" pitchFamily="2" charset="-122"/>
              </a:rPr>
              <a:t>1 sample = 7 or 8 bits 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非线性编码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3428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00026"/>
            <a:ext cx="84582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Combination of Modulation Techniques </a:t>
            </a:r>
            <a:endParaRPr lang="en-US" altLang="zh-CN"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876300"/>
            <a:ext cx="10820400" cy="5905500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altLang="zh-CN" dirty="0">
                <a:ea typeface="宋体" pitchFamily="2" charset="-122"/>
              </a:rPr>
              <a:t>Modems use a combination of modulation techniques to transmit </a:t>
            </a:r>
            <a:r>
              <a:rPr lang="en-US" altLang="zh-CN" b="1" dirty="0">
                <a:solidFill>
                  <a:srgbClr val="800000"/>
                </a:solidFill>
                <a:ea typeface="宋体" pitchFamily="2" charset="-122"/>
              </a:rPr>
              <a:t>multiple bits per baud</a:t>
            </a: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multiple amplitudes and multiple phase shifts</a:t>
            </a:r>
            <a:r>
              <a:rPr lang="zh-CN" altLang="en-US" dirty="0">
                <a:ea typeface="宋体" pitchFamily="2" charset="-122"/>
              </a:rPr>
              <a:t>）</a:t>
            </a:r>
          </a:p>
          <a:p>
            <a:pPr lvl="1" eaLnBrk="1" hangingPunct="1">
              <a:lnSpc>
                <a:spcPts val="3000"/>
              </a:lnSpc>
            </a:pPr>
            <a:r>
              <a:rPr lang="en-US" altLang="zh-CN" dirty="0"/>
              <a:t>QPSK: </a:t>
            </a:r>
            <a:r>
              <a:rPr lang="en-US" altLang="zh-CN" dirty="0">
                <a:ea typeface="宋体" pitchFamily="2" charset="-122"/>
              </a:rPr>
              <a:t>Quadrature Phase Shift Keying-</a:t>
            </a:r>
            <a:r>
              <a:rPr lang="zh-CN" altLang="en-US" dirty="0"/>
              <a:t>相移键控</a:t>
            </a:r>
          </a:p>
          <a:p>
            <a:pPr lvl="1" eaLnBrk="1" hangingPunct="1">
              <a:lnSpc>
                <a:spcPts val="3000"/>
              </a:lnSpc>
            </a:pPr>
            <a:r>
              <a:rPr lang="en-US" altLang="zh-CN" dirty="0"/>
              <a:t>QAM :  </a:t>
            </a:r>
            <a:r>
              <a:rPr lang="en-US" altLang="zh-CN" dirty="0">
                <a:ea typeface="宋体" pitchFamily="2" charset="-122"/>
              </a:rPr>
              <a:t>Quadrature Amplitude Modulation-</a:t>
            </a:r>
            <a:r>
              <a:rPr lang="zh-CN" altLang="en-US" dirty="0"/>
              <a:t>正交幅度调制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dirty="0">
                <a:ea typeface="宋体" pitchFamily="2" charset="-122"/>
              </a:rPr>
              <a:t>Modems sample </a:t>
            </a:r>
            <a:r>
              <a:rPr lang="en-US" altLang="zh-CN" b="1" dirty="0">
                <a:solidFill>
                  <a:srgbClr val="800000"/>
                </a:solidFill>
                <a:ea typeface="宋体" pitchFamily="2" charset="-122"/>
              </a:rPr>
              <a:t>2400 times/sec</a:t>
            </a:r>
            <a:r>
              <a:rPr lang="en-US" altLang="zh-CN" dirty="0">
                <a:ea typeface="宋体" pitchFamily="2" charset="-122"/>
              </a:rPr>
              <a:t> and focus on getting more </a:t>
            </a:r>
            <a:r>
              <a:rPr lang="en-US" altLang="zh-CN" b="1" dirty="0">
                <a:solidFill>
                  <a:srgbClr val="800000"/>
                </a:solidFill>
                <a:ea typeface="宋体" pitchFamily="2" charset="-122"/>
              </a:rPr>
              <a:t>bits per sample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/>
          </a:p>
          <a:p>
            <a:pPr lvl="1" eaLnBrk="1" hangingPunct="1">
              <a:lnSpc>
                <a:spcPts val="3000"/>
              </a:lnSpc>
            </a:pPr>
            <a:r>
              <a:rPr lang="en-US" altLang="zh-CN" dirty="0"/>
              <a:t>V.32: 2400 baud * (5-1) bits = 9.6Kbps</a:t>
            </a:r>
          </a:p>
          <a:p>
            <a:pPr lvl="1" eaLnBrk="1" hangingPunct="1">
              <a:lnSpc>
                <a:spcPts val="3000"/>
              </a:lnSpc>
            </a:pPr>
            <a:r>
              <a:rPr lang="en-US" altLang="zh-CN" dirty="0"/>
              <a:t>V.32bis: 2400 baud * (7-1) bits = 14.4Kbps</a:t>
            </a:r>
          </a:p>
          <a:p>
            <a:pPr lvl="1" eaLnBrk="1" hangingPunct="1">
              <a:lnSpc>
                <a:spcPts val="3000"/>
              </a:lnSpc>
            </a:pPr>
            <a:r>
              <a:rPr lang="en-US" altLang="zh-CN" dirty="0">
                <a:ea typeface="宋体" pitchFamily="2" charset="-122"/>
              </a:rPr>
              <a:t>V.34:</a:t>
            </a:r>
            <a:r>
              <a:rPr lang="en-US" altLang="zh-CN" dirty="0"/>
              <a:t> 2400 baud * 12 bits = 28.8Kbps</a:t>
            </a:r>
          </a:p>
          <a:p>
            <a:pPr lvl="1" eaLnBrk="1" hangingPunct="1">
              <a:lnSpc>
                <a:spcPts val="3000"/>
              </a:lnSpc>
            </a:pPr>
            <a:r>
              <a:rPr lang="en-US" altLang="zh-CN" dirty="0">
                <a:ea typeface="宋体" pitchFamily="2" charset="-122"/>
              </a:rPr>
              <a:t>V.34bis:</a:t>
            </a:r>
            <a:r>
              <a:rPr lang="en-US" altLang="zh-CN" dirty="0"/>
              <a:t> 2400 baud * 14 bits = 33.6Kbps (Shannon limit for voice level channel)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dirty="0"/>
              <a:t>V.90(56kbps)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517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ea typeface="宋体" charset="-122"/>
              </a:rPr>
              <a:t>V.32 &amp; V.32bis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1525" y="4992689"/>
            <a:ext cx="5697538" cy="1050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>
                <a:solidFill>
                  <a:schemeClr val="accent2"/>
                </a:solidFill>
                <a:ea typeface="宋体" charset="-122"/>
              </a:rPr>
              <a:t>(a)</a:t>
            </a:r>
            <a:r>
              <a:rPr kumimoji="0" lang="en-US" altLang="zh-CN">
                <a:ea typeface="宋体" charset="-122"/>
              </a:rPr>
              <a:t> V.32 for 9600 bps.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>
                <a:solidFill>
                  <a:schemeClr val="accent2"/>
                </a:solidFill>
                <a:ea typeface="宋体" charset="-122"/>
              </a:rPr>
              <a:t>(b)</a:t>
            </a:r>
            <a:r>
              <a:rPr kumimoji="0" lang="en-US" altLang="zh-CN">
                <a:ea typeface="宋体" charset="-122"/>
              </a:rPr>
              <a:t> V32 bis for 14,400 bps.</a:t>
            </a:r>
          </a:p>
        </p:txBody>
      </p:sp>
      <p:pic>
        <p:nvPicPr>
          <p:cNvPr id="68612" name="Picture 4" descr="2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570038"/>
            <a:ext cx="74612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3559176" y="4775201"/>
            <a:ext cx="474663" cy="411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fontAlgn="b" hangingPunct="0">
              <a:spcBef>
                <a:spcPct val="20000"/>
              </a:spcBef>
              <a:buSzPct val="110000"/>
              <a:defRPr kumimoji="1" sz="2800">
                <a:solidFill>
                  <a:srgbClr val="000099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900"/>
              </a:buClr>
              <a:buSzPct val="110000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SzPct val="110000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  <a:latin typeface="Times New Roman" pitchFamily="18" charset="0"/>
              </a:rPr>
              <a:t>(a)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7948613" y="4752975"/>
            <a:ext cx="552450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fontAlgn="b" hangingPunct="0">
              <a:spcBef>
                <a:spcPct val="20000"/>
              </a:spcBef>
              <a:buSzPct val="110000"/>
              <a:defRPr kumimoji="1" sz="2800">
                <a:solidFill>
                  <a:srgbClr val="000099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900"/>
              </a:buClr>
              <a:buSzPct val="110000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SzPct val="110000"/>
              <a:buChar char="Ø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  <a:latin typeface="Times New Roman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35369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DSL: Digital Subscriber Lines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4495800"/>
            <a:ext cx="8534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rgbClr val="003366"/>
                </a:solidFill>
                <a:latin typeface="Times New Roman" pitchFamily="18" charset="0"/>
              </a:rPr>
              <a:t>Bandwidth versus distanced over category 3 UTP for DSL</a:t>
            </a:r>
          </a:p>
        </p:txBody>
      </p:sp>
      <p:pic>
        <p:nvPicPr>
          <p:cNvPr id="52228" name="Picture 4" descr="2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838201"/>
            <a:ext cx="803275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908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DMT: Discrete Multitone Modulation </a:t>
            </a:r>
          </a:p>
        </p:txBody>
      </p:sp>
      <p:pic>
        <p:nvPicPr>
          <p:cNvPr id="53251" name="Picture 4" descr="2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768351"/>
            <a:ext cx="79057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838200" y="3048000"/>
            <a:ext cx="10972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880"/>
              </a:lnSpc>
            </a:pPr>
            <a:r>
              <a:rPr lang="en-US" altLang="zh-CN" sz="2400" dirty="0">
                <a:ea typeface="宋体" pitchFamily="2" charset="-122"/>
              </a:rPr>
              <a:t>Divide 1.1 MHz into 256 channels of 4312.5 Hz</a:t>
            </a:r>
          </a:p>
          <a:p>
            <a:pPr eaLnBrk="1" hangingPunct="1">
              <a:lnSpc>
                <a:spcPts val="2880"/>
              </a:lnSpc>
            </a:pPr>
            <a:r>
              <a:rPr lang="en-US" altLang="zh-CN" sz="2400" dirty="0">
                <a:ea typeface="宋体" pitchFamily="2" charset="-122"/>
              </a:rPr>
              <a:t>Channel 0 for POTS</a:t>
            </a:r>
          </a:p>
          <a:p>
            <a:pPr eaLnBrk="1" hangingPunct="1">
              <a:lnSpc>
                <a:spcPts val="2880"/>
              </a:lnSpc>
            </a:pPr>
            <a:r>
              <a:rPr lang="en-US" altLang="zh-CN" sz="2400" dirty="0">
                <a:ea typeface="宋体" pitchFamily="2" charset="-122"/>
              </a:rPr>
              <a:t>1–5 not used, to keep voice signal and data signals from interfering with each other</a:t>
            </a:r>
          </a:p>
          <a:p>
            <a:pPr eaLnBrk="1" hangingPunct="1">
              <a:lnSpc>
                <a:spcPts val="2880"/>
              </a:lnSpc>
            </a:pPr>
            <a:r>
              <a:rPr lang="en-US" altLang="zh-CN" sz="2400" dirty="0">
                <a:ea typeface="宋体" pitchFamily="2" charset="-122"/>
              </a:rPr>
              <a:t>250 channels</a:t>
            </a:r>
          </a:p>
          <a:p>
            <a:pPr lvl="1" eaLnBrk="1" hangingPunct="1">
              <a:lnSpc>
                <a:spcPts val="2880"/>
              </a:lnSpc>
            </a:pPr>
            <a:r>
              <a:rPr lang="en-US" altLang="zh-CN" sz="2000" dirty="0">
                <a:ea typeface="宋体" pitchFamily="2" charset="-122"/>
              </a:rPr>
              <a:t>Upstream control (1) </a:t>
            </a:r>
          </a:p>
          <a:p>
            <a:pPr lvl="1" eaLnBrk="1" hangingPunct="1">
              <a:lnSpc>
                <a:spcPts val="2880"/>
              </a:lnSpc>
            </a:pPr>
            <a:r>
              <a:rPr lang="en-US" altLang="zh-CN" sz="2000" dirty="0">
                <a:ea typeface="宋体" pitchFamily="2" charset="-122"/>
              </a:rPr>
              <a:t>Downstream control (1)</a:t>
            </a:r>
          </a:p>
          <a:p>
            <a:pPr lvl="1" eaLnBrk="1" hangingPunct="1">
              <a:lnSpc>
                <a:spcPts val="2880"/>
              </a:lnSpc>
            </a:pPr>
            <a:r>
              <a:rPr lang="en-US" altLang="zh-CN" sz="2000" dirty="0">
                <a:ea typeface="宋体" pitchFamily="2" charset="-122"/>
              </a:rPr>
              <a:t>User data (248) </a:t>
            </a:r>
          </a:p>
        </p:txBody>
      </p:sp>
    </p:spTree>
    <p:extLst>
      <p:ext uri="{BB962C8B-B14F-4D97-AF65-F5344CB8AC3E}">
        <p14:creationId xmlns:p14="http://schemas.microsoft.com/office/powerpoint/2010/main" val="11519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1681163" y="1"/>
            <a:ext cx="8794750" cy="8540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Simplex, Half-duplex, Full-duplex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Simplex 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单工</a:t>
            </a:r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90600" lvl="1" indent="-533400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Transmission occurs in only one direction</a:t>
            </a:r>
          </a:p>
          <a:p>
            <a:pPr marL="990600" lvl="1" indent="-533400" eaLnBrk="1" hangingPunct="1">
              <a:lnSpc>
                <a:spcPts val="3360"/>
              </a:lnSpc>
            </a:pPr>
            <a:r>
              <a:rPr lang="en-US" altLang="zh-CN" dirty="0" err="1">
                <a:ea typeface="宋体" pitchFamily="2" charset="-122"/>
              </a:rPr>
              <a:t>eg.</a:t>
            </a:r>
            <a:r>
              <a:rPr lang="en-US" altLang="zh-CN" dirty="0">
                <a:ea typeface="宋体" pitchFamily="2" charset="-122"/>
              </a:rPr>
              <a:t> FM Radio broadcasting</a:t>
            </a:r>
          </a:p>
          <a:p>
            <a:pPr marL="609600" indent="-609600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 Half-duplex 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半双工</a:t>
            </a:r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90600" lvl="1" indent="-533400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Transmission can be made in both direction, but at one time only one direction is available</a:t>
            </a:r>
          </a:p>
          <a:p>
            <a:pPr marL="990600" lvl="1" indent="-533400" eaLnBrk="1" hangingPunct="1">
              <a:lnSpc>
                <a:spcPts val="3360"/>
              </a:lnSpc>
            </a:pPr>
            <a:r>
              <a:rPr lang="en-US" altLang="zh-CN" dirty="0" err="1">
                <a:ea typeface="宋体" pitchFamily="2" charset="-122"/>
              </a:rPr>
              <a:t>eg.</a:t>
            </a:r>
            <a:r>
              <a:rPr lang="en-US" altLang="zh-CN" dirty="0">
                <a:ea typeface="宋体" pitchFamily="2" charset="-122"/>
              </a:rPr>
              <a:t> talkie and walkie 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语音对讲机</a:t>
            </a:r>
          </a:p>
          <a:p>
            <a:pPr marL="609600" indent="-609600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Full-duple 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全双工</a:t>
            </a:r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90600" lvl="1" indent="-533400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Transmission can be made in both directions simultaneously</a:t>
            </a:r>
          </a:p>
          <a:p>
            <a:pPr marL="990600" lvl="1" indent="-533400" eaLnBrk="1" hangingPunct="1">
              <a:lnSpc>
                <a:spcPts val="3360"/>
              </a:lnSpc>
            </a:pPr>
            <a:r>
              <a:rPr lang="en-US" altLang="zh-CN" dirty="0" err="1">
                <a:ea typeface="宋体" pitchFamily="2" charset="-122"/>
              </a:rPr>
              <a:t>eg.</a:t>
            </a:r>
            <a:r>
              <a:rPr lang="en-US" altLang="zh-CN" dirty="0">
                <a:ea typeface="宋体" pitchFamily="2" charset="-122"/>
              </a:rPr>
              <a:t> Phone conversation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ADSL </a:t>
            </a:r>
            <a:r>
              <a:rPr lang="en-US" altLang="zh-CN">
                <a:ea typeface="宋体" pitchFamily="2" charset="-122"/>
              </a:rPr>
              <a:t>Modulation Scheme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41376"/>
            <a:ext cx="11353800" cy="5700713"/>
          </a:xfrm>
        </p:spPr>
        <p:txBody>
          <a:bodyPr/>
          <a:lstStyle/>
          <a:p>
            <a:pPr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Within each channel, a modulation scheme similar to V.34 is used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Sampling rate is 4000 baud (other than 2400)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Channel quality is monitored and data rate adjusted continuously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The actual data are sent with QAM modulation, with up to 15 bits/baud</a:t>
            </a:r>
          </a:p>
          <a:p>
            <a:pPr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ANSI T1.413 and ITU G.992.1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8Mbps, 1Mbps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Standard service: 512 kbps, 64 kbps</a:t>
            </a:r>
          </a:p>
          <a:p>
            <a:pPr lvl="1" eaLnBrk="1" hangingPunct="1">
              <a:lnSpc>
                <a:spcPts val="3360"/>
              </a:lnSpc>
            </a:pPr>
            <a:r>
              <a:rPr lang="en-US" altLang="zh-CN" dirty="0">
                <a:ea typeface="宋体" pitchFamily="2" charset="-122"/>
              </a:rPr>
              <a:t>Premium service: 1 Mbps, 256 kbps</a:t>
            </a:r>
          </a:p>
        </p:txBody>
      </p:sp>
    </p:spTree>
    <p:extLst>
      <p:ext uri="{BB962C8B-B14F-4D97-AF65-F5344CB8AC3E}">
        <p14:creationId xmlns:p14="http://schemas.microsoft.com/office/powerpoint/2010/main" val="654664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00026"/>
            <a:ext cx="86868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Typical ADSL Equipment Configuration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/>
              <a:t> </a:t>
            </a:r>
          </a:p>
        </p:txBody>
      </p:sp>
      <p:pic>
        <p:nvPicPr>
          <p:cNvPr id="55300" name="Picture 4" descr="2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990601"/>
            <a:ext cx="7508875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475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57488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 sz="5000" b="0">
                <a:solidFill>
                  <a:srgbClr val="0000CC"/>
                </a:solidFill>
                <a:ea typeface="宋体" pitchFamily="2" charset="-122"/>
              </a:rPr>
              <a:t>Trunks and Multiplexing</a:t>
            </a:r>
            <a:r>
              <a:rPr lang="en-US" altLang="zh-CN" sz="3400"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0203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Wavelength Division Multiplexing(1)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1"/>
            <a:ext cx="10896600" cy="58975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Problem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b="1" i="1" dirty="0" err="1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en-US" altLang="zh-CN" b="1" dirty="0" err="1">
                <a:solidFill>
                  <a:srgbClr val="800000"/>
                </a:solidFill>
              </a:rPr>
              <a:t>GHz</a:t>
            </a:r>
            <a:r>
              <a:rPr lang="en-US" altLang="zh-CN" b="1" dirty="0">
                <a:solidFill>
                  <a:srgbClr val="800000"/>
                </a:solidFill>
              </a:rPr>
              <a:t>-wide fiber</a:t>
            </a:r>
            <a:r>
              <a:rPr lang="en-US" altLang="zh-CN" dirty="0"/>
              <a:t>: it is currently impossible to convert between electrical and optical media any faster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Bandwidth of a single fiber band is about 25,000 GHz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WDM (Wavelength Division Multiplexing)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DWDM (Dense WDM)</a:t>
            </a:r>
          </a:p>
        </p:txBody>
      </p:sp>
    </p:spTree>
    <p:extLst>
      <p:ext uri="{BB962C8B-B14F-4D97-AF65-F5344CB8AC3E}">
        <p14:creationId xmlns:p14="http://schemas.microsoft.com/office/powerpoint/2010/main" val="2375178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Wavelength Division Multiplexing(2)</a:t>
            </a:r>
          </a:p>
        </p:txBody>
      </p:sp>
      <p:pic>
        <p:nvPicPr>
          <p:cNvPr id="59395" name="Picture 3" descr="2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006476"/>
            <a:ext cx="759936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050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 descr="2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800"/>
            <a:ext cx="7620000" cy="34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Time Division Multiplexing: T1</a:t>
            </a:r>
          </a:p>
        </p:txBody>
      </p:sp>
      <p:sp>
        <p:nvSpPr>
          <p:cNvPr id="60420" name="Rectangle 9"/>
          <p:cNvSpPr>
            <a:spLocks noChangeArrowheads="1"/>
          </p:cNvSpPr>
          <p:nvPr/>
        </p:nvSpPr>
        <p:spPr bwMode="auto">
          <a:xfrm>
            <a:off x="762000" y="4160838"/>
            <a:ext cx="10744200" cy="26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T1 carrier (1.544Mbps), 24 voice channels</a:t>
            </a:r>
          </a:p>
          <a:p>
            <a:pPr lvl="1" eaLnBrk="1" hangingPunct="1"/>
            <a:r>
              <a:rPr lang="en-US" altLang="zh-CN" sz="2000" dirty="0"/>
              <a:t>Bit 1 (</a:t>
            </a:r>
            <a:r>
              <a:rPr lang="en-US" altLang="zh-CN" sz="2000" b="1" dirty="0">
                <a:solidFill>
                  <a:srgbClr val="800000"/>
                </a:solidFill>
              </a:rPr>
              <a:t>frame synchronization</a:t>
            </a:r>
            <a:r>
              <a:rPr lang="en-US" altLang="zh-CN" sz="2000" dirty="0"/>
              <a:t>), pattern 01010...</a:t>
            </a:r>
          </a:p>
          <a:p>
            <a:pPr lvl="1" eaLnBrk="1" hangingPunct="1"/>
            <a:r>
              <a:rPr lang="en-US" altLang="zh-CN" sz="2000" dirty="0"/>
              <a:t>7-bit voice sample (56kbps)</a:t>
            </a:r>
          </a:p>
          <a:p>
            <a:pPr lvl="1" eaLnBrk="1" hangingPunct="1"/>
            <a:r>
              <a:rPr lang="en-US" altLang="zh-CN" sz="2000" b="1" dirty="0">
                <a:solidFill>
                  <a:srgbClr val="800000"/>
                </a:solidFill>
              </a:rPr>
              <a:t>signaling</a:t>
            </a:r>
            <a:r>
              <a:rPr lang="en-US" altLang="zh-CN" sz="2000" dirty="0">
                <a:solidFill>
                  <a:srgbClr val="800000"/>
                </a:solidFill>
              </a:rPr>
              <a:t>:</a:t>
            </a:r>
            <a:r>
              <a:rPr lang="en-US" altLang="zh-CN" sz="2000" dirty="0"/>
              <a:t> 24 bits x 8000 frames/sec = 192 kbps</a:t>
            </a:r>
            <a:endParaRPr lang="en-US" altLang="zh-CN" sz="2000" dirty="0">
              <a:solidFill>
                <a:srgbClr val="800000"/>
              </a:solidFill>
            </a:endParaRPr>
          </a:p>
          <a:p>
            <a:pPr lvl="1" eaLnBrk="1" hangingPunct="1"/>
            <a:r>
              <a:rPr lang="en-US" altLang="zh-CN" sz="2000" dirty="0"/>
              <a:t>When a T1 system is being used entirely for data, only 23 of the channels are used for data, the 24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one is used for </a:t>
            </a:r>
            <a:r>
              <a:rPr lang="en-US" altLang="zh-CN" sz="2000" b="1" dirty="0">
                <a:solidFill>
                  <a:srgbClr val="800000"/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6201265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Time Division Multiplexing (T2~T4)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3581400"/>
            <a:ext cx="8229600" cy="609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latin typeface="Times New Roman" pitchFamily="18" charset="0"/>
              </a:rPr>
              <a:t>Multiplexing T1 streams into higher carriers</a:t>
            </a:r>
          </a:p>
        </p:txBody>
      </p:sp>
      <p:pic>
        <p:nvPicPr>
          <p:cNvPr id="62468" name="Picture 4" descr="2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143000"/>
            <a:ext cx="817880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381000" y="4191000"/>
            <a:ext cx="1173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/>
            <a:r>
              <a:rPr lang="en-US" altLang="zh-CN" dirty="0"/>
              <a:t>4 T1 streams are joined to form a T2 stream</a:t>
            </a:r>
          </a:p>
          <a:p>
            <a:pPr lvl="1" eaLnBrk="1" hangingPunct="1"/>
            <a:r>
              <a:rPr lang="en-US" altLang="zh-CN" dirty="0"/>
              <a:t>7 T2 streams are joined to form a T3 stream</a:t>
            </a:r>
          </a:p>
          <a:p>
            <a:pPr lvl="1" eaLnBrk="1" hangingPunct="1"/>
            <a:r>
              <a:rPr lang="en-US" altLang="zh-CN" dirty="0"/>
              <a:t>6 T3 streams are joined to form a T4 stream</a:t>
            </a:r>
          </a:p>
          <a:p>
            <a:pPr lvl="1" eaLnBrk="1" hangingPunct="1"/>
            <a:r>
              <a:rPr lang="en-US" altLang="zh-CN" dirty="0"/>
              <a:t>At each step a small amount of </a:t>
            </a:r>
            <a:r>
              <a:rPr lang="en-US" altLang="zh-CN" b="1" dirty="0">
                <a:solidFill>
                  <a:srgbClr val="CC0000"/>
                </a:solidFill>
              </a:rPr>
              <a:t>overhead</a:t>
            </a:r>
            <a:r>
              <a:rPr lang="en-US" altLang="zh-CN" dirty="0"/>
              <a:t> is added for </a:t>
            </a:r>
            <a:r>
              <a:rPr lang="en-US" altLang="zh-CN" dirty="0">
                <a:solidFill>
                  <a:srgbClr val="CC0000"/>
                </a:solidFill>
              </a:rPr>
              <a:t>framing</a:t>
            </a:r>
            <a:r>
              <a:rPr lang="en-US" altLang="zh-CN" dirty="0"/>
              <a:t> and recovery if </a:t>
            </a:r>
            <a:r>
              <a:rPr lang="en-US" altLang="zh-CN" dirty="0">
                <a:solidFill>
                  <a:srgbClr val="CC0000"/>
                </a:solidFill>
              </a:rPr>
              <a:t>synchronization</a:t>
            </a:r>
            <a:r>
              <a:rPr lang="en-US" altLang="zh-CN" dirty="0"/>
              <a:t> between sender and receiver is lost</a:t>
            </a:r>
            <a:r>
              <a:rPr lang="en-US" altLang="zh-CN" sz="2800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766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黑体" pitchFamily="49" charset="-122"/>
              </a:rPr>
              <a:t>Time Division Multiplexing (E1)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152400" y="9144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800" dirty="0"/>
              <a:t>Outside North America and Japan, </a:t>
            </a:r>
            <a:r>
              <a:rPr lang="en-US" altLang="zh-CN" sz="2800" b="1" dirty="0">
                <a:solidFill>
                  <a:srgbClr val="C00000"/>
                </a:solidFill>
              </a:rPr>
              <a:t>2.048-Mbps E1</a:t>
            </a:r>
            <a:r>
              <a:rPr lang="en-US" altLang="zh-CN" sz="2800" b="1" dirty="0"/>
              <a:t> </a:t>
            </a:r>
            <a:r>
              <a:rPr lang="en-US" altLang="zh-CN" sz="2800" dirty="0"/>
              <a:t>carrier is used instead of T1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32 8-bit data samples </a:t>
            </a:r>
            <a:r>
              <a:rPr lang="en-US" altLang="zh-CN" sz="2800" dirty="0"/>
              <a:t>packed into the basic 125</a:t>
            </a:r>
            <a:r>
              <a:rPr lang="en-US" altLang="zh-CN" sz="2800" i="1" dirty="0"/>
              <a:t>-</a:t>
            </a:r>
            <a:r>
              <a:rPr lang="en-US" altLang="zh-CN" sz="2800" dirty="0"/>
              <a:t>μsec frame (64kbps)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30 of the channels are used for </a:t>
            </a:r>
            <a:r>
              <a:rPr lang="en-US" altLang="zh-CN" sz="2800" b="1" dirty="0">
                <a:solidFill>
                  <a:srgbClr val="C00000"/>
                </a:solidFill>
              </a:rPr>
              <a:t>information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and up to 2 are used for </a:t>
            </a:r>
            <a:r>
              <a:rPr lang="en-US" altLang="zh-CN" sz="2800" b="1" dirty="0">
                <a:solidFill>
                  <a:srgbClr val="C00000"/>
                </a:solidFill>
              </a:rPr>
              <a:t>signaling &amp; synchronization </a:t>
            </a:r>
            <a:r>
              <a:rPr lang="en-US" altLang="zh-CN" sz="2800" dirty="0">
                <a:solidFill>
                  <a:srgbClr val="333300"/>
                </a:solidFill>
              </a:rPr>
              <a:t>(each group of 4 frames provides 64 signaling bits, half of which are used for signaling and half are used for synchronization)</a:t>
            </a:r>
            <a:endParaRPr lang="en-US" altLang="zh-CN" sz="6000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7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690813"/>
            <a:ext cx="8794750" cy="696912"/>
          </a:xfrm>
        </p:spPr>
        <p:txBody>
          <a:bodyPr/>
          <a:lstStyle/>
          <a:p>
            <a:pPr eaLnBrk="1" hangingPunct="1"/>
            <a:r>
              <a:rPr lang="en-US" altLang="zh-CN" sz="5000" b="0">
                <a:solidFill>
                  <a:srgbClr val="0000CC"/>
                </a:solidFill>
                <a:ea typeface="宋体" pitchFamily="2" charset="-122"/>
              </a:rPr>
              <a:t>Switching </a:t>
            </a:r>
          </a:p>
        </p:txBody>
      </p:sp>
    </p:spTree>
    <p:extLst>
      <p:ext uri="{BB962C8B-B14F-4D97-AF65-F5344CB8AC3E}">
        <p14:creationId xmlns:p14="http://schemas.microsoft.com/office/powerpoint/2010/main" val="3024538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Circuit Switching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5943600"/>
            <a:ext cx="6218238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3366"/>
                </a:solidFill>
                <a:latin typeface="Times New Roman" pitchFamily="18" charset="0"/>
              </a:rPr>
              <a:t>(a) Circuit switching (b) Packet switching</a:t>
            </a:r>
          </a:p>
        </p:txBody>
      </p:sp>
      <p:pic>
        <p:nvPicPr>
          <p:cNvPr id="65540" name="Picture 4" descr="2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6858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01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7164"/>
            <a:ext cx="9144000" cy="790575"/>
          </a:xfrm>
        </p:spPr>
        <p:txBody>
          <a:bodyPr/>
          <a:lstStyle/>
          <a:p>
            <a:pPr eaLnBrk="1" hangingPunct="1"/>
            <a:r>
              <a:rPr lang="en-US" altLang="en-US">
                <a:ea typeface="黑体" pitchFamily="49" charset="-122"/>
                <a:cs typeface="Tahoma" pitchFamily="34" charset="0"/>
              </a:rPr>
              <a:t>Parallel </a:t>
            </a:r>
            <a:r>
              <a:rPr lang="en-US" altLang="zh-CN">
                <a:ea typeface="黑体" pitchFamily="49" charset="-122"/>
                <a:cs typeface="Tahoma" pitchFamily="34" charset="0"/>
              </a:rPr>
              <a:t>vs. </a:t>
            </a:r>
            <a:r>
              <a:rPr lang="en-US" altLang="en-US">
                <a:ea typeface="黑体" pitchFamily="49" charset="-122"/>
                <a:cs typeface="Tahoma" pitchFamily="34" charset="0"/>
              </a:rPr>
              <a:t>Serial transmission</a:t>
            </a:r>
            <a:endParaRPr lang="en-US" altLang="zh-CN">
              <a:ea typeface="黑体" pitchFamily="49" charset="-122"/>
              <a:cs typeface="Tahoma" pitchFamily="34" charset="0"/>
            </a:endParaRPr>
          </a:p>
        </p:txBody>
      </p:sp>
      <p:pic>
        <p:nvPicPr>
          <p:cNvPr id="717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43000"/>
            <a:ext cx="60960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71889"/>
            <a:ext cx="60198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Packet switching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6854825" y="3659188"/>
            <a:ext cx="1752600" cy="304800"/>
            <a:chOff x="1056" y="1872"/>
            <a:chExt cx="1104" cy="192"/>
          </a:xfrm>
        </p:grpSpPr>
        <p:sp>
          <p:nvSpPr>
            <p:cNvPr id="74756" name="Oval 4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6615" name="Rectangle 5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616" name="Oval 6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66564" name="Group 7"/>
          <p:cNvGrpSpPr>
            <a:grpSpLocks/>
          </p:cNvGrpSpPr>
          <p:nvPr/>
        </p:nvGrpSpPr>
        <p:grpSpPr bwMode="auto">
          <a:xfrm>
            <a:off x="6854825" y="2744788"/>
            <a:ext cx="1752600" cy="304800"/>
            <a:chOff x="1056" y="1872"/>
            <a:chExt cx="1104" cy="192"/>
          </a:xfrm>
        </p:grpSpPr>
        <p:sp>
          <p:nvSpPr>
            <p:cNvPr id="74760" name="Oval 8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6612" name="Rectangle 9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613" name="Oval 10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66565" name="Group 11"/>
          <p:cNvGrpSpPr>
            <a:grpSpLocks/>
          </p:cNvGrpSpPr>
          <p:nvPr/>
        </p:nvGrpSpPr>
        <p:grpSpPr bwMode="auto">
          <a:xfrm>
            <a:off x="6854825" y="1754188"/>
            <a:ext cx="1752600" cy="304800"/>
            <a:chOff x="1056" y="1872"/>
            <a:chExt cx="1104" cy="192"/>
          </a:xfrm>
        </p:grpSpPr>
        <p:sp>
          <p:nvSpPr>
            <p:cNvPr id="74764" name="Oval 12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6609" name="Rectangle 13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610" name="Oval 14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66566" name="Rectangle 15"/>
          <p:cNvSpPr>
            <a:spLocks noChangeArrowheads="1"/>
          </p:cNvSpPr>
          <p:nvPr/>
        </p:nvSpPr>
        <p:spPr bwMode="auto">
          <a:xfrm>
            <a:off x="3290888" y="4602164"/>
            <a:ext cx="57912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4" tIns="44517" rIns="90624" bIns="44517"/>
          <a:lstStyle>
            <a:lvl1pPr marL="342900" indent="-342900"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A node in a packet switching network</a:t>
            </a:r>
          </a:p>
        </p:txBody>
      </p:sp>
      <p:sp>
        <p:nvSpPr>
          <p:cNvPr id="66567" name="Rectangle 16"/>
          <p:cNvSpPr>
            <a:spLocks noChangeArrowheads="1"/>
          </p:cNvSpPr>
          <p:nvPr/>
        </p:nvSpPr>
        <p:spPr bwMode="auto">
          <a:xfrm>
            <a:off x="4876801" y="1676400"/>
            <a:ext cx="2130425" cy="26685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66568" name="Group 17"/>
          <p:cNvGrpSpPr>
            <a:grpSpLocks/>
          </p:cNvGrpSpPr>
          <p:nvPr/>
        </p:nvGrpSpPr>
        <p:grpSpPr bwMode="auto">
          <a:xfrm>
            <a:off x="3121025" y="1754188"/>
            <a:ext cx="1752600" cy="304800"/>
            <a:chOff x="1056" y="1872"/>
            <a:chExt cx="1104" cy="192"/>
          </a:xfrm>
        </p:grpSpPr>
        <p:sp>
          <p:nvSpPr>
            <p:cNvPr id="74770" name="Oval 18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6606" name="Rectangle 19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607" name="Oval 20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66569" name="Group 21"/>
          <p:cNvGrpSpPr>
            <a:grpSpLocks/>
          </p:cNvGrpSpPr>
          <p:nvPr/>
        </p:nvGrpSpPr>
        <p:grpSpPr bwMode="auto">
          <a:xfrm>
            <a:off x="3121025" y="2744788"/>
            <a:ext cx="1752600" cy="304800"/>
            <a:chOff x="1056" y="1872"/>
            <a:chExt cx="1104" cy="192"/>
          </a:xfrm>
        </p:grpSpPr>
        <p:sp>
          <p:nvSpPr>
            <p:cNvPr id="74774" name="Oval 22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6603" name="Rectangle 23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604" name="Oval 24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66570" name="Group 25"/>
          <p:cNvGrpSpPr>
            <a:grpSpLocks/>
          </p:cNvGrpSpPr>
          <p:nvPr/>
        </p:nvGrpSpPr>
        <p:grpSpPr bwMode="auto">
          <a:xfrm>
            <a:off x="3121025" y="3659188"/>
            <a:ext cx="1752600" cy="304800"/>
            <a:chOff x="1056" y="1872"/>
            <a:chExt cx="1104" cy="192"/>
          </a:xfrm>
        </p:grpSpPr>
        <p:sp>
          <p:nvSpPr>
            <p:cNvPr id="74778" name="Oval 26"/>
            <p:cNvSpPr>
              <a:spLocks noChangeArrowheads="1"/>
            </p:cNvSpPr>
            <p:nvPr/>
          </p:nvSpPr>
          <p:spPr bwMode="auto">
            <a:xfrm>
              <a:off x="2064" y="1872"/>
              <a:ext cx="96" cy="192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5882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6600" name="Rectangle 27"/>
            <p:cNvSpPr>
              <a:spLocks noChangeArrowheads="1"/>
            </p:cNvSpPr>
            <p:nvPr/>
          </p:nvSpPr>
          <p:spPr bwMode="auto">
            <a:xfrm>
              <a:off x="1104" y="1872"/>
              <a:ext cx="1008" cy="192"/>
            </a:xfrm>
            <a:prstGeom prst="rect">
              <a:avLst/>
            </a:prstGeom>
            <a:gradFill rotWithShape="0">
              <a:gsLst>
                <a:gs pos="0">
                  <a:srgbClr val="7A7A7A"/>
                </a:gs>
                <a:gs pos="50000">
                  <a:srgbClr val="C0C0C0"/>
                </a:gs>
                <a:gs pos="100000">
                  <a:srgbClr val="7A7A7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601" name="Oval 28"/>
            <p:cNvSpPr>
              <a:spLocks noChangeArrowheads="1"/>
            </p:cNvSpPr>
            <p:nvPr/>
          </p:nvSpPr>
          <p:spPr bwMode="auto">
            <a:xfrm>
              <a:off x="1056" y="1872"/>
              <a:ext cx="96" cy="1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 algn="l" eaLnBrk="0" hangingPunct="0">
                <a:spcBef>
                  <a:spcPct val="20000"/>
                </a:spcBef>
                <a:buClr>
                  <a:srgbClr val="FF6600"/>
                </a:buClr>
                <a:buSzPct val="110000"/>
                <a:buFont typeface="Wingdings" pitchFamily="2" charset="2"/>
                <a:buChar char="n"/>
                <a:defRPr sz="2800">
                  <a:solidFill>
                    <a:srgbClr val="0000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00"/>
                </a:buClr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Ø"/>
                <a:defRPr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FF00FF"/>
                </a:buClr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66571" name="Rectangle 29"/>
          <p:cNvSpPr>
            <a:spLocks noChangeArrowheads="1"/>
          </p:cNvSpPr>
          <p:nvPr/>
        </p:nvSpPr>
        <p:spPr bwMode="auto">
          <a:xfrm>
            <a:off x="3197225" y="1174750"/>
            <a:ext cx="143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incoming links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72" name="Rectangle 30"/>
          <p:cNvSpPr>
            <a:spLocks noChangeArrowheads="1"/>
          </p:cNvSpPr>
          <p:nvPr/>
        </p:nvSpPr>
        <p:spPr bwMode="auto">
          <a:xfrm>
            <a:off x="6962775" y="1174750"/>
            <a:ext cx="139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outgoing links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73" name="Line 31"/>
          <p:cNvSpPr>
            <a:spLocks noChangeShapeType="1"/>
          </p:cNvSpPr>
          <p:nvPr/>
        </p:nvSpPr>
        <p:spPr bwMode="auto">
          <a:xfrm flipV="1">
            <a:off x="3044825" y="3875088"/>
            <a:ext cx="5791200" cy="127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66574" name="Freeform 32"/>
          <p:cNvSpPr>
            <a:spLocks/>
          </p:cNvSpPr>
          <p:nvPr/>
        </p:nvSpPr>
        <p:spPr bwMode="auto">
          <a:xfrm flipV="1">
            <a:off x="3044825" y="1906588"/>
            <a:ext cx="5791200" cy="1828800"/>
          </a:xfrm>
          <a:custGeom>
            <a:avLst/>
            <a:gdLst>
              <a:gd name="T0" fmla="*/ 0 w 3648"/>
              <a:gd name="T1" fmla="*/ 0 h 528"/>
              <a:gd name="T2" fmla="*/ 2147483647 w 3648"/>
              <a:gd name="T3" fmla="*/ 0 h 528"/>
              <a:gd name="T4" fmla="*/ 2147483647 w 3648"/>
              <a:gd name="T5" fmla="*/ 2147483647 h 528"/>
              <a:gd name="T6" fmla="*/ 2147483647 w 364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48" h="528">
                <a:moveTo>
                  <a:pt x="0" y="0"/>
                </a:moveTo>
                <a:lnTo>
                  <a:pt x="1296" y="0"/>
                </a:lnTo>
                <a:lnTo>
                  <a:pt x="2400" y="528"/>
                </a:lnTo>
                <a:lnTo>
                  <a:pt x="3648" y="528"/>
                </a:lnTo>
              </a:path>
            </a:pathLst>
          </a:custGeom>
          <a:noFill/>
          <a:ln w="12700" cap="flat" cmpd="sng">
            <a:solidFill>
              <a:srgbClr val="00CC66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66575" name="Freeform 33"/>
          <p:cNvSpPr>
            <a:spLocks/>
          </p:cNvSpPr>
          <p:nvPr/>
        </p:nvSpPr>
        <p:spPr bwMode="auto">
          <a:xfrm>
            <a:off x="3044825" y="1906588"/>
            <a:ext cx="5791200" cy="990600"/>
          </a:xfrm>
          <a:custGeom>
            <a:avLst/>
            <a:gdLst>
              <a:gd name="T0" fmla="*/ 0 w 3600"/>
              <a:gd name="T1" fmla="*/ 0 h 576"/>
              <a:gd name="T2" fmla="*/ 2147483647 w 3600"/>
              <a:gd name="T3" fmla="*/ 0 h 576"/>
              <a:gd name="T4" fmla="*/ 2147483647 w 3600"/>
              <a:gd name="T5" fmla="*/ 2147483647 h 576"/>
              <a:gd name="T6" fmla="*/ 2147483647 w 3600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00" h="576">
                <a:moveTo>
                  <a:pt x="0" y="0"/>
                </a:moveTo>
                <a:lnTo>
                  <a:pt x="1248" y="0"/>
                </a:lnTo>
                <a:lnTo>
                  <a:pt x="2400" y="576"/>
                </a:lnTo>
                <a:lnTo>
                  <a:pt x="3600" y="576"/>
                </a:lnTo>
              </a:path>
            </a:pathLst>
          </a:custGeom>
          <a:noFill/>
          <a:ln w="12700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66576" name="Freeform 34"/>
          <p:cNvSpPr>
            <a:spLocks/>
          </p:cNvSpPr>
          <p:nvPr/>
        </p:nvSpPr>
        <p:spPr bwMode="auto">
          <a:xfrm>
            <a:off x="3044825" y="2897188"/>
            <a:ext cx="5791200" cy="838200"/>
          </a:xfrm>
          <a:custGeom>
            <a:avLst/>
            <a:gdLst>
              <a:gd name="T0" fmla="*/ 0 w 3648"/>
              <a:gd name="T1" fmla="*/ 0 h 528"/>
              <a:gd name="T2" fmla="*/ 2147483647 w 3648"/>
              <a:gd name="T3" fmla="*/ 0 h 528"/>
              <a:gd name="T4" fmla="*/ 2147483647 w 3648"/>
              <a:gd name="T5" fmla="*/ 2147483647 h 528"/>
              <a:gd name="T6" fmla="*/ 2147483647 w 364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48" h="528">
                <a:moveTo>
                  <a:pt x="0" y="0"/>
                </a:moveTo>
                <a:lnTo>
                  <a:pt x="1248" y="0"/>
                </a:lnTo>
                <a:lnTo>
                  <a:pt x="2448" y="528"/>
                </a:lnTo>
                <a:lnTo>
                  <a:pt x="3648" y="52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66577" name="Rectangle 35"/>
          <p:cNvSpPr>
            <a:spLocks noChangeArrowheads="1"/>
          </p:cNvSpPr>
          <p:nvPr/>
        </p:nvSpPr>
        <p:spPr bwMode="auto">
          <a:xfrm>
            <a:off x="5407025" y="1144589"/>
            <a:ext cx="54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Node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78" name="Rectangle 36"/>
          <p:cNvSpPr>
            <a:spLocks noChangeArrowheads="1"/>
          </p:cNvSpPr>
          <p:nvPr/>
        </p:nvSpPr>
        <p:spPr bwMode="auto">
          <a:xfrm>
            <a:off x="3349625" y="1830388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789" name="Rectangle 37"/>
          <p:cNvSpPr>
            <a:spLocks noChangeArrowheads="1"/>
          </p:cNvSpPr>
          <p:nvPr/>
        </p:nvSpPr>
        <p:spPr bwMode="auto">
          <a:xfrm>
            <a:off x="5407025" y="1982788"/>
            <a:ext cx="1143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endParaRPr lang="zh-CN" altLang="zh-CN" sz="1600">
              <a:latin typeface="Arial" pitchFamily="34" charset="0"/>
            </a:endParaRPr>
          </a:p>
        </p:txBody>
      </p:sp>
      <p:sp>
        <p:nvSpPr>
          <p:cNvPr id="66580" name="Rectangle 38"/>
          <p:cNvSpPr>
            <a:spLocks noChangeArrowheads="1"/>
          </p:cNvSpPr>
          <p:nvPr/>
        </p:nvSpPr>
        <p:spPr bwMode="auto">
          <a:xfrm>
            <a:off x="4187825" y="1830388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81" name="Rectangle 39"/>
          <p:cNvSpPr>
            <a:spLocks noChangeArrowheads="1"/>
          </p:cNvSpPr>
          <p:nvPr/>
        </p:nvSpPr>
        <p:spPr bwMode="auto">
          <a:xfrm>
            <a:off x="5559425" y="2058988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82" name="Rectangle 40"/>
          <p:cNvSpPr>
            <a:spLocks noChangeArrowheads="1"/>
          </p:cNvSpPr>
          <p:nvPr/>
        </p:nvSpPr>
        <p:spPr bwMode="auto">
          <a:xfrm>
            <a:off x="5559425" y="2363788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83" name="Rectangle 42"/>
          <p:cNvSpPr>
            <a:spLocks noChangeArrowheads="1"/>
          </p:cNvSpPr>
          <p:nvPr/>
        </p:nvSpPr>
        <p:spPr bwMode="auto">
          <a:xfrm>
            <a:off x="7616825" y="2849563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84" name="Rectangle 43"/>
          <p:cNvSpPr>
            <a:spLocks noChangeArrowheads="1"/>
          </p:cNvSpPr>
          <p:nvPr/>
        </p:nvSpPr>
        <p:spPr bwMode="auto">
          <a:xfrm>
            <a:off x="3730625" y="2820988"/>
            <a:ext cx="304800" cy="152400"/>
          </a:xfrm>
          <a:prstGeom prst="rect">
            <a:avLst/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85" name="Rectangle 44"/>
          <p:cNvSpPr>
            <a:spLocks noChangeArrowheads="1"/>
          </p:cNvSpPr>
          <p:nvPr/>
        </p:nvSpPr>
        <p:spPr bwMode="auto">
          <a:xfrm>
            <a:off x="5559425" y="2744788"/>
            <a:ext cx="304800" cy="152400"/>
          </a:xfrm>
          <a:prstGeom prst="rect">
            <a:avLst/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86" name="Rectangle 45"/>
          <p:cNvSpPr>
            <a:spLocks noChangeArrowheads="1"/>
          </p:cNvSpPr>
          <p:nvPr/>
        </p:nvSpPr>
        <p:spPr bwMode="auto">
          <a:xfrm>
            <a:off x="6931025" y="3659188"/>
            <a:ext cx="304800" cy="152400"/>
          </a:xfrm>
          <a:prstGeom prst="rect">
            <a:avLst/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87" name="Rectangle 46"/>
          <p:cNvSpPr>
            <a:spLocks noChangeArrowheads="1"/>
          </p:cNvSpPr>
          <p:nvPr/>
        </p:nvSpPr>
        <p:spPr bwMode="auto">
          <a:xfrm>
            <a:off x="8150225" y="3659188"/>
            <a:ext cx="304800" cy="152400"/>
          </a:xfrm>
          <a:prstGeom prst="rect">
            <a:avLst/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88" name="Rectangle 47"/>
          <p:cNvSpPr>
            <a:spLocks noChangeArrowheads="1"/>
          </p:cNvSpPr>
          <p:nvPr/>
        </p:nvSpPr>
        <p:spPr bwMode="auto">
          <a:xfrm>
            <a:off x="3349625" y="3659188"/>
            <a:ext cx="304800" cy="152400"/>
          </a:xfrm>
          <a:prstGeom prst="rect">
            <a:avLst/>
          </a:prstGeom>
          <a:solidFill>
            <a:srgbClr val="CC0000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89" name="Rectangle 48"/>
          <p:cNvSpPr>
            <a:spLocks noChangeArrowheads="1"/>
          </p:cNvSpPr>
          <p:nvPr/>
        </p:nvSpPr>
        <p:spPr bwMode="auto">
          <a:xfrm>
            <a:off x="4416425" y="3659188"/>
            <a:ext cx="304800" cy="152400"/>
          </a:xfrm>
          <a:prstGeom prst="rect">
            <a:avLst/>
          </a:prstGeom>
          <a:solidFill>
            <a:srgbClr val="CC0000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90" name="Rectangle 49"/>
          <p:cNvSpPr>
            <a:spLocks noChangeArrowheads="1"/>
          </p:cNvSpPr>
          <p:nvPr/>
        </p:nvSpPr>
        <p:spPr bwMode="auto">
          <a:xfrm>
            <a:off x="5559425" y="3049588"/>
            <a:ext cx="304800" cy="152400"/>
          </a:xfrm>
          <a:prstGeom prst="rect">
            <a:avLst/>
          </a:prstGeom>
          <a:solidFill>
            <a:srgbClr val="CC0000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91" name="Rectangle 50"/>
          <p:cNvSpPr>
            <a:spLocks noChangeArrowheads="1"/>
          </p:cNvSpPr>
          <p:nvPr/>
        </p:nvSpPr>
        <p:spPr bwMode="auto">
          <a:xfrm>
            <a:off x="7100888" y="1858963"/>
            <a:ext cx="304800" cy="152400"/>
          </a:xfrm>
          <a:prstGeom prst="rect">
            <a:avLst/>
          </a:prstGeom>
          <a:solidFill>
            <a:srgbClr val="CC0000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92" name="Rectangle 51"/>
          <p:cNvSpPr>
            <a:spLocks noChangeArrowheads="1"/>
          </p:cNvSpPr>
          <p:nvPr/>
        </p:nvSpPr>
        <p:spPr bwMode="auto">
          <a:xfrm>
            <a:off x="8015288" y="1858963"/>
            <a:ext cx="304800" cy="152400"/>
          </a:xfrm>
          <a:prstGeom prst="rect">
            <a:avLst/>
          </a:prstGeom>
          <a:solidFill>
            <a:srgbClr val="CC0000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93" name="Rectangle 52"/>
          <p:cNvSpPr>
            <a:spLocks noChangeArrowheads="1"/>
          </p:cNvSpPr>
          <p:nvPr/>
        </p:nvSpPr>
        <p:spPr bwMode="auto">
          <a:xfrm>
            <a:off x="3806825" y="3811588"/>
            <a:ext cx="304800" cy="1524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94" name="Rectangle 53"/>
          <p:cNvSpPr>
            <a:spLocks noChangeArrowheads="1"/>
          </p:cNvSpPr>
          <p:nvPr/>
        </p:nvSpPr>
        <p:spPr bwMode="auto">
          <a:xfrm>
            <a:off x="5559425" y="3811588"/>
            <a:ext cx="304800" cy="1524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95" name="Rectangle 54"/>
          <p:cNvSpPr>
            <a:spLocks noChangeArrowheads="1"/>
          </p:cNvSpPr>
          <p:nvPr/>
        </p:nvSpPr>
        <p:spPr bwMode="auto">
          <a:xfrm>
            <a:off x="5559425" y="3506788"/>
            <a:ext cx="304800" cy="1524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96" name="Rectangle 55"/>
          <p:cNvSpPr>
            <a:spLocks noChangeArrowheads="1"/>
          </p:cNvSpPr>
          <p:nvPr/>
        </p:nvSpPr>
        <p:spPr bwMode="auto">
          <a:xfrm>
            <a:off x="7616825" y="3811588"/>
            <a:ext cx="304800" cy="1524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597" name="Text Box 56"/>
          <p:cNvSpPr txBox="1">
            <a:spLocks noChangeArrowheads="1"/>
          </p:cNvSpPr>
          <p:nvPr/>
        </p:nvSpPr>
        <p:spPr bwMode="auto">
          <a:xfrm>
            <a:off x="5324765" y="1677989"/>
            <a:ext cx="92493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Memory</a:t>
            </a:r>
          </a:p>
        </p:txBody>
      </p:sp>
      <p:sp>
        <p:nvSpPr>
          <p:cNvPr id="66598" name="Rectangle 57"/>
          <p:cNvSpPr>
            <a:spLocks noChangeArrowheads="1"/>
          </p:cNvSpPr>
          <p:nvPr/>
        </p:nvSpPr>
        <p:spPr bwMode="auto">
          <a:xfrm>
            <a:off x="7100888" y="2849563"/>
            <a:ext cx="304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  <a:defRPr sz="2800">
                <a:solidFill>
                  <a:srgbClr val="0000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050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Message Switching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5989639"/>
            <a:ext cx="8724900" cy="612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3366"/>
                </a:solidFill>
                <a:latin typeface="Times New Roman" pitchFamily="18" charset="0"/>
              </a:rPr>
              <a:t>(a) Circuit switching   (b) Message switching   (c) Packet switching</a:t>
            </a:r>
          </a:p>
        </p:txBody>
      </p:sp>
      <p:pic>
        <p:nvPicPr>
          <p:cNvPr id="67588" name="Picture 4" descr="2-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914401"/>
            <a:ext cx="58928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8423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0026"/>
            <a:ext cx="8305800" cy="1019175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Circuit Switched and Packet-switched Networks</a:t>
            </a:r>
          </a:p>
        </p:txBody>
      </p:sp>
      <p:pic>
        <p:nvPicPr>
          <p:cNvPr id="68611" name="Picture 4" descr="2-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404938"/>
            <a:ext cx="8164513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2674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3" y="192088"/>
            <a:ext cx="8794750" cy="696912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黑体" pitchFamily="49" charset="-122"/>
              </a:rPr>
              <a:t>Homework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9013"/>
            <a:ext cx="8686800" cy="44211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香农，奈奎斯特： </a:t>
            </a:r>
            <a:r>
              <a:rPr kumimoji="0" lang="en-US" altLang="zh-CN" dirty="0">
                <a:latin typeface="+mn-ea"/>
              </a:rPr>
              <a:t>2</a:t>
            </a:r>
            <a:r>
              <a:rPr kumimoji="0" lang="zh-CN" altLang="en-US" dirty="0">
                <a:latin typeface="+mn-ea"/>
              </a:rPr>
              <a:t>、</a:t>
            </a:r>
            <a:r>
              <a:rPr kumimoji="0" lang="en-US" altLang="zh-CN" dirty="0">
                <a:latin typeface="+mn-ea"/>
              </a:rPr>
              <a:t>3</a:t>
            </a:r>
            <a:r>
              <a:rPr kumimoji="0" lang="zh-CN" altLang="en-US" dirty="0">
                <a:latin typeface="+mn-ea"/>
              </a:rPr>
              <a:t>、</a:t>
            </a:r>
            <a:r>
              <a:rPr kumimoji="0" lang="en-US" altLang="zh-CN" dirty="0">
                <a:latin typeface="+mn-ea"/>
              </a:rPr>
              <a:t>4</a:t>
            </a:r>
            <a:r>
              <a:rPr kumimoji="0" lang="zh-CN" altLang="en-US" dirty="0">
                <a:latin typeface="+mn-ea"/>
              </a:rPr>
              <a:t>、</a:t>
            </a:r>
            <a:r>
              <a:rPr kumimoji="0" lang="en-US" altLang="zh-CN" dirty="0">
                <a:latin typeface="+mn-ea"/>
              </a:rPr>
              <a:t>7</a:t>
            </a:r>
            <a:r>
              <a:rPr kumimoji="0" lang="zh-CN" altLang="en-US" dirty="0">
                <a:latin typeface="+mn-ea"/>
              </a:rPr>
              <a:t>、</a:t>
            </a:r>
            <a:r>
              <a:rPr kumimoji="0" lang="en-US" altLang="zh-CN" dirty="0">
                <a:latin typeface="+mn-ea"/>
              </a:rPr>
              <a:t>8</a:t>
            </a:r>
            <a:r>
              <a:rPr kumimoji="0" lang="zh-CN" altLang="en-US" dirty="0">
                <a:latin typeface="+mn-ea"/>
              </a:rPr>
              <a:t>、</a:t>
            </a:r>
            <a:endParaRPr kumimoji="0" lang="en-US" altLang="zh-CN" dirty="0">
              <a:latin typeface="+mn-ea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dirty="0">
                <a:latin typeface="+mn-ea"/>
              </a:rPr>
              <a:t>调制：</a:t>
            </a:r>
            <a:r>
              <a:rPr kumimoji="0" lang="en-US" altLang="zh-CN" dirty="0">
                <a:latin typeface="+mn-ea"/>
              </a:rPr>
              <a:t>21</a:t>
            </a:r>
            <a:r>
              <a:rPr kumimoji="0" lang="zh-CN" altLang="en-US" dirty="0">
                <a:latin typeface="+mn-ea"/>
              </a:rPr>
              <a:t>、</a:t>
            </a:r>
            <a:r>
              <a:rPr kumimoji="0" lang="en-US" altLang="zh-CN" dirty="0">
                <a:latin typeface="+mn-ea"/>
              </a:rPr>
              <a:t>24</a:t>
            </a:r>
            <a:r>
              <a:rPr kumimoji="0" lang="zh-CN" altLang="en-US" dirty="0">
                <a:latin typeface="+mn-ea"/>
              </a:rPr>
              <a:t>、</a:t>
            </a:r>
            <a:r>
              <a:rPr kumimoji="0" lang="en-US" altLang="zh-CN" dirty="0">
                <a:latin typeface="+mn-ea"/>
              </a:rPr>
              <a:t>25</a:t>
            </a:r>
            <a:r>
              <a:rPr kumimoji="0" lang="zh-CN" altLang="en-US" dirty="0">
                <a:latin typeface="+mn-ea"/>
              </a:rPr>
              <a:t>、</a:t>
            </a:r>
            <a:r>
              <a:rPr kumimoji="0" lang="en-US" altLang="zh-CN" dirty="0">
                <a:latin typeface="+mn-ea"/>
              </a:rPr>
              <a:t>26</a:t>
            </a:r>
            <a:r>
              <a:rPr kumimoji="0" lang="zh-CN" altLang="en-US" dirty="0">
                <a:latin typeface="+mn-ea"/>
              </a:rPr>
              <a:t>、</a:t>
            </a:r>
            <a:r>
              <a:rPr kumimoji="0" lang="en-US" altLang="zh-CN" dirty="0">
                <a:latin typeface="+mn-ea"/>
              </a:rPr>
              <a:t>28</a:t>
            </a:r>
            <a:r>
              <a:rPr kumimoji="0" lang="zh-CN" altLang="en-US" dirty="0">
                <a:latin typeface="+mn-ea"/>
              </a:rPr>
              <a:t>、</a:t>
            </a:r>
            <a:endParaRPr kumimoji="0" lang="en-US" altLang="zh-CN" dirty="0">
              <a:latin typeface="+mn-ea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分组交换：</a:t>
            </a:r>
            <a:r>
              <a:rPr kumimoji="0" lang="en-US" altLang="zh-CN" dirty="0">
                <a:latin typeface="+mn-ea"/>
              </a:rPr>
              <a:t>36</a:t>
            </a:r>
            <a:r>
              <a:rPr kumimoji="0" lang="zh-CN" altLang="en-US" dirty="0">
                <a:latin typeface="+mn-ea"/>
              </a:rPr>
              <a:t>、</a:t>
            </a:r>
            <a:r>
              <a:rPr kumimoji="0" lang="en-US" altLang="zh-CN" dirty="0">
                <a:latin typeface="+mn-ea"/>
              </a:rPr>
              <a:t>37</a:t>
            </a:r>
            <a:r>
              <a:rPr kumimoji="0" lang="zh-CN" altLang="en-US" dirty="0">
                <a:latin typeface="+mn-ea"/>
              </a:rPr>
              <a:t>、</a:t>
            </a:r>
            <a:endParaRPr kumimoji="0" lang="en-US" altLang="zh-CN" dirty="0">
              <a:latin typeface="+mn-ea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CDMA</a:t>
            </a:r>
            <a:r>
              <a:rPr lang="zh-CN" altLang="en-US" dirty="0">
                <a:latin typeface="+mn-ea"/>
              </a:rPr>
              <a:t>：</a:t>
            </a:r>
            <a:r>
              <a:rPr kumimoji="0" lang="en-US" altLang="zh-CN" dirty="0">
                <a:latin typeface="+mn-ea"/>
              </a:rPr>
              <a:t>44</a:t>
            </a:r>
          </a:p>
          <a:p>
            <a:pPr eaLnBrk="1" hangingPunct="1">
              <a:buFont typeface="Wingdings" pitchFamily="2" charset="2"/>
              <a:buNone/>
            </a:pPr>
            <a:endParaRPr kumimoji="0"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5115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3" y="1"/>
            <a:ext cx="8794750" cy="58084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思考题（一）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0845"/>
            <a:ext cx="10820400" cy="6038491"/>
          </a:xfrm>
        </p:spPr>
        <p:txBody>
          <a:bodyPr/>
          <a:lstStyle/>
          <a:p>
            <a:pPr eaLnBrk="1" hangingPunct="1">
              <a:lnSpc>
                <a:spcPts val="28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什么是并行通信和串行通信？计算机内各部件之间常用并行通信，为什么计算机间串行通信比并行通信更普遍？同步串行通信和异步串行通信有什么区别？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异步串行通信的基本单位为“字符”，每字符都需要开始位与停止位，为什么开始位与停止位不能同时为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或同时为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？如果发送方一直在不断地发送一个字节流，后开机的接收方如何从线路上的比特流中识别出字节边界？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通信媒体的带宽特性指的是什么？通信媒体带宽受哪些因素的影响？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将周期信号等价为无穷多个谐波的叠加，这些谐波的频率与周期信号的频率有什么关系？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3000Hz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语音级信道可通过的谐波个数与哪些因素相关？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UTP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是最常用的通信媒体。因为单根铜线相对于大地的电压变化也可以传递信号，但为什么用双线而不是单线？双线为什么要绞在一起而不是更节约材料的平行线？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UTP3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UTP5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和同轴电缆的带宽分别大约是多少赫兹？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什么是基带传输和通带传输？分别用在什么场合？百兆以太网采用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4B/5B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编码方案，这会带来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25%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带宽浪费，为什么要这么做？日常使用的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USB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也是串行通信，查一下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USB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是怎么进行编码的，为什么这样编码？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数字信号在发送方经过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QAM-16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调制，怎么调制？媒体传输的信号跟不调制相比有什么主要区别？接收方如何解调？</a:t>
            </a:r>
          </a:p>
        </p:txBody>
      </p:sp>
    </p:spTree>
    <p:extLst>
      <p:ext uri="{BB962C8B-B14F-4D97-AF65-F5344CB8AC3E}">
        <p14:creationId xmlns:p14="http://schemas.microsoft.com/office/powerpoint/2010/main" val="29529228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3" y="1"/>
            <a:ext cx="8794750" cy="58084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思考题（二）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80845"/>
            <a:ext cx="11049000" cy="6038491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Font typeface="+mj-lt"/>
              <a:buAutoNum type="arabicPeriod" startAt="9"/>
            </a:pP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多路复用的三种方式：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TDM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FDM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CDMA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。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CDMA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的站点码片“正交”是什么意思？多个发送站点发送的信息在同一个频带叠加在一起，接收方如何解出其中的某一个站点发送的是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，或未发送信号？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 startAt="9"/>
            </a:pP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信号经过传输媒体尤其是长距离传输后为什么会失真？理想无噪声信道也会失真吗？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 startAt="9"/>
            </a:pP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V.32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V.32bis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V.34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V.34bis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等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系列协议，对信号怎样调制？波特率和比特率各是多少？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 startAt="9"/>
            </a:pP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V.34.bis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速率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33.6kbps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已达到了香农极限（语音级话路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3000Hz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信噪比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30dB,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香农极限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30kbps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），为什么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V.90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可以再次提高速率到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56kbps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？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ADSL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与电话通信在居民楼线路管道里使用的是同样的通信材料，为什么可以把速度提高到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1~8Mbps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？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ADSL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使用的是基带通信吗？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 startAt="9"/>
            </a:pP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采取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TDM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多路复用的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T1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传输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24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路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56kbps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语音，速率为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1.544Mbps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，接收方如何从源源不断的一串比特流中分辨出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24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路的每一路对应的语音信号是什么？</a:t>
            </a:r>
          </a:p>
          <a:p>
            <a:pPr eaLnBrk="1" hangingPunct="1">
              <a:lnSpc>
                <a:spcPts val="2800"/>
              </a:lnSpc>
              <a:buFont typeface="+mj-lt"/>
              <a:buAutoNum type="arabicPeriod" startAt="9"/>
            </a:pP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个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1.544Mbps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T1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合并为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个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T2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，为什么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T2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的速率为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6.312Mbps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，而不是恰好等于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1.544Mbps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乘以</a:t>
            </a:r>
            <a:r>
              <a:rPr lang="en-US" altLang="zh-CN" sz="2000" dirty="0">
                <a:solidFill>
                  <a:srgbClr val="7030A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7030A0"/>
                </a:solidFill>
                <a:ea typeface="黑体" panose="02010609060101010101" pitchFamily="49" charset="-122"/>
              </a:rPr>
              <a:t>？</a:t>
            </a:r>
            <a:endParaRPr lang="en-US" altLang="zh-CN" sz="2000" dirty="0">
              <a:solidFill>
                <a:srgbClr val="7030A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57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1524000" y="104775"/>
            <a:ext cx="9144000" cy="749300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  <a:cs typeface="Tahoma" pitchFamily="34" charset="0"/>
              </a:rPr>
              <a:t>Async.  &amp; Synchronous Transmission</a:t>
            </a:r>
          </a:p>
        </p:txBody>
      </p:sp>
      <p:pic>
        <p:nvPicPr>
          <p:cNvPr id="8195" name="Picture 10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3701" y="981076"/>
            <a:ext cx="8748713" cy="3044825"/>
          </a:xfrm>
          <a:noFill/>
        </p:spPr>
      </p:pic>
      <p:pic>
        <p:nvPicPr>
          <p:cNvPr id="819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4" y="4318001"/>
            <a:ext cx="8866187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0026"/>
            <a:ext cx="8229600" cy="638175"/>
          </a:xfrm>
        </p:spPr>
        <p:txBody>
          <a:bodyPr/>
          <a:lstStyle/>
          <a:p>
            <a:pPr eaLnBrk="1" hangingPunct="1"/>
            <a:r>
              <a:rPr lang="zh-CN" altLang="en-US" sz="3400">
                <a:latin typeface="Verdana" pitchFamily="34" charset="0"/>
                <a:ea typeface="黑体" pitchFamily="49" charset="-122"/>
              </a:rPr>
              <a:t>同步串行传输和异步串行传输</a:t>
            </a:r>
            <a:endParaRPr lang="zh-CN" altLang="en-US" sz="2500"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95400" y="800101"/>
            <a:ext cx="9982199" cy="39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同步串行传输</a:t>
            </a:r>
            <a:endParaRPr lang="zh-CN" altLang="en-AU" sz="2800" b="1" dirty="0">
              <a:solidFill>
                <a:srgbClr val="000099"/>
              </a:solidFill>
              <a:latin typeface="Verdana" pitchFamily="34" charset="0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zh-CN" altLang="en-US" sz="2400" dirty="0">
                <a:latin typeface="Verdana" pitchFamily="34" charset="0"/>
                <a:ea typeface="黑体" pitchFamily="49" charset="-122"/>
              </a:rPr>
              <a:t>独立于数据线的时钟线</a:t>
            </a:r>
            <a:endParaRPr lang="en-US" altLang="zh-CN" sz="2400" dirty="0">
              <a:latin typeface="Verdana" pitchFamily="34" charset="0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zh-CN" altLang="en-AU" sz="2400" dirty="0">
                <a:latin typeface="Verdana" pitchFamily="34" charset="0"/>
                <a:ea typeface="黑体" pitchFamily="49" charset="-122"/>
              </a:rPr>
              <a:t>以时钟信号线对数据线上</a:t>
            </a:r>
            <a:r>
              <a:rPr lang="zh-CN" altLang="en-US" sz="2400" dirty="0">
                <a:latin typeface="Verdana" pitchFamily="34" charset="0"/>
                <a:ea typeface="黑体" pitchFamily="49" charset="-122"/>
              </a:rPr>
              <a:t>传输</a:t>
            </a:r>
            <a:r>
              <a:rPr lang="zh-CN" altLang="en-AU" sz="2400" dirty="0">
                <a:latin typeface="Verdana" pitchFamily="34" charset="0"/>
                <a:ea typeface="黑体" pitchFamily="49" charset="-122"/>
              </a:rPr>
              <a:t>的信号进行比特同步</a:t>
            </a:r>
            <a:endParaRPr lang="en-US" altLang="zh-CN" sz="2400" dirty="0">
              <a:latin typeface="Verdana" pitchFamily="34" charset="0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C00000"/>
                </a:solidFill>
                <a:latin typeface="Verdana" pitchFamily="34" charset="0"/>
                <a:ea typeface="黑体" pitchFamily="49" charset="-122"/>
              </a:rPr>
              <a:t>恒定速率的比特流服务</a:t>
            </a:r>
            <a:endParaRPr lang="zh-CN" altLang="en-AU" sz="2400" dirty="0">
              <a:solidFill>
                <a:srgbClr val="C00000"/>
              </a:solidFill>
              <a:latin typeface="Verdana" pitchFamily="34" charset="0"/>
              <a:ea typeface="黑体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rgbClr val="FF6600"/>
              </a:buClr>
              <a:buSzPct val="11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99"/>
                </a:solidFill>
                <a:latin typeface="Verdana" pitchFamily="34" charset="0"/>
                <a:ea typeface="黑体" pitchFamily="49" charset="-122"/>
              </a:rPr>
              <a:t>异步串行传输</a:t>
            </a:r>
            <a:endParaRPr lang="zh-CN" altLang="en-AU" sz="2800" b="1" dirty="0">
              <a:solidFill>
                <a:srgbClr val="000099"/>
              </a:solidFill>
              <a:latin typeface="Verdana" pitchFamily="34" charset="0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zh-CN" altLang="en-AU" sz="2400" dirty="0">
                <a:latin typeface="Verdana" pitchFamily="34" charset="0"/>
                <a:ea typeface="黑体" pitchFamily="49" charset="-122"/>
              </a:rPr>
              <a:t>独立时钟，无须同步</a:t>
            </a:r>
          </a:p>
          <a:p>
            <a:pPr lvl="1" algn="l" eaLnBrk="1" hangingPunct="1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C00000"/>
                </a:solidFill>
                <a:latin typeface="Verdana" pitchFamily="34" charset="0"/>
                <a:ea typeface="黑体" pitchFamily="49" charset="-122"/>
              </a:rPr>
              <a:t>（字符流）</a:t>
            </a:r>
            <a:r>
              <a:rPr lang="zh-CN" altLang="en-AU" sz="2400" dirty="0">
                <a:latin typeface="Verdana" pitchFamily="34" charset="0"/>
                <a:ea typeface="黑体" pitchFamily="49" charset="-122"/>
              </a:rPr>
              <a:t>以字符为单位进行传输</a:t>
            </a:r>
          </a:p>
          <a:p>
            <a:pPr lvl="1" algn="l" eaLnBrk="1" hangingPunct="1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zh-CN" altLang="en-AU" sz="2400" dirty="0">
                <a:latin typeface="Verdana" pitchFamily="34" charset="0"/>
                <a:ea typeface="黑体" pitchFamily="49" charset="-122"/>
              </a:rPr>
              <a:t>发送两个字符之间的间隔是任意的</a:t>
            </a:r>
          </a:p>
          <a:p>
            <a:pPr lvl="1" algn="l" eaLnBrk="1" hangingPunct="1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u"/>
            </a:pPr>
            <a:r>
              <a:rPr lang="zh-CN" altLang="en-AU" sz="2400" dirty="0">
                <a:latin typeface="Verdana" pitchFamily="34" charset="0"/>
                <a:ea typeface="黑体" pitchFamily="49" charset="-122"/>
              </a:rPr>
              <a:t>接收方依靠字符中的起始位和停止位来同步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57401" y="5149850"/>
            <a:ext cx="18601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kumimoji="1" lang="zh-CN" altLang="zh-CN" sz="1600" b="1">
              <a:solidFill>
                <a:srgbClr val="FFFF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12F855-7513-48F1-A4D5-0175B8642D08}"/>
              </a:ext>
            </a:extLst>
          </p:cNvPr>
          <p:cNvSpPr/>
          <p:nvPr/>
        </p:nvSpPr>
        <p:spPr>
          <a:xfrm>
            <a:off x="838200" y="5029200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</a:rPr>
              <a:t>思考题：异步串行通信的基本单位为“字符”，每字符都需要开始位与停止位，为什么开始位与停止位不能同时为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</a:rPr>
              <a:t>或同时为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</a:rPr>
              <a:t>？如果发送方一直在不断地发送一个字节流，后开机的接收方如何从线路上的比特流中识别出字节边界？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4" y="2300288"/>
            <a:ext cx="8637587" cy="2005012"/>
          </a:xfrm>
        </p:spPr>
        <p:txBody>
          <a:bodyPr/>
          <a:lstStyle/>
          <a:p>
            <a:pPr eaLnBrk="1" hangingPunct="1"/>
            <a:r>
              <a:rPr lang="en-US" altLang="zh-CN" sz="5100">
                <a:solidFill>
                  <a:srgbClr val="993300"/>
                </a:solidFill>
                <a:ea typeface="宋体" pitchFamily="2" charset="-122"/>
              </a:rPr>
              <a:t>2.1 The Theoretical Basis for Data Communication</a:t>
            </a:r>
            <a:br>
              <a:rPr lang="en-US" altLang="zh-CN" sz="5100">
                <a:ea typeface="宋体" pitchFamily="2" charset="-122"/>
              </a:rPr>
            </a:br>
            <a:endParaRPr lang="en-US" altLang="zh-CN" sz="5100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iang Yan Jun (BUPT)">
  <a:themeElements>
    <a:clrScheme name="Jiang Yan Jun (BUPT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iang Yan Jun (BUPT)">
      <a:majorFont>
        <a:latin typeface="Times New Roman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Jiang Yan Jun (BUPT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iang Yan Jun (BUPT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iang Yan Jun (BUPT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Words>3295</Words>
  <Application>Microsoft Office PowerPoint</Application>
  <PresentationFormat>宽屏</PresentationFormat>
  <Paragraphs>366</Paragraphs>
  <Slides>65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 Unicode MS</vt:lpstr>
      <vt:lpstr>黑体</vt:lpstr>
      <vt:lpstr>楷体_GB2312</vt:lpstr>
      <vt:lpstr>宋体</vt:lpstr>
      <vt:lpstr>Arial</vt:lpstr>
      <vt:lpstr>Arial Narrow</vt:lpstr>
      <vt:lpstr>Cambria Math</vt:lpstr>
      <vt:lpstr>Tahoma</vt:lpstr>
      <vt:lpstr>Times New Roman</vt:lpstr>
      <vt:lpstr>Verdana</vt:lpstr>
      <vt:lpstr>Wingdings</vt:lpstr>
      <vt:lpstr>Jiang Yan Jun (BUPT)</vt:lpstr>
      <vt:lpstr>公式</vt:lpstr>
      <vt:lpstr>Chapter 2 The Physical Layer</vt:lpstr>
      <vt:lpstr>Physical Layer</vt:lpstr>
      <vt:lpstr>Fundamental Concepts (1)</vt:lpstr>
      <vt:lpstr>Fundamental Concepts (2)</vt:lpstr>
      <vt:lpstr>Simplex, Half-duplex, Full-duplex</vt:lpstr>
      <vt:lpstr>Parallel vs. Serial transmission</vt:lpstr>
      <vt:lpstr>Async.  &amp; Synchronous Transmission</vt:lpstr>
      <vt:lpstr>同步串行传输和异步串行传输</vt:lpstr>
      <vt:lpstr>2.1 The Theoretical Basis for Data Communication </vt:lpstr>
      <vt:lpstr>Fourier Analysis</vt:lpstr>
      <vt:lpstr>Bandwidth</vt:lpstr>
      <vt:lpstr>Bandwidth-Limited Signals (1)</vt:lpstr>
      <vt:lpstr>Bandwidth-Limited Signals (2)</vt:lpstr>
      <vt:lpstr>Bandwidth-Limited Signals (3)</vt:lpstr>
      <vt:lpstr>Maximum Data Rate of a Channel</vt:lpstr>
      <vt:lpstr>2.2 Guided Transmission Media </vt:lpstr>
      <vt:lpstr>Twisted Pair (1)</vt:lpstr>
      <vt:lpstr>Twisted Pair (2)</vt:lpstr>
      <vt:lpstr>Coaxial Cable</vt:lpstr>
      <vt:lpstr>Fiber Cables </vt:lpstr>
      <vt:lpstr>Transmission of Light through Fiber</vt:lpstr>
      <vt:lpstr>2.3 Wireless Transmission</vt:lpstr>
      <vt:lpstr>The Electromagnetic Spectrum</vt:lpstr>
      <vt:lpstr>Transmission Frequency Band</vt:lpstr>
      <vt:lpstr>Radio Transmission (VLF,LF,MF,HF)</vt:lpstr>
      <vt:lpstr>Microwave Transmission</vt:lpstr>
      <vt:lpstr>Politics of Electromagnetic Spectrum</vt:lpstr>
      <vt:lpstr>2.4 Communication Satellites </vt:lpstr>
      <vt:lpstr>Communication Satellites </vt:lpstr>
      <vt:lpstr>2.5 Digital modulation and multiplexing</vt:lpstr>
      <vt:lpstr>Baseband &amp; Passband </vt:lpstr>
      <vt:lpstr>Baseband transmission</vt:lpstr>
      <vt:lpstr>Baseband transmission</vt:lpstr>
      <vt:lpstr>Passband Transmission</vt:lpstr>
      <vt:lpstr>QPSK &amp; QAM</vt:lpstr>
      <vt:lpstr>FDM:  Frequency Division Multiplexing</vt:lpstr>
      <vt:lpstr>TDM: Time Division Multiplexing</vt:lpstr>
      <vt:lpstr>CDMA: Code Division Multiple Access</vt:lpstr>
      <vt:lpstr>CDMA – Code Division Multiple Access</vt:lpstr>
      <vt:lpstr>2.6 Public Switched Telephone Network (PSTN)</vt:lpstr>
      <vt:lpstr>Structure of the Telephone System</vt:lpstr>
      <vt:lpstr>Components of Telephone System</vt:lpstr>
      <vt:lpstr>Local Loops  MODEM, ADSL</vt:lpstr>
      <vt:lpstr>Problems </vt:lpstr>
      <vt:lpstr>Modems</vt:lpstr>
      <vt:lpstr>Combination of Modulation Techniques </vt:lpstr>
      <vt:lpstr>V.32 &amp; V.32bis</vt:lpstr>
      <vt:lpstr>DSL: Digital Subscriber Lines</vt:lpstr>
      <vt:lpstr>DMT: Discrete Multitone Modulation </vt:lpstr>
      <vt:lpstr>ADSL Modulation Scheme </vt:lpstr>
      <vt:lpstr>Typical ADSL Equipment Configuration</vt:lpstr>
      <vt:lpstr>Trunks and Multiplexing </vt:lpstr>
      <vt:lpstr>Wavelength Division Multiplexing(1)</vt:lpstr>
      <vt:lpstr>Wavelength Division Multiplexing(2)</vt:lpstr>
      <vt:lpstr>Time Division Multiplexing: T1</vt:lpstr>
      <vt:lpstr>Time Division Multiplexing (T2~T4)</vt:lpstr>
      <vt:lpstr>Time Division Multiplexing (E1)</vt:lpstr>
      <vt:lpstr>Switching </vt:lpstr>
      <vt:lpstr>Circuit Switching</vt:lpstr>
      <vt:lpstr>Packet switching</vt:lpstr>
      <vt:lpstr>Message Switching</vt:lpstr>
      <vt:lpstr>Circuit Switched and Packet-switched Networks</vt:lpstr>
      <vt:lpstr>Homework</vt:lpstr>
      <vt:lpstr>思考题（一）</vt:lpstr>
      <vt:lpstr>思考题（二）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The Physical Layer</dc:title>
  <dc:creator>JiangYanJun BUPT</dc:creator>
  <cp:lastModifiedBy>▷</cp:lastModifiedBy>
  <cp:revision>168</cp:revision>
  <cp:lastPrinted>1601-01-01T00:00:00Z</cp:lastPrinted>
  <dcterms:created xsi:type="dcterms:W3CDTF">1601-01-01T00:00:00Z</dcterms:created>
  <dcterms:modified xsi:type="dcterms:W3CDTF">2022-03-16T15:47:37Z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